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7" roundtripDataSignature="AMtx7mjV+eKnCtwk4CiOVgqS4xcDmgMjo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95"/>
    <p:restoredTop sz="94705"/>
  </p:normalViewPr>
  <p:slideViewPr>
    <p:cSldViewPr snapToGrid="0">
      <p:cViewPr varScale="1">
        <p:scale>
          <a:sx n="138" d="100"/>
          <a:sy n="138" d="100"/>
        </p:scale>
        <p:origin x="2088"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customschemas.google.com/relationships/presentationmetadata" Target="metadata"/><Relationship Id="rId2" Type="http://schemas.openxmlformats.org/officeDocument/2006/relationships/slide" Target="slides/slide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6" name="Google Shape;306;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p:cNvGrpSpPr/>
        <p:nvPr/>
      </p:nvGrpSpPr>
      <p:grpSpPr>
        <a:xfrm>
          <a:off x="0" y="0"/>
          <a:ext cx="0" cy="0"/>
          <a:chOff x="0" y="0"/>
          <a:chExt cx="0" cy="0"/>
        </a:xfrm>
      </p:grpSpPr>
      <p:sp>
        <p:nvSpPr>
          <p:cNvPr id="330" name="Google Shape;330;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1" name="Google Shape;331;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0" name="Google Shape;100;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0" name="Google Shape;150;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5" name="Google Shape;175;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9" name="Google Shape;22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5" name="Google Shape;255;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0" name="Google Shape;280;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2"/>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3"/>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3"/>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4"/>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4"/>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6"/>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6"/>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7"/>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17"/>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8"/>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18"/>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18"/>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18"/>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20"/>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0"/>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7" name="Google Shape;57;p20"/>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8" name="Google Shape;58;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21"/>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1"/>
          <p:cNvSpPr>
            <a:spLocks noGrp="1"/>
          </p:cNvSpPr>
          <p:nvPr>
            <p:ph type="pic" idx="2"/>
          </p:nvPr>
        </p:nvSpPr>
        <p:spPr>
          <a:xfrm>
            <a:off x="1792288" y="612775"/>
            <a:ext cx="5486400" cy="4114800"/>
          </a:xfrm>
          <a:prstGeom prst="rect">
            <a:avLst/>
          </a:prstGeom>
          <a:noFill/>
          <a:ln>
            <a:noFill/>
          </a:ln>
        </p:spPr>
      </p:sp>
      <p:sp>
        <p:nvSpPr>
          <p:cNvPr id="64" name="Google Shape;64;p21"/>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3.xml"/><Relationship Id="rId7" Type="http://schemas.openxmlformats.org/officeDocument/2006/relationships/slide" Target="slide7.xml"/><Relationship Id="rId12"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6.xml"/><Relationship Id="rId11" Type="http://schemas.openxmlformats.org/officeDocument/2006/relationships/hyperlink" Target="http://doviewplanning.org" TargetMode="External"/><Relationship Id="rId5" Type="http://schemas.openxmlformats.org/officeDocument/2006/relationships/slide" Target="slide5.xml"/><Relationship Id="rId10" Type="http://schemas.openxmlformats.org/officeDocument/2006/relationships/slide" Target="slide10.xml"/><Relationship Id="rId4" Type="http://schemas.openxmlformats.org/officeDocument/2006/relationships/slide" Target="slide4.xml"/><Relationship Id="rId9" Type="http://schemas.openxmlformats.org/officeDocument/2006/relationships/slide" Target="slide9.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p:nvPr/>
        </p:nvSpPr>
        <p:spPr>
          <a:xfrm>
            <a:off x="2156691" y="152061"/>
            <a:ext cx="5104800" cy="83095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0" i="0" u="none" strike="noStrike" cap="none" dirty="0">
                <a:solidFill>
                  <a:srgbClr val="000000"/>
                </a:solidFill>
                <a:latin typeface="Calibri"/>
                <a:ea typeface="Calibri"/>
                <a:cs typeface="Calibri"/>
                <a:sym typeface="Calibri"/>
              </a:rPr>
              <a:t>NZ Department of Internal Affairs </a:t>
            </a:r>
            <a:r>
              <a:rPr lang="en-US" sz="2400" b="0" i="0" u="none" strike="noStrike" cap="none" dirty="0">
                <a:solidFill>
                  <a:schemeClr val="tx1"/>
                </a:solidFill>
                <a:latin typeface="Calibri"/>
                <a:ea typeface="Calibri"/>
                <a:cs typeface="Calibri"/>
                <a:sym typeface="Calibri"/>
                <a:hlinkClick r:id="" action="ppaction://hlinkshowjump?jump=lastslide">
                  <a:extLst>
                    <a:ext uri="{A12FA001-AC4F-418D-AE19-62706E023703}">
                      <ahyp:hlinkClr xmlns:ahyp="http://schemas.microsoft.com/office/drawing/2018/hyperlinkcolor" val="tx"/>
                    </a:ext>
                  </a:extLst>
                </a:hlinkClick>
              </a:rPr>
              <a:t>DoView</a:t>
            </a:r>
            <a:r>
              <a:rPr lang="en-US" sz="2400" b="0" i="0" u="none" strike="noStrike" cap="none" dirty="0">
                <a:solidFill>
                  <a:srgbClr val="000000"/>
                </a:solidFill>
                <a:latin typeface="Calibri"/>
                <a:ea typeface="Calibri"/>
                <a:cs typeface="Calibri"/>
                <a:sym typeface="Calibri"/>
              </a:rPr>
              <a:t> Strategy Diagram</a:t>
            </a:r>
            <a:endParaRPr dirty="0"/>
          </a:p>
        </p:txBody>
      </p:sp>
      <p:sp>
        <p:nvSpPr>
          <p:cNvPr id="85" name="Google Shape;85;p1">
            <a:hlinkClick r:id="rId3" action="ppaction://hlinksldjump"/>
          </p:cNvPr>
          <p:cNvSpPr/>
          <p:nvPr/>
        </p:nvSpPr>
        <p:spPr>
          <a:xfrm>
            <a:off x="1238875" y="2803178"/>
            <a:ext cx="1980000" cy="72000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Identity &amp; Life-Event Services</a:t>
            </a:r>
            <a:endParaRPr/>
          </a:p>
        </p:txBody>
      </p:sp>
      <p:sp>
        <p:nvSpPr>
          <p:cNvPr id="86" name="Google Shape;86;p1">
            <a:hlinkClick r:id="rId4" action="ppaction://hlinksldjump"/>
          </p:cNvPr>
          <p:cNvSpPr/>
          <p:nvPr/>
        </p:nvSpPr>
        <p:spPr>
          <a:xfrm>
            <a:off x="3578875" y="2803178"/>
            <a:ext cx="1980000" cy="72000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Community Funding &amp; Charitable Sector Support</a:t>
            </a:r>
            <a:endParaRPr/>
          </a:p>
        </p:txBody>
      </p:sp>
      <p:sp>
        <p:nvSpPr>
          <p:cNvPr id="87" name="Google Shape;87;p1">
            <a:hlinkClick r:id="rId5" action="ppaction://hlinksldjump"/>
          </p:cNvPr>
          <p:cNvSpPr/>
          <p:nvPr/>
        </p:nvSpPr>
        <p:spPr>
          <a:xfrm>
            <a:off x="5918875" y="2803178"/>
            <a:ext cx="1980000" cy="72000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Gambling, Censorship &amp; Digital Safety Regulation</a:t>
            </a:r>
            <a:endParaRPr/>
          </a:p>
        </p:txBody>
      </p:sp>
      <p:sp>
        <p:nvSpPr>
          <p:cNvPr id="88" name="Google Shape;88;p1">
            <a:hlinkClick r:id="rId6" action="ppaction://hlinksldjump"/>
          </p:cNvPr>
          <p:cNvSpPr/>
          <p:nvPr/>
        </p:nvSpPr>
        <p:spPr>
          <a:xfrm>
            <a:off x="1238875" y="3955178"/>
            <a:ext cx="1980000" cy="72000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Local Government Partnerships &amp; Community Governance</a:t>
            </a:r>
            <a:endParaRPr/>
          </a:p>
        </p:txBody>
      </p:sp>
      <p:sp>
        <p:nvSpPr>
          <p:cNvPr id="89" name="Google Shape;89;p1">
            <a:hlinkClick r:id="rId7" action="ppaction://hlinksldjump"/>
          </p:cNvPr>
          <p:cNvSpPr/>
          <p:nvPr/>
        </p:nvSpPr>
        <p:spPr>
          <a:xfrm>
            <a:off x="3578875" y="3955178"/>
            <a:ext cx="1980000" cy="72000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Digital Government &amp; Data Leadership</a:t>
            </a:r>
            <a:endParaRPr/>
          </a:p>
        </p:txBody>
      </p:sp>
      <p:sp>
        <p:nvSpPr>
          <p:cNvPr id="90" name="Google Shape;90;p1">
            <a:hlinkClick r:id="rId8" action="ppaction://hlinksldjump"/>
          </p:cNvPr>
          <p:cNvSpPr/>
          <p:nvPr/>
        </p:nvSpPr>
        <p:spPr>
          <a:xfrm>
            <a:off x="5918875" y="3955178"/>
            <a:ext cx="1980000" cy="72000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Archives &amp; National Information Stewardship</a:t>
            </a:r>
            <a:endParaRPr/>
          </a:p>
        </p:txBody>
      </p:sp>
      <p:sp>
        <p:nvSpPr>
          <p:cNvPr id="91" name="Google Shape;91;p1">
            <a:hlinkClick r:id="rId9" action="ppaction://hlinksldjump"/>
          </p:cNvPr>
          <p:cNvSpPr/>
          <p:nvPr/>
        </p:nvSpPr>
        <p:spPr>
          <a:xfrm>
            <a:off x="1238875" y="5107178"/>
            <a:ext cx="1980000" cy="72000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Ministerial, Policy &amp; Inquiry Support</a:t>
            </a:r>
            <a:endParaRPr/>
          </a:p>
        </p:txBody>
      </p:sp>
      <p:sp>
        <p:nvSpPr>
          <p:cNvPr id="92" name="Google Shape;92;p1">
            <a:hlinkClick r:id="rId10" action="ppaction://hlinksldjump"/>
          </p:cNvPr>
          <p:cNvSpPr/>
          <p:nvPr/>
        </p:nvSpPr>
        <p:spPr>
          <a:xfrm>
            <a:off x="5915750" y="5178839"/>
            <a:ext cx="1980000" cy="72000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Organisational Capability &amp; Corporate Services</a:t>
            </a:r>
            <a:endParaRPr/>
          </a:p>
        </p:txBody>
      </p:sp>
      <p:sp>
        <p:nvSpPr>
          <p:cNvPr id="93" name="Google Shape;93;p1">
            <a:hlinkClick r:id="rId10" action="ppaction://hlinksldjump"/>
          </p:cNvPr>
          <p:cNvSpPr/>
          <p:nvPr/>
        </p:nvSpPr>
        <p:spPr>
          <a:xfrm>
            <a:off x="3578875" y="1340138"/>
            <a:ext cx="1980000" cy="72000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Final Outcomes</a:t>
            </a:r>
            <a:endParaRPr/>
          </a:p>
        </p:txBody>
      </p:sp>
      <p:sp>
        <p:nvSpPr>
          <p:cNvPr id="95" name="Google Shape;95;p1"/>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11">
                  <a:extLst>
                    <a:ext uri="{A12FA001-AC4F-418D-AE19-62706E023703}">
                      <ahyp:hlinkClr xmlns:ahyp="http://schemas.microsoft.com/office/drawing/2018/hyperlinkcolor" val="tx"/>
                    </a:ext>
                  </a:extLst>
                </a:hlinkClick>
              </a:rPr>
              <a:t>DoViewPlanning.Org</a:t>
            </a:r>
            <a:endParaRPr/>
          </a:p>
        </p:txBody>
      </p:sp>
      <p:pic>
        <p:nvPicPr>
          <p:cNvPr id="96" name="Google Shape;96;p1" title="Doview new.jpeg"/>
          <p:cNvPicPr preferRelativeResize="0"/>
          <p:nvPr/>
        </p:nvPicPr>
        <p:blipFill>
          <a:blip r:embed="rId12">
            <a:alphaModFix/>
          </a:blip>
          <a:stretch>
            <a:fillRect/>
          </a:stretch>
        </p:blipFill>
        <p:spPr>
          <a:xfrm>
            <a:off x="6635125" y="6017177"/>
            <a:ext cx="327447" cy="307800"/>
          </a:xfrm>
          <a:prstGeom prst="rect">
            <a:avLst/>
          </a:prstGeom>
          <a:noFill/>
          <a:ln>
            <a:noFill/>
          </a:ln>
        </p:spPr>
      </p:pic>
      <p:sp>
        <p:nvSpPr>
          <p:cNvPr id="4" name="TextBox 3">
            <a:extLst>
              <a:ext uri="{FF2B5EF4-FFF2-40B4-BE49-F238E27FC236}">
                <a16:creationId xmlns:a16="http://schemas.microsoft.com/office/drawing/2014/main" id="{E4D70128-B878-731C-1CDB-FC21F3C625C1}"/>
              </a:ext>
            </a:extLst>
          </p:cNvPr>
          <p:cNvSpPr txBox="1"/>
          <p:nvPr/>
        </p:nvSpPr>
        <p:spPr>
          <a:xfrm>
            <a:off x="792900" y="6521026"/>
            <a:ext cx="8042275" cy="260199"/>
          </a:xfrm>
          <a:prstGeom prst="rect">
            <a:avLst/>
          </a:prstGeom>
          <a:noFill/>
        </p:spPr>
        <p:txBody>
          <a:bodyPr wrap="square">
            <a:spAutoFit/>
          </a:bodyPr>
          <a:lstStyle/>
          <a:p>
            <a:pPr>
              <a:lnSpc>
                <a:spcPct val="115000"/>
              </a:lnSpc>
              <a:spcAft>
                <a:spcPts val="800"/>
              </a:spcAft>
              <a:buNone/>
            </a:pP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effectLst/>
                <a:latin typeface="Calibri" panose="020F0502020204030204" pitchFamily="34" charset="0"/>
                <a:ea typeface="Arial" panose="020B0604020202020204" pitchFamily="34" charset="0"/>
                <a:cs typeface="Times New Roman" panose="02020603050405020304" pitchFamily="18" charset="0"/>
              </a:rPr>
              <a:t>DoViewPlanning.org</a:t>
            </a:r>
            <a:r>
              <a:rPr lang="en-NZ" sz="1000" kern="10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 a007 </a:t>
            </a:r>
            <a:r>
              <a:rPr lang="en-US" sz="1000">
                <a:solidFill>
                  <a:srgbClr val="5A5A5A"/>
                </a:solidFill>
                <a:latin typeface="Calibri"/>
                <a:ea typeface="Calibri"/>
                <a:cs typeface="Calibri"/>
                <a:sym typeface="Calibri"/>
              </a:rPr>
              <a:t>2025-06-22 </a:t>
            </a:r>
            <a:r>
              <a:rPr lang="en-US" sz="1000" dirty="0">
                <a:solidFill>
                  <a:srgbClr val="5A5A5A"/>
                </a:solidFill>
                <a:latin typeface="Calibri"/>
                <a:ea typeface="Calibri"/>
                <a:cs typeface="Calibri"/>
                <a:sym typeface="Calibri"/>
              </a:rPr>
              <a:t>19:24</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 name="Google Shape;123;p2">
            <a:extLst>
              <a:ext uri="{FF2B5EF4-FFF2-40B4-BE49-F238E27FC236}">
                <a16:creationId xmlns:a16="http://schemas.microsoft.com/office/drawing/2014/main" id="{657E4FA0-B449-FEF8-78ED-7527B4DB433D}"/>
              </a:ext>
            </a:extLst>
          </p:cNvPr>
          <p:cNvSpPr txBox="1"/>
          <p:nvPr/>
        </p:nvSpPr>
        <p:spPr>
          <a:xfrm>
            <a:off x="7340225" y="0"/>
            <a:ext cx="1803900"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a:t>
            </a:r>
          </a:p>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Not created or endorsed by DIA</a:t>
            </a:r>
            <a:endParaRPr sz="1200" dirty="0">
              <a:latin typeface="Calibri"/>
              <a:ea typeface="Calibri"/>
              <a:cs typeface="Calibri"/>
              <a:sym typeface="Calibri"/>
            </a:endParaRPr>
          </a:p>
        </p:txBody>
      </p:sp>
      <p:cxnSp>
        <p:nvCxnSpPr>
          <p:cNvPr id="5" name="Straight Connector 4">
            <a:extLst>
              <a:ext uri="{FF2B5EF4-FFF2-40B4-BE49-F238E27FC236}">
                <a16:creationId xmlns:a16="http://schemas.microsoft.com/office/drawing/2014/main" id="{FA379E9B-E7E4-18AF-60EF-5686116A9B6E}"/>
              </a:ext>
            </a:extLst>
          </p:cNvPr>
          <p:cNvCxnSpPr/>
          <p:nvPr/>
        </p:nvCxnSpPr>
        <p:spPr>
          <a:xfrm>
            <a:off x="1238875" y="2325203"/>
            <a:ext cx="6656875"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10">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309" name="Google Shape;309;p10"/>
          <p:cNvSpPr/>
          <p:nvPr/>
        </p:nvSpPr>
        <p:spPr>
          <a:xfrm>
            <a:off x="457200" y="868680"/>
            <a:ext cx="8229600" cy="41148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Organisational Capability &amp; Corporate Services</a:t>
            </a:r>
            <a:endParaRPr/>
          </a:p>
        </p:txBody>
      </p:sp>
      <p:sp>
        <p:nvSpPr>
          <p:cNvPr id="310" name="Google Shape;310;p10"/>
          <p:cNvSpPr/>
          <p:nvPr/>
        </p:nvSpPr>
        <p:spPr>
          <a:xfrm>
            <a:off x="493884" y="2481321"/>
            <a:ext cx="1535762"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Workforce-capability plans implemented</a:t>
            </a:r>
            <a:endParaRPr/>
          </a:p>
        </p:txBody>
      </p:sp>
      <p:sp>
        <p:nvSpPr>
          <p:cNvPr id="311" name="Google Shape;311;p10"/>
          <p:cNvSpPr/>
          <p:nvPr/>
        </p:nvSpPr>
        <p:spPr>
          <a:xfrm>
            <a:off x="493884" y="3395721"/>
            <a:ext cx="1535762"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Diversity &amp; inclusion initiatives embedded</a:t>
            </a:r>
            <a:endParaRPr/>
          </a:p>
        </p:txBody>
      </p:sp>
      <p:sp>
        <p:nvSpPr>
          <p:cNvPr id="312" name="Google Shape;312;p10"/>
          <p:cNvSpPr/>
          <p:nvPr/>
        </p:nvSpPr>
        <p:spPr>
          <a:xfrm>
            <a:off x="493884" y="4310121"/>
            <a:ext cx="1535762"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Staff wellbeing supports provided</a:t>
            </a:r>
            <a:endParaRPr/>
          </a:p>
        </p:txBody>
      </p:sp>
      <p:sp>
        <p:nvSpPr>
          <p:cNvPr id="313" name="Google Shape;313;p10"/>
          <p:cNvSpPr/>
          <p:nvPr/>
        </p:nvSpPr>
        <p:spPr>
          <a:xfrm>
            <a:off x="2232142" y="3713739"/>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14" name="Google Shape;314;p10"/>
          <p:cNvSpPr/>
          <p:nvPr/>
        </p:nvSpPr>
        <p:spPr>
          <a:xfrm>
            <a:off x="2637748" y="1886961"/>
            <a:ext cx="1535763"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Financial controls strengthened</a:t>
            </a:r>
            <a:endParaRPr/>
          </a:p>
        </p:txBody>
      </p:sp>
      <p:sp>
        <p:nvSpPr>
          <p:cNvPr id="315" name="Google Shape;315;p10"/>
          <p:cNvSpPr/>
          <p:nvPr/>
        </p:nvSpPr>
        <p:spPr>
          <a:xfrm>
            <a:off x="2662297" y="2778501"/>
            <a:ext cx="1535763"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Cyber-security framework enforced</a:t>
            </a:r>
            <a:endParaRPr/>
          </a:p>
        </p:txBody>
      </p:sp>
      <p:sp>
        <p:nvSpPr>
          <p:cNvPr id="316" name="Google Shape;316;p10"/>
          <p:cNvSpPr/>
          <p:nvPr/>
        </p:nvSpPr>
        <p:spPr>
          <a:xfrm>
            <a:off x="2637748" y="3713739"/>
            <a:ext cx="1535763"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Risk-management processes matured</a:t>
            </a:r>
            <a:endParaRPr/>
          </a:p>
        </p:txBody>
      </p:sp>
      <p:sp>
        <p:nvSpPr>
          <p:cNvPr id="317" name="Google Shape;317;p10"/>
          <p:cNvSpPr/>
          <p:nvPr/>
        </p:nvSpPr>
        <p:spPr>
          <a:xfrm>
            <a:off x="2662297" y="4605279"/>
            <a:ext cx="1535763"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Sustainability practices adopted</a:t>
            </a:r>
            <a:endParaRPr/>
          </a:p>
        </p:txBody>
      </p:sp>
      <p:sp>
        <p:nvSpPr>
          <p:cNvPr id="318" name="Google Shape;318;p10"/>
          <p:cNvSpPr/>
          <p:nvPr/>
        </p:nvSpPr>
        <p:spPr>
          <a:xfrm>
            <a:off x="4343555" y="3709393"/>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19" name="Google Shape;319;p10"/>
          <p:cNvSpPr/>
          <p:nvPr/>
        </p:nvSpPr>
        <p:spPr>
          <a:xfrm>
            <a:off x="6938782" y="4511482"/>
            <a:ext cx="1828647" cy="41148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Public value maximised</a:t>
            </a:r>
            <a:endParaRPr/>
          </a:p>
        </p:txBody>
      </p:sp>
      <p:sp>
        <p:nvSpPr>
          <p:cNvPr id="320" name="Google Shape;320;p10"/>
          <p:cNvSpPr/>
          <p:nvPr/>
        </p:nvSpPr>
        <p:spPr>
          <a:xfrm>
            <a:off x="6938782" y="2783061"/>
            <a:ext cx="1828647" cy="677445"/>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Continuous improvement culture embedded</a:t>
            </a:r>
            <a:endParaRPr/>
          </a:p>
        </p:txBody>
      </p:sp>
      <p:sp>
        <p:nvSpPr>
          <p:cNvPr id="322" name="Google Shape;322;p10"/>
          <p:cNvSpPr/>
          <p:nvPr/>
        </p:nvSpPr>
        <p:spPr>
          <a:xfrm>
            <a:off x="4714249" y="2975761"/>
            <a:ext cx="1535763"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Service-delivery innovations piloted</a:t>
            </a:r>
            <a:endParaRPr sz="1800" b="0" i="0" u="none" strike="noStrike" cap="none">
              <a:solidFill>
                <a:schemeClr val="lt1"/>
              </a:solidFill>
              <a:latin typeface="Calibri"/>
              <a:ea typeface="Calibri"/>
              <a:cs typeface="Calibri"/>
              <a:sym typeface="Calibri"/>
            </a:endParaRPr>
          </a:p>
        </p:txBody>
      </p:sp>
      <p:sp>
        <p:nvSpPr>
          <p:cNvPr id="323" name="Google Shape;323;p10"/>
          <p:cNvSpPr/>
          <p:nvPr/>
        </p:nvSpPr>
        <p:spPr>
          <a:xfrm>
            <a:off x="4714249" y="4005394"/>
            <a:ext cx="1535763"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Performance metrics analysed and learnings applied</a:t>
            </a:r>
            <a:endParaRPr sz="1800" b="0" i="0" u="none" strike="noStrike" cap="none">
              <a:solidFill>
                <a:schemeClr val="lt1"/>
              </a:solidFill>
              <a:latin typeface="Calibri"/>
              <a:ea typeface="Calibri"/>
              <a:cs typeface="Calibri"/>
              <a:sym typeface="Calibri"/>
            </a:endParaRPr>
          </a:p>
        </p:txBody>
      </p:sp>
      <p:sp>
        <p:nvSpPr>
          <p:cNvPr id="324" name="Google Shape;324;p10"/>
          <p:cNvSpPr/>
          <p:nvPr/>
        </p:nvSpPr>
        <p:spPr>
          <a:xfrm>
            <a:off x="6938782" y="3686261"/>
            <a:ext cx="1828647" cy="591501"/>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Resources efficiently allocated</a:t>
            </a:r>
            <a:endParaRPr sz="1800" b="1" i="0" u="none" strike="noStrike" cap="none">
              <a:solidFill>
                <a:schemeClr val="lt1"/>
              </a:solidFill>
              <a:latin typeface="Calibri"/>
              <a:ea typeface="Calibri"/>
              <a:cs typeface="Calibri"/>
              <a:sym typeface="Calibri"/>
            </a:endParaRPr>
          </a:p>
        </p:txBody>
      </p:sp>
      <p:sp>
        <p:nvSpPr>
          <p:cNvPr id="325" name="Google Shape;325;p10"/>
          <p:cNvSpPr/>
          <p:nvPr/>
        </p:nvSpPr>
        <p:spPr>
          <a:xfrm>
            <a:off x="6356170" y="3714088"/>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26" name="Google Shape;326;p10"/>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327" name="Google Shape;327;p10"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A70A8A65-611B-14A6-77CF-39633DD1873E}"/>
              </a:ext>
            </a:extLst>
          </p:cNvPr>
          <p:cNvSpPr txBox="1"/>
          <p:nvPr/>
        </p:nvSpPr>
        <p:spPr>
          <a:xfrm>
            <a:off x="792900" y="6521026"/>
            <a:ext cx="8042275" cy="260199"/>
          </a:xfrm>
          <a:prstGeom prst="rect">
            <a:avLst/>
          </a:prstGeom>
          <a:noFill/>
        </p:spPr>
        <p:txBody>
          <a:bodyPr wrap="square">
            <a:spAutoFit/>
          </a:bodyPr>
          <a:lstStyle/>
          <a:p>
            <a:pPr>
              <a:lnSpc>
                <a:spcPct val="115000"/>
              </a:lnSpc>
              <a:spcAft>
                <a:spcPts val="800"/>
              </a:spcAft>
              <a:buNone/>
            </a:pP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effectLst/>
                <a:latin typeface="Calibri" panose="020F0502020204030204" pitchFamily="34" charset="0"/>
                <a:ea typeface="Arial" panose="020B0604020202020204" pitchFamily="34" charset="0"/>
                <a:cs typeface="Times New Roman" panose="02020603050405020304" pitchFamily="18" charset="0"/>
              </a:rPr>
              <a:t>DoViewPlanning.org</a:t>
            </a: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2025-06-22 19:24</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Google Shape;123;p2">
            <a:extLst>
              <a:ext uri="{FF2B5EF4-FFF2-40B4-BE49-F238E27FC236}">
                <a16:creationId xmlns:a16="http://schemas.microsoft.com/office/drawing/2014/main" id="{B67F620E-3D83-ACF9-8210-031741314846}"/>
              </a:ext>
            </a:extLst>
          </p:cNvPr>
          <p:cNvSpPr txBox="1"/>
          <p:nvPr/>
        </p:nvSpPr>
        <p:spPr>
          <a:xfrm>
            <a:off x="7340225" y="0"/>
            <a:ext cx="1803900"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a:t>
            </a:r>
          </a:p>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Not created or endorsed by DIA</a:t>
            </a:r>
            <a:endParaRPr sz="1200" dirty="0">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32"/>
        <p:cNvGrpSpPr/>
        <p:nvPr/>
      </p:nvGrpSpPr>
      <p:grpSpPr>
        <a:xfrm>
          <a:off x="0" y="0"/>
          <a:ext cx="0" cy="0"/>
          <a:chOff x="0" y="0"/>
          <a:chExt cx="0" cy="0"/>
        </a:xfrm>
      </p:grpSpPr>
      <p:sp>
        <p:nvSpPr>
          <p:cNvPr id="333" name="Google Shape;333;p11"/>
          <p:cNvSpPr txBox="1"/>
          <p:nvPr/>
        </p:nvSpPr>
        <p:spPr>
          <a:xfrm>
            <a:off x="457200" y="274320"/>
            <a:ext cx="8229600" cy="54864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u="none" strike="noStrike" cap="none">
                <a:solidFill>
                  <a:srgbClr val="000000"/>
                </a:solidFill>
                <a:latin typeface="Calibri"/>
                <a:ea typeface="Calibri"/>
                <a:cs typeface="Calibri"/>
                <a:sym typeface="Calibri"/>
              </a:rPr>
              <a:t>What is a DoView?</a:t>
            </a:r>
            <a:endParaRPr/>
          </a:p>
        </p:txBody>
      </p:sp>
      <p:sp>
        <p:nvSpPr>
          <p:cNvPr id="334" name="Google Shape;334;p11"/>
          <p:cNvSpPr txBox="1"/>
          <p:nvPr/>
        </p:nvSpPr>
        <p:spPr>
          <a:xfrm>
            <a:off x="914400" y="731520"/>
            <a:ext cx="7315200" cy="5029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0" marR="0" lvl="0" indent="0" algn="l" rtl="0">
              <a:spcBef>
                <a:spcPts val="0"/>
              </a:spcBef>
              <a:spcAft>
                <a:spcPts val="0"/>
              </a:spcAft>
              <a:buNone/>
            </a:pPr>
            <a:r>
              <a:rPr lang="en-US" sz="1600">
                <a:solidFill>
                  <a:srgbClr val="000000"/>
                </a:solidFill>
                <a:latin typeface="Calibri"/>
                <a:ea typeface="Calibri"/>
                <a:cs typeface="Calibri"/>
                <a:sym typeface="Calibri"/>
              </a:rPr>
              <a:t>A DoView is a new type of diagram used to clarify the underlying ‘This-Then’ logic behind any issue. For example, in strategy and planning, all planning approaches are based on assumptions such as: if we do THIS, THEN that will happen.</a:t>
            </a:r>
            <a:br>
              <a:rPr lang="en-US" sz="1600">
                <a:solidFill>
                  <a:srgbClr val="000000"/>
                </a:solidFill>
                <a:latin typeface="Calibri"/>
                <a:ea typeface="Calibri"/>
                <a:cs typeface="Calibri"/>
                <a:sym typeface="Calibri"/>
              </a:rPr>
            </a:br>
            <a:br>
              <a:rPr lang="en-US" sz="1600">
                <a:solidFill>
                  <a:srgbClr val="000000"/>
                </a:solidFill>
                <a:latin typeface="Calibri"/>
                <a:ea typeface="Calibri"/>
                <a:cs typeface="Calibri"/>
                <a:sym typeface="Calibri"/>
              </a:rPr>
            </a:br>
            <a:r>
              <a:rPr lang="en-US" sz="1600">
                <a:solidFill>
                  <a:srgbClr val="000000"/>
                </a:solidFill>
                <a:latin typeface="Calibri"/>
                <a:ea typeface="Calibri"/>
                <a:cs typeface="Calibri"/>
                <a:sym typeface="Calibri"/>
              </a:rPr>
              <a:t>A DoView makes these assumptions explicit, allowing them to be examined, evaluated and used to make better strategic decisions. A DoView works as a shared thinking tool, helping teams align their mental models about objectives. In planning, DoViews assist with prioritizing outcomes, placing indicators next to the boxes they measure, aligning activities with outcomes, measuring performance, evaluating impact, and guiding improvement efforts.</a:t>
            </a:r>
            <a:br>
              <a:rPr lang="en-US" sz="1600">
                <a:solidFill>
                  <a:srgbClr val="000000"/>
                </a:solidFill>
                <a:latin typeface="Calibri"/>
                <a:ea typeface="Calibri"/>
                <a:cs typeface="Calibri"/>
                <a:sym typeface="Calibri"/>
              </a:rPr>
            </a:br>
            <a:br>
              <a:rPr lang="en-US" sz="1600">
                <a:solidFill>
                  <a:srgbClr val="000000"/>
                </a:solidFill>
                <a:latin typeface="Calibri"/>
                <a:ea typeface="Calibri"/>
                <a:cs typeface="Calibri"/>
                <a:sym typeface="Calibri"/>
              </a:rPr>
            </a:br>
            <a:r>
              <a:rPr lang="en-US" sz="1600">
                <a:solidFill>
                  <a:srgbClr val="000000"/>
                </a:solidFill>
                <a:latin typeface="Calibri"/>
                <a:ea typeface="Calibri"/>
                <a:cs typeface="Calibri"/>
                <a:sym typeface="Calibri"/>
              </a:rPr>
              <a:t>DoViews can also analyze any document that is being used to think strategically about taking action—it surfaces the implicit ‘This-Then’ claims. For example, a DoView of a scientific paper reveals its logical structure, making it easier to summarize and understand. DoViewing a document highlights its implications for action.</a:t>
            </a:r>
            <a:br>
              <a:rPr lang="en-US" sz="1600">
                <a:solidFill>
                  <a:srgbClr val="000000"/>
                </a:solidFill>
                <a:latin typeface="Calibri"/>
                <a:ea typeface="Calibri"/>
                <a:cs typeface="Calibri"/>
                <a:sym typeface="Calibri"/>
              </a:rPr>
            </a:br>
            <a:br>
              <a:rPr lang="en-US" sz="1600">
                <a:solidFill>
                  <a:srgbClr val="000000"/>
                </a:solidFill>
                <a:latin typeface="Calibri"/>
                <a:ea typeface="Calibri"/>
                <a:cs typeface="Calibri"/>
                <a:sym typeface="Calibri"/>
              </a:rPr>
            </a:br>
            <a:r>
              <a:rPr lang="en-US" sz="1600">
                <a:solidFill>
                  <a:srgbClr val="000000"/>
                </a:solidFill>
                <a:latin typeface="Calibri"/>
                <a:ea typeface="Calibri"/>
                <a:cs typeface="Calibri"/>
                <a:sym typeface="Calibri"/>
              </a:rPr>
              <a:t>To generate a DoView about anything, visit DoView.Online for the free AI DoView Drawing Prompt (ChatGPT). DoViews are powerful for summarizing any complex content and accelerating understanding prior to taking any type of action in the world.</a:t>
            </a:r>
            <a:endParaRPr/>
          </a:p>
        </p:txBody>
      </p:sp>
      <p:sp>
        <p:nvSpPr>
          <p:cNvPr id="336" name="Google Shape;336;p11">
            <a:hlinkClick r:id="rId3" action="ppaction://hlinksldjump"/>
          </p:cNvPr>
          <p:cNvSpPr/>
          <p:nvPr/>
        </p:nvSpPr>
        <p:spPr>
          <a:xfrm>
            <a:off x="137160" y="137160"/>
            <a:ext cx="1463100" cy="54870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337" name="Google Shape;337;p11"/>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338" name="Google Shape;338;p11"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16A58D3C-7352-9B84-EB9D-FF95072A237C}"/>
              </a:ext>
            </a:extLst>
          </p:cNvPr>
          <p:cNvSpPr txBox="1"/>
          <p:nvPr/>
        </p:nvSpPr>
        <p:spPr>
          <a:xfrm>
            <a:off x="792900" y="6521026"/>
            <a:ext cx="8042275" cy="260199"/>
          </a:xfrm>
          <a:prstGeom prst="rect">
            <a:avLst/>
          </a:prstGeom>
          <a:noFill/>
        </p:spPr>
        <p:txBody>
          <a:bodyPr wrap="square">
            <a:spAutoFit/>
          </a:bodyPr>
          <a:lstStyle/>
          <a:p>
            <a:pPr>
              <a:lnSpc>
                <a:spcPct val="115000"/>
              </a:lnSpc>
              <a:spcAft>
                <a:spcPts val="800"/>
              </a:spcAft>
              <a:buNone/>
            </a:pP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effectLst/>
                <a:latin typeface="Calibri" panose="020F0502020204030204" pitchFamily="34" charset="0"/>
                <a:ea typeface="Arial" panose="020B0604020202020204" pitchFamily="34" charset="0"/>
                <a:cs typeface="Times New Roman" panose="02020603050405020304" pitchFamily="18" charset="0"/>
              </a:rPr>
              <a:t>DoViewPlanning.org</a:t>
            </a: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2025-06-22 19:24</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Google Shape;123;p2">
            <a:extLst>
              <a:ext uri="{FF2B5EF4-FFF2-40B4-BE49-F238E27FC236}">
                <a16:creationId xmlns:a16="http://schemas.microsoft.com/office/drawing/2014/main" id="{E7EDADBD-9F8B-247B-8C47-7D0DBA7E919D}"/>
              </a:ext>
            </a:extLst>
          </p:cNvPr>
          <p:cNvSpPr txBox="1"/>
          <p:nvPr/>
        </p:nvSpPr>
        <p:spPr>
          <a:xfrm>
            <a:off x="7340225" y="0"/>
            <a:ext cx="1803900"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a:t>
            </a:r>
          </a:p>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Not created or endorsed by DIA</a:t>
            </a:r>
            <a:endParaRPr sz="1200" dirty="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03" name="Google Shape;103;p2"/>
          <p:cNvSpPr/>
          <p:nvPr/>
        </p:nvSpPr>
        <p:spPr>
          <a:xfrm>
            <a:off x="457200" y="868680"/>
            <a:ext cx="8229600" cy="5209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i="0" u="none" strike="noStrike" cap="none" dirty="0">
                <a:solidFill>
                  <a:srgbClr val="000000"/>
                </a:solidFill>
                <a:latin typeface="Calibri"/>
                <a:ea typeface="Calibri"/>
                <a:cs typeface="Calibri"/>
                <a:sym typeface="Calibri"/>
              </a:rPr>
              <a:t>Final Outcomes</a:t>
            </a:r>
            <a:endParaRPr b="1" dirty="0"/>
          </a:p>
        </p:txBody>
      </p:sp>
      <p:grpSp>
        <p:nvGrpSpPr>
          <p:cNvPr id="105" name="Google Shape;105;p2"/>
          <p:cNvGrpSpPr/>
          <p:nvPr/>
        </p:nvGrpSpPr>
        <p:grpSpPr>
          <a:xfrm>
            <a:off x="685800" y="1700640"/>
            <a:ext cx="7772400" cy="731520"/>
            <a:chOff x="685800" y="1645920"/>
            <a:chExt cx="7772400" cy="731520"/>
          </a:xfrm>
        </p:grpSpPr>
        <p:sp>
          <p:nvSpPr>
            <p:cNvPr id="106" name="Google Shape;106;p2"/>
            <p:cNvSpPr/>
            <p:nvPr/>
          </p:nvSpPr>
          <p:spPr>
            <a:xfrm>
              <a:off x="685800" y="1645920"/>
              <a:ext cx="7772400" cy="7315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b="1" i="0" u="none" strike="noStrike" cap="none">
                  <a:solidFill>
                    <a:srgbClr val="000000"/>
                  </a:solidFill>
                  <a:latin typeface="Calibri"/>
                  <a:ea typeface="Calibri"/>
                  <a:cs typeface="Calibri"/>
                  <a:sym typeface="Calibri"/>
                </a:rPr>
                <a:t>People easily access services &amp; information</a:t>
              </a:r>
              <a:endParaRPr/>
            </a:p>
          </p:txBody>
        </p:sp>
        <p:sp>
          <p:nvSpPr>
            <p:cNvPr id="107" name="Google Shape;107;p2"/>
            <p:cNvSpPr/>
            <p:nvPr/>
          </p:nvSpPr>
          <p:spPr>
            <a:xfrm>
              <a:off x="685800" y="1645920"/>
              <a:ext cx="77724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b="0" i="0" u="none" strike="noStrike" cap="none">
                <a:solidFill>
                  <a:schemeClr val="lt1"/>
                </a:solidFill>
                <a:latin typeface="Calibri"/>
                <a:ea typeface="Calibri"/>
                <a:cs typeface="Calibri"/>
                <a:sym typeface="Calibri"/>
              </a:endParaRPr>
            </a:p>
          </p:txBody>
        </p:sp>
      </p:grpSp>
      <p:grpSp>
        <p:nvGrpSpPr>
          <p:cNvPr id="108" name="Google Shape;108;p2"/>
          <p:cNvGrpSpPr/>
          <p:nvPr/>
        </p:nvGrpSpPr>
        <p:grpSpPr>
          <a:xfrm>
            <a:off x="685800" y="2651760"/>
            <a:ext cx="7772400" cy="731520"/>
            <a:chOff x="685800" y="2560320"/>
            <a:chExt cx="7772400" cy="731520"/>
          </a:xfrm>
        </p:grpSpPr>
        <p:sp>
          <p:nvSpPr>
            <p:cNvPr id="109" name="Google Shape;109;p2"/>
            <p:cNvSpPr/>
            <p:nvPr/>
          </p:nvSpPr>
          <p:spPr>
            <a:xfrm>
              <a:off x="685800" y="2560320"/>
              <a:ext cx="7772400" cy="7315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b="1" i="0" u="none" strike="noStrike" cap="none">
                  <a:solidFill>
                    <a:srgbClr val="000000"/>
                  </a:solidFill>
                  <a:latin typeface="Calibri"/>
                  <a:ea typeface="Calibri"/>
                  <a:cs typeface="Calibri"/>
                  <a:sym typeface="Calibri"/>
                </a:rPr>
                <a:t>Iwi, hapū &amp; communities are safe, resilient &amp; thriving</a:t>
              </a:r>
              <a:endParaRPr/>
            </a:p>
          </p:txBody>
        </p:sp>
        <p:sp>
          <p:nvSpPr>
            <p:cNvPr id="110" name="Google Shape;110;p2"/>
            <p:cNvSpPr/>
            <p:nvPr/>
          </p:nvSpPr>
          <p:spPr>
            <a:xfrm>
              <a:off x="685800" y="2597040"/>
              <a:ext cx="77724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b="0" i="0" u="none" strike="noStrike" cap="none">
                <a:solidFill>
                  <a:schemeClr val="lt1"/>
                </a:solidFill>
                <a:latin typeface="Calibri"/>
                <a:ea typeface="Calibri"/>
                <a:cs typeface="Calibri"/>
                <a:sym typeface="Calibri"/>
              </a:endParaRPr>
            </a:p>
          </p:txBody>
        </p:sp>
      </p:grpSp>
      <p:grpSp>
        <p:nvGrpSpPr>
          <p:cNvPr id="111" name="Google Shape;111;p2"/>
          <p:cNvGrpSpPr/>
          <p:nvPr/>
        </p:nvGrpSpPr>
        <p:grpSpPr>
          <a:xfrm>
            <a:off x="685800" y="3557160"/>
            <a:ext cx="7772400" cy="740520"/>
            <a:chOff x="685800" y="3465720"/>
            <a:chExt cx="7772400" cy="740520"/>
          </a:xfrm>
        </p:grpSpPr>
        <p:sp>
          <p:nvSpPr>
            <p:cNvPr id="112" name="Google Shape;112;p2"/>
            <p:cNvSpPr/>
            <p:nvPr/>
          </p:nvSpPr>
          <p:spPr>
            <a:xfrm>
              <a:off x="685800" y="3474720"/>
              <a:ext cx="7772400" cy="7315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b="1" i="0" u="none" strike="noStrike" cap="none">
                  <a:solidFill>
                    <a:srgbClr val="000000"/>
                  </a:solidFill>
                  <a:latin typeface="Calibri"/>
                  <a:ea typeface="Calibri"/>
                  <a:cs typeface="Calibri"/>
                  <a:sym typeface="Calibri"/>
                </a:rPr>
                <a:t>People’s sense of belonging &amp; collective memory strengthened</a:t>
              </a:r>
              <a:endParaRPr/>
            </a:p>
          </p:txBody>
        </p:sp>
        <p:sp>
          <p:nvSpPr>
            <p:cNvPr id="113" name="Google Shape;113;p2"/>
            <p:cNvSpPr/>
            <p:nvPr/>
          </p:nvSpPr>
          <p:spPr>
            <a:xfrm>
              <a:off x="685800" y="3465720"/>
              <a:ext cx="77724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b="0" i="0" u="none" strike="noStrike" cap="none">
                <a:solidFill>
                  <a:schemeClr val="lt1"/>
                </a:solidFill>
                <a:latin typeface="Calibri"/>
                <a:ea typeface="Calibri"/>
                <a:cs typeface="Calibri"/>
                <a:sym typeface="Calibri"/>
              </a:endParaRPr>
            </a:p>
          </p:txBody>
        </p:sp>
      </p:grpSp>
      <p:grpSp>
        <p:nvGrpSpPr>
          <p:cNvPr id="114" name="Google Shape;114;p2"/>
          <p:cNvGrpSpPr/>
          <p:nvPr/>
        </p:nvGrpSpPr>
        <p:grpSpPr>
          <a:xfrm>
            <a:off x="685800" y="4480560"/>
            <a:ext cx="7772400" cy="731520"/>
            <a:chOff x="685800" y="4389120"/>
            <a:chExt cx="7772400" cy="731520"/>
          </a:xfrm>
        </p:grpSpPr>
        <p:sp>
          <p:nvSpPr>
            <p:cNvPr id="115" name="Google Shape;115;p2"/>
            <p:cNvSpPr/>
            <p:nvPr/>
          </p:nvSpPr>
          <p:spPr>
            <a:xfrm>
              <a:off x="685800" y="4389120"/>
              <a:ext cx="7772400" cy="7315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b="1" i="0" u="none" strike="noStrike" cap="none">
                  <a:solidFill>
                    <a:srgbClr val="000000"/>
                  </a:solidFill>
                  <a:latin typeface="Calibri"/>
                  <a:ea typeface="Calibri"/>
                  <a:cs typeface="Calibri"/>
                  <a:sym typeface="Calibri"/>
                </a:rPr>
                <a:t>Well-functioning democracy across central &amp; local government upheld</a:t>
              </a:r>
              <a:endParaRPr/>
            </a:p>
          </p:txBody>
        </p:sp>
        <p:sp>
          <p:nvSpPr>
            <p:cNvPr id="116" name="Google Shape;116;p2"/>
            <p:cNvSpPr/>
            <p:nvPr/>
          </p:nvSpPr>
          <p:spPr>
            <a:xfrm>
              <a:off x="685800" y="4412340"/>
              <a:ext cx="77724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b="0" i="0" u="none" strike="noStrike" cap="none">
                <a:solidFill>
                  <a:schemeClr val="lt1"/>
                </a:solidFill>
                <a:latin typeface="Calibri"/>
                <a:ea typeface="Calibri"/>
                <a:cs typeface="Calibri"/>
                <a:sym typeface="Calibri"/>
              </a:endParaRPr>
            </a:p>
          </p:txBody>
        </p:sp>
      </p:grpSp>
      <p:grpSp>
        <p:nvGrpSpPr>
          <p:cNvPr id="117" name="Google Shape;117;p2"/>
          <p:cNvGrpSpPr/>
          <p:nvPr/>
        </p:nvGrpSpPr>
        <p:grpSpPr>
          <a:xfrm>
            <a:off x="685800" y="5385960"/>
            <a:ext cx="7772400" cy="740520"/>
            <a:chOff x="685800" y="5294520"/>
            <a:chExt cx="7772400" cy="740520"/>
          </a:xfrm>
        </p:grpSpPr>
        <p:sp>
          <p:nvSpPr>
            <p:cNvPr id="118" name="Google Shape;118;p2"/>
            <p:cNvSpPr/>
            <p:nvPr/>
          </p:nvSpPr>
          <p:spPr>
            <a:xfrm>
              <a:off x="685800" y="5303520"/>
              <a:ext cx="7772400" cy="7315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b="1" i="0" u="none" strike="noStrike" cap="none">
                  <a:solidFill>
                    <a:srgbClr val="000000"/>
                  </a:solidFill>
                  <a:latin typeface="Calibri"/>
                  <a:ea typeface="Calibri"/>
                  <a:cs typeface="Calibri"/>
                  <a:sym typeface="Calibri"/>
                </a:rPr>
                <a:t>Enduring, equitable Māori-Crown relationships fostered</a:t>
              </a:r>
              <a:endParaRPr/>
            </a:p>
          </p:txBody>
        </p:sp>
        <p:sp>
          <p:nvSpPr>
            <p:cNvPr id="119" name="Google Shape;119;p2"/>
            <p:cNvSpPr/>
            <p:nvPr/>
          </p:nvSpPr>
          <p:spPr>
            <a:xfrm>
              <a:off x="685800" y="5294520"/>
              <a:ext cx="77724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b="0" i="0" u="none" strike="noStrike" cap="none">
                <a:solidFill>
                  <a:schemeClr val="lt1"/>
                </a:solidFill>
                <a:latin typeface="Calibri"/>
                <a:ea typeface="Calibri"/>
                <a:cs typeface="Calibri"/>
                <a:sym typeface="Calibri"/>
              </a:endParaRPr>
            </a:p>
          </p:txBody>
        </p:sp>
      </p:grpSp>
      <p:sp>
        <p:nvSpPr>
          <p:cNvPr id="120" name="Google Shape;120;p2"/>
          <p:cNvSpPr/>
          <p:nvPr/>
        </p:nvSpPr>
        <p:spPr>
          <a:xfrm rot="10800000" flipH="1">
            <a:off x="457200" y="791461"/>
            <a:ext cx="8229600" cy="45719"/>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1" name="Google Shape;121;p2"/>
          <p:cNvSpPr txBox="1"/>
          <p:nvPr/>
        </p:nvSpPr>
        <p:spPr>
          <a:xfrm>
            <a:off x="7011550" y="6230150"/>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122" name="Google Shape;122;p2" title="Doview new.jpeg"/>
          <p:cNvPicPr preferRelativeResize="0"/>
          <p:nvPr/>
        </p:nvPicPr>
        <p:blipFill>
          <a:blip r:embed="rId5">
            <a:alphaModFix/>
          </a:blip>
          <a:stretch>
            <a:fillRect/>
          </a:stretch>
        </p:blipFill>
        <p:spPr>
          <a:xfrm>
            <a:off x="6684100" y="6230152"/>
            <a:ext cx="327447" cy="307800"/>
          </a:xfrm>
          <a:prstGeom prst="rect">
            <a:avLst/>
          </a:prstGeom>
          <a:noFill/>
          <a:ln>
            <a:noFill/>
          </a:ln>
        </p:spPr>
      </p:pic>
      <p:sp>
        <p:nvSpPr>
          <p:cNvPr id="123" name="Google Shape;123;p2"/>
          <p:cNvSpPr txBox="1"/>
          <p:nvPr/>
        </p:nvSpPr>
        <p:spPr>
          <a:xfrm>
            <a:off x="7340225" y="0"/>
            <a:ext cx="1803900"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a:t>
            </a:r>
          </a:p>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Not created or endorsed by DIA</a:t>
            </a:r>
            <a:endParaRPr sz="1200" dirty="0">
              <a:latin typeface="Calibri"/>
              <a:ea typeface="Calibri"/>
              <a:cs typeface="Calibri"/>
              <a:sym typeface="Calibri"/>
            </a:endParaRPr>
          </a:p>
        </p:txBody>
      </p:sp>
      <p:sp>
        <p:nvSpPr>
          <p:cNvPr id="2" name="TextBox 1">
            <a:extLst>
              <a:ext uri="{FF2B5EF4-FFF2-40B4-BE49-F238E27FC236}">
                <a16:creationId xmlns:a16="http://schemas.microsoft.com/office/drawing/2014/main" id="{90F2981C-67B9-92D6-AE57-850794AA59F7}"/>
              </a:ext>
            </a:extLst>
          </p:cNvPr>
          <p:cNvSpPr txBox="1"/>
          <p:nvPr/>
        </p:nvSpPr>
        <p:spPr>
          <a:xfrm>
            <a:off x="792900" y="6521026"/>
            <a:ext cx="8042275" cy="260199"/>
          </a:xfrm>
          <a:prstGeom prst="rect">
            <a:avLst/>
          </a:prstGeom>
          <a:noFill/>
        </p:spPr>
        <p:txBody>
          <a:bodyPr wrap="square">
            <a:spAutoFit/>
          </a:bodyPr>
          <a:lstStyle/>
          <a:p>
            <a:pPr>
              <a:lnSpc>
                <a:spcPct val="115000"/>
              </a:lnSpc>
              <a:spcAft>
                <a:spcPts val="800"/>
              </a:spcAft>
              <a:buNone/>
            </a:pP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effectLst/>
                <a:latin typeface="Calibri" panose="020F0502020204030204" pitchFamily="34" charset="0"/>
                <a:ea typeface="Arial" panose="020B0604020202020204" pitchFamily="34" charset="0"/>
                <a:cs typeface="Times New Roman" panose="02020603050405020304" pitchFamily="18" charset="0"/>
              </a:rPr>
              <a:t>DoViewPlanning.org</a:t>
            </a: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2025-06-22 19:24</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3">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29" name="Google Shape;129;p3"/>
          <p:cNvSpPr/>
          <p:nvPr/>
        </p:nvSpPr>
        <p:spPr>
          <a:xfrm>
            <a:off x="457200" y="868680"/>
            <a:ext cx="8229600" cy="41148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Identity &amp; Life-Event Services</a:t>
            </a:r>
            <a:endParaRPr/>
          </a:p>
        </p:txBody>
      </p:sp>
      <p:sp>
        <p:nvSpPr>
          <p:cNvPr id="130" name="Google Shape;130;p3"/>
          <p:cNvSpPr/>
          <p:nvPr/>
        </p:nvSpPr>
        <p:spPr>
          <a:xfrm>
            <a:off x="606020" y="211478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Birth-death-marriage registers modernised</a:t>
            </a:r>
            <a:endParaRPr/>
          </a:p>
        </p:txBody>
      </p:sp>
      <p:sp>
        <p:nvSpPr>
          <p:cNvPr id="131" name="Google Shape;131;p3"/>
          <p:cNvSpPr/>
          <p:nvPr/>
        </p:nvSpPr>
        <p:spPr>
          <a:xfrm>
            <a:off x="606020" y="302918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Passport issuance platform upgraded</a:t>
            </a:r>
            <a:endParaRPr/>
          </a:p>
        </p:txBody>
      </p:sp>
      <p:sp>
        <p:nvSpPr>
          <p:cNvPr id="132" name="Google Shape;132;p3"/>
          <p:cNvSpPr/>
          <p:nvPr/>
        </p:nvSpPr>
        <p:spPr>
          <a:xfrm>
            <a:off x="606020" y="394358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Citizenship database integrated</a:t>
            </a:r>
            <a:endParaRPr/>
          </a:p>
        </p:txBody>
      </p:sp>
      <p:sp>
        <p:nvSpPr>
          <p:cNvPr id="133" name="Google Shape;133;p3"/>
          <p:cNvSpPr/>
          <p:nvPr/>
        </p:nvSpPr>
        <p:spPr>
          <a:xfrm>
            <a:off x="606020" y="485798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Real-time data-sharing links enabled</a:t>
            </a:r>
            <a:endParaRPr/>
          </a:p>
        </p:txBody>
      </p:sp>
      <p:sp>
        <p:nvSpPr>
          <p:cNvPr id="134" name="Google Shape;134;p3"/>
          <p:cNvSpPr/>
          <p:nvPr/>
        </p:nvSpPr>
        <p:spPr>
          <a:xfrm>
            <a:off x="2968220" y="37378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5" name="Google Shape;135;p3"/>
          <p:cNvSpPr/>
          <p:nvPr/>
        </p:nvSpPr>
        <p:spPr>
          <a:xfrm>
            <a:off x="3356840" y="2010452"/>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Online &amp; counter applications processed</a:t>
            </a:r>
            <a:endParaRPr/>
          </a:p>
        </p:txBody>
      </p:sp>
      <p:sp>
        <p:nvSpPr>
          <p:cNvPr id="136" name="Google Shape;136;p3"/>
          <p:cNvSpPr/>
          <p:nvPr/>
        </p:nvSpPr>
        <p:spPr>
          <a:xfrm>
            <a:off x="3356840" y="2924852"/>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Anti-fraud controls implemented</a:t>
            </a:r>
            <a:endParaRPr/>
          </a:p>
        </p:txBody>
      </p:sp>
      <p:sp>
        <p:nvSpPr>
          <p:cNvPr id="137" name="Google Shape;137;p3"/>
          <p:cNvSpPr/>
          <p:nvPr/>
        </p:nvSpPr>
        <p:spPr>
          <a:xfrm>
            <a:off x="3356840" y="3839252"/>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Application turnaround times reduced</a:t>
            </a:r>
            <a:endParaRPr/>
          </a:p>
        </p:txBody>
      </p:sp>
      <p:sp>
        <p:nvSpPr>
          <p:cNvPr id="138" name="Google Shape;138;p3"/>
          <p:cNvSpPr/>
          <p:nvPr/>
        </p:nvSpPr>
        <p:spPr>
          <a:xfrm>
            <a:off x="5741900" y="37378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9" name="Google Shape;139;p3"/>
          <p:cNvSpPr/>
          <p:nvPr/>
        </p:nvSpPr>
        <p:spPr>
          <a:xfrm>
            <a:off x="6153382" y="2280170"/>
            <a:ext cx="2225040" cy="66340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Accurate life-event records maintained</a:t>
            </a:r>
            <a:endParaRPr/>
          </a:p>
        </p:txBody>
      </p:sp>
      <p:sp>
        <p:nvSpPr>
          <p:cNvPr id="140" name="Google Shape;140;p3"/>
          <p:cNvSpPr/>
          <p:nvPr/>
        </p:nvSpPr>
        <p:spPr>
          <a:xfrm>
            <a:off x="6153382" y="3143020"/>
            <a:ext cx="2225040" cy="576103"/>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Secure passports &amp; citizenship certificates issued</a:t>
            </a:r>
            <a:endParaRPr/>
          </a:p>
        </p:txBody>
      </p:sp>
      <p:sp>
        <p:nvSpPr>
          <p:cNvPr id="141" name="Google Shape;141;p3"/>
          <p:cNvSpPr/>
          <p:nvPr/>
        </p:nvSpPr>
        <p:spPr>
          <a:xfrm>
            <a:off x="6153382" y="3907218"/>
            <a:ext cx="2225040" cy="663553"/>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International confidence in NZ credentials enhanced</a:t>
            </a:r>
            <a:endParaRPr/>
          </a:p>
        </p:txBody>
      </p:sp>
      <p:sp>
        <p:nvSpPr>
          <p:cNvPr id="142" name="Google Shape;142;p3"/>
          <p:cNvSpPr/>
          <p:nvPr/>
        </p:nvSpPr>
        <p:spPr>
          <a:xfrm>
            <a:off x="6153382" y="4735088"/>
            <a:ext cx="2225040" cy="459962"/>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Identity evidence verified</a:t>
            </a:r>
            <a:endParaRPr/>
          </a:p>
        </p:txBody>
      </p:sp>
      <p:sp>
        <p:nvSpPr>
          <p:cNvPr id="144" name="Google Shape;144;p3"/>
          <p:cNvSpPr/>
          <p:nvPr/>
        </p:nvSpPr>
        <p:spPr>
          <a:xfrm>
            <a:off x="3356840" y="4867492"/>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Customer records updated</a:t>
            </a:r>
            <a:endParaRPr sz="1800" b="0" i="0" u="none" strike="noStrike" cap="none">
              <a:solidFill>
                <a:schemeClr val="lt1"/>
              </a:solidFill>
              <a:latin typeface="Calibri"/>
              <a:ea typeface="Calibri"/>
              <a:cs typeface="Calibri"/>
              <a:sym typeface="Calibri"/>
            </a:endParaRPr>
          </a:p>
        </p:txBody>
      </p:sp>
      <p:sp>
        <p:nvSpPr>
          <p:cNvPr id="145" name="Google Shape;145;p3"/>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dirty="0">
                <a:solidFill>
                  <a:srgbClr val="0000FF"/>
                </a:solidFill>
                <a:hlinkClick r:id="rId4">
                  <a:extLst>
                    <a:ext uri="{A12FA001-AC4F-418D-AE19-62706E023703}">
                      <ahyp:hlinkClr xmlns:ahyp="http://schemas.microsoft.com/office/drawing/2018/hyperlinkcolor" val="tx"/>
                    </a:ext>
                  </a:extLst>
                </a:hlinkClick>
              </a:rPr>
              <a:t>DoViewPlanning.Org</a:t>
            </a:r>
            <a:endParaRPr dirty="0"/>
          </a:p>
        </p:txBody>
      </p:sp>
      <p:pic>
        <p:nvPicPr>
          <p:cNvPr id="146" name="Google Shape;146;p3"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3D6E19D7-8E10-A0A5-E5D4-C2CB04B451AE}"/>
              </a:ext>
            </a:extLst>
          </p:cNvPr>
          <p:cNvSpPr txBox="1"/>
          <p:nvPr/>
        </p:nvSpPr>
        <p:spPr>
          <a:xfrm>
            <a:off x="792900" y="6521026"/>
            <a:ext cx="8042275" cy="260199"/>
          </a:xfrm>
          <a:prstGeom prst="rect">
            <a:avLst/>
          </a:prstGeom>
          <a:noFill/>
        </p:spPr>
        <p:txBody>
          <a:bodyPr wrap="square">
            <a:spAutoFit/>
          </a:bodyPr>
          <a:lstStyle/>
          <a:p>
            <a:pPr>
              <a:lnSpc>
                <a:spcPct val="115000"/>
              </a:lnSpc>
              <a:spcAft>
                <a:spcPts val="800"/>
              </a:spcAft>
              <a:buNone/>
            </a:pP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effectLst/>
                <a:latin typeface="Calibri" panose="020F0502020204030204" pitchFamily="34" charset="0"/>
                <a:ea typeface="Arial" panose="020B0604020202020204" pitchFamily="34" charset="0"/>
                <a:cs typeface="Times New Roman" panose="02020603050405020304" pitchFamily="18" charset="0"/>
              </a:rPr>
              <a:t>DoViewPlanning.org</a:t>
            </a: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2025-06-22 19:24</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Google Shape;123;p2">
            <a:extLst>
              <a:ext uri="{FF2B5EF4-FFF2-40B4-BE49-F238E27FC236}">
                <a16:creationId xmlns:a16="http://schemas.microsoft.com/office/drawing/2014/main" id="{CAE2E811-F9CD-DFEF-D81F-75C7632CB10F}"/>
              </a:ext>
            </a:extLst>
          </p:cNvPr>
          <p:cNvSpPr txBox="1"/>
          <p:nvPr/>
        </p:nvSpPr>
        <p:spPr>
          <a:xfrm>
            <a:off x="7340225" y="0"/>
            <a:ext cx="1803900"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a:t>
            </a:r>
          </a:p>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Not created or endorsed by DIA</a:t>
            </a:r>
            <a:endParaRPr sz="1200" dirty="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4">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53" name="Google Shape;153;p4"/>
          <p:cNvSpPr/>
          <p:nvPr/>
        </p:nvSpPr>
        <p:spPr>
          <a:xfrm>
            <a:off x="457200" y="868680"/>
            <a:ext cx="8229600" cy="41148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Community Funding &amp; Charitable Sector Support</a:t>
            </a:r>
            <a:endParaRPr/>
          </a:p>
        </p:txBody>
      </p:sp>
      <p:sp>
        <p:nvSpPr>
          <p:cNvPr id="154" name="Google Shape;154;p4"/>
          <p:cNvSpPr/>
          <p:nvPr/>
        </p:nvSpPr>
        <p:spPr>
          <a:xfrm>
            <a:off x="759443" y="242316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Lottery Grants Board priorities set</a:t>
            </a:r>
            <a:endParaRPr/>
          </a:p>
        </p:txBody>
      </p:sp>
      <p:sp>
        <p:nvSpPr>
          <p:cNvPr id="155" name="Google Shape;155;p4"/>
          <p:cNvSpPr/>
          <p:nvPr/>
        </p:nvSpPr>
        <p:spPr>
          <a:xfrm>
            <a:off x="759443" y="333756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Charities regulatory framework maintained</a:t>
            </a:r>
            <a:endParaRPr/>
          </a:p>
        </p:txBody>
      </p:sp>
      <p:sp>
        <p:nvSpPr>
          <p:cNvPr id="156" name="Google Shape;156;p4"/>
          <p:cNvSpPr/>
          <p:nvPr/>
        </p:nvSpPr>
        <p:spPr>
          <a:xfrm>
            <a:off x="759443" y="425196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Funding criteria publicly consulted</a:t>
            </a:r>
            <a:endParaRPr/>
          </a:p>
        </p:txBody>
      </p:sp>
      <p:sp>
        <p:nvSpPr>
          <p:cNvPr id="157" name="Google Shape;157;p4"/>
          <p:cNvSpPr/>
          <p:nvPr/>
        </p:nvSpPr>
        <p:spPr>
          <a:xfrm>
            <a:off x="2428223" y="358902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8" name="Google Shape;158;p4"/>
          <p:cNvSpPr/>
          <p:nvPr/>
        </p:nvSpPr>
        <p:spPr>
          <a:xfrm>
            <a:off x="2839703" y="242316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Grant applications assessed</a:t>
            </a:r>
            <a:endParaRPr/>
          </a:p>
        </p:txBody>
      </p:sp>
      <p:sp>
        <p:nvSpPr>
          <p:cNvPr id="159" name="Google Shape;159;p4"/>
          <p:cNvSpPr/>
          <p:nvPr/>
        </p:nvSpPr>
        <p:spPr>
          <a:xfrm>
            <a:off x="2839703" y="333756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Lottery profits distributed</a:t>
            </a:r>
            <a:endParaRPr/>
          </a:p>
        </p:txBody>
      </p:sp>
      <p:sp>
        <p:nvSpPr>
          <p:cNvPr id="160" name="Google Shape;160;p4"/>
          <p:cNvSpPr/>
          <p:nvPr/>
        </p:nvSpPr>
        <p:spPr>
          <a:xfrm>
            <a:off x="2839703" y="425196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Charities registered</a:t>
            </a:r>
            <a:endParaRPr/>
          </a:p>
        </p:txBody>
      </p:sp>
      <p:sp>
        <p:nvSpPr>
          <p:cNvPr id="161" name="Google Shape;161;p4"/>
          <p:cNvSpPr/>
          <p:nvPr/>
        </p:nvSpPr>
        <p:spPr>
          <a:xfrm>
            <a:off x="4508483" y="358902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2" name="Google Shape;162;p4"/>
          <p:cNvSpPr/>
          <p:nvPr/>
        </p:nvSpPr>
        <p:spPr>
          <a:xfrm>
            <a:off x="4919963" y="196596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Grantee outcome reporting collected</a:t>
            </a:r>
            <a:endParaRPr/>
          </a:p>
        </p:txBody>
      </p:sp>
      <p:sp>
        <p:nvSpPr>
          <p:cNvPr id="163" name="Google Shape;163;p4"/>
          <p:cNvSpPr/>
          <p:nvPr/>
        </p:nvSpPr>
        <p:spPr>
          <a:xfrm>
            <a:off x="4919963" y="288036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Sector guidance resources published</a:t>
            </a:r>
            <a:endParaRPr/>
          </a:p>
        </p:txBody>
      </p:sp>
      <p:sp>
        <p:nvSpPr>
          <p:cNvPr id="164" name="Google Shape;164;p4"/>
          <p:cNvSpPr/>
          <p:nvPr/>
        </p:nvSpPr>
        <p:spPr>
          <a:xfrm>
            <a:off x="4919963" y="379476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Risk-based compliance visits conducted</a:t>
            </a:r>
            <a:endParaRPr/>
          </a:p>
        </p:txBody>
      </p:sp>
      <p:sp>
        <p:nvSpPr>
          <p:cNvPr id="165" name="Google Shape;165;p4"/>
          <p:cNvSpPr/>
          <p:nvPr/>
        </p:nvSpPr>
        <p:spPr>
          <a:xfrm>
            <a:off x="4919963" y="470916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Funding recipient progress monitored</a:t>
            </a:r>
            <a:endParaRPr/>
          </a:p>
        </p:txBody>
      </p:sp>
      <p:sp>
        <p:nvSpPr>
          <p:cNvPr id="166" name="Google Shape;166;p4"/>
          <p:cNvSpPr/>
          <p:nvPr/>
        </p:nvSpPr>
        <p:spPr>
          <a:xfrm>
            <a:off x="6588743" y="358902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7" name="Google Shape;167;p4"/>
          <p:cNvSpPr/>
          <p:nvPr/>
        </p:nvSpPr>
        <p:spPr>
          <a:xfrm>
            <a:off x="7000223" y="2697480"/>
            <a:ext cx="1531620" cy="91440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Community initiatives funded &amp; delivered</a:t>
            </a:r>
            <a:endParaRPr/>
          </a:p>
        </p:txBody>
      </p:sp>
      <p:sp>
        <p:nvSpPr>
          <p:cNvPr id="168" name="Google Shape;168;p4"/>
          <p:cNvSpPr/>
          <p:nvPr/>
        </p:nvSpPr>
        <p:spPr>
          <a:xfrm>
            <a:off x="7000223" y="3794760"/>
            <a:ext cx="1531620" cy="91440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Public trust in charitable sector enhanced</a:t>
            </a:r>
            <a:endParaRPr/>
          </a:p>
        </p:txBody>
      </p:sp>
      <p:sp>
        <p:nvSpPr>
          <p:cNvPr id="170" name="Google Shape;170;p4"/>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171" name="Google Shape;171;p4"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61720C0C-0C17-61E0-F80E-EBA7CBE768B5}"/>
              </a:ext>
            </a:extLst>
          </p:cNvPr>
          <p:cNvSpPr txBox="1"/>
          <p:nvPr/>
        </p:nvSpPr>
        <p:spPr>
          <a:xfrm>
            <a:off x="792900" y="6521026"/>
            <a:ext cx="8042275" cy="260199"/>
          </a:xfrm>
          <a:prstGeom prst="rect">
            <a:avLst/>
          </a:prstGeom>
          <a:noFill/>
        </p:spPr>
        <p:txBody>
          <a:bodyPr wrap="square">
            <a:spAutoFit/>
          </a:bodyPr>
          <a:lstStyle/>
          <a:p>
            <a:pPr>
              <a:lnSpc>
                <a:spcPct val="115000"/>
              </a:lnSpc>
              <a:spcAft>
                <a:spcPts val="800"/>
              </a:spcAft>
              <a:buNone/>
            </a:pP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effectLst/>
                <a:latin typeface="Calibri" panose="020F0502020204030204" pitchFamily="34" charset="0"/>
                <a:ea typeface="Arial" panose="020B0604020202020204" pitchFamily="34" charset="0"/>
                <a:cs typeface="Times New Roman" panose="02020603050405020304" pitchFamily="18" charset="0"/>
              </a:rPr>
              <a:t>DoViewPlanning.org</a:t>
            </a: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2025-06-22 19:24</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Google Shape;123;p2">
            <a:extLst>
              <a:ext uri="{FF2B5EF4-FFF2-40B4-BE49-F238E27FC236}">
                <a16:creationId xmlns:a16="http://schemas.microsoft.com/office/drawing/2014/main" id="{82392FAC-53CF-8EF5-79F4-5AB3D5E3F5DB}"/>
              </a:ext>
            </a:extLst>
          </p:cNvPr>
          <p:cNvSpPr txBox="1"/>
          <p:nvPr/>
        </p:nvSpPr>
        <p:spPr>
          <a:xfrm>
            <a:off x="7340225" y="0"/>
            <a:ext cx="1803900"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a:t>
            </a:r>
          </a:p>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Not created or endorsed by DIA</a:t>
            </a:r>
            <a:endParaRPr sz="1200" dirty="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5">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78" name="Google Shape;178;p5"/>
          <p:cNvSpPr/>
          <p:nvPr/>
        </p:nvSpPr>
        <p:spPr>
          <a:xfrm>
            <a:off x="457200" y="868680"/>
            <a:ext cx="8229600" cy="41148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Gambling, Censorship &amp; Digital Safety Regulation</a:t>
            </a:r>
            <a:endParaRPr/>
          </a:p>
        </p:txBody>
      </p:sp>
      <p:sp>
        <p:nvSpPr>
          <p:cNvPr id="179" name="Google Shape;179;p5"/>
          <p:cNvSpPr/>
          <p:nvPr/>
        </p:nvSpPr>
        <p:spPr>
          <a:xfrm>
            <a:off x="685800" y="2697480"/>
            <a:ext cx="1115568"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Gambling harm regulations updated</a:t>
            </a:r>
            <a:endParaRPr/>
          </a:p>
        </p:txBody>
      </p:sp>
      <p:sp>
        <p:nvSpPr>
          <p:cNvPr id="180" name="Google Shape;180;p5"/>
          <p:cNvSpPr/>
          <p:nvPr/>
        </p:nvSpPr>
        <p:spPr>
          <a:xfrm>
            <a:off x="685800" y="3611880"/>
            <a:ext cx="1115568"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Digital-safety standards reviewed</a:t>
            </a:r>
            <a:endParaRPr/>
          </a:p>
        </p:txBody>
      </p:sp>
      <p:sp>
        <p:nvSpPr>
          <p:cNvPr id="181" name="Google Shape;181;p5"/>
          <p:cNvSpPr/>
          <p:nvPr/>
        </p:nvSpPr>
        <p:spPr>
          <a:xfrm>
            <a:off x="1938528"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2" name="Google Shape;182;p5"/>
          <p:cNvSpPr/>
          <p:nvPr/>
        </p:nvSpPr>
        <p:spPr>
          <a:xfrm>
            <a:off x="2350008" y="2240280"/>
            <a:ext cx="1115568"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Gambling operators licensed</a:t>
            </a:r>
            <a:endParaRPr/>
          </a:p>
        </p:txBody>
      </p:sp>
      <p:sp>
        <p:nvSpPr>
          <p:cNvPr id="183" name="Google Shape;183;p5"/>
          <p:cNvSpPr/>
          <p:nvPr/>
        </p:nvSpPr>
        <p:spPr>
          <a:xfrm>
            <a:off x="2350008" y="3154680"/>
            <a:ext cx="1115568"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Content classification decisions issued</a:t>
            </a:r>
            <a:endParaRPr/>
          </a:p>
        </p:txBody>
      </p:sp>
      <p:sp>
        <p:nvSpPr>
          <p:cNvPr id="184" name="Google Shape;184;p5"/>
          <p:cNvSpPr/>
          <p:nvPr/>
        </p:nvSpPr>
        <p:spPr>
          <a:xfrm>
            <a:off x="2350008" y="4069080"/>
            <a:ext cx="1115568"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Spam-sending entities investigated</a:t>
            </a:r>
            <a:endParaRPr/>
          </a:p>
        </p:txBody>
      </p:sp>
      <p:sp>
        <p:nvSpPr>
          <p:cNvPr id="185" name="Google Shape;185;p5"/>
          <p:cNvSpPr/>
          <p:nvPr/>
        </p:nvSpPr>
        <p:spPr>
          <a:xfrm>
            <a:off x="3602736"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6" name="Google Shape;186;p5"/>
          <p:cNvSpPr/>
          <p:nvPr/>
        </p:nvSpPr>
        <p:spPr>
          <a:xfrm>
            <a:off x="4014216" y="2240280"/>
            <a:ext cx="1115568"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Venue audits completed</a:t>
            </a:r>
            <a:endParaRPr/>
          </a:p>
        </p:txBody>
      </p:sp>
      <p:sp>
        <p:nvSpPr>
          <p:cNvPr id="187" name="Google Shape;187;p5"/>
          <p:cNvSpPr/>
          <p:nvPr/>
        </p:nvSpPr>
        <p:spPr>
          <a:xfrm>
            <a:off x="4014216" y="3154680"/>
            <a:ext cx="1115568"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AML/host-responsibility checks conducted</a:t>
            </a:r>
            <a:endParaRPr/>
          </a:p>
        </p:txBody>
      </p:sp>
      <p:sp>
        <p:nvSpPr>
          <p:cNvPr id="188" name="Google Shape;188;p5"/>
          <p:cNvSpPr/>
          <p:nvPr/>
        </p:nvSpPr>
        <p:spPr>
          <a:xfrm>
            <a:off x="4014216" y="4069080"/>
            <a:ext cx="1115568"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Illegal content notices served</a:t>
            </a:r>
            <a:endParaRPr/>
          </a:p>
        </p:txBody>
      </p:sp>
      <p:sp>
        <p:nvSpPr>
          <p:cNvPr id="189" name="Google Shape;189;p5"/>
          <p:cNvSpPr/>
          <p:nvPr/>
        </p:nvSpPr>
        <p:spPr>
          <a:xfrm>
            <a:off x="5266944"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90" name="Google Shape;190;p5"/>
          <p:cNvSpPr/>
          <p:nvPr/>
        </p:nvSpPr>
        <p:spPr>
          <a:xfrm>
            <a:off x="5678424" y="2142090"/>
            <a:ext cx="1115568" cy="977303"/>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Venue staff harm-prevention training certified</a:t>
            </a:r>
            <a:endParaRPr/>
          </a:p>
        </p:txBody>
      </p:sp>
      <p:sp>
        <p:nvSpPr>
          <p:cNvPr id="191" name="Google Shape;191;p5"/>
          <p:cNvSpPr/>
          <p:nvPr/>
        </p:nvSpPr>
        <p:spPr>
          <a:xfrm>
            <a:off x="5678424" y="3302273"/>
            <a:ext cx="1115568"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Self-exclusion schemes expanded</a:t>
            </a:r>
            <a:endParaRPr/>
          </a:p>
        </p:txBody>
      </p:sp>
      <p:sp>
        <p:nvSpPr>
          <p:cNvPr id="192" name="Google Shape;192;p5"/>
          <p:cNvSpPr/>
          <p:nvPr/>
        </p:nvSpPr>
        <p:spPr>
          <a:xfrm>
            <a:off x="5678424" y="4216673"/>
            <a:ext cx="1115568" cy="864998"/>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Online-safety education campaigns launched</a:t>
            </a:r>
            <a:endParaRPr/>
          </a:p>
        </p:txBody>
      </p:sp>
      <p:sp>
        <p:nvSpPr>
          <p:cNvPr id="193" name="Google Shape;193;p5"/>
          <p:cNvSpPr/>
          <p:nvPr/>
        </p:nvSpPr>
        <p:spPr>
          <a:xfrm>
            <a:off x="6931152"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94" name="Google Shape;194;p5"/>
          <p:cNvSpPr/>
          <p:nvPr/>
        </p:nvSpPr>
        <p:spPr>
          <a:xfrm>
            <a:off x="7342632" y="1872908"/>
            <a:ext cx="1115568" cy="1075494"/>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Problem-gambling prevalence reduced</a:t>
            </a:r>
            <a:endParaRPr/>
          </a:p>
        </p:txBody>
      </p:sp>
      <p:sp>
        <p:nvSpPr>
          <p:cNvPr id="195" name="Google Shape;195;p5"/>
          <p:cNvSpPr/>
          <p:nvPr/>
        </p:nvSpPr>
        <p:spPr>
          <a:xfrm>
            <a:off x="7342632" y="3105200"/>
            <a:ext cx="1115568" cy="1061993"/>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Exposure to harmful digital content minimised</a:t>
            </a:r>
            <a:endParaRPr sz="1100" b="0" i="0" u="none" strike="noStrike" cap="none">
              <a:solidFill>
                <a:schemeClr val="lt1"/>
              </a:solidFill>
              <a:latin typeface="Calibri"/>
              <a:ea typeface="Calibri"/>
              <a:cs typeface="Calibri"/>
              <a:sym typeface="Calibri"/>
            </a:endParaRPr>
          </a:p>
        </p:txBody>
      </p:sp>
      <p:sp>
        <p:nvSpPr>
          <p:cNvPr id="196" name="Google Shape;196;p5"/>
          <p:cNvSpPr/>
          <p:nvPr/>
        </p:nvSpPr>
        <p:spPr>
          <a:xfrm>
            <a:off x="7342632" y="4354829"/>
            <a:ext cx="1115568" cy="987659"/>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Community digital safety awareness increased</a:t>
            </a:r>
            <a:endParaRPr/>
          </a:p>
        </p:txBody>
      </p:sp>
      <p:sp>
        <p:nvSpPr>
          <p:cNvPr id="198" name="Google Shape;198;p5"/>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199" name="Google Shape;199;p5"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BB2F4A28-59E7-E0D6-4250-BF7ECFF4F12E}"/>
              </a:ext>
            </a:extLst>
          </p:cNvPr>
          <p:cNvSpPr txBox="1"/>
          <p:nvPr/>
        </p:nvSpPr>
        <p:spPr>
          <a:xfrm>
            <a:off x="792900" y="6521026"/>
            <a:ext cx="8042275" cy="260199"/>
          </a:xfrm>
          <a:prstGeom prst="rect">
            <a:avLst/>
          </a:prstGeom>
          <a:noFill/>
        </p:spPr>
        <p:txBody>
          <a:bodyPr wrap="square">
            <a:spAutoFit/>
          </a:bodyPr>
          <a:lstStyle/>
          <a:p>
            <a:pPr>
              <a:lnSpc>
                <a:spcPct val="115000"/>
              </a:lnSpc>
              <a:spcAft>
                <a:spcPts val="800"/>
              </a:spcAft>
              <a:buNone/>
            </a:pP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effectLst/>
                <a:latin typeface="Calibri" panose="020F0502020204030204" pitchFamily="34" charset="0"/>
                <a:ea typeface="Arial" panose="020B0604020202020204" pitchFamily="34" charset="0"/>
                <a:cs typeface="Times New Roman" panose="02020603050405020304" pitchFamily="18" charset="0"/>
              </a:rPr>
              <a:t>DoViewPlanning.org</a:t>
            </a: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2025-06-22 19:24</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Google Shape;123;p2">
            <a:extLst>
              <a:ext uri="{FF2B5EF4-FFF2-40B4-BE49-F238E27FC236}">
                <a16:creationId xmlns:a16="http://schemas.microsoft.com/office/drawing/2014/main" id="{99346561-93A9-F699-6358-BDB0DFE5C497}"/>
              </a:ext>
            </a:extLst>
          </p:cNvPr>
          <p:cNvSpPr txBox="1"/>
          <p:nvPr/>
        </p:nvSpPr>
        <p:spPr>
          <a:xfrm>
            <a:off x="7340225" y="0"/>
            <a:ext cx="1803900"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a:t>
            </a:r>
          </a:p>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Not created or endorsed by DIA</a:t>
            </a:r>
            <a:endParaRPr sz="1200" dirty="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6">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206" name="Google Shape;206;p6"/>
          <p:cNvSpPr/>
          <p:nvPr/>
        </p:nvSpPr>
        <p:spPr>
          <a:xfrm>
            <a:off x="457200" y="868680"/>
            <a:ext cx="8229600" cy="41148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Local Government Partnerships &amp; Community Governance</a:t>
            </a:r>
            <a:endParaRPr/>
          </a:p>
        </p:txBody>
      </p:sp>
      <p:sp>
        <p:nvSpPr>
          <p:cNvPr id="207" name="Google Shape;207;p6"/>
          <p:cNvSpPr/>
          <p:nvPr/>
        </p:nvSpPr>
        <p:spPr>
          <a:xfrm>
            <a:off x="722621" y="1969947"/>
            <a:ext cx="1531620" cy="588837"/>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Local-government legislation reviewed</a:t>
            </a:r>
            <a:endParaRPr/>
          </a:p>
        </p:txBody>
      </p:sp>
      <p:sp>
        <p:nvSpPr>
          <p:cNvPr id="208" name="Google Shape;208;p6"/>
          <p:cNvSpPr/>
          <p:nvPr/>
        </p:nvSpPr>
        <p:spPr>
          <a:xfrm>
            <a:off x="722621" y="2778332"/>
            <a:ext cx="1531620" cy="588837"/>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Local-election processes overseen</a:t>
            </a:r>
            <a:endParaRPr/>
          </a:p>
        </p:txBody>
      </p:sp>
      <p:sp>
        <p:nvSpPr>
          <p:cNvPr id="209" name="Google Shape;209;p6"/>
          <p:cNvSpPr/>
          <p:nvPr/>
        </p:nvSpPr>
        <p:spPr>
          <a:xfrm>
            <a:off x="722621" y="3604668"/>
            <a:ext cx="1531620" cy="588837"/>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Dog-control policy guidance issued</a:t>
            </a:r>
            <a:endParaRPr/>
          </a:p>
        </p:txBody>
      </p:sp>
      <p:sp>
        <p:nvSpPr>
          <p:cNvPr id="210" name="Google Shape;210;p6"/>
          <p:cNvSpPr/>
          <p:nvPr/>
        </p:nvSpPr>
        <p:spPr>
          <a:xfrm>
            <a:off x="722621" y="4413053"/>
            <a:ext cx="1531620" cy="588837"/>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Harbourmaster functions maintained</a:t>
            </a:r>
            <a:endParaRPr/>
          </a:p>
        </p:txBody>
      </p:sp>
      <p:sp>
        <p:nvSpPr>
          <p:cNvPr id="211" name="Google Shape;211;p6"/>
          <p:cNvSpPr/>
          <p:nvPr/>
        </p:nvSpPr>
        <p:spPr>
          <a:xfrm>
            <a:off x="722621" y="5230490"/>
            <a:ext cx="1531620" cy="588837"/>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Rates policy advice provided</a:t>
            </a:r>
            <a:endParaRPr/>
          </a:p>
        </p:txBody>
      </p:sp>
      <p:sp>
        <p:nvSpPr>
          <p:cNvPr id="212" name="Google Shape;212;p6"/>
          <p:cNvSpPr/>
          <p:nvPr/>
        </p:nvSpPr>
        <p:spPr>
          <a:xfrm>
            <a:off x="2391401" y="365315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13" name="Google Shape;213;p6"/>
          <p:cNvSpPr/>
          <p:nvPr/>
        </p:nvSpPr>
        <p:spPr>
          <a:xfrm>
            <a:off x="2802881" y="248729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Council workforce capability programmes delivered</a:t>
            </a:r>
            <a:endParaRPr/>
          </a:p>
        </p:txBody>
      </p:sp>
      <p:sp>
        <p:nvSpPr>
          <p:cNvPr id="214" name="Google Shape;214;p6"/>
          <p:cNvSpPr/>
          <p:nvPr/>
        </p:nvSpPr>
        <p:spPr>
          <a:xfrm>
            <a:off x="2802881" y="340169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Co-governance data portal developed</a:t>
            </a:r>
            <a:endParaRPr/>
          </a:p>
        </p:txBody>
      </p:sp>
      <p:sp>
        <p:nvSpPr>
          <p:cNvPr id="215" name="Google Shape;215;p6"/>
          <p:cNvSpPr/>
          <p:nvPr/>
        </p:nvSpPr>
        <p:spPr>
          <a:xfrm>
            <a:off x="2802881" y="431609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Offshore-island services coordinated</a:t>
            </a:r>
            <a:endParaRPr/>
          </a:p>
        </p:txBody>
      </p:sp>
      <p:sp>
        <p:nvSpPr>
          <p:cNvPr id="216" name="Google Shape;216;p6"/>
          <p:cNvSpPr/>
          <p:nvPr/>
        </p:nvSpPr>
        <p:spPr>
          <a:xfrm>
            <a:off x="4471661" y="365315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17" name="Google Shape;217;p6"/>
          <p:cNvSpPr/>
          <p:nvPr/>
        </p:nvSpPr>
        <p:spPr>
          <a:xfrm>
            <a:off x="4883141" y="294449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Performance-benchmark reports published</a:t>
            </a:r>
            <a:endParaRPr/>
          </a:p>
        </p:txBody>
      </p:sp>
      <p:sp>
        <p:nvSpPr>
          <p:cNvPr id="218" name="Google Shape;218;p6"/>
          <p:cNvSpPr/>
          <p:nvPr/>
        </p:nvSpPr>
        <p:spPr>
          <a:xfrm>
            <a:off x="4883141" y="385889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Community-engagement best practice shared</a:t>
            </a:r>
            <a:endParaRPr/>
          </a:p>
        </p:txBody>
      </p:sp>
      <p:sp>
        <p:nvSpPr>
          <p:cNvPr id="219" name="Google Shape;219;p6"/>
          <p:cNvSpPr/>
          <p:nvPr/>
        </p:nvSpPr>
        <p:spPr>
          <a:xfrm>
            <a:off x="6551921" y="365315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20" name="Google Shape;220;p6"/>
          <p:cNvSpPr/>
          <p:nvPr/>
        </p:nvSpPr>
        <p:spPr>
          <a:xfrm>
            <a:off x="6963401" y="2112708"/>
            <a:ext cx="1531620" cy="940482"/>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Local authorities meet statutory duties</a:t>
            </a:r>
            <a:endParaRPr/>
          </a:p>
        </p:txBody>
      </p:sp>
      <p:sp>
        <p:nvSpPr>
          <p:cNvPr id="221" name="Google Shape;221;p6"/>
          <p:cNvSpPr/>
          <p:nvPr/>
        </p:nvSpPr>
        <p:spPr>
          <a:xfrm>
            <a:off x="6963401" y="3236070"/>
            <a:ext cx="1531620" cy="89714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Community wellbeing outcomes advanced</a:t>
            </a:r>
            <a:endParaRPr/>
          </a:p>
        </p:txBody>
      </p:sp>
      <p:sp>
        <p:nvSpPr>
          <p:cNvPr id="222" name="Google Shape;222;p6"/>
          <p:cNvSpPr/>
          <p:nvPr/>
        </p:nvSpPr>
        <p:spPr>
          <a:xfrm>
            <a:off x="6963401" y="4328594"/>
            <a:ext cx="1531620" cy="987736"/>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Council transparency and accountability enhanced</a:t>
            </a:r>
            <a:endParaRPr/>
          </a:p>
        </p:txBody>
      </p:sp>
      <p:sp>
        <p:nvSpPr>
          <p:cNvPr id="224" name="Google Shape;224;p6"/>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225" name="Google Shape;225;p6"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BBAC7159-A282-0710-7E8B-30B594E0466E}"/>
              </a:ext>
            </a:extLst>
          </p:cNvPr>
          <p:cNvSpPr txBox="1"/>
          <p:nvPr/>
        </p:nvSpPr>
        <p:spPr>
          <a:xfrm>
            <a:off x="792900" y="6521026"/>
            <a:ext cx="8042275" cy="260199"/>
          </a:xfrm>
          <a:prstGeom prst="rect">
            <a:avLst/>
          </a:prstGeom>
          <a:noFill/>
        </p:spPr>
        <p:txBody>
          <a:bodyPr wrap="square">
            <a:spAutoFit/>
          </a:bodyPr>
          <a:lstStyle/>
          <a:p>
            <a:pPr>
              <a:lnSpc>
                <a:spcPct val="115000"/>
              </a:lnSpc>
              <a:spcAft>
                <a:spcPts val="800"/>
              </a:spcAft>
              <a:buNone/>
            </a:pP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effectLst/>
                <a:latin typeface="Calibri" panose="020F0502020204030204" pitchFamily="34" charset="0"/>
                <a:ea typeface="Arial" panose="020B0604020202020204" pitchFamily="34" charset="0"/>
                <a:cs typeface="Times New Roman" panose="02020603050405020304" pitchFamily="18" charset="0"/>
              </a:rPr>
              <a:t>DoViewPlanning.org</a:t>
            </a: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2025-06-22 19:24</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Google Shape;123;p2">
            <a:extLst>
              <a:ext uri="{FF2B5EF4-FFF2-40B4-BE49-F238E27FC236}">
                <a16:creationId xmlns:a16="http://schemas.microsoft.com/office/drawing/2014/main" id="{38A0A395-2B15-3D57-9CDB-543C25CA817D}"/>
              </a:ext>
            </a:extLst>
          </p:cNvPr>
          <p:cNvSpPr txBox="1"/>
          <p:nvPr/>
        </p:nvSpPr>
        <p:spPr>
          <a:xfrm>
            <a:off x="7340225" y="0"/>
            <a:ext cx="1803900"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a:t>
            </a:r>
          </a:p>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Not created or endorsed by DIA</a:t>
            </a:r>
            <a:endParaRPr sz="1200" dirty="0">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7">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232" name="Google Shape;232;p7"/>
          <p:cNvSpPr/>
          <p:nvPr/>
        </p:nvSpPr>
        <p:spPr>
          <a:xfrm>
            <a:off x="457200" y="868680"/>
            <a:ext cx="8229600" cy="41148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Digital Government &amp; Data Leadership</a:t>
            </a:r>
            <a:endParaRPr/>
          </a:p>
        </p:txBody>
      </p:sp>
      <p:sp>
        <p:nvSpPr>
          <p:cNvPr id="233" name="Google Shape;233;p7"/>
          <p:cNvSpPr/>
          <p:nvPr/>
        </p:nvSpPr>
        <p:spPr>
          <a:xfrm>
            <a:off x="685800" y="22402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All-of-government digital strategy refreshed</a:t>
            </a:r>
            <a:endParaRPr/>
          </a:p>
        </p:txBody>
      </p:sp>
      <p:sp>
        <p:nvSpPr>
          <p:cNvPr id="234" name="Google Shape;234;p7"/>
          <p:cNvSpPr/>
          <p:nvPr/>
        </p:nvSpPr>
        <p:spPr>
          <a:xfrm>
            <a:off x="685800" y="31546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Digital Identity Trust Framework legislated</a:t>
            </a:r>
            <a:endParaRPr/>
          </a:p>
        </p:txBody>
      </p:sp>
      <p:sp>
        <p:nvSpPr>
          <p:cNvPr id="235" name="Google Shape;235;p7"/>
          <p:cNvSpPr/>
          <p:nvPr/>
        </p:nvSpPr>
        <p:spPr>
          <a:xfrm>
            <a:off x="685800" y="40690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Interoperability standards issued</a:t>
            </a:r>
            <a:endParaRPr/>
          </a:p>
        </p:txBody>
      </p:sp>
      <p:sp>
        <p:nvSpPr>
          <p:cNvPr id="236" name="Google Shape;236;p7"/>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37" name="Google Shape;237;p7"/>
          <p:cNvSpPr/>
          <p:nvPr/>
        </p:nvSpPr>
        <p:spPr>
          <a:xfrm>
            <a:off x="2766060" y="17830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Digital-investment cases approved</a:t>
            </a:r>
            <a:endParaRPr/>
          </a:p>
        </p:txBody>
      </p:sp>
      <p:sp>
        <p:nvSpPr>
          <p:cNvPr id="238" name="Google Shape;238;p7"/>
          <p:cNvSpPr/>
          <p:nvPr/>
        </p:nvSpPr>
        <p:spPr>
          <a:xfrm>
            <a:off x="2766060" y="26974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Legacy systems decommissioned</a:t>
            </a:r>
            <a:endParaRPr/>
          </a:p>
        </p:txBody>
      </p:sp>
      <p:sp>
        <p:nvSpPr>
          <p:cNvPr id="239" name="Google Shape;239;p7"/>
          <p:cNvSpPr/>
          <p:nvPr/>
        </p:nvSpPr>
        <p:spPr>
          <a:xfrm>
            <a:off x="2766060" y="36118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Secure cloud platforms implemented</a:t>
            </a:r>
            <a:endParaRPr/>
          </a:p>
        </p:txBody>
      </p:sp>
      <p:sp>
        <p:nvSpPr>
          <p:cNvPr id="240" name="Google Shape;240;p7"/>
          <p:cNvSpPr/>
          <p:nvPr/>
        </p:nvSpPr>
        <p:spPr>
          <a:xfrm>
            <a:off x="2766060" y="45262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Data-governance model adopted</a:t>
            </a:r>
            <a:endParaRPr/>
          </a:p>
        </p:txBody>
      </p:sp>
      <p:sp>
        <p:nvSpPr>
          <p:cNvPr id="241" name="Google Shape;241;p7"/>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42" name="Google Shape;242;p7"/>
          <p:cNvSpPr/>
          <p:nvPr/>
        </p:nvSpPr>
        <p:spPr>
          <a:xfrm>
            <a:off x="4846320" y="22402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RealMe uptake expanded</a:t>
            </a:r>
            <a:endParaRPr/>
          </a:p>
        </p:txBody>
      </p:sp>
      <p:sp>
        <p:nvSpPr>
          <p:cNvPr id="243" name="Google Shape;243;p7"/>
          <p:cNvSpPr/>
          <p:nvPr/>
        </p:nvSpPr>
        <p:spPr>
          <a:xfrm>
            <a:off x="4846320" y="31546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Public-service digital skills increased</a:t>
            </a:r>
            <a:endParaRPr/>
          </a:p>
        </p:txBody>
      </p:sp>
      <p:sp>
        <p:nvSpPr>
          <p:cNvPr id="244" name="Google Shape;244;p7"/>
          <p:cNvSpPr/>
          <p:nvPr/>
        </p:nvSpPr>
        <p:spPr>
          <a:xfrm>
            <a:off x="4846320" y="40690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User-centred design embedded</a:t>
            </a:r>
            <a:endParaRPr/>
          </a:p>
        </p:txBody>
      </p:sp>
      <p:sp>
        <p:nvSpPr>
          <p:cNvPr id="245" name="Google Shape;245;p7"/>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46" name="Google Shape;246;p7"/>
          <p:cNvSpPr/>
          <p:nvPr/>
        </p:nvSpPr>
        <p:spPr>
          <a:xfrm>
            <a:off x="6926580" y="22402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Seamless, secure digital services delivered</a:t>
            </a:r>
            <a:endParaRPr/>
          </a:p>
        </p:txBody>
      </p:sp>
      <p:sp>
        <p:nvSpPr>
          <p:cNvPr id="247" name="Google Shape;247;p7"/>
          <p:cNvSpPr/>
          <p:nvPr/>
        </p:nvSpPr>
        <p:spPr>
          <a:xfrm>
            <a:off x="6926580" y="31546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Government data used for public good</a:t>
            </a:r>
            <a:endParaRPr/>
          </a:p>
        </p:txBody>
      </p:sp>
      <p:sp>
        <p:nvSpPr>
          <p:cNvPr id="248" name="Google Shape;248;p7"/>
          <p:cNvSpPr/>
          <p:nvPr/>
        </p:nvSpPr>
        <p:spPr>
          <a:xfrm>
            <a:off x="6926580" y="40690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Data privacy and trust in digital services maintained</a:t>
            </a:r>
            <a:endParaRPr/>
          </a:p>
        </p:txBody>
      </p:sp>
      <p:sp>
        <p:nvSpPr>
          <p:cNvPr id="250" name="Google Shape;250;p7"/>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251" name="Google Shape;251;p7"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8B721FAC-921F-68BE-04A5-4AB06BA90F45}"/>
              </a:ext>
            </a:extLst>
          </p:cNvPr>
          <p:cNvSpPr txBox="1"/>
          <p:nvPr/>
        </p:nvSpPr>
        <p:spPr>
          <a:xfrm>
            <a:off x="792900" y="6521026"/>
            <a:ext cx="8042275" cy="260199"/>
          </a:xfrm>
          <a:prstGeom prst="rect">
            <a:avLst/>
          </a:prstGeom>
          <a:noFill/>
        </p:spPr>
        <p:txBody>
          <a:bodyPr wrap="square">
            <a:spAutoFit/>
          </a:bodyPr>
          <a:lstStyle/>
          <a:p>
            <a:pPr>
              <a:lnSpc>
                <a:spcPct val="115000"/>
              </a:lnSpc>
              <a:spcAft>
                <a:spcPts val="800"/>
              </a:spcAft>
              <a:buNone/>
            </a:pP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effectLst/>
                <a:latin typeface="Calibri" panose="020F0502020204030204" pitchFamily="34" charset="0"/>
                <a:ea typeface="Arial" panose="020B0604020202020204" pitchFamily="34" charset="0"/>
                <a:cs typeface="Times New Roman" panose="02020603050405020304" pitchFamily="18" charset="0"/>
              </a:rPr>
              <a:t>DoViewPlanning.org</a:t>
            </a: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2025-06-22 19:24</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Google Shape;123;p2">
            <a:extLst>
              <a:ext uri="{FF2B5EF4-FFF2-40B4-BE49-F238E27FC236}">
                <a16:creationId xmlns:a16="http://schemas.microsoft.com/office/drawing/2014/main" id="{3B63556F-0543-04AD-597D-D55BB24B6913}"/>
              </a:ext>
            </a:extLst>
          </p:cNvPr>
          <p:cNvSpPr txBox="1"/>
          <p:nvPr/>
        </p:nvSpPr>
        <p:spPr>
          <a:xfrm>
            <a:off x="7340225" y="0"/>
            <a:ext cx="1803900"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a:t>
            </a:r>
          </a:p>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Not created or endorsed by DIA</a:t>
            </a:r>
            <a:endParaRPr sz="1200" dirty="0">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Google Shape;257;p8">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258" name="Google Shape;258;p8"/>
          <p:cNvSpPr/>
          <p:nvPr/>
        </p:nvSpPr>
        <p:spPr>
          <a:xfrm>
            <a:off x="457200" y="868680"/>
            <a:ext cx="8229600" cy="41148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Archives &amp; National Information Stewardship</a:t>
            </a:r>
            <a:endParaRPr/>
          </a:p>
        </p:txBody>
      </p:sp>
      <p:sp>
        <p:nvSpPr>
          <p:cNvPr id="259" name="Google Shape;259;p8"/>
          <p:cNvSpPr/>
          <p:nvPr/>
        </p:nvSpPr>
        <p:spPr>
          <a:xfrm>
            <a:off x="685800" y="22402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Public Records Act mandates communicated</a:t>
            </a:r>
            <a:endParaRPr/>
          </a:p>
        </p:txBody>
      </p:sp>
      <p:sp>
        <p:nvSpPr>
          <p:cNvPr id="260" name="Google Shape;260;p8"/>
          <p:cNvSpPr/>
          <p:nvPr/>
        </p:nvSpPr>
        <p:spPr>
          <a:xfrm>
            <a:off x="685800" y="31546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Information-management standards issued</a:t>
            </a:r>
            <a:endParaRPr/>
          </a:p>
        </p:txBody>
      </p:sp>
      <p:sp>
        <p:nvSpPr>
          <p:cNvPr id="261" name="Google Shape;261;p8"/>
          <p:cNvSpPr/>
          <p:nvPr/>
        </p:nvSpPr>
        <p:spPr>
          <a:xfrm>
            <a:off x="685800" y="40690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Disposal schedules approved</a:t>
            </a:r>
            <a:endParaRPr/>
          </a:p>
        </p:txBody>
      </p:sp>
      <p:sp>
        <p:nvSpPr>
          <p:cNvPr id="262" name="Google Shape;262;p8"/>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63" name="Google Shape;263;p8"/>
          <p:cNvSpPr/>
          <p:nvPr/>
        </p:nvSpPr>
        <p:spPr>
          <a:xfrm>
            <a:off x="2766060" y="22402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Agency record-keeping audits completed</a:t>
            </a:r>
            <a:endParaRPr/>
          </a:p>
        </p:txBody>
      </p:sp>
      <p:sp>
        <p:nvSpPr>
          <p:cNvPr id="264" name="Google Shape;264;p8"/>
          <p:cNvSpPr/>
          <p:nvPr/>
        </p:nvSpPr>
        <p:spPr>
          <a:xfrm>
            <a:off x="2766060" y="31546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Records-transfer agreements signed</a:t>
            </a:r>
            <a:endParaRPr/>
          </a:p>
        </p:txBody>
      </p:sp>
      <p:sp>
        <p:nvSpPr>
          <p:cNvPr id="265" name="Google Shape;265;p8"/>
          <p:cNvSpPr/>
          <p:nvPr/>
        </p:nvSpPr>
        <p:spPr>
          <a:xfrm>
            <a:off x="2766060" y="40690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Non-compliance actions taken</a:t>
            </a:r>
            <a:endParaRPr/>
          </a:p>
        </p:txBody>
      </p:sp>
      <p:sp>
        <p:nvSpPr>
          <p:cNvPr id="266" name="Google Shape;266;p8"/>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67" name="Google Shape;267;p8"/>
          <p:cNvSpPr/>
          <p:nvPr/>
        </p:nvSpPr>
        <p:spPr>
          <a:xfrm>
            <a:off x="4846320" y="22402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Digital-preservation systems implemented</a:t>
            </a:r>
            <a:endParaRPr/>
          </a:p>
        </p:txBody>
      </p:sp>
      <p:sp>
        <p:nvSpPr>
          <p:cNvPr id="268" name="Google Shape;268;p8"/>
          <p:cNvSpPr/>
          <p:nvPr/>
        </p:nvSpPr>
        <p:spPr>
          <a:xfrm>
            <a:off x="4846320" y="31546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Archives collections digitised</a:t>
            </a:r>
            <a:endParaRPr/>
          </a:p>
        </p:txBody>
      </p:sp>
      <p:sp>
        <p:nvSpPr>
          <p:cNvPr id="269" name="Google Shape;269;p8"/>
          <p:cNvSpPr/>
          <p:nvPr/>
        </p:nvSpPr>
        <p:spPr>
          <a:xfrm>
            <a:off x="4846320" y="40690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Research-access services enhanced</a:t>
            </a:r>
            <a:endParaRPr/>
          </a:p>
        </p:txBody>
      </p:sp>
      <p:sp>
        <p:nvSpPr>
          <p:cNvPr id="270" name="Google Shape;270;p8"/>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71" name="Google Shape;271;p8"/>
          <p:cNvSpPr/>
          <p:nvPr/>
        </p:nvSpPr>
        <p:spPr>
          <a:xfrm>
            <a:off x="6926580" y="22402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Government information integrity preserved</a:t>
            </a:r>
            <a:endParaRPr/>
          </a:p>
        </p:txBody>
      </p:sp>
      <p:sp>
        <p:nvSpPr>
          <p:cNvPr id="272" name="Google Shape;272;p8"/>
          <p:cNvSpPr/>
          <p:nvPr/>
        </p:nvSpPr>
        <p:spPr>
          <a:xfrm>
            <a:off x="6926580" y="31546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Historical records accessible to all</a:t>
            </a:r>
            <a:endParaRPr/>
          </a:p>
        </p:txBody>
      </p:sp>
      <p:sp>
        <p:nvSpPr>
          <p:cNvPr id="273" name="Google Shape;273;p8"/>
          <p:cNvSpPr/>
          <p:nvPr/>
        </p:nvSpPr>
        <p:spPr>
          <a:xfrm>
            <a:off x="6926580" y="40690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National documentary heritage protected</a:t>
            </a:r>
            <a:endParaRPr/>
          </a:p>
        </p:txBody>
      </p:sp>
      <p:sp>
        <p:nvSpPr>
          <p:cNvPr id="275" name="Google Shape;275;p8"/>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276" name="Google Shape;276;p8"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BEF3C1B1-4AD3-D0EB-B381-B53CBBD03E40}"/>
              </a:ext>
            </a:extLst>
          </p:cNvPr>
          <p:cNvSpPr txBox="1"/>
          <p:nvPr/>
        </p:nvSpPr>
        <p:spPr>
          <a:xfrm>
            <a:off x="792900" y="6521026"/>
            <a:ext cx="8042275" cy="260199"/>
          </a:xfrm>
          <a:prstGeom prst="rect">
            <a:avLst/>
          </a:prstGeom>
          <a:noFill/>
        </p:spPr>
        <p:txBody>
          <a:bodyPr wrap="square">
            <a:spAutoFit/>
          </a:bodyPr>
          <a:lstStyle/>
          <a:p>
            <a:pPr>
              <a:lnSpc>
                <a:spcPct val="115000"/>
              </a:lnSpc>
              <a:spcAft>
                <a:spcPts val="800"/>
              </a:spcAft>
              <a:buNone/>
            </a:pP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effectLst/>
                <a:latin typeface="Calibri" panose="020F0502020204030204" pitchFamily="34" charset="0"/>
                <a:ea typeface="Arial" panose="020B0604020202020204" pitchFamily="34" charset="0"/>
                <a:cs typeface="Times New Roman" panose="02020603050405020304" pitchFamily="18" charset="0"/>
              </a:rPr>
              <a:t>DoViewPlanning.org</a:t>
            </a: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2025-06-22 19:24</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Google Shape;123;p2">
            <a:extLst>
              <a:ext uri="{FF2B5EF4-FFF2-40B4-BE49-F238E27FC236}">
                <a16:creationId xmlns:a16="http://schemas.microsoft.com/office/drawing/2014/main" id="{51C4C3B6-4CA4-9DA7-C941-1E6C94BDDD8C}"/>
              </a:ext>
            </a:extLst>
          </p:cNvPr>
          <p:cNvSpPr txBox="1"/>
          <p:nvPr/>
        </p:nvSpPr>
        <p:spPr>
          <a:xfrm>
            <a:off x="7340225" y="0"/>
            <a:ext cx="1803900"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a:t>
            </a:r>
          </a:p>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Not created or endorsed by DIA</a:t>
            </a:r>
            <a:endParaRPr sz="1200" dirty="0">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p9">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283" name="Google Shape;283;p9"/>
          <p:cNvSpPr/>
          <p:nvPr/>
        </p:nvSpPr>
        <p:spPr>
          <a:xfrm>
            <a:off x="457200" y="868680"/>
            <a:ext cx="8229600" cy="41148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Ministerial, Policy &amp; Inquiry Support</a:t>
            </a:r>
            <a:endParaRPr/>
          </a:p>
        </p:txBody>
      </p:sp>
      <p:sp>
        <p:nvSpPr>
          <p:cNvPr id="284" name="Google Shape;284;p9"/>
          <p:cNvSpPr/>
          <p:nvPr/>
        </p:nvSpPr>
        <p:spPr>
          <a:xfrm>
            <a:off x="698073" y="251460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Policy-advice papers drafted</a:t>
            </a:r>
            <a:endParaRPr/>
          </a:p>
        </p:txBody>
      </p:sp>
      <p:sp>
        <p:nvSpPr>
          <p:cNvPr id="285" name="Google Shape;285;p9"/>
          <p:cNvSpPr/>
          <p:nvPr/>
        </p:nvSpPr>
        <p:spPr>
          <a:xfrm>
            <a:off x="698073" y="342900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Cross-portfolio research coordinated</a:t>
            </a:r>
            <a:endParaRPr/>
          </a:p>
        </p:txBody>
      </p:sp>
      <p:sp>
        <p:nvSpPr>
          <p:cNvPr id="286" name="Google Shape;286;p9"/>
          <p:cNvSpPr/>
          <p:nvPr/>
        </p:nvSpPr>
        <p:spPr>
          <a:xfrm>
            <a:off x="698073" y="434340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Strategic risk analyses completed</a:t>
            </a:r>
            <a:endParaRPr/>
          </a:p>
        </p:txBody>
      </p:sp>
      <p:sp>
        <p:nvSpPr>
          <p:cNvPr id="287" name="Google Shape;287;p9"/>
          <p:cNvSpPr/>
          <p:nvPr/>
        </p:nvSpPr>
        <p:spPr>
          <a:xfrm>
            <a:off x="2366853" y="368046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88" name="Google Shape;288;p9"/>
          <p:cNvSpPr/>
          <p:nvPr/>
        </p:nvSpPr>
        <p:spPr>
          <a:xfrm>
            <a:off x="2778333" y="205740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OIA requests managed</a:t>
            </a:r>
            <a:endParaRPr/>
          </a:p>
        </p:txBody>
      </p:sp>
      <p:sp>
        <p:nvSpPr>
          <p:cNvPr id="289" name="Google Shape;289;p9"/>
          <p:cNvSpPr/>
          <p:nvPr/>
        </p:nvSpPr>
        <p:spPr>
          <a:xfrm>
            <a:off x="2778333" y="297180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Ministerial correspondence prepared</a:t>
            </a:r>
            <a:endParaRPr/>
          </a:p>
        </p:txBody>
      </p:sp>
      <p:sp>
        <p:nvSpPr>
          <p:cNvPr id="290" name="Google Shape;290;p9"/>
          <p:cNvSpPr/>
          <p:nvPr/>
        </p:nvSpPr>
        <p:spPr>
          <a:xfrm>
            <a:off x="2778333" y="388620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New Zealand Gazette notices processed</a:t>
            </a:r>
            <a:endParaRPr/>
          </a:p>
        </p:txBody>
      </p:sp>
      <p:sp>
        <p:nvSpPr>
          <p:cNvPr id="291" name="Google Shape;291;p9"/>
          <p:cNvSpPr/>
          <p:nvPr/>
        </p:nvSpPr>
        <p:spPr>
          <a:xfrm>
            <a:off x="2778333" y="480060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Briefings and select committee advice delivered</a:t>
            </a:r>
            <a:endParaRPr/>
          </a:p>
        </p:txBody>
      </p:sp>
      <p:sp>
        <p:nvSpPr>
          <p:cNvPr id="292" name="Google Shape;292;p9"/>
          <p:cNvSpPr/>
          <p:nvPr/>
        </p:nvSpPr>
        <p:spPr>
          <a:xfrm>
            <a:off x="4447113" y="368046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93" name="Google Shape;293;p9"/>
          <p:cNvSpPr/>
          <p:nvPr/>
        </p:nvSpPr>
        <p:spPr>
          <a:xfrm>
            <a:off x="4858593" y="251460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Public-inquiry secretariats established</a:t>
            </a:r>
            <a:endParaRPr/>
          </a:p>
        </p:txBody>
      </p:sp>
      <p:sp>
        <p:nvSpPr>
          <p:cNvPr id="294" name="Google Shape;294;p9"/>
          <p:cNvSpPr/>
          <p:nvPr/>
        </p:nvSpPr>
        <p:spPr>
          <a:xfrm>
            <a:off x="4858593" y="342900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Findings reports published</a:t>
            </a:r>
            <a:endParaRPr/>
          </a:p>
        </p:txBody>
      </p:sp>
      <p:sp>
        <p:nvSpPr>
          <p:cNvPr id="295" name="Google Shape;295;p9"/>
          <p:cNvSpPr/>
          <p:nvPr/>
        </p:nvSpPr>
        <p:spPr>
          <a:xfrm>
            <a:off x="4858593" y="434340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Inquiry timelines maintained</a:t>
            </a:r>
            <a:endParaRPr/>
          </a:p>
        </p:txBody>
      </p:sp>
      <p:sp>
        <p:nvSpPr>
          <p:cNvPr id="296" name="Google Shape;296;p9"/>
          <p:cNvSpPr/>
          <p:nvPr/>
        </p:nvSpPr>
        <p:spPr>
          <a:xfrm>
            <a:off x="6527373" y="368046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97" name="Google Shape;297;p9"/>
          <p:cNvSpPr/>
          <p:nvPr/>
        </p:nvSpPr>
        <p:spPr>
          <a:xfrm>
            <a:off x="6938853" y="251460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Ministers receive timely, robust advice</a:t>
            </a:r>
            <a:endParaRPr/>
          </a:p>
        </p:txBody>
      </p:sp>
      <p:sp>
        <p:nvSpPr>
          <p:cNvPr id="298" name="Google Shape;298;p9"/>
          <p:cNvSpPr/>
          <p:nvPr/>
        </p:nvSpPr>
        <p:spPr>
          <a:xfrm>
            <a:off x="6938853" y="342900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Inquiry recommendations implemented</a:t>
            </a:r>
            <a:endParaRPr/>
          </a:p>
        </p:txBody>
      </p:sp>
      <p:sp>
        <p:nvSpPr>
          <p:cNvPr id="299" name="Google Shape;299;p9"/>
          <p:cNvSpPr/>
          <p:nvPr/>
        </p:nvSpPr>
        <p:spPr>
          <a:xfrm>
            <a:off x="6938853" y="434340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Parliamentary oversight supported</a:t>
            </a:r>
            <a:endParaRPr/>
          </a:p>
        </p:txBody>
      </p:sp>
      <p:sp>
        <p:nvSpPr>
          <p:cNvPr id="301" name="Google Shape;301;p9"/>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302" name="Google Shape;302;p9"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DE7F5A9E-D62F-328F-3BC6-B862CB65DA44}"/>
              </a:ext>
            </a:extLst>
          </p:cNvPr>
          <p:cNvSpPr txBox="1"/>
          <p:nvPr/>
        </p:nvSpPr>
        <p:spPr>
          <a:xfrm>
            <a:off x="792900" y="6521026"/>
            <a:ext cx="8042275" cy="260199"/>
          </a:xfrm>
          <a:prstGeom prst="rect">
            <a:avLst/>
          </a:prstGeom>
          <a:noFill/>
        </p:spPr>
        <p:txBody>
          <a:bodyPr wrap="square">
            <a:spAutoFit/>
          </a:bodyPr>
          <a:lstStyle/>
          <a:p>
            <a:pPr>
              <a:lnSpc>
                <a:spcPct val="115000"/>
              </a:lnSpc>
              <a:spcAft>
                <a:spcPts val="800"/>
              </a:spcAft>
              <a:buNone/>
            </a:pP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effectLst/>
                <a:latin typeface="Calibri" panose="020F0502020204030204" pitchFamily="34" charset="0"/>
                <a:ea typeface="Arial" panose="020B0604020202020204" pitchFamily="34" charset="0"/>
                <a:cs typeface="Times New Roman" panose="02020603050405020304" pitchFamily="18" charset="0"/>
              </a:rPr>
              <a:t>DoViewPlanning.org</a:t>
            </a:r>
            <a:r>
              <a:rPr lang="en-NZ" sz="1000" kern="100" dirty="0">
                <a:solidFill>
                  <a:srgbClr val="5A5A5A"/>
                </a:solidFill>
                <a:effectLst/>
                <a:latin typeface="Calibri" panose="020F0502020204030204" pitchFamily="34" charset="0"/>
                <a:ea typeface="Arial" panose="020B060402020202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2025-06-22 19:24</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Google Shape;123;p2">
            <a:extLst>
              <a:ext uri="{FF2B5EF4-FFF2-40B4-BE49-F238E27FC236}">
                <a16:creationId xmlns:a16="http://schemas.microsoft.com/office/drawing/2014/main" id="{18999DF1-EDF3-76BB-37BE-E081408FE5FD}"/>
              </a:ext>
            </a:extLst>
          </p:cNvPr>
          <p:cNvSpPr txBox="1"/>
          <p:nvPr/>
        </p:nvSpPr>
        <p:spPr>
          <a:xfrm>
            <a:off x="7340225" y="0"/>
            <a:ext cx="1803900"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a:t>
            </a:r>
          </a:p>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Not created or endorsed by DIA</a:t>
            </a:r>
            <a:endParaRPr sz="1200" dirty="0">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1223</Words>
  <Application>Microsoft Macintosh PowerPoint</Application>
  <PresentationFormat>On-screen Show (4:3)</PresentationFormat>
  <Paragraphs>182</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Paul Duignan</cp:lastModifiedBy>
  <cp:revision>5</cp:revision>
  <dcterms:created xsi:type="dcterms:W3CDTF">2013-01-27T09:14:16Z</dcterms:created>
  <dcterms:modified xsi:type="dcterms:W3CDTF">2025-11-21T23:50:33Z</dcterms:modified>
</cp:coreProperties>
</file>