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7" roundtripDataSignature="AMtx7mjV+eKnCtwk4CiOVgqS4xcDmgMjo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295"/>
    <p:restoredTop sz="94705"/>
  </p:normalViewPr>
  <p:slideViewPr>
    <p:cSldViewPr snapToGrid="0">
      <p:cViewPr varScale="1">
        <p:scale>
          <a:sx n="138" d="100"/>
          <a:sy n="138" d="100"/>
        </p:scale>
        <p:origin x="2088" y="17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customschemas.google.com/relationships/presentationmetadata" Target="metadata"/><Relationship Id="rId2" Type="http://schemas.openxmlformats.org/officeDocument/2006/relationships/slide" Target="slides/slide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6" name="Google Shape;306;p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1" name="Google Shape;331;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0" name="Google Shape;100;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6" name="Google Shape;126;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0" name="Google Shape;150;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5" name="Google Shape;175;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3" name="Google Shape;203;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9" name="Google Shape;229;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5" name="Google Shape;255;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0" name="Google Shape;280;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1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 name="Google Shape;13;p1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 name="Google Shape;14;p1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2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22"/>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1" name="Google Shape;71;p2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2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2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23"/>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23"/>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7" name="Google Shape;77;p2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2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2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14"/>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14"/>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8" name="Google Shape;18;p1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1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1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1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15"/>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4" name="Google Shape;24;p1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1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1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16"/>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16"/>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0" name="Google Shape;30;p1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1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1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1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7"/>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6" name="Google Shape;36;p17"/>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7" name="Google Shape;37;p1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1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8"/>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3" name="Google Shape;43;p18"/>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4" name="Google Shape;44;p18"/>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5" name="Google Shape;45;p18"/>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6" name="Google Shape;46;p1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20"/>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20"/>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57" name="Google Shape;57;p20"/>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58" name="Google Shape;58;p2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2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2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21"/>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21"/>
          <p:cNvSpPr>
            <a:spLocks noGrp="1"/>
          </p:cNvSpPr>
          <p:nvPr>
            <p:ph type="pic" idx="2"/>
          </p:nvPr>
        </p:nvSpPr>
        <p:spPr>
          <a:xfrm>
            <a:off x="1792288" y="612775"/>
            <a:ext cx="5486400" cy="4114800"/>
          </a:xfrm>
          <a:prstGeom prst="rect">
            <a:avLst/>
          </a:prstGeom>
          <a:noFill/>
          <a:ln>
            <a:noFill/>
          </a:ln>
        </p:spPr>
      </p:sp>
      <p:sp>
        <p:nvSpPr>
          <p:cNvPr id="64" name="Google Shape;64;p21"/>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5" name="Google Shape;65;p2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2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2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2"/>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 Target="slide8.xml"/><Relationship Id="rId3" Type="http://schemas.openxmlformats.org/officeDocument/2006/relationships/slide" Target="slide3.xml"/><Relationship Id="rId7" Type="http://schemas.openxmlformats.org/officeDocument/2006/relationships/slide" Target="slide7.xml"/><Relationship Id="rId12"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slide" Target="slide6.xml"/><Relationship Id="rId11" Type="http://schemas.openxmlformats.org/officeDocument/2006/relationships/hyperlink" Target="http://doviewplanning.org" TargetMode="External"/><Relationship Id="rId5" Type="http://schemas.openxmlformats.org/officeDocument/2006/relationships/slide" Target="slide5.xml"/><Relationship Id="rId10" Type="http://schemas.openxmlformats.org/officeDocument/2006/relationships/slide" Target="slide10.xml"/><Relationship Id="rId4" Type="http://schemas.openxmlformats.org/officeDocument/2006/relationships/slide" Target="slide4.xml"/><Relationship Id="rId9" Type="http://schemas.openxmlformats.org/officeDocument/2006/relationships/slide" Target="slide9.xml"/></Relationships>
</file>

<file path=ppt/slides/_rels/slide10.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1.jpg"/><Relationship Id="rId4" Type="http://schemas.openxmlformats.org/officeDocument/2006/relationships/hyperlink" Target="http://doviewplanning.org" TargetMode="External"/></Relationships>
</file>

<file path=ppt/slides/_rels/slide11.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1.jpg"/><Relationship Id="rId4" Type="http://schemas.openxmlformats.org/officeDocument/2006/relationships/hyperlink" Target="http://doviewplanning.org" TargetMode="External"/></Relationships>
</file>

<file path=ppt/slides/_rels/slide2.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1.jpg"/><Relationship Id="rId4" Type="http://schemas.openxmlformats.org/officeDocument/2006/relationships/hyperlink" Target="http://doviewplanning.org" TargetMode="External"/></Relationships>
</file>

<file path=ppt/slides/_rels/slide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1.jpg"/><Relationship Id="rId4" Type="http://schemas.openxmlformats.org/officeDocument/2006/relationships/hyperlink" Target="http://doviewplanning.org" TargetMode="External"/></Relationships>
</file>

<file path=ppt/slides/_rels/slide4.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1.jpg"/><Relationship Id="rId4" Type="http://schemas.openxmlformats.org/officeDocument/2006/relationships/hyperlink" Target="http://doviewplanning.org" TargetMode="Externa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1.jpg"/><Relationship Id="rId4" Type="http://schemas.openxmlformats.org/officeDocument/2006/relationships/hyperlink" Target="http://doviewplanning.org" TargetMode="Externa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1.jpg"/><Relationship Id="rId4" Type="http://schemas.openxmlformats.org/officeDocument/2006/relationships/hyperlink" Target="http://doviewplanning.org" TargetMode="External"/></Relationships>
</file>

<file path=ppt/slides/_rels/slide7.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1.jpg"/><Relationship Id="rId4" Type="http://schemas.openxmlformats.org/officeDocument/2006/relationships/hyperlink" Target="http://doviewplanning.org" TargetMode="External"/></Relationships>
</file>

<file path=ppt/slides/_rels/slide8.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jpg"/><Relationship Id="rId4" Type="http://schemas.openxmlformats.org/officeDocument/2006/relationships/hyperlink" Target="http://doviewplanning.org" TargetMode="External"/></Relationships>
</file>

<file path=ppt/slides/_rels/slide9.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1.jpg"/><Relationship Id="rId4" Type="http://schemas.openxmlformats.org/officeDocument/2006/relationships/hyperlink" Target="http://doviewplanning.or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
          <p:cNvSpPr txBox="1"/>
          <p:nvPr/>
        </p:nvSpPr>
        <p:spPr>
          <a:xfrm>
            <a:off x="2156691" y="152061"/>
            <a:ext cx="5104800" cy="83095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0" i="0" u="none" strike="noStrike" cap="none" dirty="0">
                <a:solidFill>
                  <a:srgbClr val="000000"/>
                </a:solidFill>
                <a:latin typeface="Calibri"/>
                <a:ea typeface="Calibri"/>
                <a:cs typeface="Calibri"/>
                <a:sym typeface="Calibri"/>
              </a:rPr>
              <a:t>NZ Department of Internal Affairs </a:t>
            </a:r>
            <a:r>
              <a:rPr lang="en-US" sz="2400" b="0" i="0" u="none" strike="noStrike" cap="none" dirty="0">
                <a:solidFill>
                  <a:schemeClr val="tx1"/>
                </a:solidFill>
                <a:latin typeface="Calibri"/>
                <a:ea typeface="Calibri"/>
                <a:cs typeface="Calibri"/>
                <a:sym typeface="Calibri"/>
                <a:hlinkClick r:id="" action="ppaction://hlinkshowjump?jump=lastslide">
                  <a:extLst>
                    <a:ext uri="{A12FA001-AC4F-418D-AE19-62706E023703}">
                      <ahyp:hlinkClr xmlns:ahyp="http://schemas.microsoft.com/office/drawing/2018/hyperlinkcolor" val="tx"/>
                    </a:ext>
                  </a:extLst>
                </a:hlinkClick>
              </a:rPr>
              <a:t>DoView</a:t>
            </a:r>
            <a:r>
              <a:rPr lang="en-US" sz="2400" b="0" i="0" u="none" strike="noStrike" cap="none" dirty="0">
                <a:solidFill>
                  <a:srgbClr val="000000"/>
                </a:solidFill>
                <a:latin typeface="Calibri"/>
                <a:ea typeface="Calibri"/>
                <a:cs typeface="Calibri"/>
                <a:sym typeface="Calibri"/>
              </a:rPr>
              <a:t> Strategy Diagram</a:t>
            </a:r>
            <a:endParaRPr dirty="0"/>
          </a:p>
        </p:txBody>
      </p:sp>
      <p:sp>
        <p:nvSpPr>
          <p:cNvPr id="85" name="Google Shape;85;p1">
            <a:hlinkClick r:id="rId3" action="ppaction://hlinksldjump"/>
          </p:cNvPr>
          <p:cNvSpPr/>
          <p:nvPr/>
        </p:nvSpPr>
        <p:spPr>
          <a:xfrm>
            <a:off x="1238875" y="2803178"/>
            <a:ext cx="1980000" cy="720000"/>
          </a:xfrm>
          <a:prstGeom prst="rect">
            <a:avLst/>
          </a:prstGeom>
          <a:solidFill>
            <a:srgbClr val="FFFFBA"/>
          </a:solidFill>
          <a:ln w="9525" cap="flat" cmpd="sng">
            <a:solidFill>
              <a:srgbClr val="FFFF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Identity &amp; Life-Event Services</a:t>
            </a:r>
            <a:endParaRPr/>
          </a:p>
        </p:txBody>
      </p:sp>
      <p:sp>
        <p:nvSpPr>
          <p:cNvPr id="86" name="Google Shape;86;p1">
            <a:hlinkClick r:id="rId4" action="ppaction://hlinksldjump"/>
          </p:cNvPr>
          <p:cNvSpPr/>
          <p:nvPr/>
        </p:nvSpPr>
        <p:spPr>
          <a:xfrm>
            <a:off x="3578875" y="2803178"/>
            <a:ext cx="1980000" cy="720000"/>
          </a:xfrm>
          <a:prstGeom prst="rect">
            <a:avLst/>
          </a:prstGeom>
          <a:solidFill>
            <a:srgbClr val="F9D3D4"/>
          </a:solidFill>
          <a:ln w="9525" cap="flat" cmpd="sng">
            <a:solidFill>
              <a:srgbClr val="F9D3D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Community Funding &amp; Charitable Sector Support</a:t>
            </a:r>
            <a:endParaRPr/>
          </a:p>
        </p:txBody>
      </p:sp>
      <p:sp>
        <p:nvSpPr>
          <p:cNvPr id="87" name="Google Shape;87;p1">
            <a:hlinkClick r:id="rId5" action="ppaction://hlinksldjump"/>
          </p:cNvPr>
          <p:cNvSpPr/>
          <p:nvPr/>
        </p:nvSpPr>
        <p:spPr>
          <a:xfrm>
            <a:off x="5918875" y="2803178"/>
            <a:ext cx="1980000" cy="720000"/>
          </a:xfrm>
          <a:prstGeom prst="rect">
            <a:avLst/>
          </a:prstGeom>
          <a:solidFill>
            <a:srgbClr val="9FE1FF"/>
          </a:solidFill>
          <a:ln w="9525" cap="flat" cmpd="sng">
            <a:solidFill>
              <a:srgbClr val="9FE1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Gambling, Censorship &amp; Digital Safety Regulation</a:t>
            </a:r>
            <a:endParaRPr/>
          </a:p>
        </p:txBody>
      </p:sp>
      <p:sp>
        <p:nvSpPr>
          <p:cNvPr id="88" name="Google Shape;88;p1">
            <a:hlinkClick r:id="rId6" action="ppaction://hlinksldjump"/>
          </p:cNvPr>
          <p:cNvSpPr/>
          <p:nvPr/>
        </p:nvSpPr>
        <p:spPr>
          <a:xfrm>
            <a:off x="1238875" y="3955178"/>
            <a:ext cx="1980000" cy="720000"/>
          </a:xfrm>
          <a:prstGeom prst="rect">
            <a:avLst/>
          </a:prstGeom>
          <a:solidFill>
            <a:srgbClr val="BEFFA1"/>
          </a:solidFill>
          <a:ln w="9525" cap="flat" cmpd="sng">
            <a:solidFill>
              <a:srgbClr val="BEFFA1"/>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Local Government Partnerships &amp; Community Governance</a:t>
            </a:r>
            <a:endParaRPr/>
          </a:p>
        </p:txBody>
      </p:sp>
      <p:sp>
        <p:nvSpPr>
          <p:cNvPr id="89" name="Google Shape;89;p1">
            <a:hlinkClick r:id="rId7" action="ppaction://hlinksldjump"/>
          </p:cNvPr>
          <p:cNvSpPr/>
          <p:nvPr/>
        </p:nvSpPr>
        <p:spPr>
          <a:xfrm>
            <a:off x="3578875" y="3955178"/>
            <a:ext cx="1980000" cy="720000"/>
          </a:xfrm>
          <a:prstGeom prst="rect">
            <a:avLst/>
          </a:prstGeom>
          <a:solidFill>
            <a:srgbClr val="D4C9A4"/>
          </a:solidFill>
          <a:ln w="9525" cap="flat" cmpd="sng">
            <a:solidFill>
              <a:srgbClr val="D4C9A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Digital Government &amp; Data Leadership</a:t>
            </a:r>
            <a:endParaRPr/>
          </a:p>
        </p:txBody>
      </p:sp>
      <p:sp>
        <p:nvSpPr>
          <p:cNvPr id="90" name="Google Shape;90;p1">
            <a:hlinkClick r:id="rId8" action="ppaction://hlinksldjump"/>
          </p:cNvPr>
          <p:cNvSpPr/>
          <p:nvPr/>
        </p:nvSpPr>
        <p:spPr>
          <a:xfrm>
            <a:off x="5918875" y="3955178"/>
            <a:ext cx="1980000" cy="720000"/>
          </a:xfrm>
          <a:prstGeom prst="rect">
            <a:avLst/>
          </a:prstGeom>
          <a:solidFill>
            <a:srgbClr val="B6BCF2"/>
          </a:solidFill>
          <a:ln w="9525" cap="flat" cmpd="sng">
            <a:solidFill>
              <a:srgbClr val="B6BCF2"/>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Archives &amp; National Information Stewardship</a:t>
            </a:r>
            <a:endParaRPr/>
          </a:p>
        </p:txBody>
      </p:sp>
      <p:sp>
        <p:nvSpPr>
          <p:cNvPr id="91" name="Google Shape;91;p1">
            <a:hlinkClick r:id="rId9" action="ppaction://hlinksldjump"/>
          </p:cNvPr>
          <p:cNvSpPr/>
          <p:nvPr/>
        </p:nvSpPr>
        <p:spPr>
          <a:xfrm>
            <a:off x="1238875" y="5107178"/>
            <a:ext cx="1980000" cy="720000"/>
          </a:xfrm>
          <a:prstGeom prst="rect">
            <a:avLst/>
          </a:prstGeom>
          <a:solidFill>
            <a:srgbClr val="FEBE8F"/>
          </a:solidFill>
          <a:ln w="9525" cap="flat" cmpd="sng">
            <a:solidFill>
              <a:srgbClr val="FEBE8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Ministerial, Policy &amp; Inquiry Support</a:t>
            </a:r>
            <a:endParaRPr/>
          </a:p>
        </p:txBody>
      </p:sp>
      <p:sp>
        <p:nvSpPr>
          <p:cNvPr id="92" name="Google Shape;92;p1">
            <a:hlinkClick r:id="rId10" action="ppaction://hlinksldjump"/>
          </p:cNvPr>
          <p:cNvSpPr/>
          <p:nvPr/>
        </p:nvSpPr>
        <p:spPr>
          <a:xfrm>
            <a:off x="5915750" y="5178839"/>
            <a:ext cx="1980000" cy="720000"/>
          </a:xfrm>
          <a:prstGeom prst="rect">
            <a:avLst/>
          </a:prstGeom>
          <a:solidFill>
            <a:srgbClr val="E0FDFF"/>
          </a:solidFill>
          <a:ln w="9525" cap="flat" cmpd="sng">
            <a:solidFill>
              <a:srgbClr val="E0FD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Organisational Capability &amp; Corporate Services</a:t>
            </a:r>
            <a:endParaRPr/>
          </a:p>
        </p:txBody>
      </p:sp>
      <p:sp>
        <p:nvSpPr>
          <p:cNvPr id="93" name="Google Shape;93;p1">
            <a:hlinkClick r:id="rId10" action="ppaction://hlinksldjump"/>
          </p:cNvPr>
          <p:cNvSpPr/>
          <p:nvPr/>
        </p:nvSpPr>
        <p:spPr>
          <a:xfrm>
            <a:off x="3578875" y="1340138"/>
            <a:ext cx="1980000" cy="720000"/>
          </a:xfrm>
          <a:prstGeom prst="rect">
            <a:avLst/>
          </a:prstGeom>
          <a:solidFill>
            <a:srgbClr val="FFFFFF"/>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0" i="0" u="none" strike="noStrike" cap="none">
                <a:solidFill>
                  <a:srgbClr val="000000"/>
                </a:solidFill>
                <a:latin typeface="Calibri"/>
                <a:ea typeface="Calibri"/>
                <a:cs typeface="Calibri"/>
                <a:sym typeface="Calibri"/>
              </a:rPr>
              <a:t>Final Outcomes</a:t>
            </a:r>
            <a:endParaRPr/>
          </a:p>
        </p:txBody>
      </p:sp>
      <p:sp>
        <p:nvSpPr>
          <p:cNvPr id="95" name="Google Shape;95;p1"/>
          <p:cNvSpPr txBox="1"/>
          <p:nvPr/>
        </p:nvSpPr>
        <p:spPr>
          <a:xfrm>
            <a:off x="6962575" y="6017175"/>
            <a:ext cx="18726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u="sng">
                <a:solidFill>
                  <a:srgbClr val="0000FF"/>
                </a:solidFill>
                <a:hlinkClick r:id="rId11">
                  <a:extLst>
                    <a:ext uri="{A12FA001-AC4F-418D-AE19-62706E023703}">
                      <ahyp:hlinkClr xmlns:ahyp="http://schemas.microsoft.com/office/drawing/2018/hyperlinkcolor" val="tx"/>
                    </a:ext>
                  </a:extLst>
                </a:hlinkClick>
              </a:rPr>
              <a:t>DoViewPlanning.Org</a:t>
            </a:r>
            <a:endParaRPr/>
          </a:p>
        </p:txBody>
      </p:sp>
      <p:pic>
        <p:nvPicPr>
          <p:cNvPr id="96" name="Google Shape;96;p1" title="Doview new.jpeg"/>
          <p:cNvPicPr preferRelativeResize="0"/>
          <p:nvPr/>
        </p:nvPicPr>
        <p:blipFill>
          <a:blip r:embed="rId12">
            <a:alphaModFix/>
          </a:blip>
          <a:stretch>
            <a:fillRect/>
          </a:stretch>
        </p:blipFill>
        <p:spPr>
          <a:xfrm>
            <a:off x="6635125" y="6017177"/>
            <a:ext cx="327447" cy="307800"/>
          </a:xfrm>
          <a:prstGeom prst="rect">
            <a:avLst/>
          </a:prstGeom>
          <a:noFill/>
          <a:ln>
            <a:noFill/>
          </a:ln>
        </p:spPr>
      </p:pic>
      <p:sp>
        <p:nvSpPr>
          <p:cNvPr id="4" name="TextBox 3">
            <a:extLst>
              <a:ext uri="{FF2B5EF4-FFF2-40B4-BE49-F238E27FC236}">
                <a16:creationId xmlns:a16="http://schemas.microsoft.com/office/drawing/2014/main" id="{E4D70128-B878-731C-1CDB-FC21F3C625C1}"/>
              </a:ext>
            </a:extLst>
          </p:cNvPr>
          <p:cNvSpPr txBox="1"/>
          <p:nvPr/>
        </p:nvSpPr>
        <p:spPr>
          <a:xfrm>
            <a:off x="792900" y="6521026"/>
            <a:ext cx="8042275" cy="260199"/>
          </a:xfrm>
          <a:prstGeom prst="rect">
            <a:avLst/>
          </a:prstGeom>
          <a:noFill/>
        </p:spPr>
        <p:txBody>
          <a:bodyPr wrap="square">
            <a:spAutoFit/>
          </a:bodyPr>
          <a:lstStyle/>
          <a:p>
            <a:pPr>
              <a:lnSpc>
                <a:spcPct val="115000"/>
              </a:lnSpc>
              <a:spcAft>
                <a:spcPts val="800"/>
              </a:spcAft>
              <a:buNone/>
            </a:pPr>
            <a:r>
              <a:rPr lang="en-NZ" sz="1000" kern="100" dirty="0">
                <a:solidFill>
                  <a:srgbClr val="5A5A5A"/>
                </a:solidFill>
                <a:effectLst/>
                <a:latin typeface="Calibri" panose="020F0502020204030204" pitchFamily="34" charset="0"/>
                <a:ea typeface="Arial" panose="020B0604020202020204" pitchFamily="34" charset="0"/>
                <a:cs typeface="Times New Roman" panose="02020603050405020304" pitchFamily="18" charset="0"/>
              </a:rPr>
              <a:t>Not endorsed. From online info via free ChatGPT prompt. Use at own risk re IP &amp; accuracy. Dr Paul Duignan </a:t>
            </a:r>
            <a:r>
              <a:rPr lang="en-NZ" sz="1000" kern="100" dirty="0" err="1">
                <a:solidFill>
                  <a:srgbClr val="5A5A5A"/>
                </a:solidFill>
                <a:effectLst/>
                <a:latin typeface="Calibri" panose="020F0502020204030204" pitchFamily="34" charset="0"/>
                <a:ea typeface="Arial" panose="020B0604020202020204" pitchFamily="34" charset="0"/>
                <a:cs typeface="Times New Roman" panose="02020603050405020304" pitchFamily="18" charset="0"/>
              </a:rPr>
              <a:t>DoViewPlanning.org</a:t>
            </a:r>
            <a:r>
              <a:rPr lang="en-NZ" sz="1000" kern="100">
                <a:solidFill>
                  <a:srgbClr val="5A5A5A"/>
                </a:solidFill>
                <a:effectLst/>
                <a:latin typeface="Calibri" panose="020F0502020204030204" pitchFamily="34" charset="0"/>
                <a:ea typeface="Arial" panose="020B0604020202020204" pitchFamily="34" charset="0"/>
                <a:cs typeface="Times New Roman" panose="02020603050405020304" pitchFamily="18" charset="0"/>
              </a:rPr>
              <a:t> a007 </a:t>
            </a:r>
            <a:r>
              <a:rPr lang="en-US" sz="1000">
                <a:solidFill>
                  <a:srgbClr val="5A5A5A"/>
                </a:solidFill>
                <a:latin typeface="Calibri"/>
                <a:ea typeface="Calibri"/>
                <a:cs typeface="Calibri"/>
                <a:sym typeface="Calibri"/>
              </a:rPr>
              <a:t>2025-06-22 </a:t>
            </a:r>
            <a:r>
              <a:rPr lang="en-US" sz="1000" dirty="0">
                <a:solidFill>
                  <a:srgbClr val="5A5A5A"/>
                </a:solidFill>
                <a:latin typeface="Calibri"/>
                <a:ea typeface="Calibri"/>
                <a:cs typeface="Calibri"/>
                <a:sym typeface="Calibri"/>
              </a:rPr>
              <a:t>19:24</a:t>
            </a:r>
            <a:endParaRPr lang="en-NZ" sz="12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2" name="Google Shape;123;p2">
            <a:extLst>
              <a:ext uri="{FF2B5EF4-FFF2-40B4-BE49-F238E27FC236}">
                <a16:creationId xmlns:a16="http://schemas.microsoft.com/office/drawing/2014/main" id="{657E4FA0-B449-FEF8-78ED-7527B4DB433D}"/>
              </a:ext>
            </a:extLst>
          </p:cNvPr>
          <p:cNvSpPr txBox="1"/>
          <p:nvPr/>
        </p:nvSpPr>
        <p:spPr>
          <a:xfrm>
            <a:off x="7340225" y="0"/>
            <a:ext cx="1803900" cy="646290"/>
          </a:xfrm>
          <a:prstGeom prst="rect">
            <a:avLst/>
          </a:prstGeom>
          <a:noFill/>
          <a:ln>
            <a:noFill/>
          </a:ln>
        </p:spPr>
        <p:txBody>
          <a:bodyPr spcFirstLastPara="1" wrap="square" lIns="91425" tIns="45700" rIns="91425" bIns="45700" anchor="t" anchorCtr="0">
            <a:spAutoFit/>
          </a:bodyPr>
          <a:lstStyle/>
          <a:p>
            <a:pPr marL="0" lvl="0" indent="0" algn="ctr" rtl="0">
              <a:spcBef>
                <a:spcPts val="0"/>
              </a:spcBef>
              <a:spcAft>
                <a:spcPts val="0"/>
              </a:spcAft>
              <a:buSzPts val="1100"/>
              <a:buNone/>
            </a:pPr>
            <a:r>
              <a:rPr lang="en-US" sz="1200" dirty="0">
                <a:solidFill>
                  <a:srgbClr val="999999"/>
                </a:solidFill>
                <a:latin typeface="Calibri"/>
                <a:ea typeface="Calibri"/>
                <a:cs typeface="Calibri"/>
                <a:sym typeface="Calibri"/>
              </a:rPr>
              <a:t>Illustrative only </a:t>
            </a:r>
          </a:p>
          <a:p>
            <a:pPr marL="0" lvl="0" indent="0" algn="ctr" rtl="0">
              <a:spcBef>
                <a:spcPts val="0"/>
              </a:spcBef>
              <a:spcAft>
                <a:spcPts val="0"/>
              </a:spcAft>
              <a:buSzPts val="1100"/>
              <a:buNone/>
            </a:pPr>
            <a:r>
              <a:rPr lang="en-US" sz="1200" dirty="0">
                <a:solidFill>
                  <a:srgbClr val="999999"/>
                </a:solidFill>
                <a:latin typeface="Calibri"/>
                <a:ea typeface="Calibri"/>
                <a:cs typeface="Calibri"/>
                <a:sym typeface="Calibri"/>
              </a:rPr>
              <a:t>Not created or endorsed by DIA</a:t>
            </a:r>
            <a:endParaRPr sz="1200" dirty="0">
              <a:latin typeface="Calibri"/>
              <a:ea typeface="Calibri"/>
              <a:cs typeface="Calibri"/>
              <a:sym typeface="Calibri"/>
            </a:endParaRPr>
          </a:p>
        </p:txBody>
      </p:sp>
      <p:cxnSp>
        <p:nvCxnSpPr>
          <p:cNvPr id="5" name="Straight Connector 4">
            <a:extLst>
              <a:ext uri="{FF2B5EF4-FFF2-40B4-BE49-F238E27FC236}">
                <a16:creationId xmlns:a16="http://schemas.microsoft.com/office/drawing/2014/main" id="{FA379E9B-E7E4-18AF-60EF-5686116A9B6E}"/>
              </a:ext>
            </a:extLst>
          </p:cNvPr>
          <p:cNvCxnSpPr/>
          <p:nvPr/>
        </p:nvCxnSpPr>
        <p:spPr>
          <a:xfrm>
            <a:off x="1238875" y="2325203"/>
            <a:ext cx="6656875"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p10">
            <a:hlinkClick r:id="rId3" action="ppaction://hlinksldjump"/>
          </p:cNvPr>
          <p:cNvSpPr/>
          <p:nvPr/>
        </p:nvSpPr>
        <p:spPr>
          <a:xfrm>
            <a:off x="137160" y="137160"/>
            <a:ext cx="1463040" cy="548640"/>
          </a:xfrm>
          <a:prstGeom prst="rect">
            <a:avLst/>
          </a:prstGeom>
          <a:solidFill>
            <a:srgbClr val="E6E6E6"/>
          </a:solidFill>
          <a:ln w="9525" cap="flat" cmpd="sng">
            <a:solidFill>
              <a:srgbClr val="E6E6E6"/>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0" i="0" u="none" strike="noStrike" cap="none">
                <a:solidFill>
                  <a:srgbClr val="000000"/>
                </a:solidFill>
                <a:latin typeface="Calibri"/>
                <a:ea typeface="Calibri"/>
                <a:cs typeface="Calibri"/>
                <a:sym typeface="Calibri"/>
              </a:rPr>
              <a:t>Back to Overview</a:t>
            </a:r>
            <a:endParaRPr/>
          </a:p>
        </p:txBody>
      </p:sp>
      <p:sp>
        <p:nvSpPr>
          <p:cNvPr id="309" name="Google Shape;309;p10"/>
          <p:cNvSpPr/>
          <p:nvPr/>
        </p:nvSpPr>
        <p:spPr>
          <a:xfrm>
            <a:off x="457200" y="868680"/>
            <a:ext cx="8229600" cy="411480"/>
          </a:xfrm>
          <a:prstGeom prst="rect">
            <a:avLst/>
          </a:prstGeom>
          <a:solidFill>
            <a:srgbClr val="E0FDFF"/>
          </a:solidFill>
          <a:ln w="9525" cap="flat" cmpd="sng">
            <a:solidFill>
              <a:srgbClr val="E0FD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0" i="0" u="none" strike="noStrike" cap="none">
                <a:solidFill>
                  <a:srgbClr val="000000"/>
                </a:solidFill>
                <a:latin typeface="Calibri"/>
                <a:ea typeface="Calibri"/>
                <a:cs typeface="Calibri"/>
                <a:sym typeface="Calibri"/>
              </a:rPr>
              <a:t>Organisational Capability &amp; Corporate Services</a:t>
            </a:r>
            <a:endParaRPr/>
          </a:p>
        </p:txBody>
      </p:sp>
      <p:sp>
        <p:nvSpPr>
          <p:cNvPr id="310" name="Google Shape;310;p10"/>
          <p:cNvSpPr/>
          <p:nvPr/>
        </p:nvSpPr>
        <p:spPr>
          <a:xfrm>
            <a:off x="493884" y="2481321"/>
            <a:ext cx="1535762" cy="731520"/>
          </a:xfrm>
          <a:prstGeom prst="rect">
            <a:avLst/>
          </a:prstGeom>
          <a:solidFill>
            <a:srgbClr val="E0FDFF"/>
          </a:solidFill>
          <a:ln w="9525" cap="flat" cmpd="sng">
            <a:solidFill>
              <a:srgbClr val="E0FD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Workforce-capability plans implemented</a:t>
            </a:r>
            <a:endParaRPr/>
          </a:p>
        </p:txBody>
      </p:sp>
      <p:sp>
        <p:nvSpPr>
          <p:cNvPr id="311" name="Google Shape;311;p10"/>
          <p:cNvSpPr/>
          <p:nvPr/>
        </p:nvSpPr>
        <p:spPr>
          <a:xfrm>
            <a:off x="493884" y="3395721"/>
            <a:ext cx="1535762" cy="731520"/>
          </a:xfrm>
          <a:prstGeom prst="rect">
            <a:avLst/>
          </a:prstGeom>
          <a:solidFill>
            <a:srgbClr val="E0FDFF"/>
          </a:solidFill>
          <a:ln w="9525" cap="flat" cmpd="sng">
            <a:solidFill>
              <a:srgbClr val="E0FD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Diversity &amp; inclusion initiatives embedded</a:t>
            </a:r>
            <a:endParaRPr/>
          </a:p>
        </p:txBody>
      </p:sp>
      <p:sp>
        <p:nvSpPr>
          <p:cNvPr id="312" name="Google Shape;312;p10"/>
          <p:cNvSpPr/>
          <p:nvPr/>
        </p:nvSpPr>
        <p:spPr>
          <a:xfrm>
            <a:off x="493884" y="4310121"/>
            <a:ext cx="1535762" cy="731520"/>
          </a:xfrm>
          <a:prstGeom prst="rect">
            <a:avLst/>
          </a:prstGeom>
          <a:solidFill>
            <a:srgbClr val="E0FDFF"/>
          </a:solidFill>
          <a:ln w="9525" cap="flat" cmpd="sng">
            <a:solidFill>
              <a:srgbClr val="E0FD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Staff wellbeing supports provided</a:t>
            </a:r>
            <a:endParaRPr/>
          </a:p>
        </p:txBody>
      </p:sp>
      <p:sp>
        <p:nvSpPr>
          <p:cNvPr id="313" name="Google Shape;313;p10"/>
          <p:cNvSpPr/>
          <p:nvPr/>
        </p:nvSpPr>
        <p:spPr>
          <a:xfrm>
            <a:off x="2232142" y="3713739"/>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14" name="Google Shape;314;p10"/>
          <p:cNvSpPr/>
          <p:nvPr/>
        </p:nvSpPr>
        <p:spPr>
          <a:xfrm>
            <a:off x="2637748" y="1886961"/>
            <a:ext cx="1535763" cy="731520"/>
          </a:xfrm>
          <a:prstGeom prst="rect">
            <a:avLst/>
          </a:prstGeom>
          <a:solidFill>
            <a:srgbClr val="E0FDFF"/>
          </a:solidFill>
          <a:ln w="9525" cap="flat" cmpd="sng">
            <a:solidFill>
              <a:srgbClr val="E0FD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Financial controls strengthened</a:t>
            </a:r>
            <a:endParaRPr/>
          </a:p>
        </p:txBody>
      </p:sp>
      <p:sp>
        <p:nvSpPr>
          <p:cNvPr id="315" name="Google Shape;315;p10"/>
          <p:cNvSpPr/>
          <p:nvPr/>
        </p:nvSpPr>
        <p:spPr>
          <a:xfrm>
            <a:off x="2662297" y="2778501"/>
            <a:ext cx="1535763" cy="731520"/>
          </a:xfrm>
          <a:prstGeom prst="rect">
            <a:avLst/>
          </a:prstGeom>
          <a:solidFill>
            <a:srgbClr val="E0FDFF"/>
          </a:solidFill>
          <a:ln w="9525" cap="flat" cmpd="sng">
            <a:solidFill>
              <a:srgbClr val="E0FD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Cyber-security framework enforced</a:t>
            </a:r>
            <a:endParaRPr/>
          </a:p>
        </p:txBody>
      </p:sp>
      <p:sp>
        <p:nvSpPr>
          <p:cNvPr id="316" name="Google Shape;316;p10"/>
          <p:cNvSpPr/>
          <p:nvPr/>
        </p:nvSpPr>
        <p:spPr>
          <a:xfrm>
            <a:off x="2637748" y="3713739"/>
            <a:ext cx="1535763" cy="731520"/>
          </a:xfrm>
          <a:prstGeom prst="rect">
            <a:avLst/>
          </a:prstGeom>
          <a:solidFill>
            <a:srgbClr val="E0FDFF"/>
          </a:solidFill>
          <a:ln w="9525" cap="flat" cmpd="sng">
            <a:solidFill>
              <a:srgbClr val="E0FD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Risk-management processes matured</a:t>
            </a:r>
            <a:endParaRPr/>
          </a:p>
        </p:txBody>
      </p:sp>
      <p:sp>
        <p:nvSpPr>
          <p:cNvPr id="317" name="Google Shape;317;p10"/>
          <p:cNvSpPr/>
          <p:nvPr/>
        </p:nvSpPr>
        <p:spPr>
          <a:xfrm>
            <a:off x="2662297" y="4605279"/>
            <a:ext cx="1535763" cy="731520"/>
          </a:xfrm>
          <a:prstGeom prst="rect">
            <a:avLst/>
          </a:prstGeom>
          <a:solidFill>
            <a:srgbClr val="E0FDFF"/>
          </a:solidFill>
          <a:ln w="9525" cap="flat" cmpd="sng">
            <a:solidFill>
              <a:srgbClr val="E0FD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Sustainability practices adopted</a:t>
            </a:r>
            <a:endParaRPr/>
          </a:p>
        </p:txBody>
      </p:sp>
      <p:sp>
        <p:nvSpPr>
          <p:cNvPr id="318" name="Google Shape;318;p10"/>
          <p:cNvSpPr/>
          <p:nvPr/>
        </p:nvSpPr>
        <p:spPr>
          <a:xfrm>
            <a:off x="4343555" y="3709393"/>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19" name="Google Shape;319;p10"/>
          <p:cNvSpPr/>
          <p:nvPr/>
        </p:nvSpPr>
        <p:spPr>
          <a:xfrm>
            <a:off x="6938782" y="4511482"/>
            <a:ext cx="1828647" cy="411480"/>
          </a:xfrm>
          <a:prstGeom prst="rect">
            <a:avLst/>
          </a:prstGeom>
          <a:solidFill>
            <a:srgbClr val="E0FDFF"/>
          </a:solidFill>
          <a:ln w="9525" cap="flat" cmpd="sng">
            <a:solidFill>
              <a:srgbClr val="E0FD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Public value maximised</a:t>
            </a:r>
            <a:endParaRPr/>
          </a:p>
        </p:txBody>
      </p:sp>
      <p:sp>
        <p:nvSpPr>
          <p:cNvPr id="320" name="Google Shape;320;p10"/>
          <p:cNvSpPr/>
          <p:nvPr/>
        </p:nvSpPr>
        <p:spPr>
          <a:xfrm>
            <a:off x="6938782" y="2783061"/>
            <a:ext cx="1828647" cy="677445"/>
          </a:xfrm>
          <a:prstGeom prst="rect">
            <a:avLst/>
          </a:prstGeom>
          <a:solidFill>
            <a:srgbClr val="E0FDFF"/>
          </a:solidFill>
          <a:ln w="9525" cap="flat" cmpd="sng">
            <a:solidFill>
              <a:srgbClr val="E0FD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Continuous improvement culture embedded</a:t>
            </a:r>
            <a:endParaRPr/>
          </a:p>
        </p:txBody>
      </p:sp>
      <p:sp>
        <p:nvSpPr>
          <p:cNvPr id="322" name="Google Shape;322;p10"/>
          <p:cNvSpPr/>
          <p:nvPr/>
        </p:nvSpPr>
        <p:spPr>
          <a:xfrm>
            <a:off x="4714249" y="2975761"/>
            <a:ext cx="1535763" cy="731520"/>
          </a:xfrm>
          <a:prstGeom prst="rect">
            <a:avLst/>
          </a:prstGeom>
          <a:solidFill>
            <a:srgbClr val="E0FDFF"/>
          </a:solidFill>
          <a:ln w="9525" cap="flat" cmpd="sng">
            <a:solidFill>
              <a:srgbClr val="E0FD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Service-delivery innovations piloted</a:t>
            </a:r>
            <a:endParaRPr sz="1800" b="0" i="0" u="none" strike="noStrike" cap="none">
              <a:solidFill>
                <a:schemeClr val="lt1"/>
              </a:solidFill>
              <a:latin typeface="Calibri"/>
              <a:ea typeface="Calibri"/>
              <a:cs typeface="Calibri"/>
              <a:sym typeface="Calibri"/>
            </a:endParaRPr>
          </a:p>
        </p:txBody>
      </p:sp>
      <p:sp>
        <p:nvSpPr>
          <p:cNvPr id="323" name="Google Shape;323;p10"/>
          <p:cNvSpPr/>
          <p:nvPr/>
        </p:nvSpPr>
        <p:spPr>
          <a:xfrm>
            <a:off x="4714249" y="4005394"/>
            <a:ext cx="1535763" cy="731520"/>
          </a:xfrm>
          <a:prstGeom prst="rect">
            <a:avLst/>
          </a:prstGeom>
          <a:solidFill>
            <a:srgbClr val="E0FDFF"/>
          </a:solidFill>
          <a:ln w="9525" cap="flat" cmpd="sng">
            <a:solidFill>
              <a:srgbClr val="E0FD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Performance metrics analysed and learnings applied</a:t>
            </a:r>
            <a:endParaRPr sz="1800" b="0" i="0" u="none" strike="noStrike" cap="none">
              <a:solidFill>
                <a:schemeClr val="lt1"/>
              </a:solidFill>
              <a:latin typeface="Calibri"/>
              <a:ea typeface="Calibri"/>
              <a:cs typeface="Calibri"/>
              <a:sym typeface="Calibri"/>
            </a:endParaRPr>
          </a:p>
        </p:txBody>
      </p:sp>
      <p:sp>
        <p:nvSpPr>
          <p:cNvPr id="324" name="Google Shape;324;p10"/>
          <p:cNvSpPr/>
          <p:nvPr/>
        </p:nvSpPr>
        <p:spPr>
          <a:xfrm>
            <a:off x="6938782" y="3686261"/>
            <a:ext cx="1828647" cy="591501"/>
          </a:xfrm>
          <a:prstGeom prst="rect">
            <a:avLst/>
          </a:prstGeom>
          <a:solidFill>
            <a:srgbClr val="E0FDFF"/>
          </a:solidFill>
          <a:ln w="9525" cap="flat" cmpd="sng">
            <a:solidFill>
              <a:srgbClr val="E0FD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Resources efficiently allocated</a:t>
            </a:r>
            <a:endParaRPr sz="1800" b="1" i="0" u="none" strike="noStrike" cap="none">
              <a:solidFill>
                <a:schemeClr val="lt1"/>
              </a:solidFill>
              <a:latin typeface="Calibri"/>
              <a:ea typeface="Calibri"/>
              <a:cs typeface="Calibri"/>
              <a:sym typeface="Calibri"/>
            </a:endParaRPr>
          </a:p>
        </p:txBody>
      </p:sp>
      <p:sp>
        <p:nvSpPr>
          <p:cNvPr id="325" name="Google Shape;325;p10"/>
          <p:cNvSpPr/>
          <p:nvPr/>
        </p:nvSpPr>
        <p:spPr>
          <a:xfrm>
            <a:off x="6356170" y="3714088"/>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26" name="Google Shape;326;p10"/>
          <p:cNvSpPr txBox="1"/>
          <p:nvPr/>
        </p:nvSpPr>
        <p:spPr>
          <a:xfrm>
            <a:off x="6962575" y="6017175"/>
            <a:ext cx="18726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u="sng">
                <a:solidFill>
                  <a:srgbClr val="0000FF"/>
                </a:solidFill>
                <a:hlinkClick r:id="rId4">
                  <a:extLst>
                    <a:ext uri="{A12FA001-AC4F-418D-AE19-62706E023703}">
                      <ahyp:hlinkClr xmlns:ahyp="http://schemas.microsoft.com/office/drawing/2018/hyperlinkcolor" val="tx"/>
                    </a:ext>
                  </a:extLst>
                </a:hlinkClick>
              </a:rPr>
              <a:t>DoViewPlanning.Org</a:t>
            </a:r>
            <a:endParaRPr/>
          </a:p>
        </p:txBody>
      </p:sp>
      <p:pic>
        <p:nvPicPr>
          <p:cNvPr id="327" name="Google Shape;327;p10" title="Doview new.jpeg"/>
          <p:cNvPicPr preferRelativeResize="0"/>
          <p:nvPr/>
        </p:nvPicPr>
        <p:blipFill>
          <a:blip r:embed="rId5">
            <a:alphaModFix/>
          </a:blip>
          <a:stretch>
            <a:fillRect/>
          </a:stretch>
        </p:blipFill>
        <p:spPr>
          <a:xfrm>
            <a:off x="6635125" y="6017177"/>
            <a:ext cx="327447" cy="307800"/>
          </a:xfrm>
          <a:prstGeom prst="rect">
            <a:avLst/>
          </a:prstGeom>
          <a:noFill/>
          <a:ln>
            <a:noFill/>
          </a:ln>
        </p:spPr>
      </p:pic>
      <p:sp>
        <p:nvSpPr>
          <p:cNvPr id="3" name="TextBox 2">
            <a:extLst>
              <a:ext uri="{FF2B5EF4-FFF2-40B4-BE49-F238E27FC236}">
                <a16:creationId xmlns:a16="http://schemas.microsoft.com/office/drawing/2014/main" id="{A70A8A65-611B-14A6-77CF-39633DD1873E}"/>
              </a:ext>
            </a:extLst>
          </p:cNvPr>
          <p:cNvSpPr txBox="1"/>
          <p:nvPr/>
        </p:nvSpPr>
        <p:spPr>
          <a:xfrm>
            <a:off x="792900" y="6521026"/>
            <a:ext cx="8042275" cy="260199"/>
          </a:xfrm>
          <a:prstGeom prst="rect">
            <a:avLst/>
          </a:prstGeom>
          <a:noFill/>
        </p:spPr>
        <p:txBody>
          <a:bodyPr wrap="square">
            <a:spAutoFit/>
          </a:bodyPr>
          <a:lstStyle/>
          <a:p>
            <a:pPr>
              <a:lnSpc>
                <a:spcPct val="115000"/>
              </a:lnSpc>
              <a:spcAft>
                <a:spcPts val="800"/>
              </a:spcAft>
              <a:buNone/>
            </a:pPr>
            <a:r>
              <a:rPr lang="en-NZ" sz="1000" kern="100" dirty="0">
                <a:solidFill>
                  <a:srgbClr val="5A5A5A"/>
                </a:solidFill>
                <a:effectLst/>
                <a:latin typeface="Calibri" panose="020F0502020204030204" pitchFamily="34" charset="0"/>
                <a:ea typeface="Arial" panose="020B0604020202020204" pitchFamily="34" charset="0"/>
                <a:cs typeface="Times New Roman" panose="02020603050405020304" pitchFamily="18" charset="0"/>
              </a:rPr>
              <a:t>Not endorsed. From online info via free ChatGPT prompt. Use at own risk re IP &amp; accuracy. Dr Paul Duignan </a:t>
            </a:r>
            <a:r>
              <a:rPr lang="en-NZ" sz="1000" kern="100" dirty="0" err="1">
                <a:solidFill>
                  <a:srgbClr val="5A5A5A"/>
                </a:solidFill>
                <a:effectLst/>
                <a:latin typeface="Calibri" panose="020F0502020204030204" pitchFamily="34" charset="0"/>
                <a:ea typeface="Arial" panose="020B0604020202020204" pitchFamily="34" charset="0"/>
                <a:cs typeface="Times New Roman" panose="02020603050405020304" pitchFamily="18" charset="0"/>
              </a:rPr>
              <a:t>DoViewPlanning.org</a:t>
            </a:r>
            <a:r>
              <a:rPr lang="en-NZ" sz="1000" kern="100" dirty="0">
                <a:solidFill>
                  <a:srgbClr val="5A5A5A"/>
                </a:solidFill>
                <a:effectLst/>
                <a:latin typeface="Calibri" panose="020F0502020204030204" pitchFamily="34" charset="0"/>
                <a:ea typeface="Arial" panose="020B0604020202020204" pitchFamily="34" charset="0"/>
                <a:cs typeface="Times New Roman" panose="02020603050405020304" pitchFamily="18" charset="0"/>
              </a:rPr>
              <a:t> </a:t>
            </a:r>
            <a:r>
              <a:rPr lang="en-US" sz="1000" dirty="0">
                <a:solidFill>
                  <a:srgbClr val="5A5A5A"/>
                </a:solidFill>
                <a:latin typeface="Calibri"/>
                <a:ea typeface="Calibri"/>
                <a:cs typeface="Calibri"/>
                <a:sym typeface="Calibri"/>
              </a:rPr>
              <a:t>2025-06-22 19:24</a:t>
            </a:r>
            <a:endParaRPr lang="en-NZ" sz="12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Google Shape;123;p2">
            <a:extLst>
              <a:ext uri="{FF2B5EF4-FFF2-40B4-BE49-F238E27FC236}">
                <a16:creationId xmlns:a16="http://schemas.microsoft.com/office/drawing/2014/main" id="{B67F620E-3D83-ACF9-8210-031741314846}"/>
              </a:ext>
            </a:extLst>
          </p:cNvPr>
          <p:cNvSpPr txBox="1"/>
          <p:nvPr/>
        </p:nvSpPr>
        <p:spPr>
          <a:xfrm>
            <a:off x="7340225" y="0"/>
            <a:ext cx="1803900" cy="646290"/>
          </a:xfrm>
          <a:prstGeom prst="rect">
            <a:avLst/>
          </a:prstGeom>
          <a:noFill/>
          <a:ln>
            <a:noFill/>
          </a:ln>
        </p:spPr>
        <p:txBody>
          <a:bodyPr spcFirstLastPara="1" wrap="square" lIns="91425" tIns="45700" rIns="91425" bIns="45700" anchor="t" anchorCtr="0">
            <a:spAutoFit/>
          </a:bodyPr>
          <a:lstStyle/>
          <a:p>
            <a:pPr marL="0" lvl="0" indent="0" algn="ctr" rtl="0">
              <a:spcBef>
                <a:spcPts val="0"/>
              </a:spcBef>
              <a:spcAft>
                <a:spcPts val="0"/>
              </a:spcAft>
              <a:buSzPts val="1100"/>
              <a:buNone/>
            </a:pPr>
            <a:r>
              <a:rPr lang="en-US" sz="1200" dirty="0">
                <a:solidFill>
                  <a:srgbClr val="999999"/>
                </a:solidFill>
                <a:latin typeface="Calibri"/>
                <a:ea typeface="Calibri"/>
                <a:cs typeface="Calibri"/>
                <a:sym typeface="Calibri"/>
              </a:rPr>
              <a:t>Illustrative only </a:t>
            </a:r>
          </a:p>
          <a:p>
            <a:pPr marL="0" lvl="0" indent="0" algn="ctr" rtl="0">
              <a:spcBef>
                <a:spcPts val="0"/>
              </a:spcBef>
              <a:spcAft>
                <a:spcPts val="0"/>
              </a:spcAft>
              <a:buSzPts val="1100"/>
              <a:buNone/>
            </a:pPr>
            <a:r>
              <a:rPr lang="en-US" sz="1200" dirty="0">
                <a:solidFill>
                  <a:srgbClr val="999999"/>
                </a:solidFill>
                <a:latin typeface="Calibri"/>
                <a:ea typeface="Calibri"/>
                <a:cs typeface="Calibri"/>
                <a:sym typeface="Calibri"/>
              </a:rPr>
              <a:t>Not created or endorsed by DIA</a:t>
            </a:r>
            <a:endParaRPr sz="1200" dirty="0">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3" name="Google Shape;333;p11"/>
          <p:cNvSpPr txBox="1"/>
          <p:nvPr/>
        </p:nvSpPr>
        <p:spPr>
          <a:xfrm>
            <a:off x="457200" y="274320"/>
            <a:ext cx="8229600" cy="54864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u="none" strike="noStrike" cap="none">
                <a:solidFill>
                  <a:srgbClr val="000000"/>
                </a:solidFill>
                <a:latin typeface="Calibri"/>
                <a:ea typeface="Calibri"/>
                <a:cs typeface="Calibri"/>
                <a:sym typeface="Calibri"/>
              </a:rPr>
              <a:t>What is a DoView?</a:t>
            </a:r>
            <a:endParaRPr/>
          </a:p>
        </p:txBody>
      </p:sp>
      <p:sp>
        <p:nvSpPr>
          <p:cNvPr id="334" name="Google Shape;334;p11"/>
          <p:cNvSpPr txBox="1"/>
          <p:nvPr/>
        </p:nvSpPr>
        <p:spPr>
          <a:xfrm>
            <a:off x="914400" y="731520"/>
            <a:ext cx="7315200" cy="5029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en-US" sz="1600">
                <a:solidFill>
                  <a:srgbClr val="000000"/>
                </a:solidFill>
                <a:latin typeface="Calibri"/>
                <a:ea typeface="Calibri"/>
                <a:cs typeface="Calibri"/>
                <a:sym typeface="Calibri"/>
              </a:rPr>
              <a:t>A DoView is a new type of diagram used to clarify the underlying ‘This-Then’ logic behind any issue. For example, in strategy and planning, all planning approaches are based on assumptions such as: if we do THIS, THEN that will happen.</a:t>
            </a:r>
            <a:br>
              <a:rPr lang="en-US" sz="1600">
                <a:solidFill>
                  <a:srgbClr val="000000"/>
                </a:solidFill>
                <a:latin typeface="Calibri"/>
                <a:ea typeface="Calibri"/>
                <a:cs typeface="Calibri"/>
                <a:sym typeface="Calibri"/>
              </a:rPr>
            </a:br>
            <a:br>
              <a:rPr lang="en-US" sz="1600">
                <a:solidFill>
                  <a:srgbClr val="000000"/>
                </a:solidFill>
                <a:latin typeface="Calibri"/>
                <a:ea typeface="Calibri"/>
                <a:cs typeface="Calibri"/>
                <a:sym typeface="Calibri"/>
              </a:rPr>
            </a:br>
            <a:r>
              <a:rPr lang="en-US" sz="1600">
                <a:solidFill>
                  <a:srgbClr val="000000"/>
                </a:solidFill>
                <a:latin typeface="Calibri"/>
                <a:ea typeface="Calibri"/>
                <a:cs typeface="Calibri"/>
                <a:sym typeface="Calibri"/>
              </a:rPr>
              <a:t>A DoView makes these assumptions explicit, allowing them to be examined, evaluated and used to make better strategic decisions. A DoView works as a shared thinking tool, helping teams align their mental models about objectives. In planning, DoViews assist with prioritizing outcomes, placing indicators next to the boxes they measure, aligning activities with outcomes, measuring performance, evaluating impact, and guiding improvement efforts.</a:t>
            </a:r>
            <a:br>
              <a:rPr lang="en-US" sz="1600">
                <a:solidFill>
                  <a:srgbClr val="000000"/>
                </a:solidFill>
                <a:latin typeface="Calibri"/>
                <a:ea typeface="Calibri"/>
                <a:cs typeface="Calibri"/>
                <a:sym typeface="Calibri"/>
              </a:rPr>
            </a:br>
            <a:br>
              <a:rPr lang="en-US" sz="1600">
                <a:solidFill>
                  <a:srgbClr val="000000"/>
                </a:solidFill>
                <a:latin typeface="Calibri"/>
                <a:ea typeface="Calibri"/>
                <a:cs typeface="Calibri"/>
                <a:sym typeface="Calibri"/>
              </a:rPr>
            </a:br>
            <a:r>
              <a:rPr lang="en-US" sz="1600">
                <a:solidFill>
                  <a:srgbClr val="000000"/>
                </a:solidFill>
                <a:latin typeface="Calibri"/>
                <a:ea typeface="Calibri"/>
                <a:cs typeface="Calibri"/>
                <a:sym typeface="Calibri"/>
              </a:rPr>
              <a:t>DoViews can also analyze any document that is being used to think strategically about taking action—it surfaces the implicit ‘This-Then’ claims. For example, a DoView of a scientific paper reveals its logical structure, making it easier to summarize and understand. DoViewing a document highlights its implications for action.</a:t>
            </a:r>
            <a:br>
              <a:rPr lang="en-US" sz="1600">
                <a:solidFill>
                  <a:srgbClr val="000000"/>
                </a:solidFill>
                <a:latin typeface="Calibri"/>
                <a:ea typeface="Calibri"/>
                <a:cs typeface="Calibri"/>
                <a:sym typeface="Calibri"/>
              </a:rPr>
            </a:br>
            <a:br>
              <a:rPr lang="en-US" sz="1600">
                <a:solidFill>
                  <a:srgbClr val="000000"/>
                </a:solidFill>
                <a:latin typeface="Calibri"/>
                <a:ea typeface="Calibri"/>
                <a:cs typeface="Calibri"/>
                <a:sym typeface="Calibri"/>
              </a:rPr>
            </a:br>
            <a:r>
              <a:rPr lang="en-US" sz="1600">
                <a:solidFill>
                  <a:srgbClr val="000000"/>
                </a:solidFill>
                <a:latin typeface="Calibri"/>
                <a:ea typeface="Calibri"/>
                <a:cs typeface="Calibri"/>
                <a:sym typeface="Calibri"/>
              </a:rPr>
              <a:t>To generate a DoView about anything, visit DoView.Online for the free AI DoView Drawing Prompt (ChatGPT). DoViews are powerful for summarizing any complex content and accelerating understanding prior to taking any type of action in the world.</a:t>
            </a:r>
            <a:endParaRPr/>
          </a:p>
        </p:txBody>
      </p:sp>
      <p:sp>
        <p:nvSpPr>
          <p:cNvPr id="336" name="Google Shape;336;p11">
            <a:hlinkClick r:id="rId3" action="ppaction://hlinksldjump"/>
          </p:cNvPr>
          <p:cNvSpPr/>
          <p:nvPr/>
        </p:nvSpPr>
        <p:spPr>
          <a:xfrm>
            <a:off x="137160" y="137160"/>
            <a:ext cx="1463100" cy="548700"/>
          </a:xfrm>
          <a:prstGeom prst="rect">
            <a:avLst/>
          </a:prstGeom>
          <a:solidFill>
            <a:srgbClr val="E6E6E6"/>
          </a:solidFill>
          <a:ln w="9525" cap="flat" cmpd="sng">
            <a:solidFill>
              <a:srgbClr val="E6E6E6"/>
            </a:solidFill>
            <a:prstDash val="solid"/>
            <a:round/>
            <a:headEnd type="none" w="sm" len="sm"/>
            <a:tailEnd type="none" w="sm" len="sm"/>
          </a:ln>
          <a:effectLst>
            <a:outerShdw blurRad="40000" dist="23000" dir="5400000" rotWithShape="0">
              <a:srgbClr val="000000">
                <a:alpha val="349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0" i="0" u="none" strike="noStrike" cap="none">
                <a:solidFill>
                  <a:srgbClr val="000000"/>
                </a:solidFill>
                <a:latin typeface="Calibri"/>
                <a:ea typeface="Calibri"/>
                <a:cs typeface="Calibri"/>
                <a:sym typeface="Calibri"/>
              </a:rPr>
              <a:t>Back to Overview</a:t>
            </a:r>
            <a:endParaRPr/>
          </a:p>
        </p:txBody>
      </p:sp>
      <p:sp>
        <p:nvSpPr>
          <p:cNvPr id="337" name="Google Shape;337;p11"/>
          <p:cNvSpPr txBox="1"/>
          <p:nvPr/>
        </p:nvSpPr>
        <p:spPr>
          <a:xfrm>
            <a:off x="6962575" y="6017175"/>
            <a:ext cx="18726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u="sng">
                <a:solidFill>
                  <a:srgbClr val="0000FF"/>
                </a:solidFill>
                <a:hlinkClick r:id="rId4">
                  <a:extLst>
                    <a:ext uri="{A12FA001-AC4F-418D-AE19-62706E023703}">
                      <ahyp:hlinkClr xmlns:ahyp="http://schemas.microsoft.com/office/drawing/2018/hyperlinkcolor" val="tx"/>
                    </a:ext>
                  </a:extLst>
                </a:hlinkClick>
              </a:rPr>
              <a:t>DoViewPlanning.Org</a:t>
            </a:r>
            <a:endParaRPr/>
          </a:p>
        </p:txBody>
      </p:sp>
      <p:pic>
        <p:nvPicPr>
          <p:cNvPr id="338" name="Google Shape;338;p11" title="Doview new.jpeg"/>
          <p:cNvPicPr preferRelativeResize="0"/>
          <p:nvPr/>
        </p:nvPicPr>
        <p:blipFill>
          <a:blip r:embed="rId5">
            <a:alphaModFix/>
          </a:blip>
          <a:stretch>
            <a:fillRect/>
          </a:stretch>
        </p:blipFill>
        <p:spPr>
          <a:xfrm>
            <a:off x="6635125" y="6017177"/>
            <a:ext cx="327447" cy="307800"/>
          </a:xfrm>
          <a:prstGeom prst="rect">
            <a:avLst/>
          </a:prstGeom>
          <a:noFill/>
          <a:ln>
            <a:noFill/>
          </a:ln>
        </p:spPr>
      </p:pic>
      <p:sp>
        <p:nvSpPr>
          <p:cNvPr id="3" name="TextBox 2">
            <a:extLst>
              <a:ext uri="{FF2B5EF4-FFF2-40B4-BE49-F238E27FC236}">
                <a16:creationId xmlns:a16="http://schemas.microsoft.com/office/drawing/2014/main" id="{16A58D3C-7352-9B84-EB9D-FF95072A237C}"/>
              </a:ext>
            </a:extLst>
          </p:cNvPr>
          <p:cNvSpPr txBox="1"/>
          <p:nvPr/>
        </p:nvSpPr>
        <p:spPr>
          <a:xfrm>
            <a:off x="792900" y="6521026"/>
            <a:ext cx="8042275" cy="260199"/>
          </a:xfrm>
          <a:prstGeom prst="rect">
            <a:avLst/>
          </a:prstGeom>
          <a:noFill/>
        </p:spPr>
        <p:txBody>
          <a:bodyPr wrap="square">
            <a:spAutoFit/>
          </a:bodyPr>
          <a:lstStyle/>
          <a:p>
            <a:pPr>
              <a:lnSpc>
                <a:spcPct val="115000"/>
              </a:lnSpc>
              <a:spcAft>
                <a:spcPts val="800"/>
              </a:spcAft>
              <a:buNone/>
            </a:pPr>
            <a:r>
              <a:rPr lang="en-NZ" sz="1000" kern="100" dirty="0">
                <a:solidFill>
                  <a:srgbClr val="5A5A5A"/>
                </a:solidFill>
                <a:effectLst/>
                <a:latin typeface="Calibri" panose="020F0502020204030204" pitchFamily="34" charset="0"/>
                <a:ea typeface="Arial" panose="020B0604020202020204" pitchFamily="34" charset="0"/>
                <a:cs typeface="Times New Roman" panose="02020603050405020304" pitchFamily="18" charset="0"/>
              </a:rPr>
              <a:t>Not endorsed. From online info via free ChatGPT prompt. Use at own risk re IP &amp; accuracy. Dr Paul Duignan </a:t>
            </a:r>
            <a:r>
              <a:rPr lang="en-NZ" sz="1000" kern="100" dirty="0" err="1">
                <a:solidFill>
                  <a:srgbClr val="5A5A5A"/>
                </a:solidFill>
                <a:effectLst/>
                <a:latin typeface="Calibri" panose="020F0502020204030204" pitchFamily="34" charset="0"/>
                <a:ea typeface="Arial" panose="020B0604020202020204" pitchFamily="34" charset="0"/>
                <a:cs typeface="Times New Roman" panose="02020603050405020304" pitchFamily="18" charset="0"/>
              </a:rPr>
              <a:t>DoViewPlanning.org</a:t>
            </a:r>
            <a:r>
              <a:rPr lang="en-NZ" sz="1000" kern="100" dirty="0">
                <a:solidFill>
                  <a:srgbClr val="5A5A5A"/>
                </a:solidFill>
                <a:effectLst/>
                <a:latin typeface="Calibri" panose="020F0502020204030204" pitchFamily="34" charset="0"/>
                <a:ea typeface="Arial" panose="020B0604020202020204" pitchFamily="34" charset="0"/>
                <a:cs typeface="Times New Roman" panose="02020603050405020304" pitchFamily="18" charset="0"/>
              </a:rPr>
              <a:t> </a:t>
            </a:r>
            <a:r>
              <a:rPr lang="en-US" sz="1000" dirty="0">
                <a:solidFill>
                  <a:srgbClr val="5A5A5A"/>
                </a:solidFill>
                <a:latin typeface="Calibri"/>
                <a:ea typeface="Calibri"/>
                <a:cs typeface="Calibri"/>
                <a:sym typeface="Calibri"/>
              </a:rPr>
              <a:t>2025-06-22 19:24</a:t>
            </a:r>
            <a:endParaRPr lang="en-NZ" sz="12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Google Shape;123;p2">
            <a:extLst>
              <a:ext uri="{FF2B5EF4-FFF2-40B4-BE49-F238E27FC236}">
                <a16:creationId xmlns:a16="http://schemas.microsoft.com/office/drawing/2014/main" id="{E7EDADBD-9F8B-247B-8C47-7D0DBA7E919D}"/>
              </a:ext>
            </a:extLst>
          </p:cNvPr>
          <p:cNvSpPr txBox="1"/>
          <p:nvPr/>
        </p:nvSpPr>
        <p:spPr>
          <a:xfrm>
            <a:off x="7340225" y="0"/>
            <a:ext cx="1803900" cy="646290"/>
          </a:xfrm>
          <a:prstGeom prst="rect">
            <a:avLst/>
          </a:prstGeom>
          <a:noFill/>
          <a:ln>
            <a:noFill/>
          </a:ln>
        </p:spPr>
        <p:txBody>
          <a:bodyPr spcFirstLastPara="1" wrap="square" lIns="91425" tIns="45700" rIns="91425" bIns="45700" anchor="t" anchorCtr="0">
            <a:spAutoFit/>
          </a:bodyPr>
          <a:lstStyle/>
          <a:p>
            <a:pPr marL="0" lvl="0" indent="0" algn="ctr" rtl="0">
              <a:spcBef>
                <a:spcPts val="0"/>
              </a:spcBef>
              <a:spcAft>
                <a:spcPts val="0"/>
              </a:spcAft>
              <a:buSzPts val="1100"/>
              <a:buNone/>
            </a:pPr>
            <a:r>
              <a:rPr lang="en-US" sz="1200" dirty="0">
                <a:solidFill>
                  <a:srgbClr val="999999"/>
                </a:solidFill>
                <a:latin typeface="Calibri"/>
                <a:ea typeface="Calibri"/>
                <a:cs typeface="Calibri"/>
                <a:sym typeface="Calibri"/>
              </a:rPr>
              <a:t>Illustrative only </a:t>
            </a:r>
          </a:p>
          <a:p>
            <a:pPr marL="0" lvl="0" indent="0" algn="ctr" rtl="0">
              <a:spcBef>
                <a:spcPts val="0"/>
              </a:spcBef>
              <a:spcAft>
                <a:spcPts val="0"/>
              </a:spcAft>
              <a:buSzPts val="1100"/>
              <a:buNone/>
            </a:pPr>
            <a:r>
              <a:rPr lang="en-US" sz="1200" dirty="0">
                <a:solidFill>
                  <a:srgbClr val="999999"/>
                </a:solidFill>
                <a:latin typeface="Calibri"/>
                <a:ea typeface="Calibri"/>
                <a:cs typeface="Calibri"/>
                <a:sym typeface="Calibri"/>
              </a:rPr>
              <a:t>Not created or endorsed by DIA</a:t>
            </a:r>
            <a:endParaRPr sz="1200" dirty="0">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2">
            <a:hlinkClick r:id="rId3" action="ppaction://hlinksldjump"/>
          </p:cNvPr>
          <p:cNvSpPr/>
          <p:nvPr/>
        </p:nvSpPr>
        <p:spPr>
          <a:xfrm>
            <a:off x="137160" y="137160"/>
            <a:ext cx="1463040" cy="548640"/>
          </a:xfrm>
          <a:prstGeom prst="rect">
            <a:avLst/>
          </a:prstGeom>
          <a:solidFill>
            <a:srgbClr val="E6E6E6"/>
          </a:solidFill>
          <a:ln w="9525" cap="flat" cmpd="sng">
            <a:solidFill>
              <a:srgbClr val="E6E6E6"/>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0" i="0" u="none" strike="noStrike" cap="none">
                <a:solidFill>
                  <a:srgbClr val="000000"/>
                </a:solidFill>
                <a:latin typeface="Calibri"/>
                <a:ea typeface="Calibri"/>
                <a:cs typeface="Calibri"/>
                <a:sym typeface="Calibri"/>
              </a:rPr>
              <a:t>Back to Overview</a:t>
            </a:r>
            <a:endParaRPr/>
          </a:p>
        </p:txBody>
      </p:sp>
      <p:sp>
        <p:nvSpPr>
          <p:cNvPr id="103" name="Google Shape;103;p2"/>
          <p:cNvSpPr/>
          <p:nvPr/>
        </p:nvSpPr>
        <p:spPr>
          <a:xfrm>
            <a:off x="457200" y="868680"/>
            <a:ext cx="8229600" cy="520920"/>
          </a:xfrm>
          <a:prstGeom prst="rect">
            <a:avLst/>
          </a:prstGeom>
          <a:solidFill>
            <a:srgbClr val="FFFFFF"/>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i="0" u="none" strike="noStrike" cap="none" dirty="0">
                <a:solidFill>
                  <a:srgbClr val="000000"/>
                </a:solidFill>
                <a:latin typeface="Calibri"/>
                <a:ea typeface="Calibri"/>
                <a:cs typeface="Calibri"/>
                <a:sym typeface="Calibri"/>
              </a:rPr>
              <a:t>Final Outcomes</a:t>
            </a:r>
            <a:endParaRPr b="1" dirty="0"/>
          </a:p>
        </p:txBody>
      </p:sp>
      <p:grpSp>
        <p:nvGrpSpPr>
          <p:cNvPr id="105" name="Google Shape;105;p2"/>
          <p:cNvGrpSpPr/>
          <p:nvPr/>
        </p:nvGrpSpPr>
        <p:grpSpPr>
          <a:xfrm>
            <a:off x="685800" y="1700640"/>
            <a:ext cx="7772400" cy="731520"/>
            <a:chOff x="685800" y="1645920"/>
            <a:chExt cx="7772400" cy="731520"/>
          </a:xfrm>
        </p:grpSpPr>
        <p:sp>
          <p:nvSpPr>
            <p:cNvPr id="106" name="Google Shape;106;p2"/>
            <p:cNvSpPr/>
            <p:nvPr/>
          </p:nvSpPr>
          <p:spPr>
            <a:xfrm>
              <a:off x="685800" y="1645920"/>
              <a:ext cx="7772400" cy="731520"/>
            </a:xfrm>
            <a:prstGeom prst="rect">
              <a:avLst/>
            </a:prstGeom>
            <a:solidFill>
              <a:srgbClr val="FFFFFF"/>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b="1" i="0" u="none" strike="noStrike" cap="none">
                  <a:solidFill>
                    <a:srgbClr val="000000"/>
                  </a:solidFill>
                  <a:latin typeface="Calibri"/>
                  <a:ea typeface="Calibri"/>
                  <a:cs typeface="Calibri"/>
                  <a:sym typeface="Calibri"/>
                </a:rPr>
                <a:t>People easily access services &amp; information</a:t>
              </a:r>
              <a:endParaRPr/>
            </a:p>
          </p:txBody>
        </p:sp>
        <p:sp>
          <p:nvSpPr>
            <p:cNvPr id="107" name="Google Shape;107;p2"/>
            <p:cNvSpPr/>
            <p:nvPr/>
          </p:nvSpPr>
          <p:spPr>
            <a:xfrm>
              <a:off x="685800" y="1645920"/>
              <a:ext cx="7772400" cy="18000"/>
            </a:xfrm>
            <a:prstGeom prst="rect">
              <a:avLst/>
            </a:prstGeom>
            <a:solidFill>
              <a:srgbClr val="BEBEBE"/>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b="0" i="0" u="none" strike="noStrike" cap="none">
                <a:solidFill>
                  <a:schemeClr val="lt1"/>
                </a:solidFill>
                <a:latin typeface="Calibri"/>
                <a:ea typeface="Calibri"/>
                <a:cs typeface="Calibri"/>
                <a:sym typeface="Calibri"/>
              </a:endParaRPr>
            </a:p>
          </p:txBody>
        </p:sp>
      </p:grpSp>
      <p:grpSp>
        <p:nvGrpSpPr>
          <p:cNvPr id="108" name="Google Shape;108;p2"/>
          <p:cNvGrpSpPr/>
          <p:nvPr/>
        </p:nvGrpSpPr>
        <p:grpSpPr>
          <a:xfrm>
            <a:off x="685800" y="2651760"/>
            <a:ext cx="7772400" cy="731520"/>
            <a:chOff x="685800" y="2560320"/>
            <a:chExt cx="7772400" cy="731520"/>
          </a:xfrm>
        </p:grpSpPr>
        <p:sp>
          <p:nvSpPr>
            <p:cNvPr id="109" name="Google Shape;109;p2"/>
            <p:cNvSpPr/>
            <p:nvPr/>
          </p:nvSpPr>
          <p:spPr>
            <a:xfrm>
              <a:off x="685800" y="2560320"/>
              <a:ext cx="7772400" cy="731520"/>
            </a:xfrm>
            <a:prstGeom prst="rect">
              <a:avLst/>
            </a:prstGeom>
            <a:solidFill>
              <a:srgbClr val="FFFFFF"/>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b="1" i="0" u="none" strike="noStrike" cap="none">
                  <a:solidFill>
                    <a:srgbClr val="000000"/>
                  </a:solidFill>
                  <a:latin typeface="Calibri"/>
                  <a:ea typeface="Calibri"/>
                  <a:cs typeface="Calibri"/>
                  <a:sym typeface="Calibri"/>
                </a:rPr>
                <a:t>Iwi, hapū &amp; communities are safe, resilient &amp; thriving</a:t>
              </a:r>
              <a:endParaRPr/>
            </a:p>
          </p:txBody>
        </p:sp>
        <p:sp>
          <p:nvSpPr>
            <p:cNvPr id="110" name="Google Shape;110;p2"/>
            <p:cNvSpPr/>
            <p:nvPr/>
          </p:nvSpPr>
          <p:spPr>
            <a:xfrm>
              <a:off x="685800" y="2597040"/>
              <a:ext cx="7772400" cy="18000"/>
            </a:xfrm>
            <a:prstGeom prst="rect">
              <a:avLst/>
            </a:prstGeom>
            <a:solidFill>
              <a:srgbClr val="BEBEBE"/>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b="0" i="0" u="none" strike="noStrike" cap="none">
                <a:solidFill>
                  <a:schemeClr val="lt1"/>
                </a:solidFill>
                <a:latin typeface="Calibri"/>
                <a:ea typeface="Calibri"/>
                <a:cs typeface="Calibri"/>
                <a:sym typeface="Calibri"/>
              </a:endParaRPr>
            </a:p>
          </p:txBody>
        </p:sp>
      </p:grpSp>
      <p:grpSp>
        <p:nvGrpSpPr>
          <p:cNvPr id="111" name="Google Shape;111;p2"/>
          <p:cNvGrpSpPr/>
          <p:nvPr/>
        </p:nvGrpSpPr>
        <p:grpSpPr>
          <a:xfrm>
            <a:off x="685800" y="3557160"/>
            <a:ext cx="7772400" cy="740520"/>
            <a:chOff x="685800" y="3465720"/>
            <a:chExt cx="7772400" cy="740520"/>
          </a:xfrm>
        </p:grpSpPr>
        <p:sp>
          <p:nvSpPr>
            <p:cNvPr id="112" name="Google Shape;112;p2"/>
            <p:cNvSpPr/>
            <p:nvPr/>
          </p:nvSpPr>
          <p:spPr>
            <a:xfrm>
              <a:off x="685800" y="3474720"/>
              <a:ext cx="7772400" cy="731520"/>
            </a:xfrm>
            <a:prstGeom prst="rect">
              <a:avLst/>
            </a:prstGeom>
            <a:solidFill>
              <a:srgbClr val="FFFFFF"/>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b="1" i="0" u="none" strike="noStrike" cap="none">
                  <a:solidFill>
                    <a:srgbClr val="000000"/>
                  </a:solidFill>
                  <a:latin typeface="Calibri"/>
                  <a:ea typeface="Calibri"/>
                  <a:cs typeface="Calibri"/>
                  <a:sym typeface="Calibri"/>
                </a:rPr>
                <a:t>People’s sense of belonging &amp; collective memory strengthened</a:t>
              </a:r>
              <a:endParaRPr/>
            </a:p>
          </p:txBody>
        </p:sp>
        <p:sp>
          <p:nvSpPr>
            <p:cNvPr id="113" name="Google Shape;113;p2"/>
            <p:cNvSpPr/>
            <p:nvPr/>
          </p:nvSpPr>
          <p:spPr>
            <a:xfrm>
              <a:off x="685800" y="3465720"/>
              <a:ext cx="7772400" cy="18000"/>
            </a:xfrm>
            <a:prstGeom prst="rect">
              <a:avLst/>
            </a:prstGeom>
            <a:solidFill>
              <a:srgbClr val="BEBEBE"/>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b="0" i="0" u="none" strike="noStrike" cap="none">
                <a:solidFill>
                  <a:schemeClr val="lt1"/>
                </a:solidFill>
                <a:latin typeface="Calibri"/>
                <a:ea typeface="Calibri"/>
                <a:cs typeface="Calibri"/>
                <a:sym typeface="Calibri"/>
              </a:endParaRPr>
            </a:p>
          </p:txBody>
        </p:sp>
      </p:grpSp>
      <p:grpSp>
        <p:nvGrpSpPr>
          <p:cNvPr id="114" name="Google Shape;114;p2"/>
          <p:cNvGrpSpPr/>
          <p:nvPr/>
        </p:nvGrpSpPr>
        <p:grpSpPr>
          <a:xfrm>
            <a:off x="685800" y="4480560"/>
            <a:ext cx="7772400" cy="731520"/>
            <a:chOff x="685800" y="4389120"/>
            <a:chExt cx="7772400" cy="731520"/>
          </a:xfrm>
        </p:grpSpPr>
        <p:sp>
          <p:nvSpPr>
            <p:cNvPr id="115" name="Google Shape;115;p2"/>
            <p:cNvSpPr/>
            <p:nvPr/>
          </p:nvSpPr>
          <p:spPr>
            <a:xfrm>
              <a:off x="685800" y="4389120"/>
              <a:ext cx="7772400" cy="731520"/>
            </a:xfrm>
            <a:prstGeom prst="rect">
              <a:avLst/>
            </a:prstGeom>
            <a:solidFill>
              <a:srgbClr val="FFFFFF"/>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b="1" i="0" u="none" strike="noStrike" cap="none">
                  <a:solidFill>
                    <a:srgbClr val="000000"/>
                  </a:solidFill>
                  <a:latin typeface="Calibri"/>
                  <a:ea typeface="Calibri"/>
                  <a:cs typeface="Calibri"/>
                  <a:sym typeface="Calibri"/>
                </a:rPr>
                <a:t>Well-functioning democracy across central &amp; local government upheld</a:t>
              </a:r>
              <a:endParaRPr/>
            </a:p>
          </p:txBody>
        </p:sp>
        <p:sp>
          <p:nvSpPr>
            <p:cNvPr id="116" name="Google Shape;116;p2"/>
            <p:cNvSpPr/>
            <p:nvPr/>
          </p:nvSpPr>
          <p:spPr>
            <a:xfrm>
              <a:off x="685800" y="4412340"/>
              <a:ext cx="7772400" cy="18000"/>
            </a:xfrm>
            <a:prstGeom prst="rect">
              <a:avLst/>
            </a:prstGeom>
            <a:solidFill>
              <a:srgbClr val="BEBEBE"/>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b="0" i="0" u="none" strike="noStrike" cap="none">
                <a:solidFill>
                  <a:schemeClr val="lt1"/>
                </a:solidFill>
                <a:latin typeface="Calibri"/>
                <a:ea typeface="Calibri"/>
                <a:cs typeface="Calibri"/>
                <a:sym typeface="Calibri"/>
              </a:endParaRPr>
            </a:p>
          </p:txBody>
        </p:sp>
      </p:grpSp>
      <p:grpSp>
        <p:nvGrpSpPr>
          <p:cNvPr id="117" name="Google Shape;117;p2"/>
          <p:cNvGrpSpPr/>
          <p:nvPr/>
        </p:nvGrpSpPr>
        <p:grpSpPr>
          <a:xfrm>
            <a:off x="685800" y="5385960"/>
            <a:ext cx="7772400" cy="740520"/>
            <a:chOff x="685800" y="5294520"/>
            <a:chExt cx="7772400" cy="740520"/>
          </a:xfrm>
        </p:grpSpPr>
        <p:sp>
          <p:nvSpPr>
            <p:cNvPr id="118" name="Google Shape;118;p2"/>
            <p:cNvSpPr/>
            <p:nvPr/>
          </p:nvSpPr>
          <p:spPr>
            <a:xfrm>
              <a:off x="685800" y="5303520"/>
              <a:ext cx="7772400" cy="731520"/>
            </a:xfrm>
            <a:prstGeom prst="rect">
              <a:avLst/>
            </a:prstGeom>
            <a:solidFill>
              <a:srgbClr val="FFFFFF"/>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b="1" i="0" u="none" strike="noStrike" cap="none">
                  <a:solidFill>
                    <a:srgbClr val="000000"/>
                  </a:solidFill>
                  <a:latin typeface="Calibri"/>
                  <a:ea typeface="Calibri"/>
                  <a:cs typeface="Calibri"/>
                  <a:sym typeface="Calibri"/>
                </a:rPr>
                <a:t>Enduring, equitable Māori-Crown relationships fostered</a:t>
              </a:r>
              <a:endParaRPr/>
            </a:p>
          </p:txBody>
        </p:sp>
        <p:sp>
          <p:nvSpPr>
            <p:cNvPr id="119" name="Google Shape;119;p2"/>
            <p:cNvSpPr/>
            <p:nvPr/>
          </p:nvSpPr>
          <p:spPr>
            <a:xfrm>
              <a:off x="685800" y="5294520"/>
              <a:ext cx="7772400" cy="18000"/>
            </a:xfrm>
            <a:prstGeom prst="rect">
              <a:avLst/>
            </a:prstGeom>
            <a:solidFill>
              <a:srgbClr val="BEBEBE"/>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b="0" i="0" u="none" strike="noStrike" cap="none">
                <a:solidFill>
                  <a:schemeClr val="lt1"/>
                </a:solidFill>
                <a:latin typeface="Calibri"/>
                <a:ea typeface="Calibri"/>
                <a:cs typeface="Calibri"/>
                <a:sym typeface="Calibri"/>
              </a:endParaRPr>
            </a:p>
          </p:txBody>
        </p:sp>
      </p:grpSp>
      <p:sp>
        <p:nvSpPr>
          <p:cNvPr id="120" name="Google Shape;120;p2"/>
          <p:cNvSpPr/>
          <p:nvPr/>
        </p:nvSpPr>
        <p:spPr>
          <a:xfrm rot="10800000" flipH="1">
            <a:off x="457200" y="791461"/>
            <a:ext cx="8229600" cy="45719"/>
          </a:xfrm>
          <a:prstGeom prst="rect">
            <a:avLst/>
          </a:prstGeom>
          <a:solidFill>
            <a:srgbClr val="BEBEBE"/>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21" name="Google Shape;121;p2"/>
          <p:cNvSpPr txBox="1"/>
          <p:nvPr/>
        </p:nvSpPr>
        <p:spPr>
          <a:xfrm>
            <a:off x="7011550" y="6230150"/>
            <a:ext cx="18726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u="sng">
                <a:solidFill>
                  <a:srgbClr val="0000FF"/>
                </a:solidFill>
                <a:hlinkClick r:id="rId4">
                  <a:extLst>
                    <a:ext uri="{A12FA001-AC4F-418D-AE19-62706E023703}">
                      <ahyp:hlinkClr xmlns:ahyp="http://schemas.microsoft.com/office/drawing/2018/hyperlinkcolor" val="tx"/>
                    </a:ext>
                  </a:extLst>
                </a:hlinkClick>
              </a:rPr>
              <a:t>DoViewPlanning.Org</a:t>
            </a:r>
            <a:endParaRPr/>
          </a:p>
        </p:txBody>
      </p:sp>
      <p:pic>
        <p:nvPicPr>
          <p:cNvPr id="122" name="Google Shape;122;p2" title="Doview new.jpeg"/>
          <p:cNvPicPr preferRelativeResize="0"/>
          <p:nvPr/>
        </p:nvPicPr>
        <p:blipFill>
          <a:blip r:embed="rId5">
            <a:alphaModFix/>
          </a:blip>
          <a:stretch>
            <a:fillRect/>
          </a:stretch>
        </p:blipFill>
        <p:spPr>
          <a:xfrm>
            <a:off x="6684100" y="6230152"/>
            <a:ext cx="327447" cy="307800"/>
          </a:xfrm>
          <a:prstGeom prst="rect">
            <a:avLst/>
          </a:prstGeom>
          <a:noFill/>
          <a:ln>
            <a:noFill/>
          </a:ln>
        </p:spPr>
      </p:pic>
      <p:sp>
        <p:nvSpPr>
          <p:cNvPr id="123" name="Google Shape;123;p2"/>
          <p:cNvSpPr txBox="1"/>
          <p:nvPr/>
        </p:nvSpPr>
        <p:spPr>
          <a:xfrm>
            <a:off x="7340225" y="0"/>
            <a:ext cx="1803900" cy="646290"/>
          </a:xfrm>
          <a:prstGeom prst="rect">
            <a:avLst/>
          </a:prstGeom>
          <a:noFill/>
          <a:ln>
            <a:noFill/>
          </a:ln>
        </p:spPr>
        <p:txBody>
          <a:bodyPr spcFirstLastPara="1" wrap="square" lIns="91425" tIns="45700" rIns="91425" bIns="45700" anchor="t" anchorCtr="0">
            <a:spAutoFit/>
          </a:bodyPr>
          <a:lstStyle/>
          <a:p>
            <a:pPr marL="0" lvl="0" indent="0" algn="ctr" rtl="0">
              <a:spcBef>
                <a:spcPts val="0"/>
              </a:spcBef>
              <a:spcAft>
                <a:spcPts val="0"/>
              </a:spcAft>
              <a:buSzPts val="1100"/>
              <a:buNone/>
            </a:pPr>
            <a:r>
              <a:rPr lang="en-US" sz="1200" dirty="0">
                <a:solidFill>
                  <a:srgbClr val="999999"/>
                </a:solidFill>
                <a:latin typeface="Calibri"/>
                <a:ea typeface="Calibri"/>
                <a:cs typeface="Calibri"/>
                <a:sym typeface="Calibri"/>
              </a:rPr>
              <a:t>Illustrative only </a:t>
            </a:r>
          </a:p>
          <a:p>
            <a:pPr marL="0" lvl="0" indent="0" algn="ctr" rtl="0">
              <a:spcBef>
                <a:spcPts val="0"/>
              </a:spcBef>
              <a:spcAft>
                <a:spcPts val="0"/>
              </a:spcAft>
              <a:buSzPts val="1100"/>
              <a:buNone/>
            </a:pPr>
            <a:r>
              <a:rPr lang="en-US" sz="1200" dirty="0">
                <a:solidFill>
                  <a:srgbClr val="999999"/>
                </a:solidFill>
                <a:latin typeface="Calibri"/>
                <a:ea typeface="Calibri"/>
                <a:cs typeface="Calibri"/>
                <a:sym typeface="Calibri"/>
              </a:rPr>
              <a:t>Not created or endorsed by DIA</a:t>
            </a:r>
            <a:endParaRPr sz="1200" dirty="0">
              <a:latin typeface="Calibri"/>
              <a:ea typeface="Calibri"/>
              <a:cs typeface="Calibri"/>
              <a:sym typeface="Calibri"/>
            </a:endParaRPr>
          </a:p>
        </p:txBody>
      </p:sp>
      <p:sp>
        <p:nvSpPr>
          <p:cNvPr id="2" name="TextBox 1">
            <a:extLst>
              <a:ext uri="{FF2B5EF4-FFF2-40B4-BE49-F238E27FC236}">
                <a16:creationId xmlns:a16="http://schemas.microsoft.com/office/drawing/2014/main" id="{90F2981C-67B9-92D6-AE57-850794AA59F7}"/>
              </a:ext>
            </a:extLst>
          </p:cNvPr>
          <p:cNvSpPr txBox="1"/>
          <p:nvPr/>
        </p:nvSpPr>
        <p:spPr>
          <a:xfrm>
            <a:off x="792900" y="6521026"/>
            <a:ext cx="8042275" cy="260199"/>
          </a:xfrm>
          <a:prstGeom prst="rect">
            <a:avLst/>
          </a:prstGeom>
          <a:noFill/>
        </p:spPr>
        <p:txBody>
          <a:bodyPr wrap="square">
            <a:spAutoFit/>
          </a:bodyPr>
          <a:lstStyle/>
          <a:p>
            <a:pPr>
              <a:lnSpc>
                <a:spcPct val="115000"/>
              </a:lnSpc>
              <a:spcAft>
                <a:spcPts val="800"/>
              </a:spcAft>
              <a:buNone/>
            </a:pPr>
            <a:r>
              <a:rPr lang="en-NZ" sz="1000" kern="100" dirty="0">
                <a:solidFill>
                  <a:srgbClr val="5A5A5A"/>
                </a:solidFill>
                <a:effectLst/>
                <a:latin typeface="Calibri" panose="020F0502020204030204" pitchFamily="34" charset="0"/>
                <a:ea typeface="Arial" panose="020B0604020202020204" pitchFamily="34" charset="0"/>
                <a:cs typeface="Times New Roman" panose="02020603050405020304" pitchFamily="18" charset="0"/>
              </a:rPr>
              <a:t>Not endorsed. From online info via free ChatGPT prompt. Use at own risk re IP &amp; accuracy. Dr Paul Duignan </a:t>
            </a:r>
            <a:r>
              <a:rPr lang="en-NZ" sz="1000" kern="100" dirty="0" err="1">
                <a:solidFill>
                  <a:srgbClr val="5A5A5A"/>
                </a:solidFill>
                <a:effectLst/>
                <a:latin typeface="Calibri" panose="020F0502020204030204" pitchFamily="34" charset="0"/>
                <a:ea typeface="Arial" panose="020B0604020202020204" pitchFamily="34" charset="0"/>
                <a:cs typeface="Times New Roman" panose="02020603050405020304" pitchFamily="18" charset="0"/>
              </a:rPr>
              <a:t>DoViewPlanning.org</a:t>
            </a:r>
            <a:r>
              <a:rPr lang="en-NZ" sz="1000" kern="100" dirty="0">
                <a:solidFill>
                  <a:srgbClr val="5A5A5A"/>
                </a:solidFill>
                <a:effectLst/>
                <a:latin typeface="Calibri" panose="020F0502020204030204" pitchFamily="34" charset="0"/>
                <a:ea typeface="Arial" panose="020B0604020202020204" pitchFamily="34" charset="0"/>
                <a:cs typeface="Times New Roman" panose="02020603050405020304" pitchFamily="18" charset="0"/>
              </a:rPr>
              <a:t> </a:t>
            </a:r>
            <a:r>
              <a:rPr lang="en-US" sz="1000" dirty="0">
                <a:solidFill>
                  <a:srgbClr val="5A5A5A"/>
                </a:solidFill>
                <a:latin typeface="Calibri"/>
                <a:ea typeface="Calibri"/>
                <a:cs typeface="Calibri"/>
                <a:sym typeface="Calibri"/>
              </a:rPr>
              <a:t>2025-06-22 19:24</a:t>
            </a:r>
            <a:endParaRPr lang="en-NZ" sz="12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3">
            <a:hlinkClick r:id="rId3" action="ppaction://hlinksldjump"/>
          </p:cNvPr>
          <p:cNvSpPr/>
          <p:nvPr/>
        </p:nvSpPr>
        <p:spPr>
          <a:xfrm>
            <a:off x="137160" y="137160"/>
            <a:ext cx="1463040" cy="548640"/>
          </a:xfrm>
          <a:prstGeom prst="rect">
            <a:avLst/>
          </a:prstGeom>
          <a:solidFill>
            <a:srgbClr val="E6E6E6"/>
          </a:solidFill>
          <a:ln w="9525" cap="flat" cmpd="sng">
            <a:solidFill>
              <a:srgbClr val="E6E6E6"/>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0" i="0" u="none" strike="noStrike" cap="none">
                <a:solidFill>
                  <a:srgbClr val="000000"/>
                </a:solidFill>
                <a:latin typeface="Calibri"/>
                <a:ea typeface="Calibri"/>
                <a:cs typeface="Calibri"/>
                <a:sym typeface="Calibri"/>
              </a:rPr>
              <a:t>Back to Overview</a:t>
            </a:r>
            <a:endParaRPr/>
          </a:p>
        </p:txBody>
      </p:sp>
      <p:sp>
        <p:nvSpPr>
          <p:cNvPr id="129" name="Google Shape;129;p3"/>
          <p:cNvSpPr/>
          <p:nvPr/>
        </p:nvSpPr>
        <p:spPr>
          <a:xfrm>
            <a:off x="457200" y="868680"/>
            <a:ext cx="8229600" cy="411480"/>
          </a:xfrm>
          <a:prstGeom prst="rect">
            <a:avLst/>
          </a:prstGeom>
          <a:solidFill>
            <a:srgbClr val="FFFFBA"/>
          </a:solidFill>
          <a:ln w="9525" cap="flat" cmpd="sng">
            <a:solidFill>
              <a:srgbClr val="FFFF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0" i="0" u="none" strike="noStrike" cap="none">
                <a:solidFill>
                  <a:srgbClr val="000000"/>
                </a:solidFill>
                <a:latin typeface="Calibri"/>
                <a:ea typeface="Calibri"/>
                <a:cs typeface="Calibri"/>
                <a:sym typeface="Calibri"/>
              </a:rPr>
              <a:t>Identity &amp; Life-Event Services</a:t>
            </a:r>
            <a:endParaRPr/>
          </a:p>
        </p:txBody>
      </p:sp>
      <p:sp>
        <p:nvSpPr>
          <p:cNvPr id="130" name="Google Shape;130;p3"/>
          <p:cNvSpPr/>
          <p:nvPr/>
        </p:nvSpPr>
        <p:spPr>
          <a:xfrm>
            <a:off x="606020" y="2114780"/>
            <a:ext cx="2225040" cy="731520"/>
          </a:xfrm>
          <a:prstGeom prst="rect">
            <a:avLst/>
          </a:prstGeom>
          <a:solidFill>
            <a:srgbClr val="FFFFBA"/>
          </a:solidFill>
          <a:ln w="9525" cap="flat" cmpd="sng">
            <a:solidFill>
              <a:srgbClr val="FFFF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Birth-death-marriage registers modernised</a:t>
            </a:r>
            <a:endParaRPr/>
          </a:p>
        </p:txBody>
      </p:sp>
      <p:sp>
        <p:nvSpPr>
          <p:cNvPr id="131" name="Google Shape;131;p3"/>
          <p:cNvSpPr/>
          <p:nvPr/>
        </p:nvSpPr>
        <p:spPr>
          <a:xfrm>
            <a:off x="606020" y="3029180"/>
            <a:ext cx="2225040" cy="731520"/>
          </a:xfrm>
          <a:prstGeom prst="rect">
            <a:avLst/>
          </a:prstGeom>
          <a:solidFill>
            <a:srgbClr val="FFFFBA"/>
          </a:solidFill>
          <a:ln w="9525" cap="flat" cmpd="sng">
            <a:solidFill>
              <a:srgbClr val="FFFF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Passport issuance platform upgraded</a:t>
            </a:r>
            <a:endParaRPr/>
          </a:p>
        </p:txBody>
      </p:sp>
      <p:sp>
        <p:nvSpPr>
          <p:cNvPr id="132" name="Google Shape;132;p3"/>
          <p:cNvSpPr/>
          <p:nvPr/>
        </p:nvSpPr>
        <p:spPr>
          <a:xfrm>
            <a:off x="606020" y="3943580"/>
            <a:ext cx="2225040" cy="731520"/>
          </a:xfrm>
          <a:prstGeom prst="rect">
            <a:avLst/>
          </a:prstGeom>
          <a:solidFill>
            <a:srgbClr val="FFFFBA"/>
          </a:solidFill>
          <a:ln w="9525" cap="flat" cmpd="sng">
            <a:solidFill>
              <a:srgbClr val="FFFF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Citizenship database integrated</a:t>
            </a:r>
            <a:endParaRPr/>
          </a:p>
        </p:txBody>
      </p:sp>
      <p:sp>
        <p:nvSpPr>
          <p:cNvPr id="133" name="Google Shape;133;p3"/>
          <p:cNvSpPr/>
          <p:nvPr/>
        </p:nvSpPr>
        <p:spPr>
          <a:xfrm>
            <a:off x="606020" y="4857980"/>
            <a:ext cx="2225040" cy="731520"/>
          </a:xfrm>
          <a:prstGeom prst="rect">
            <a:avLst/>
          </a:prstGeom>
          <a:solidFill>
            <a:srgbClr val="FFFFBA"/>
          </a:solidFill>
          <a:ln w="9525" cap="flat" cmpd="sng">
            <a:solidFill>
              <a:srgbClr val="FFFF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Real-time data-sharing links enabled</a:t>
            </a:r>
            <a:endParaRPr/>
          </a:p>
        </p:txBody>
      </p:sp>
      <p:sp>
        <p:nvSpPr>
          <p:cNvPr id="134" name="Google Shape;134;p3"/>
          <p:cNvSpPr/>
          <p:nvPr/>
        </p:nvSpPr>
        <p:spPr>
          <a:xfrm>
            <a:off x="2968220" y="3737840"/>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35" name="Google Shape;135;p3"/>
          <p:cNvSpPr/>
          <p:nvPr/>
        </p:nvSpPr>
        <p:spPr>
          <a:xfrm>
            <a:off x="3356840" y="2010452"/>
            <a:ext cx="2225040" cy="731520"/>
          </a:xfrm>
          <a:prstGeom prst="rect">
            <a:avLst/>
          </a:prstGeom>
          <a:solidFill>
            <a:srgbClr val="FFFFBA"/>
          </a:solidFill>
          <a:ln w="9525" cap="flat" cmpd="sng">
            <a:solidFill>
              <a:srgbClr val="FFFF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Online &amp; counter applications processed</a:t>
            </a:r>
            <a:endParaRPr/>
          </a:p>
        </p:txBody>
      </p:sp>
      <p:sp>
        <p:nvSpPr>
          <p:cNvPr id="136" name="Google Shape;136;p3"/>
          <p:cNvSpPr/>
          <p:nvPr/>
        </p:nvSpPr>
        <p:spPr>
          <a:xfrm>
            <a:off x="3356840" y="2924852"/>
            <a:ext cx="2225040" cy="731520"/>
          </a:xfrm>
          <a:prstGeom prst="rect">
            <a:avLst/>
          </a:prstGeom>
          <a:solidFill>
            <a:srgbClr val="FFFFBA"/>
          </a:solidFill>
          <a:ln w="9525" cap="flat" cmpd="sng">
            <a:solidFill>
              <a:srgbClr val="FFFF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Anti-fraud controls implemented</a:t>
            </a:r>
            <a:endParaRPr/>
          </a:p>
        </p:txBody>
      </p:sp>
      <p:sp>
        <p:nvSpPr>
          <p:cNvPr id="137" name="Google Shape;137;p3"/>
          <p:cNvSpPr/>
          <p:nvPr/>
        </p:nvSpPr>
        <p:spPr>
          <a:xfrm>
            <a:off x="3356840" y="3839252"/>
            <a:ext cx="2225040" cy="731520"/>
          </a:xfrm>
          <a:prstGeom prst="rect">
            <a:avLst/>
          </a:prstGeom>
          <a:solidFill>
            <a:srgbClr val="FFFFBA"/>
          </a:solidFill>
          <a:ln w="9525" cap="flat" cmpd="sng">
            <a:solidFill>
              <a:srgbClr val="FFFF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Application turnaround times reduced</a:t>
            </a:r>
            <a:endParaRPr/>
          </a:p>
        </p:txBody>
      </p:sp>
      <p:sp>
        <p:nvSpPr>
          <p:cNvPr id="138" name="Google Shape;138;p3"/>
          <p:cNvSpPr/>
          <p:nvPr/>
        </p:nvSpPr>
        <p:spPr>
          <a:xfrm>
            <a:off x="5741900" y="3737840"/>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39" name="Google Shape;139;p3"/>
          <p:cNvSpPr/>
          <p:nvPr/>
        </p:nvSpPr>
        <p:spPr>
          <a:xfrm>
            <a:off x="6153382" y="2280170"/>
            <a:ext cx="2225040" cy="663400"/>
          </a:xfrm>
          <a:prstGeom prst="rect">
            <a:avLst/>
          </a:prstGeom>
          <a:solidFill>
            <a:srgbClr val="FFFFBA"/>
          </a:solidFill>
          <a:ln w="9525" cap="flat" cmpd="sng">
            <a:solidFill>
              <a:srgbClr val="FFFF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Accurate life-event records maintained</a:t>
            </a:r>
            <a:endParaRPr/>
          </a:p>
        </p:txBody>
      </p:sp>
      <p:sp>
        <p:nvSpPr>
          <p:cNvPr id="140" name="Google Shape;140;p3"/>
          <p:cNvSpPr/>
          <p:nvPr/>
        </p:nvSpPr>
        <p:spPr>
          <a:xfrm>
            <a:off x="6153382" y="3143020"/>
            <a:ext cx="2225040" cy="576103"/>
          </a:xfrm>
          <a:prstGeom prst="rect">
            <a:avLst/>
          </a:prstGeom>
          <a:solidFill>
            <a:srgbClr val="FFFFBA"/>
          </a:solidFill>
          <a:ln w="9525" cap="flat" cmpd="sng">
            <a:solidFill>
              <a:srgbClr val="FFFF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Secure passports &amp; citizenship certificates issued</a:t>
            </a:r>
            <a:endParaRPr/>
          </a:p>
        </p:txBody>
      </p:sp>
      <p:sp>
        <p:nvSpPr>
          <p:cNvPr id="141" name="Google Shape;141;p3"/>
          <p:cNvSpPr/>
          <p:nvPr/>
        </p:nvSpPr>
        <p:spPr>
          <a:xfrm>
            <a:off x="6153382" y="3907218"/>
            <a:ext cx="2225040" cy="663553"/>
          </a:xfrm>
          <a:prstGeom prst="rect">
            <a:avLst/>
          </a:prstGeom>
          <a:solidFill>
            <a:srgbClr val="FFFFBA"/>
          </a:solidFill>
          <a:ln w="9525" cap="flat" cmpd="sng">
            <a:solidFill>
              <a:srgbClr val="FFFF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International confidence in NZ credentials enhanced</a:t>
            </a:r>
            <a:endParaRPr/>
          </a:p>
        </p:txBody>
      </p:sp>
      <p:sp>
        <p:nvSpPr>
          <p:cNvPr id="142" name="Google Shape;142;p3"/>
          <p:cNvSpPr/>
          <p:nvPr/>
        </p:nvSpPr>
        <p:spPr>
          <a:xfrm>
            <a:off x="6153382" y="4735088"/>
            <a:ext cx="2225040" cy="459962"/>
          </a:xfrm>
          <a:prstGeom prst="rect">
            <a:avLst/>
          </a:prstGeom>
          <a:solidFill>
            <a:srgbClr val="FFFFBA"/>
          </a:solidFill>
          <a:ln w="9525" cap="flat" cmpd="sng">
            <a:solidFill>
              <a:srgbClr val="FFFF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Identity evidence verified</a:t>
            </a:r>
            <a:endParaRPr/>
          </a:p>
        </p:txBody>
      </p:sp>
      <p:sp>
        <p:nvSpPr>
          <p:cNvPr id="144" name="Google Shape;144;p3"/>
          <p:cNvSpPr/>
          <p:nvPr/>
        </p:nvSpPr>
        <p:spPr>
          <a:xfrm>
            <a:off x="3356840" y="4867492"/>
            <a:ext cx="2225040" cy="731520"/>
          </a:xfrm>
          <a:prstGeom prst="rect">
            <a:avLst/>
          </a:prstGeom>
          <a:solidFill>
            <a:srgbClr val="FFFFBA"/>
          </a:solidFill>
          <a:ln w="9525" cap="flat" cmpd="sng">
            <a:solidFill>
              <a:srgbClr val="FFFF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Customer records updated</a:t>
            </a:r>
            <a:endParaRPr sz="1800" b="0" i="0" u="none" strike="noStrike" cap="none">
              <a:solidFill>
                <a:schemeClr val="lt1"/>
              </a:solidFill>
              <a:latin typeface="Calibri"/>
              <a:ea typeface="Calibri"/>
              <a:cs typeface="Calibri"/>
              <a:sym typeface="Calibri"/>
            </a:endParaRPr>
          </a:p>
        </p:txBody>
      </p:sp>
      <p:sp>
        <p:nvSpPr>
          <p:cNvPr id="145" name="Google Shape;145;p3"/>
          <p:cNvSpPr txBox="1"/>
          <p:nvPr/>
        </p:nvSpPr>
        <p:spPr>
          <a:xfrm>
            <a:off x="6962575" y="6017175"/>
            <a:ext cx="18726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u="sng" dirty="0">
                <a:solidFill>
                  <a:srgbClr val="0000FF"/>
                </a:solidFill>
                <a:hlinkClick r:id="rId4">
                  <a:extLst>
                    <a:ext uri="{A12FA001-AC4F-418D-AE19-62706E023703}">
                      <ahyp:hlinkClr xmlns:ahyp="http://schemas.microsoft.com/office/drawing/2018/hyperlinkcolor" val="tx"/>
                    </a:ext>
                  </a:extLst>
                </a:hlinkClick>
              </a:rPr>
              <a:t>DoViewPlanning.Org</a:t>
            </a:r>
            <a:endParaRPr dirty="0"/>
          </a:p>
        </p:txBody>
      </p:sp>
      <p:pic>
        <p:nvPicPr>
          <p:cNvPr id="146" name="Google Shape;146;p3" title="Doview new.jpeg"/>
          <p:cNvPicPr preferRelativeResize="0"/>
          <p:nvPr/>
        </p:nvPicPr>
        <p:blipFill>
          <a:blip r:embed="rId5">
            <a:alphaModFix/>
          </a:blip>
          <a:stretch>
            <a:fillRect/>
          </a:stretch>
        </p:blipFill>
        <p:spPr>
          <a:xfrm>
            <a:off x="6635125" y="6017177"/>
            <a:ext cx="327447" cy="307800"/>
          </a:xfrm>
          <a:prstGeom prst="rect">
            <a:avLst/>
          </a:prstGeom>
          <a:noFill/>
          <a:ln>
            <a:noFill/>
          </a:ln>
        </p:spPr>
      </p:pic>
      <p:sp>
        <p:nvSpPr>
          <p:cNvPr id="3" name="TextBox 2">
            <a:extLst>
              <a:ext uri="{FF2B5EF4-FFF2-40B4-BE49-F238E27FC236}">
                <a16:creationId xmlns:a16="http://schemas.microsoft.com/office/drawing/2014/main" id="{3D6E19D7-8E10-A0A5-E5D4-C2CB04B451AE}"/>
              </a:ext>
            </a:extLst>
          </p:cNvPr>
          <p:cNvSpPr txBox="1"/>
          <p:nvPr/>
        </p:nvSpPr>
        <p:spPr>
          <a:xfrm>
            <a:off x="792900" y="6521026"/>
            <a:ext cx="8042275" cy="260199"/>
          </a:xfrm>
          <a:prstGeom prst="rect">
            <a:avLst/>
          </a:prstGeom>
          <a:noFill/>
        </p:spPr>
        <p:txBody>
          <a:bodyPr wrap="square">
            <a:spAutoFit/>
          </a:bodyPr>
          <a:lstStyle/>
          <a:p>
            <a:pPr>
              <a:lnSpc>
                <a:spcPct val="115000"/>
              </a:lnSpc>
              <a:spcAft>
                <a:spcPts val="800"/>
              </a:spcAft>
              <a:buNone/>
            </a:pPr>
            <a:r>
              <a:rPr lang="en-NZ" sz="1000" kern="100" dirty="0">
                <a:solidFill>
                  <a:srgbClr val="5A5A5A"/>
                </a:solidFill>
                <a:effectLst/>
                <a:latin typeface="Calibri" panose="020F0502020204030204" pitchFamily="34" charset="0"/>
                <a:ea typeface="Arial" panose="020B0604020202020204" pitchFamily="34" charset="0"/>
                <a:cs typeface="Times New Roman" panose="02020603050405020304" pitchFamily="18" charset="0"/>
              </a:rPr>
              <a:t>Not endorsed. From online info via free ChatGPT prompt. Use at own risk re IP &amp; accuracy. Dr Paul Duignan </a:t>
            </a:r>
            <a:r>
              <a:rPr lang="en-NZ" sz="1000" kern="100" dirty="0" err="1">
                <a:solidFill>
                  <a:srgbClr val="5A5A5A"/>
                </a:solidFill>
                <a:effectLst/>
                <a:latin typeface="Calibri" panose="020F0502020204030204" pitchFamily="34" charset="0"/>
                <a:ea typeface="Arial" panose="020B0604020202020204" pitchFamily="34" charset="0"/>
                <a:cs typeface="Times New Roman" panose="02020603050405020304" pitchFamily="18" charset="0"/>
              </a:rPr>
              <a:t>DoViewPlanning.org</a:t>
            </a:r>
            <a:r>
              <a:rPr lang="en-NZ" sz="1000" kern="100" dirty="0">
                <a:solidFill>
                  <a:srgbClr val="5A5A5A"/>
                </a:solidFill>
                <a:effectLst/>
                <a:latin typeface="Calibri" panose="020F0502020204030204" pitchFamily="34" charset="0"/>
                <a:ea typeface="Arial" panose="020B0604020202020204" pitchFamily="34" charset="0"/>
                <a:cs typeface="Times New Roman" panose="02020603050405020304" pitchFamily="18" charset="0"/>
              </a:rPr>
              <a:t> </a:t>
            </a:r>
            <a:r>
              <a:rPr lang="en-US" sz="1000" dirty="0">
                <a:solidFill>
                  <a:srgbClr val="5A5A5A"/>
                </a:solidFill>
                <a:latin typeface="Calibri"/>
                <a:ea typeface="Calibri"/>
                <a:cs typeface="Calibri"/>
                <a:sym typeface="Calibri"/>
              </a:rPr>
              <a:t>2025-06-22 19:24</a:t>
            </a:r>
            <a:endParaRPr lang="en-NZ" sz="12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Google Shape;123;p2">
            <a:extLst>
              <a:ext uri="{FF2B5EF4-FFF2-40B4-BE49-F238E27FC236}">
                <a16:creationId xmlns:a16="http://schemas.microsoft.com/office/drawing/2014/main" id="{CAE2E811-F9CD-DFEF-D81F-75C7632CB10F}"/>
              </a:ext>
            </a:extLst>
          </p:cNvPr>
          <p:cNvSpPr txBox="1"/>
          <p:nvPr/>
        </p:nvSpPr>
        <p:spPr>
          <a:xfrm>
            <a:off x="7340225" y="0"/>
            <a:ext cx="1803900" cy="646290"/>
          </a:xfrm>
          <a:prstGeom prst="rect">
            <a:avLst/>
          </a:prstGeom>
          <a:noFill/>
          <a:ln>
            <a:noFill/>
          </a:ln>
        </p:spPr>
        <p:txBody>
          <a:bodyPr spcFirstLastPara="1" wrap="square" lIns="91425" tIns="45700" rIns="91425" bIns="45700" anchor="t" anchorCtr="0">
            <a:spAutoFit/>
          </a:bodyPr>
          <a:lstStyle/>
          <a:p>
            <a:pPr marL="0" lvl="0" indent="0" algn="ctr" rtl="0">
              <a:spcBef>
                <a:spcPts val="0"/>
              </a:spcBef>
              <a:spcAft>
                <a:spcPts val="0"/>
              </a:spcAft>
              <a:buSzPts val="1100"/>
              <a:buNone/>
            </a:pPr>
            <a:r>
              <a:rPr lang="en-US" sz="1200" dirty="0">
                <a:solidFill>
                  <a:srgbClr val="999999"/>
                </a:solidFill>
                <a:latin typeface="Calibri"/>
                <a:ea typeface="Calibri"/>
                <a:cs typeface="Calibri"/>
                <a:sym typeface="Calibri"/>
              </a:rPr>
              <a:t>Illustrative only </a:t>
            </a:r>
          </a:p>
          <a:p>
            <a:pPr marL="0" lvl="0" indent="0" algn="ctr" rtl="0">
              <a:spcBef>
                <a:spcPts val="0"/>
              </a:spcBef>
              <a:spcAft>
                <a:spcPts val="0"/>
              </a:spcAft>
              <a:buSzPts val="1100"/>
              <a:buNone/>
            </a:pPr>
            <a:r>
              <a:rPr lang="en-US" sz="1200" dirty="0">
                <a:solidFill>
                  <a:srgbClr val="999999"/>
                </a:solidFill>
                <a:latin typeface="Calibri"/>
                <a:ea typeface="Calibri"/>
                <a:cs typeface="Calibri"/>
                <a:sym typeface="Calibri"/>
              </a:rPr>
              <a:t>Not created or endorsed by DIA</a:t>
            </a:r>
            <a:endParaRPr sz="1200" dirty="0">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4">
            <a:hlinkClick r:id="rId3" action="ppaction://hlinksldjump"/>
          </p:cNvPr>
          <p:cNvSpPr/>
          <p:nvPr/>
        </p:nvSpPr>
        <p:spPr>
          <a:xfrm>
            <a:off x="137160" y="137160"/>
            <a:ext cx="1463040" cy="548640"/>
          </a:xfrm>
          <a:prstGeom prst="rect">
            <a:avLst/>
          </a:prstGeom>
          <a:solidFill>
            <a:srgbClr val="E6E6E6"/>
          </a:solidFill>
          <a:ln w="9525" cap="flat" cmpd="sng">
            <a:solidFill>
              <a:srgbClr val="E6E6E6"/>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0" i="0" u="none" strike="noStrike" cap="none">
                <a:solidFill>
                  <a:srgbClr val="000000"/>
                </a:solidFill>
                <a:latin typeface="Calibri"/>
                <a:ea typeface="Calibri"/>
                <a:cs typeface="Calibri"/>
                <a:sym typeface="Calibri"/>
              </a:rPr>
              <a:t>Back to Overview</a:t>
            </a:r>
            <a:endParaRPr/>
          </a:p>
        </p:txBody>
      </p:sp>
      <p:sp>
        <p:nvSpPr>
          <p:cNvPr id="153" name="Google Shape;153;p4"/>
          <p:cNvSpPr/>
          <p:nvPr/>
        </p:nvSpPr>
        <p:spPr>
          <a:xfrm>
            <a:off x="457200" y="868680"/>
            <a:ext cx="8229600" cy="411480"/>
          </a:xfrm>
          <a:prstGeom prst="rect">
            <a:avLst/>
          </a:prstGeom>
          <a:solidFill>
            <a:srgbClr val="F9D3D4"/>
          </a:solidFill>
          <a:ln w="9525" cap="flat" cmpd="sng">
            <a:solidFill>
              <a:srgbClr val="F9D3D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0" i="0" u="none" strike="noStrike" cap="none">
                <a:solidFill>
                  <a:srgbClr val="000000"/>
                </a:solidFill>
                <a:latin typeface="Calibri"/>
                <a:ea typeface="Calibri"/>
                <a:cs typeface="Calibri"/>
                <a:sym typeface="Calibri"/>
              </a:rPr>
              <a:t>Community Funding &amp; Charitable Sector Support</a:t>
            </a:r>
            <a:endParaRPr/>
          </a:p>
        </p:txBody>
      </p:sp>
      <p:sp>
        <p:nvSpPr>
          <p:cNvPr id="154" name="Google Shape;154;p4"/>
          <p:cNvSpPr/>
          <p:nvPr/>
        </p:nvSpPr>
        <p:spPr>
          <a:xfrm>
            <a:off x="759443" y="2423160"/>
            <a:ext cx="1531620" cy="731520"/>
          </a:xfrm>
          <a:prstGeom prst="rect">
            <a:avLst/>
          </a:prstGeom>
          <a:solidFill>
            <a:srgbClr val="F9D3D4"/>
          </a:solidFill>
          <a:ln w="9525" cap="flat" cmpd="sng">
            <a:solidFill>
              <a:srgbClr val="F9D3D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Lottery Grants Board priorities set</a:t>
            </a:r>
            <a:endParaRPr/>
          </a:p>
        </p:txBody>
      </p:sp>
      <p:sp>
        <p:nvSpPr>
          <p:cNvPr id="155" name="Google Shape;155;p4"/>
          <p:cNvSpPr/>
          <p:nvPr/>
        </p:nvSpPr>
        <p:spPr>
          <a:xfrm>
            <a:off x="759443" y="3337560"/>
            <a:ext cx="1531620" cy="731520"/>
          </a:xfrm>
          <a:prstGeom prst="rect">
            <a:avLst/>
          </a:prstGeom>
          <a:solidFill>
            <a:srgbClr val="F9D3D4"/>
          </a:solidFill>
          <a:ln w="9525" cap="flat" cmpd="sng">
            <a:solidFill>
              <a:srgbClr val="F9D3D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Charities regulatory framework maintained</a:t>
            </a:r>
            <a:endParaRPr/>
          </a:p>
        </p:txBody>
      </p:sp>
      <p:sp>
        <p:nvSpPr>
          <p:cNvPr id="156" name="Google Shape;156;p4"/>
          <p:cNvSpPr/>
          <p:nvPr/>
        </p:nvSpPr>
        <p:spPr>
          <a:xfrm>
            <a:off x="759443" y="4251960"/>
            <a:ext cx="1531620" cy="731520"/>
          </a:xfrm>
          <a:prstGeom prst="rect">
            <a:avLst/>
          </a:prstGeom>
          <a:solidFill>
            <a:srgbClr val="F9D3D4"/>
          </a:solidFill>
          <a:ln w="9525" cap="flat" cmpd="sng">
            <a:solidFill>
              <a:srgbClr val="F9D3D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Funding criteria publicly consulted</a:t>
            </a:r>
            <a:endParaRPr/>
          </a:p>
        </p:txBody>
      </p:sp>
      <p:sp>
        <p:nvSpPr>
          <p:cNvPr id="157" name="Google Shape;157;p4"/>
          <p:cNvSpPr/>
          <p:nvPr/>
        </p:nvSpPr>
        <p:spPr>
          <a:xfrm>
            <a:off x="2428223" y="3589020"/>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58" name="Google Shape;158;p4"/>
          <p:cNvSpPr/>
          <p:nvPr/>
        </p:nvSpPr>
        <p:spPr>
          <a:xfrm>
            <a:off x="2839703" y="2423160"/>
            <a:ext cx="1531620" cy="731520"/>
          </a:xfrm>
          <a:prstGeom prst="rect">
            <a:avLst/>
          </a:prstGeom>
          <a:solidFill>
            <a:srgbClr val="F9D3D4"/>
          </a:solidFill>
          <a:ln w="9525" cap="flat" cmpd="sng">
            <a:solidFill>
              <a:srgbClr val="F9D3D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Grant applications assessed</a:t>
            </a:r>
            <a:endParaRPr/>
          </a:p>
        </p:txBody>
      </p:sp>
      <p:sp>
        <p:nvSpPr>
          <p:cNvPr id="159" name="Google Shape;159;p4"/>
          <p:cNvSpPr/>
          <p:nvPr/>
        </p:nvSpPr>
        <p:spPr>
          <a:xfrm>
            <a:off x="2839703" y="3337560"/>
            <a:ext cx="1531620" cy="731520"/>
          </a:xfrm>
          <a:prstGeom prst="rect">
            <a:avLst/>
          </a:prstGeom>
          <a:solidFill>
            <a:srgbClr val="F9D3D4"/>
          </a:solidFill>
          <a:ln w="9525" cap="flat" cmpd="sng">
            <a:solidFill>
              <a:srgbClr val="F9D3D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Lottery profits distributed</a:t>
            </a:r>
            <a:endParaRPr/>
          </a:p>
        </p:txBody>
      </p:sp>
      <p:sp>
        <p:nvSpPr>
          <p:cNvPr id="160" name="Google Shape;160;p4"/>
          <p:cNvSpPr/>
          <p:nvPr/>
        </p:nvSpPr>
        <p:spPr>
          <a:xfrm>
            <a:off x="2839703" y="4251960"/>
            <a:ext cx="1531620" cy="731520"/>
          </a:xfrm>
          <a:prstGeom prst="rect">
            <a:avLst/>
          </a:prstGeom>
          <a:solidFill>
            <a:srgbClr val="F9D3D4"/>
          </a:solidFill>
          <a:ln w="9525" cap="flat" cmpd="sng">
            <a:solidFill>
              <a:srgbClr val="F9D3D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Charities registered</a:t>
            </a:r>
            <a:endParaRPr/>
          </a:p>
        </p:txBody>
      </p:sp>
      <p:sp>
        <p:nvSpPr>
          <p:cNvPr id="161" name="Google Shape;161;p4"/>
          <p:cNvSpPr/>
          <p:nvPr/>
        </p:nvSpPr>
        <p:spPr>
          <a:xfrm>
            <a:off x="4508483" y="3589020"/>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62" name="Google Shape;162;p4"/>
          <p:cNvSpPr/>
          <p:nvPr/>
        </p:nvSpPr>
        <p:spPr>
          <a:xfrm>
            <a:off x="4919963" y="1965960"/>
            <a:ext cx="1531620" cy="731520"/>
          </a:xfrm>
          <a:prstGeom prst="rect">
            <a:avLst/>
          </a:prstGeom>
          <a:solidFill>
            <a:srgbClr val="F9D3D4"/>
          </a:solidFill>
          <a:ln w="9525" cap="flat" cmpd="sng">
            <a:solidFill>
              <a:srgbClr val="F9D3D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Grantee outcome reporting collected</a:t>
            </a:r>
            <a:endParaRPr/>
          </a:p>
        </p:txBody>
      </p:sp>
      <p:sp>
        <p:nvSpPr>
          <p:cNvPr id="163" name="Google Shape;163;p4"/>
          <p:cNvSpPr/>
          <p:nvPr/>
        </p:nvSpPr>
        <p:spPr>
          <a:xfrm>
            <a:off x="4919963" y="2880360"/>
            <a:ext cx="1531620" cy="731520"/>
          </a:xfrm>
          <a:prstGeom prst="rect">
            <a:avLst/>
          </a:prstGeom>
          <a:solidFill>
            <a:srgbClr val="F9D3D4"/>
          </a:solidFill>
          <a:ln w="9525" cap="flat" cmpd="sng">
            <a:solidFill>
              <a:srgbClr val="F9D3D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Sector guidance resources published</a:t>
            </a:r>
            <a:endParaRPr/>
          </a:p>
        </p:txBody>
      </p:sp>
      <p:sp>
        <p:nvSpPr>
          <p:cNvPr id="164" name="Google Shape;164;p4"/>
          <p:cNvSpPr/>
          <p:nvPr/>
        </p:nvSpPr>
        <p:spPr>
          <a:xfrm>
            <a:off x="4919963" y="3794760"/>
            <a:ext cx="1531620" cy="731520"/>
          </a:xfrm>
          <a:prstGeom prst="rect">
            <a:avLst/>
          </a:prstGeom>
          <a:solidFill>
            <a:srgbClr val="F9D3D4"/>
          </a:solidFill>
          <a:ln w="9525" cap="flat" cmpd="sng">
            <a:solidFill>
              <a:srgbClr val="F9D3D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Risk-based compliance visits conducted</a:t>
            </a:r>
            <a:endParaRPr/>
          </a:p>
        </p:txBody>
      </p:sp>
      <p:sp>
        <p:nvSpPr>
          <p:cNvPr id="165" name="Google Shape;165;p4"/>
          <p:cNvSpPr/>
          <p:nvPr/>
        </p:nvSpPr>
        <p:spPr>
          <a:xfrm>
            <a:off x="4919963" y="4709160"/>
            <a:ext cx="1531620" cy="731520"/>
          </a:xfrm>
          <a:prstGeom prst="rect">
            <a:avLst/>
          </a:prstGeom>
          <a:solidFill>
            <a:srgbClr val="F9D3D4"/>
          </a:solidFill>
          <a:ln w="9525" cap="flat" cmpd="sng">
            <a:solidFill>
              <a:srgbClr val="F9D3D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Funding recipient progress monitored</a:t>
            </a:r>
            <a:endParaRPr/>
          </a:p>
        </p:txBody>
      </p:sp>
      <p:sp>
        <p:nvSpPr>
          <p:cNvPr id="166" name="Google Shape;166;p4"/>
          <p:cNvSpPr/>
          <p:nvPr/>
        </p:nvSpPr>
        <p:spPr>
          <a:xfrm>
            <a:off x="6588743" y="3589020"/>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67" name="Google Shape;167;p4"/>
          <p:cNvSpPr/>
          <p:nvPr/>
        </p:nvSpPr>
        <p:spPr>
          <a:xfrm>
            <a:off x="7000223" y="2697480"/>
            <a:ext cx="1531620" cy="914400"/>
          </a:xfrm>
          <a:prstGeom prst="rect">
            <a:avLst/>
          </a:prstGeom>
          <a:solidFill>
            <a:srgbClr val="F9D3D4"/>
          </a:solidFill>
          <a:ln w="9525" cap="flat" cmpd="sng">
            <a:solidFill>
              <a:srgbClr val="F9D3D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Community initiatives funded &amp; delivered</a:t>
            </a:r>
            <a:endParaRPr/>
          </a:p>
        </p:txBody>
      </p:sp>
      <p:sp>
        <p:nvSpPr>
          <p:cNvPr id="168" name="Google Shape;168;p4"/>
          <p:cNvSpPr/>
          <p:nvPr/>
        </p:nvSpPr>
        <p:spPr>
          <a:xfrm>
            <a:off x="7000223" y="3794760"/>
            <a:ext cx="1531620" cy="914400"/>
          </a:xfrm>
          <a:prstGeom prst="rect">
            <a:avLst/>
          </a:prstGeom>
          <a:solidFill>
            <a:srgbClr val="F9D3D4"/>
          </a:solidFill>
          <a:ln w="9525" cap="flat" cmpd="sng">
            <a:solidFill>
              <a:srgbClr val="F9D3D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Public trust in charitable sector enhanced</a:t>
            </a:r>
            <a:endParaRPr/>
          </a:p>
        </p:txBody>
      </p:sp>
      <p:sp>
        <p:nvSpPr>
          <p:cNvPr id="170" name="Google Shape;170;p4"/>
          <p:cNvSpPr txBox="1"/>
          <p:nvPr/>
        </p:nvSpPr>
        <p:spPr>
          <a:xfrm>
            <a:off x="6962575" y="6017175"/>
            <a:ext cx="18726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u="sng">
                <a:solidFill>
                  <a:srgbClr val="0000FF"/>
                </a:solidFill>
                <a:hlinkClick r:id="rId4">
                  <a:extLst>
                    <a:ext uri="{A12FA001-AC4F-418D-AE19-62706E023703}">
                      <ahyp:hlinkClr xmlns:ahyp="http://schemas.microsoft.com/office/drawing/2018/hyperlinkcolor" val="tx"/>
                    </a:ext>
                  </a:extLst>
                </a:hlinkClick>
              </a:rPr>
              <a:t>DoViewPlanning.Org</a:t>
            </a:r>
            <a:endParaRPr/>
          </a:p>
        </p:txBody>
      </p:sp>
      <p:pic>
        <p:nvPicPr>
          <p:cNvPr id="171" name="Google Shape;171;p4" title="Doview new.jpeg"/>
          <p:cNvPicPr preferRelativeResize="0"/>
          <p:nvPr/>
        </p:nvPicPr>
        <p:blipFill>
          <a:blip r:embed="rId5">
            <a:alphaModFix/>
          </a:blip>
          <a:stretch>
            <a:fillRect/>
          </a:stretch>
        </p:blipFill>
        <p:spPr>
          <a:xfrm>
            <a:off x="6635125" y="6017177"/>
            <a:ext cx="327447" cy="307800"/>
          </a:xfrm>
          <a:prstGeom prst="rect">
            <a:avLst/>
          </a:prstGeom>
          <a:noFill/>
          <a:ln>
            <a:noFill/>
          </a:ln>
        </p:spPr>
      </p:pic>
      <p:sp>
        <p:nvSpPr>
          <p:cNvPr id="3" name="TextBox 2">
            <a:extLst>
              <a:ext uri="{FF2B5EF4-FFF2-40B4-BE49-F238E27FC236}">
                <a16:creationId xmlns:a16="http://schemas.microsoft.com/office/drawing/2014/main" id="{61720C0C-0C17-61E0-F80E-EBA7CBE768B5}"/>
              </a:ext>
            </a:extLst>
          </p:cNvPr>
          <p:cNvSpPr txBox="1"/>
          <p:nvPr/>
        </p:nvSpPr>
        <p:spPr>
          <a:xfrm>
            <a:off x="792900" y="6521026"/>
            <a:ext cx="8042275" cy="260199"/>
          </a:xfrm>
          <a:prstGeom prst="rect">
            <a:avLst/>
          </a:prstGeom>
          <a:noFill/>
        </p:spPr>
        <p:txBody>
          <a:bodyPr wrap="square">
            <a:spAutoFit/>
          </a:bodyPr>
          <a:lstStyle/>
          <a:p>
            <a:pPr>
              <a:lnSpc>
                <a:spcPct val="115000"/>
              </a:lnSpc>
              <a:spcAft>
                <a:spcPts val="800"/>
              </a:spcAft>
              <a:buNone/>
            </a:pPr>
            <a:r>
              <a:rPr lang="en-NZ" sz="1000" kern="100" dirty="0">
                <a:solidFill>
                  <a:srgbClr val="5A5A5A"/>
                </a:solidFill>
                <a:effectLst/>
                <a:latin typeface="Calibri" panose="020F0502020204030204" pitchFamily="34" charset="0"/>
                <a:ea typeface="Arial" panose="020B0604020202020204" pitchFamily="34" charset="0"/>
                <a:cs typeface="Times New Roman" panose="02020603050405020304" pitchFamily="18" charset="0"/>
              </a:rPr>
              <a:t>Not endorsed. From online info via free ChatGPT prompt. Use at own risk re IP &amp; accuracy. Dr Paul Duignan </a:t>
            </a:r>
            <a:r>
              <a:rPr lang="en-NZ" sz="1000" kern="100" dirty="0" err="1">
                <a:solidFill>
                  <a:srgbClr val="5A5A5A"/>
                </a:solidFill>
                <a:effectLst/>
                <a:latin typeface="Calibri" panose="020F0502020204030204" pitchFamily="34" charset="0"/>
                <a:ea typeface="Arial" panose="020B0604020202020204" pitchFamily="34" charset="0"/>
                <a:cs typeface="Times New Roman" panose="02020603050405020304" pitchFamily="18" charset="0"/>
              </a:rPr>
              <a:t>DoViewPlanning.org</a:t>
            </a:r>
            <a:r>
              <a:rPr lang="en-NZ" sz="1000" kern="100" dirty="0">
                <a:solidFill>
                  <a:srgbClr val="5A5A5A"/>
                </a:solidFill>
                <a:effectLst/>
                <a:latin typeface="Calibri" panose="020F0502020204030204" pitchFamily="34" charset="0"/>
                <a:ea typeface="Arial" panose="020B0604020202020204" pitchFamily="34" charset="0"/>
                <a:cs typeface="Times New Roman" panose="02020603050405020304" pitchFamily="18" charset="0"/>
              </a:rPr>
              <a:t> </a:t>
            </a:r>
            <a:r>
              <a:rPr lang="en-US" sz="1000" dirty="0">
                <a:solidFill>
                  <a:srgbClr val="5A5A5A"/>
                </a:solidFill>
                <a:latin typeface="Calibri"/>
                <a:ea typeface="Calibri"/>
                <a:cs typeface="Calibri"/>
                <a:sym typeface="Calibri"/>
              </a:rPr>
              <a:t>2025-06-22 19:24</a:t>
            </a:r>
            <a:endParaRPr lang="en-NZ" sz="12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Google Shape;123;p2">
            <a:extLst>
              <a:ext uri="{FF2B5EF4-FFF2-40B4-BE49-F238E27FC236}">
                <a16:creationId xmlns:a16="http://schemas.microsoft.com/office/drawing/2014/main" id="{82392FAC-53CF-8EF5-79F4-5AB3D5E3F5DB}"/>
              </a:ext>
            </a:extLst>
          </p:cNvPr>
          <p:cNvSpPr txBox="1"/>
          <p:nvPr/>
        </p:nvSpPr>
        <p:spPr>
          <a:xfrm>
            <a:off x="7340225" y="0"/>
            <a:ext cx="1803900" cy="646290"/>
          </a:xfrm>
          <a:prstGeom prst="rect">
            <a:avLst/>
          </a:prstGeom>
          <a:noFill/>
          <a:ln>
            <a:noFill/>
          </a:ln>
        </p:spPr>
        <p:txBody>
          <a:bodyPr spcFirstLastPara="1" wrap="square" lIns="91425" tIns="45700" rIns="91425" bIns="45700" anchor="t" anchorCtr="0">
            <a:spAutoFit/>
          </a:bodyPr>
          <a:lstStyle/>
          <a:p>
            <a:pPr marL="0" lvl="0" indent="0" algn="ctr" rtl="0">
              <a:spcBef>
                <a:spcPts val="0"/>
              </a:spcBef>
              <a:spcAft>
                <a:spcPts val="0"/>
              </a:spcAft>
              <a:buSzPts val="1100"/>
              <a:buNone/>
            </a:pPr>
            <a:r>
              <a:rPr lang="en-US" sz="1200" dirty="0">
                <a:solidFill>
                  <a:srgbClr val="999999"/>
                </a:solidFill>
                <a:latin typeface="Calibri"/>
                <a:ea typeface="Calibri"/>
                <a:cs typeface="Calibri"/>
                <a:sym typeface="Calibri"/>
              </a:rPr>
              <a:t>Illustrative only </a:t>
            </a:r>
          </a:p>
          <a:p>
            <a:pPr marL="0" lvl="0" indent="0" algn="ctr" rtl="0">
              <a:spcBef>
                <a:spcPts val="0"/>
              </a:spcBef>
              <a:spcAft>
                <a:spcPts val="0"/>
              </a:spcAft>
              <a:buSzPts val="1100"/>
              <a:buNone/>
            </a:pPr>
            <a:r>
              <a:rPr lang="en-US" sz="1200" dirty="0">
                <a:solidFill>
                  <a:srgbClr val="999999"/>
                </a:solidFill>
                <a:latin typeface="Calibri"/>
                <a:ea typeface="Calibri"/>
                <a:cs typeface="Calibri"/>
                <a:sym typeface="Calibri"/>
              </a:rPr>
              <a:t>Not created or endorsed by DIA</a:t>
            </a:r>
            <a:endParaRPr sz="1200" dirty="0">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5">
            <a:hlinkClick r:id="rId3" action="ppaction://hlinksldjump"/>
          </p:cNvPr>
          <p:cNvSpPr/>
          <p:nvPr/>
        </p:nvSpPr>
        <p:spPr>
          <a:xfrm>
            <a:off x="137160" y="137160"/>
            <a:ext cx="1463040" cy="548640"/>
          </a:xfrm>
          <a:prstGeom prst="rect">
            <a:avLst/>
          </a:prstGeom>
          <a:solidFill>
            <a:srgbClr val="E6E6E6"/>
          </a:solidFill>
          <a:ln w="9525" cap="flat" cmpd="sng">
            <a:solidFill>
              <a:srgbClr val="E6E6E6"/>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0" i="0" u="none" strike="noStrike" cap="none">
                <a:solidFill>
                  <a:srgbClr val="000000"/>
                </a:solidFill>
                <a:latin typeface="Calibri"/>
                <a:ea typeface="Calibri"/>
                <a:cs typeface="Calibri"/>
                <a:sym typeface="Calibri"/>
              </a:rPr>
              <a:t>Back to Overview</a:t>
            </a:r>
            <a:endParaRPr/>
          </a:p>
        </p:txBody>
      </p:sp>
      <p:sp>
        <p:nvSpPr>
          <p:cNvPr id="178" name="Google Shape;178;p5"/>
          <p:cNvSpPr/>
          <p:nvPr/>
        </p:nvSpPr>
        <p:spPr>
          <a:xfrm>
            <a:off x="457200" y="868680"/>
            <a:ext cx="8229600" cy="411480"/>
          </a:xfrm>
          <a:prstGeom prst="rect">
            <a:avLst/>
          </a:prstGeom>
          <a:solidFill>
            <a:srgbClr val="9FE1FF"/>
          </a:solidFill>
          <a:ln w="9525" cap="flat" cmpd="sng">
            <a:solidFill>
              <a:srgbClr val="9FE1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0" i="0" u="none" strike="noStrike" cap="none">
                <a:solidFill>
                  <a:srgbClr val="000000"/>
                </a:solidFill>
                <a:latin typeface="Calibri"/>
                <a:ea typeface="Calibri"/>
                <a:cs typeface="Calibri"/>
                <a:sym typeface="Calibri"/>
              </a:rPr>
              <a:t>Gambling, Censorship &amp; Digital Safety Regulation</a:t>
            </a:r>
            <a:endParaRPr/>
          </a:p>
        </p:txBody>
      </p:sp>
      <p:sp>
        <p:nvSpPr>
          <p:cNvPr id="179" name="Google Shape;179;p5"/>
          <p:cNvSpPr/>
          <p:nvPr/>
        </p:nvSpPr>
        <p:spPr>
          <a:xfrm>
            <a:off x="685800" y="2697480"/>
            <a:ext cx="1115568" cy="731520"/>
          </a:xfrm>
          <a:prstGeom prst="rect">
            <a:avLst/>
          </a:prstGeom>
          <a:solidFill>
            <a:srgbClr val="9FE1FF"/>
          </a:solidFill>
          <a:ln w="9525" cap="flat" cmpd="sng">
            <a:solidFill>
              <a:srgbClr val="9FE1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Gambling harm regulations updated</a:t>
            </a:r>
            <a:endParaRPr/>
          </a:p>
        </p:txBody>
      </p:sp>
      <p:sp>
        <p:nvSpPr>
          <p:cNvPr id="180" name="Google Shape;180;p5"/>
          <p:cNvSpPr/>
          <p:nvPr/>
        </p:nvSpPr>
        <p:spPr>
          <a:xfrm>
            <a:off x="685800" y="3611880"/>
            <a:ext cx="1115568" cy="731520"/>
          </a:xfrm>
          <a:prstGeom prst="rect">
            <a:avLst/>
          </a:prstGeom>
          <a:solidFill>
            <a:srgbClr val="9FE1FF"/>
          </a:solidFill>
          <a:ln w="9525" cap="flat" cmpd="sng">
            <a:solidFill>
              <a:srgbClr val="9FE1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Digital-safety standards reviewed</a:t>
            </a:r>
            <a:endParaRPr/>
          </a:p>
        </p:txBody>
      </p:sp>
      <p:sp>
        <p:nvSpPr>
          <p:cNvPr id="181" name="Google Shape;181;p5"/>
          <p:cNvSpPr/>
          <p:nvPr/>
        </p:nvSpPr>
        <p:spPr>
          <a:xfrm>
            <a:off x="1938528" y="3406140"/>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82" name="Google Shape;182;p5"/>
          <p:cNvSpPr/>
          <p:nvPr/>
        </p:nvSpPr>
        <p:spPr>
          <a:xfrm>
            <a:off x="2350008" y="2240280"/>
            <a:ext cx="1115568" cy="731520"/>
          </a:xfrm>
          <a:prstGeom prst="rect">
            <a:avLst/>
          </a:prstGeom>
          <a:solidFill>
            <a:srgbClr val="9FE1FF"/>
          </a:solidFill>
          <a:ln w="9525" cap="flat" cmpd="sng">
            <a:solidFill>
              <a:srgbClr val="9FE1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Gambling operators licensed</a:t>
            </a:r>
            <a:endParaRPr/>
          </a:p>
        </p:txBody>
      </p:sp>
      <p:sp>
        <p:nvSpPr>
          <p:cNvPr id="183" name="Google Shape;183;p5"/>
          <p:cNvSpPr/>
          <p:nvPr/>
        </p:nvSpPr>
        <p:spPr>
          <a:xfrm>
            <a:off x="2350008" y="3154680"/>
            <a:ext cx="1115568" cy="731520"/>
          </a:xfrm>
          <a:prstGeom prst="rect">
            <a:avLst/>
          </a:prstGeom>
          <a:solidFill>
            <a:srgbClr val="9FE1FF"/>
          </a:solidFill>
          <a:ln w="9525" cap="flat" cmpd="sng">
            <a:solidFill>
              <a:srgbClr val="9FE1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Content classification decisions issued</a:t>
            </a:r>
            <a:endParaRPr/>
          </a:p>
        </p:txBody>
      </p:sp>
      <p:sp>
        <p:nvSpPr>
          <p:cNvPr id="184" name="Google Shape;184;p5"/>
          <p:cNvSpPr/>
          <p:nvPr/>
        </p:nvSpPr>
        <p:spPr>
          <a:xfrm>
            <a:off x="2350008" y="4069080"/>
            <a:ext cx="1115568" cy="731520"/>
          </a:xfrm>
          <a:prstGeom prst="rect">
            <a:avLst/>
          </a:prstGeom>
          <a:solidFill>
            <a:srgbClr val="9FE1FF"/>
          </a:solidFill>
          <a:ln w="9525" cap="flat" cmpd="sng">
            <a:solidFill>
              <a:srgbClr val="9FE1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Spam-sending entities investigated</a:t>
            </a:r>
            <a:endParaRPr/>
          </a:p>
        </p:txBody>
      </p:sp>
      <p:sp>
        <p:nvSpPr>
          <p:cNvPr id="185" name="Google Shape;185;p5"/>
          <p:cNvSpPr/>
          <p:nvPr/>
        </p:nvSpPr>
        <p:spPr>
          <a:xfrm>
            <a:off x="3602736" y="3406140"/>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86" name="Google Shape;186;p5"/>
          <p:cNvSpPr/>
          <p:nvPr/>
        </p:nvSpPr>
        <p:spPr>
          <a:xfrm>
            <a:off x="4014216" y="2240280"/>
            <a:ext cx="1115568" cy="731520"/>
          </a:xfrm>
          <a:prstGeom prst="rect">
            <a:avLst/>
          </a:prstGeom>
          <a:solidFill>
            <a:srgbClr val="9FE1FF"/>
          </a:solidFill>
          <a:ln w="9525" cap="flat" cmpd="sng">
            <a:solidFill>
              <a:srgbClr val="9FE1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Venue audits completed</a:t>
            </a:r>
            <a:endParaRPr/>
          </a:p>
        </p:txBody>
      </p:sp>
      <p:sp>
        <p:nvSpPr>
          <p:cNvPr id="187" name="Google Shape;187;p5"/>
          <p:cNvSpPr/>
          <p:nvPr/>
        </p:nvSpPr>
        <p:spPr>
          <a:xfrm>
            <a:off x="4014216" y="3154680"/>
            <a:ext cx="1115568" cy="731520"/>
          </a:xfrm>
          <a:prstGeom prst="rect">
            <a:avLst/>
          </a:prstGeom>
          <a:solidFill>
            <a:srgbClr val="9FE1FF"/>
          </a:solidFill>
          <a:ln w="9525" cap="flat" cmpd="sng">
            <a:solidFill>
              <a:srgbClr val="9FE1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AML/host-responsibility checks conducted</a:t>
            </a:r>
            <a:endParaRPr/>
          </a:p>
        </p:txBody>
      </p:sp>
      <p:sp>
        <p:nvSpPr>
          <p:cNvPr id="188" name="Google Shape;188;p5"/>
          <p:cNvSpPr/>
          <p:nvPr/>
        </p:nvSpPr>
        <p:spPr>
          <a:xfrm>
            <a:off x="4014216" y="4069080"/>
            <a:ext cx="1115568" cy="731520"/>
          </a:xfrm>
          <a:prstGeom prst="rect">
            <a:avLst/>
          </a:prstGeom>
          <a:solidFill>
            <a:srgbClr val="9FE1FF"/>
          </a:solidFill>
          <a:ln w="9525" cap="flat" cmpd="sng">
            <a:solidFill>
              <a:srgbClr val="9FE1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Illegal content notices served</a:t>
            </a:r>
            <a:endParaRPr/>
          </a:p>
        </p:txBody>
      </p:sp>
      <p:sp>
        <p:nvSpPr>
          <p:cNvPr id="189" name="Google Shape;189;p5"/>
          <p:cNvSpPr/>
          <p:nvPr/>
        </p:nvSpPr>
        <p:spPr>
          <a:xfrm>
            <a:off x="5266944" y="3406140"/>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90" name="Google Shape;190;p5"/>
          <p:cNvSpPr/>
          <p:nvPr/>
        </p:nvSpPr>
        <p:spPr>
          <a:xfrm>
            <a:off x="5678424" y="2142090"/>
            <a:ext cx="1115568" cy="977303"/>
          </a:xfrm>
          <a:prstGeom prst="rect">
            <a:avLst/>
          </a:prstGeom>
          <a:solidFill>
            <a:srgbClr val="9FE1FF"/>
          </a:solidFill>
          <a:ln w="9525" cap="flat" cmpd="sng">
            <a:solidFill>
              <a:srgbClr val="9FE1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Venue staff harm-prevention training certified</a:t>
            </a:r>
            <a:endParaRPr/>
          </a:p>
        </p:txBody>
      </p:sp>
      <p:sp>
        <p:nvSpPr>
          <p:cNvPr id="191" name="Google Shape;191;p5"/>
          <p:cNvSpPr/>
          <p:nvPr/>
        </p:nvSpPr>
        <p:spPr>
          <a:xfrm>
            <a:off x="5678424" y="3302273"/>
            <a:ext cx="1115568" cy="731520"/>
          </a:xfrm>
          <a:prstGeom prst="rect">
            <a:avLst/>
          </a:prstGeom>
          <a:solidFill>
            <a:srgbClr val="9FE1FF"/>
          </a:solidFill>
          <a:ln w="9525" cap="flat" cmpd="sng">
            <a:solidFill>
              <a:srgbClr val="9FE1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Self-exclusion schemes expanded</a:t>
            </a:r>
            <a:endParaRPr/>
          </a:p>
        </p:txBody>
      </p:sp>
      <p:sp>
        <p:nvSpPr>
          <p:cNvPr id="192" name="Google Shape;192;p5"/>
          <p:cNvSpPr/>
          <p:nvPr/>
        </p:nvSpPr>
        <p:spPr>
          <a:xfrm>
            <a:off x="5678424" y="4216673"/>
            <a:ext cx="1115568" cy="864998"/>
          </a:xfrm>
          <a:prstGeom prst="rect">
            <a:avLst/>
          </a:prstGeom>
          <a:solidFill>
            <a:srgbClr val="9FE1FF"/>
          </a:solidFill>
          <a:ln w="9525" cap="flat" cmpd="sng">
            <a:solidFill>
              <a:srgbClr val="9FE1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Online-safety education campaigns launched</a:t>
            </a:r>
            <a:endParaRPr/>
          </a:p>
        </p:txBody>
      </p:sp>
      <p:sp>
        <p:nvSpPr>
          <p:cNvPr id="193" name="Google Shape;193;p5"/>
          <p:cNvSpPr/>
          <p:nvPr/>
        </p:nvSpPr>
        <p:spPr>
          <a:xfrm>
            <a:off x="6931152" y="3406140"/>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94" name="Google Shape;194;p5"/>
          <p:cNvSpPr/>
          <p:nvPr/>
        </p:nvSpPr>
        <p:spPr>
          <a:xfrm>
            <a:off x="7342632" y="1872908"/>
            <a:ext cx="1115568" cy="1075494"/>
          </a:xfrm>
          <a:prstGeom prst="rect">
            <a:avLst/>
          </a:prstGeom>
          <a:solidFill>
            <a:srgbClr val="9FE1FF"/>
          </a:solidFill>
          <a:ln w="9525" cap="flat" cmpd="sng">
            <a:solidFill>
              <a:srgbClr val="9FE1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Problem-gambling prevalence reduced</a:t>
            </a:r>
            <a:endParaRPr/>
          </a:p>
        </p:txBody>
      </p:sp>
      <p:sp>
        <p:nvSpPr>
          <p:cNvPr id="195" name="Google Shape;195;p5"/>
          <p:cNvSpPr/>
          <p:nvPr/>
        </p:nvSpPr>
        <p:spPr>
          <a:xfrm>
            <a:off x="7342632" y="3105200"/>
            <a:ext cx="1115568" cy="1061993"/>
          </a:xfrm>
          <a:prstGeom prst="rect">
            <a:avLst/>
          </a:prstGeom>
          <a:solidFill>
            <a:srgbClr val="9FE1FF"/>
          </a:solidFill>
          <a:ln w="9525" cap="flat" cmpd="sng">
            <a:solidFill>
              <a:srgbClr val="9FE1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Exposure to harmful digital content minimised</a:t>
            </a:r>
            <a:endParaRPr sz="1100" b="0" i="0" u="none" strike="noStrike" cap="none">
              <a:solidFill>
                <a:schemeClr val="lt1"/>
              </a:solidFill>
              <a:latin typeface="Calibri"/>
              <a:ea typeface="Calibri"/>
              <a:cs typeface="Calibri"/>
              <a:sym typeface="Calibri"/>
            </a:endParaRPr>
          </a:p>
        </p:txBody>
      </p:sp>
      <p:sp>
        <p:nvSpPr>
          <p:cNvPr id="196" name="Google Shape;196;p5"/>
          <p:cNvSpPr/>
          <p:nvPr/>
        </p:nvSpPr>
        <p:spPr>
          <a:xfrm>
            <a:off x="7342632" y="4354829"/>
            <a:ext cx="1115568" cy="987659"/>
          </a:xfrm>
          <a:prstGeom prst="rect">
            <a:avLst/>
          </a:prstGeom>
          <a:solidFill>
            <a:srgbClr val="9FE1FF"/>
          </a:solidFill>
          <a:ln w="9525" cap="flat" cmpd="sng">
            <a:solidFill>
              <a:srgbClr val="9FE1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Community digital safety awareness increased</a:t>
            </a:r>
            <a:endParaRPr/>
          </a:p>
        </p:txBody>
      </p:sp>
      <p:sp>
        <p:nvSpPr>
          <p:cNvPr id="198" name="Google Shape;198;p5"/>
          <p:cNvSpPr txBox="1"/>
          <p:nvPr/>
        </p:nvSpPr>
        <p:spPr>
          <a:xfrm>
            <a:off x="6962575" y="6017175"/>
            <a:ext cx="18726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u="sng">
                <a:solidFill>
                  <a:srgbClr val="0000FF"/>
                </a:solidFill>
                <a:hlinkClick r:id="rId4">
                  <a:extLst>
                    <a:ext uri="{A12FA001-AC4F-418D-AE19-62706E023703}">
                      <ahyp:hlinkClr xmlns:ahyp="http://schemas.microsoft.com/office/drawing/2018/hyperlinkcolor" val="tx"/>
                    </a:ext>
                  </a:extLst>
                </a:hlinkClick>
              </a:rPr>
              <a:t>DoViewPlanning.Org</a:t>
            </a:r>
            <a:endParaRPr/>
          </a:p>
        </p:txBody>
      </p:sp>
      <p:pic>
        <p:nvPicPr>
          <p:cNvPr id="199" name="Google Shape;199;p5" title="Doview new.jpeg"/>
          <p:cNvPicPr preferRelativeResize="0"/>
          <p:nvPr/>
        </p:nvPicPr>
        <p:blipFill>
          <a:blip r:embed="rId5">
            <a:alphaModFix/>
          </a:blip>
          <a:stretch>
            <a:fillRect/>
          </a:stretch>
        </p:blipFill>
        <p:spPr>
          <a:xfrm>
            <a:off x="6635125" y="6017177"/>
            <a:ext cx="327447" cy="307800"/>
          </a:xfrm>
          <a:prstGeom prst="rect">
            <a:avLst/>
          </a:prstGeom>
          <a:noFill/>
          <a:ln>
            <a:noFill/>
          </a:ln>
        </p:spPr>
      </p:pic>
      <p:sp>
        <p:nvSpPr>
          <p:cNvPr id="3" name="TextBox 2">
            <a:extLst>
              <a:ext uri="{FF2B5EF4-FFF2-40B4-BE49-F238E27FC236}">
                <a16:creationId xmlns:a16="http://schemas.microsoft.com/office/drawing/2014/main" id="{BB2F4A28-59E7-E0D6-4250-BF7ECFF4F12E}"/>
              </a:ext>
            </a:extLst>
          </p:cNvPr>
          <p:cNvSpPr txBox="1"/>
          <p:nvPr/>
        </p:nvSpPr>
        <p:spPr>
          <a:xfrm>
            <a:off x="792900" y="6521026"/>
            <a:ext cx="8042275" cy="260199"/>
          </a:xfrm>
          <a:prstGeom prst="rect">
            <a:avLst/>
          </a:prstGeom>
          <a:noFill/>
        </p:spPr>
        <p:txBody>
          <a:bodyPr wrap="square">
            <a:spAutoFit/>
          </a:bodyPr>
          <a:lstStyle/>
          <a:p>
            <a:pPr>
              <a:lnSpc>
                <a:spcPct val="115000"/>
              </a:lnSpc>
              <a:spcAft>
                <a:spcPts val="800"/>
              </a:spcAft>
              <a:buNone/>
            </a:pPr>
            <a:r>
              <a:rPr lang="en-NZ" sz="1000" kern="100" dirty="0">
                <a:solidFill>
                  <a:srgbClr val="5A5A5A"/>
                </a:solidFill>
                <a:effectLst/>
                <a:latin typeface="Calibri" panose="020F0502020204030204" pitchFamily="34" charset="0"/>
                <a:ea typeface="Arial" panose="020B0604020202020204" pitchFamily="34" charset="0"/>
                <a:cs typeface="Times New Roman" panose="02020603050405020304" pitchFamily="18" charset="0"/>
              </a:rPr>
              <a:t>Not endorsed. From online info via free ChatGPT prompt. Use at own risk re IP &amp; accuracy. Dr Paul Duignan </a:t>
            </a:r>
            <a:r>
              <a:rPr lang="en-NZ" sz="1000" kern="100" dirty="0" err="1">
                <a:solidFill>
                  <a:srgbClr val="5A5A5A"/>
                </a:solidFill>
                <a:effectLst/>
                <a:latin typeface="Calibri" panose="020F0502020204030204" pitchFamily="34" charset="0"/>
                <a:ea typeface="Arial" panose="020B0604020202020204" pitchFamily="34" charset="0"/>
                <a:cs typeface="Times New Roman" panose="02020603050405020304" pitchFamily="18" charset="0"/>
              </a:rPr>
              <a:t>DoViewPlanning.org</a:t>
            </a:r>
            <a:r>
              <a:rPr lang="en-NZ" sz="1000" kern="100" dirty="0">
                <a:solidFill>
                  <a:srgbClr val="5A5A5A"/>
                </a:solidFill>
                <a:effectLst/>
                <a:latin typeface="Calibri" panose="020F0502020204030204" pitchFamily="34" charset="0"/>
                <a:ea typeface="Arial" panose="020B0604020202020204" pitchFamily="34" charset="0"/>
                <a:cs typeface="Times New Roman" panose="02020603050405020304" pitchFamily="18" charset="0"/>
              </a:rPr>
              <a:t> </a:t>
            </a:r>
            <a:r>
              <a:rPr lang="en-US" sz="1000" dirty="0">
                <a:solidFill>
                  <a:srgbClr val="5A5A5A"/>
                </a:solidFill>
                <a:latin typeface="Calibri"/>
                <a:ea typeface="Calibri"/>
                <a:cs typeface="Calibri"/>
                <a:sym typeface="Calibri"/>
              </a:rPr>
              <a:t>2025-06-22 19:24</a:t>
            </a:r>
            <a:endParaRPr lang="en-NZ" sz="12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Google Shape;123;p2">
            <a:extLst>
              <a:ext uri="{FF2B5EF4-FFF2-40B4-BE49-F238E27FC236}">
                <a16:creationId xmlns:a16="http://schemas.microsoft.com/office/drawing/2014/main" id="{99346561-93A9-F699-6358-BDB0DFE5C497}"/>
              </a:ext>
            </a:extLst>
          </p:cNvPr>
          <p:cNvSpPr txBox="1"/>
          <p:nvPr/>
        </p:nvSpPr>
        <p:spPr>
          <a:xfrm>
            <a:off x="7340225" y="0"/>
            <a:ext cx="1803900" cy="646290"/>
          </a:xfrm>
          <a:prstGeom prst="rect">
            <a:avLst/>
          </a:prstGeom>
          <a:noFill/>
          <a:ln>
            <a:noFill/>
          </a:ln>
        </p:spPr>
        <p:txBody>
          <a:bodyPr spcFirstLastPara="1" wrap="square" lIns="91425" tIns="45700" rIns="91425" bIns="45700" anchor="t" anchorCtr="0">
            <a:spAutoFit/>
          </a:bodyPr>
          <a:lstStyle/>
          <a:p>
            <a:pPr marL="0" lvl="0" indent="0" algn="ctr" rtl="0">
              <a:spcBef>
                <a:spcPts val="0"/>
              </a:spcBef>
              <a:spcAft>
                <a:spcPts val="0"/>
              </a:spcAft>
              <a:buSzPts val="1100"/>
              <a:buNone/>
            </a:pPr>
            <a:r>
              <a:rPr lang="en-US" sz="1200" dirty="0">
                <a:solidFill>
                  <a:srgbClr val="999999"/>
                </a:solidFill>
                <a:latin typeface="Calibri"/>
                <a:ea typeface="Calibri"/>
                <a:cs typeface="Calibri"/>
                <a:sym typeface="Calibri"/>
              </a:rPr>
              <a:t>Illustrative only </a:t>
            </a:r>
          </a:p>
          <a:p>
            <a:pPr marL="0" lvl="0" indent="0" algn="ctr" rtl="0">
              <a:spcBef>
                <a:spcPts val="0"/>
              </a:spcBef>
              <a:spcAft>
                <a:spcPts val="0"/>
              </a:spcAft>
              <a:buSzPts val="1100"/>
              <a:buNone/>
            </a:pPr>
            <a:r>
              <a:rPr lang="en-US" sz="1200" dirty="0">
                <a:solidFill>
                  <a:srgbClr val="999999"/>
                </a:solidFill>
                <a:latin typeface="Calibri"/>
                <a:ea typeface="Calibri"/>
                <a:cs typeface="Calibri"/>
                <a:sym typeface="Calibri"/>
              </a:rPr>
              <a:t>Not created or endorsed by DIA</a:t>
            </a:r>
            <a:endParaRPr sz="1200" dirty="0">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6">
            <a:hlinkClick r:id="rId3" action="ppaction://hlinksldjump"/>
          </p:cNvPr>
          <p:cNvSpPr/>
          <p:nvPr/>
        </p:nvSpPr>
        <p:spPr>
          <a:xfrm>
            <a:off x="137160" y="137160"/>
            <a:ext cx="1463040" cy="548640"/>
          </a:xfrm>
          <a:prstGeom prst="rect">
            <a:avLst/>
          </a:prstGeom>
          <a:solidFill>
            <a:srgbClr val="E6E6E6"/>
          </a:solidFill>
          <a:ln w="9525" cap="flat" cmpd="sng">
            <a:solidFill>
              <a:srgbClr val="E6E6E6"/>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0" i="0" u="none" strike="noStrike" cap="none">
                <a:solidFill>
                  <a:srgbClr val="000000"/>
                </a:solidFill>
                <a:latin typeface="Calibri"/>
                <a:ea typeface="Calibri"/>
                <a:cs typeface="Calibri"/>
                <a:sym typeface="Calibri"/>
              </a:rPr>
              <a:t>Back to Overview</a:t>
            </a:r>
            <a:endParaRPr/>
          </a:p>
        </p:txBody>
      </p:sp>
      <p:sp>
        <p:nvSpPr>
          <p:cNvPr id="206" name="Google Shape;206;p6"/>
          <p:cNvSpPr/>
          <p:nvPr/>
        </p:nvSpPr>
        <p:spPr>
          <a:xfrm>
            <a:off x="457200" y="868680"/>
            <a:ext cx="8229600" cy="411480"/>
          </a:xfrm>
          <a:prstGeom prst="rect">
            <a:avLst/>
          </a:prstGeom>
          <a:solidFill>
            <a:srgbClr val="BEFFA1"/>
          </a:solidFill>
          <a:ln w="9525" cap="flat" cmpd="sng">
            <a:solidFill>
              <a:srgbClr val="BEFFA1"/>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0" i="0" u="none" strike="noStrike" cap="none">
                <a:solidFill>
                  <a:srgbClr val="000000"/>
                </a:solidFill>
                <a:latin typeface="Calibri"/>
                <a:ea typeface="Calibri"/>
                <a:cs typeface="Calibri"/>
                <a:sym typeface="Calibri"/>
              </a:rPr>
              <a:t>Local Government Partnerships &amp; Community Governance</a:t>
            </a:r>
            <a:endParaRPr/>
          </a:p>
        </p:txBody>
      </p:sp>
      <p:sp>
        <p:nvSpPr>
          <p:cNvPr id="207" name="Google Shape;207;p6"/>
          <p:cNvSpPr/>
          <p:nvPr/>
        </p:nvSpPr>
        <p:spPr>
          <a:xfrm>
            <a:off x="722621" y="1969947"/>
            <a:ext cx="1531620" cy="588837"/>
          </a:xfrm>
          <a:prstGeom prst="rect">
            <a:avLst/>
          </a:prstGeom>
          <a:solidFill>
            <a:srgbClr val="BEFFA1"/>
          </a:solidFill>
          <a:ln w="9525" cap="flat" cmpd="sng">
            <a:solidFill>
              <a:srgbClr val="BEFFA1"/>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Local-government legislation reviewed</a:t>
            </a:r>
            <a:endParaRPr/>
          </a:p>
        </p:txBody>
      </p:sp>
      <p:sp>
        <p:nvSpPr>
          <p:cNvPr id="208" name="Google Shape;208;p6"/>
          <p:cNvSpPr/>
          <p:nvPr/>
        </p:nvSpPr>
        <p:spPr>
          <a:xfrm>
            <a:off x="722621" y="2778332"/>
            <a:ext cx="1531620" cy="588837"/>
          </a:xfrm>
          <a:prstGeom prst="rect">
            <a:avLst/>
          </a:prstGeom>
          <a:solidFill>
            <a:srgbClr val="BEFFA1"/>
          </a:solidFill>
          <a:ln w="9525" cap="flat" cmpd="sng">
            <a:solidFill>
              <a:srgbClr val="BEFFA1"/>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Local-election processes overseen</a:t>
            </a:r>
            <a:endParaRPr/>
          </a:p>
        </p:txBody>
      </p:sp>
      <p:sp>
        <p:nvSpPr>
          <p:cNvPr id="209" name="Google Shape;209;p6"/>
          <p:cNvSpPr/>
          <p:nvPr/>
        </p:nvSpPr>
        <p:spPr>
          <a:xfrm>
            <a:off x="722621" y="3604668"/>
            <a:ext cx="1531620" cy="588837"/>
          </a:xfrm>
          <a:prstGeom prst="rect">
            <a:avLst/>
          </a:prstGeom>
          <a:solidFill>
            <a:srgbClr val="BEFFA1"/>
          </a:solidFill>
          <a:ln w="9525" cap="flat" cmpd="sng">
            <a:solidFill>
              <a:srgbClr val="BEFFA1"/>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Dog-control policy guidance issued</a:t>
            </a:r>
            <a:endParaRPr/>
          </a:p>
        </p:txBody>
      </p:sp>
      <p:sp>
        <p:nvSpPr>
          <p:cNvPr id="210" name="Google Shape;210;p6"/>
          <p:cNvSpPr/>
          <p:nvPr/>
        </p:nvSpPr>
        <p:spPr>
          <a:xfrm>
            <a:off x="722621" y="4413053"/>
            <a:ext cx="1531620" cy="588837"/>
          </a:xfrm>
          <a:prstGeom prst="rect">
            <a:avLst/>
          </a:prstGeom>
          <a:solidFill>
            <a:srgbClr val="BEFFA1"/>
          </a:solidFill>
          <a:ln w="9525" cap="flat" cmpd="sng">
            <a:solidFill>
              <a:srgbClr val="BEFFA1"/>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Harbourmaster functions maintained</a:t>
            </a:r>
            <a:endParaRPr/>
          </a:p>
        </p:txBody>
      </p:sp>
      <p:sp>
        <p:nvSpPr>
          <p:cNvPr id="211" name="Google Shape;211;p6"/>
          <p:cNvSpPr/>
          <p:nvPr/>
        </p:nvSpPr>
        <p:spPr>
          <a:xfrm>
            <a:off x="722621" y="5230490"/>
            <a:ext cx="1531620" cy="588837"/>
          </a:xfrm>
          <a:prstGeom prst="rect">
            <a:avLst/>
          </a:prstGeom>
          <a:solidFill>
            <a:srgbClr val="BEFFA1"/>
          </a:solidFill>
          <a:ln w="9525" cap="flat" cmpd="sng">
            <a:solidFill>
              <a:srgbClr val="BEFFA1"/>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Rates policy advice provided</a:t>
            </a:r>
            <a:endParaRPr/>
          </a:p>
        </p:txBody>
      </p:sp>
      <p:sp>
        <p:nvSpPr>
          <p:cNvPr id="212" name="Google Shape;212;p6"/>
          <p:cNvSpPr/>
          <p:nvPr/>
        </p:nvSpPr>
        <p:spPr>
          <a:xfrm>
            <a:off x="2391401" y="3653150"/>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13" name="Google Shape;213;p6"/>
          <p:cNvSpPr/>
          <p:nvPr/>
        </p:nvSpPr>
        <p:spPr>
          <a:xfrm>
            <a:off x="2802881" y="2487290"/>
            <a:ext cx="1531620" cy="731520"/>
          </a:xfrm>
          <a:prstGeom prst="rect">
            <a:avLst/>
          </a:prstGeom>
          <a:solidFill>
            <a:srgbClr val="BEFFA1"/>
          </a:solidFill>
          <a:ln w="9525" cap="flat" cmpd="sng">
            <a:solidFill>
              <a:srgbClr val="BEFFA1"/>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Council workforce capability programmes delivered</a:t>
            </a:r>
            <a:endParaRPr/>
          </a:p>
        </p:txBody>
      </p:sp>
      <p:sp>
        <p:nvSpPr>
          <p:cNvPr id="214" name="Google Shape;214;p6"/>
          <p:cNvSpPr/>
          <p:nvPr/>
        </p:nvSpPr>
        <p:spPr>
          <a:xfrm>
            <a:off x="2802881" y="3401690"/>
            <a:ext cx="1531620" cy="731520"/>
          </a:xfrm>
          <a:prstGeom prst="rect">
            <a:avLst/>
          </a:prstGeom>
          <a:solidFill>
            <a:srgbClr val="BEFFA1"/>
          </a:solidFill>
          <a:ln w="9525" cap="flat" cmpd="sng">
            <a:solidFill>
              <a:srgbClr val="BEFFA1"/>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Co-governance data portal developed</a:t>
            </a:r>
            <a:endParaRPr/>
          </a:p>
        </p:txBody>
      </p:sp>
      <p:sp>
        <p:nvSpPr>
          <p:cNvPr id="215" name="Google Shape;215;p6"/>
          <p:cNvSpPr/>
          <p:nvPr/>
        </p:nvSpPr>
        <p:spPr>
          <a:xfrm>
            <a:off x="2802881" y="4316090"/>
            <a:ext cx="1531620" cy="731520"/>
          </a:xfrm>
          <a:prstGeom prst="rect">
            <a:avLst/>
          </a:prstGeom>
          <a:solidFill>
            <a:srgbClr val="BEFFA1"/>
          </a:solidFill>
          <a:ln w="9525" cap="flat" cmpd="sng">
            <a:solidFill>
              <a:srgbClr val="BEFFA1"/>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Offshore-island services coordinated</a:t>
            </a:r>
            <a:endParaRPr/>
          </a:p>
        </p:txBody>
      </p:sp>
      <p:sp>
        <p:nvSpPr>
          <p:cNvPr id="216" name="Google Shape;216;p6"/>
          <p:cNvSpPr/>
          <p:nvPr/>
        </p:nvSpPr>
        <p:spPr>
          <a:xfrm>
            <a:off x="4471661" y="3653150"/>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17" name="Google Shape;217;p6"/>
          <p:cNvSpPr/>
          <p:nvPr/>
        </p:nvSpPr>
        <p:spPr>
          <a:xfrm>
            <a:off x="4883141" y="2944490"/>
            <a:ext cx="1531620" cy="731520"/>
          </a:xfrm>
          <a:prstGeom prst="rect">
            <a:avLst/>
          </a:prstGeom>
          <a:solidFill>
            <a:srgbClr val="BEFFA1"/>
          </a:solidFill>
          <a:ln w="9525" cap="flat" cmpd="sng">
            <a:solidFill>
              <a:srgbClr val="BEFFA1"/>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Performance-benchmark reports published</a:t>
            </a:r>
            <a:endParaRPr/>
          </a:p>
        </p:txBody>
      </p:sp>
      <p:sp>
        <p:nvSpPr>
          <p:cNvPr id="218" name="Google Shape;218;p6"/>
          <p:cNvSpPr/>
          <p:nvPr/>
        </p:nvSpPr>
        <p:spPr>
          <a:xfrm>
            <a:off x="4883141" y="3858890"/>
            <a:ext cx="1531620" cy="731520"/>
          </a:xfrm>
          <a:prstGeom prst="rect">
            <a:avLst/>
          </a:prstGeom>
          <a:solidFill>
            <a:srgbClr val="BEFFA1"/>
          </a:solidFill>
          <a:ln w="9525" cap="flat" cmpd="sng">
            <a:solidFill>
              <a:srgbClr val="BEFFA1"/>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Community-engagement best practice shared</a:t>
            </a:r>
            <a:endParaRPr/>
          </a:p>
        </p:txBody>
      </p:sp>
      <p:sp>
        <p:nvSpPr>
          <p:cNvPr id="219" name="Google Shape;219;p6"/>
          <p:cNvSpPr/>
          <p:nvPr/>
        </p:nvSpPr>
        <p:spPr>
          <a:xfrm>
            <a:off x="6551921" y="3653150"/>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20" name="Google Shape;220;p6"/>
          <p:cNvSpPr/>
          <p:nvPr/>
        </p:nvSpPr>
        <p:spPr>
          <a:xfrm>
            <a:off x="6963401" y="2112708"/>
            <a:ext cx="1531620" cy="940482"/>
          </a:xfrm>
          <a:prstGeom prst="rect">
            <a:avLst/>
          </a:prstGeom>
          <a:solidFill>
            <a:srgbClr val="BEFFA1"/>
          </a:solidFill>
          <a:ln w="9525" cap="flat" cmpd="sng">
            <a:solidFill>
              <a:srgbClr val="BEFFA1"/>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Local authorities meet statutory duties</a:t>
            </a:r>
            <a:endParaRPr/>
          </a:p>
        </p:txBody>
      </p:sp>
      <p:sp>
        <p:nvSpPr>
          <p:cNvPr id="221" name="Google Shape;221;p6"/>
          <p:cNvSpPr/>
          <p:nvPr/>
        </p:nvSpPr>
        <p:spPr>
          <a:xfrm>
            <a:off x="6963401" y="3236070"/>
            <a:ext cx="1531620" cy="897140"/>
          </a:xfrm>
          <a:prstGeom prst="rect">
            <a:avLst/>
          </a:prstGeom>
          <a:solidFill>
            <a:srgbClr val="BEFFA1"/>
          </a:solidFill>
          <a:ln w="9525" cap="flat" cmpd="sng">
            <a:solidFill>
              <a:srgbClr val="BEFFA1"/>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Community wellbeing outcomes advanced</a:t>
            </a:r>
            <a:endParaRPr/>
          </a:p>
        </p:txBody>
      </p:sp>
      <p:sp>
        <p:nvSpPr>
          <p:cNvPr id="222" name="Google Shape;222;p6"/>
          <p:cNvSpPr/>
          <p:nvPr/>
        </p:nvSpPr>
        <p:spPr>
          <a:xfrm>
            <a:off x="6963401" y="4328594"/>
            <a:ext cx="1531620" cy="987736"/>
          </a:xfrm>
          <a:prstGeom prst="rect">
            <a:avLst/>
          </a:prstGeom>
          <a:solidFill>
            <a:srgbClr val="BEFFA1"/>
          </a:solidFill>
          <a:ln w="9525" cap="flat" cmpd="sng">
            <a:solidFill>
              <a:srgbClr val="BEFFA1"/>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Council transparency and accountability enhanced</a:t>
            </a:r>
            <a:endParaRPr/>
          </a:p>
        </p:txBody>
      </p:sp>
      <p:sp>
        <p:nvSpPr>
          <p:cNvPr id="224" name="Google Shape;224;p6"/>
          <p:cNvSpPr txBox="1"/>
          <p:nvPr/>
        </p:nvSpPr>
        <p:spPr>
          <a:xfrm>
            <a:off x="6962575" y="6017175"/>
            <a:ext cx="18726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u="sng">
                <a:solidFill>
                  <a:srgbClr val="0000FF"/>
                </a:solidFill>
                <a:hlinkClick r:id="rId4">
                  <a:extLst>
                    <a:ext uri="{A12FA001-AC4F-418D-AE19-62706E023703}">
                      <ahyp:hlinkClr xmlns:ahyp="http://schemas.microsoft.com/office/drawing/2018/hyperlinkcolor" val="tx"/>
                    </a:ext>
                  </a:extLst>
                </a:hlinkClick>
              </a:rPr>
              <a:t>DoViewPlanning.Org</a:t>
            </a:r>
            <a:endParaRPr/>
          </a:p>
        </p:txBody>
      </p:sp>
      <p:pic>
        <p:nvPicPr>
          <p:cNvPr id="225" name="Google Shape;225;p6" title="Doview new.jpeg"/>
          <p:cNvPicPr preferRelativeResize="0"/>
          <p:nvPr/>
        </p:nvPicPr>
        <p:blipFill>
          <a:blip r:embed="rId5">
            <a:alphaModFix/>
          </a:blip>
          <a:stretch>
            <a:fillRect/>
          </a:stretch>
        </p:blipFill>
        <p:spPr>
          <a:xfrm>
            <a:off x="6635125" y="6017177"/>
            <a:ext cx="327447" cy="307800"/>
          </a:xfrm>
          <a:prstGeom prst="rect">
            <a:avLst/>
          </a:prstGeom>
          <a:noFill/>
          <a:ln>
            <a:noFill/>
          </a:ln>
        </p:spPr>
      </p:pic>
      <p:sp>
        <p:nvSpPr>
          <p:cNvPr id="3" name="TextBox 2">
            <a:extLst>
              <a:ext uri="{FF2B5EF4-FFF2-40B4-BE49-F238E27FC236}">
                <a16:creationId xmlns:a16="http://schemas.microsoft.com/office/drawing/2014/main" id="{BBAC7159-A282-0710-7E8B-30B594E0466E}"/>
              </a:ext>
            </a:extLst>
          </p:cNvPr>
          <p:cNvSpPr txBox="1"/>
          <p:nvPr/>
        </p:nvSpPr>
        <p:spPr>
          <a:xfrm>
            <a:off x="792900" y="6521026"/>
            <a:ext cx="8042275" cy="260199"/>
          </a:xfrm>
          <a:prstGeom prst="rect">
            <a:avLst/>
          </a:prstGeom>
          <a:noFill/>
        </p:spPr>
        <p:txBody>
          <a:bodyPr wrap="square">
            <a:spAutoFit/>
          </a:bodyPr>
          <a:lstStyle/>
          <a:p>
            <a:pPr>
              <a:lnSpc>
                <a:spcPct val="115000"/>
              </a:lnSpc>
              <a:spcAft>
                <a:spcPts val="800"/>
              </a:spcAft>
              <a:buNone/>
            </a:pPr>
            <a:r>
              <a:rPr lang="en-NZ" sz="1000" kern="100" dirty="0">
                <a:solidFill>
                  <a:srgbClr val="5A5A5A"/>
                </a:solidFill>
                <a:effectLst/>
                <a:latin typeface="Calibri" panose="020F0502020204030204" pitchFamily="34" charset="0"/>
                <a:ea typeface="Arial" panose="020B0604020202020204" pitchFamily="34" charset="0"/>
                <a:cs typeface="Times New Roman" panose="02020603050405020304" pitchFamily="18" charset="0"/>
              </a:rPr>
              <a:t>Not endorsed. From online info via free ChatGPT prompt. Use at own risk re IP &amp; accuracy. Dr Paul Duignan </a:t>
            </a:r>
            <a:r>
              <a:rPr lang="en-NZ" sz="1000" kern="100" dirty="0" err="1">
                <a:solidFill>
                  <a:srgbClr val="5A5A5A"/>
                </a:solidFill>
                <a:effectLst/>
                <a:latin typeface="Calibri" panose="020F0502020204030204" pitchFamily="34" charset="0"/>
                <a:ea typeface="Arial" panose="020B0604020202020204" pitchFamily="34" charset="0"/>
                <a:cs typeface="Times New Roman" panose="02020603050405020304" pitchFamily="18" charset="0"/>
              </a:rPr>
              <a:t>DoViewPlanning.org</a:t>
            </a:r>
            <a:r>
              <a:rPr lang="en-NZ" sz="1000" kern="100" dirty="0">
                <a:solidFill>
                  <a:srgbClr val="5A5A5A"/>
                </a:solidFill>
                <a:effectLst/>
                <a:latin typeface="Calibri" panose="020F0502020204030204" pitchFamily="34" charset="0"/>
                <a:ea typeface="Arial" panose="020B0604020202020204" pitchFamily="34" charset="0"/>
                <a:cs typeface="Times New Roman" panose="02020603050405020304" pitchFamily="18" charset="0"/>
              </a:rPr>
              <a:t> </a:t>
            </a:r>
            <a:r>
              <a:rPr lang="en-US" sz="1000" dirty="0">
                <a:solidFill>
                  <a:srgbClr val="5A5A5A"/>
                </a:solidFill>
                <a:latin typeface="Calibri"/>
                <a:ea typeface="Calibri"/>
                <a:cs typeface="Calibri"/>
                <a:sym typeface="Calibri"/>
              </a:rPr>
              <a:t>2025-06-22 19:24</a:t>
            </a:r>
            <a:endParaRPr lang="en-NZ" sz="12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Google Shape;123;p2">
            <a:extLst>
              <a:ext uri="{FF2B5EF4-FFF2-40B4-BE49-F238E27FC236}">
                <a16:creationId xmlns:a16="http://schemas.microsoft.com/office/drawing/2014/main" id="{38A0A395-2B15-3D57-9CDB-543C25CA817D}"/>
              </a:ext>
            </a:extLst>
          </p:cNvPr>
          <p:cNvSpPr txBox="1"/>
          <p:nvPr/>
        </p:nvSpPr>
        <p:spPr>
          <a:xfrm>
            <a:off x="7340225" y="0"/>
            <a:ext cx="1803900" cy="646290"/>
          </a:xfrm>
          <a:prstGeom prst="rect">
            <a:avLst/>
          </a:prstGeom>
          <a:noFill/>
          <a:ln>
            <a:noFill/>
          </a:ln>
        </p:spPr>
        <p:txBody>
          <a:bodyPr spcFirstLastPara="1" wrap="square" lIns="91425" tIns="45700" rIns="91425" bIns="45700" anchor="t" anchorCtr="0">
            <a:spAutoFit/>
          </a:bodyPr>
          <a:lstStyle/>
          <a:p>
            <a:pPr marL="0" lvl="0" indent="0" algn="ctr" rtl="0">
              <a:spcBef>
                <a:spcPts val="0"/>
              </a:spcBef>
              <a:spcAft>
                <a:spcPts val="0"/>
              </a:spcAft>
              <a:buSzPts val="1100"/>
              <a:buNone/>
            </a:pPr>
            <a:r>
              <a:rPr lang="en-US" sz="1200" dirty="0">
                <a:solidFill>
                  <a:srgbClr val="999999"/>
                </a:solidFill>
                <a:latin typeface="Calibri"/>
                <a:ea typeface="Calibri"/>
                <a:cs typeface="Calibri"/>
                <a:sym typeface="Calibri"/>
              </a:rPr>
              <a:t>Illustrative only </a:t>
            </a:r>
          </a:p>
          <a:p>
            <a:pPr marL="0" lvl="0" indent="0" algn="ctr" rtl="0">
              <a:spcBef>
                <a:spcPts val="0"/>
              </a:spcBef>
              <a:spcAft>
                <a:spcPts val="0"/>
              </a:spcAft>
              <a:buSzPts val="1100"/>
              <a:buNone/>
            </a:pPr>
            <a:r>
              <a:rPr lang="en-US" sz="1200" dirty="0">
                <a:solidFill>
                  <a:srgbClr val="999999"/>
                </a:solidFill>
                <a:latin typeface="Calibri"/>
                <a:ea typeface="Calibri"/>
                <a:cs typeface="Calibri"/>
                <a:sym typeface="Calibri"/>
              </a:rPr>
              <a:t>Not created or endorsed by DIA</a:t>
            </a:r>
            <a:endParaRPr sz="1200" dirty="0">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7">
            <a:hlinkClick r:id="rId3" action="ppaction://hlinksldjump"/>
          </p:cNvPr>
          <p:cNvSpPr/>
          <p:nvPr/>
        </p:nvSpPr>
        <p:spPr>
          <a:xfrm>
            <a:off x="137160" y="137160"/>
            <a:ext cx="1463040" cy="548640"/>
          </a:xfrm>
          <a:prstGeom prst="rect">
            <a:avLst/>
          </a:prstGeom>
          <a:solidFill>
            <a:srgbClr val="E6E6E6"/>
          </a:solidFill>
          <a:ln w="9525" cap="flat" cmpd="sng">
            <a:solidFill>
              <a:srgbClr val="E6E6E6"/>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0" i="0" u="none" strike="noStrike" cap="none">
                <a:solidFill>
                  <a:srgbClr val="000000"/>
                </a:solidFill>
                <a:latin typeface="Calibri"/>
                <a:ea typeface="Calibri"/>
                <a:cs typeface="Calibri"/>
                <a:sym typeface="Calibri"/>
              </a:rPr>
              <a:t>Back to Overview</a:t>
            </a:r>
            <a:endParaRPr/>
          </a:p>
        </p:txBody>
      </p:sp>
      <p:sp>
        <p:nvSpPr>
          <p:cNvPr id="232" name="Google Shape;232;p7"/>
          <p:cNvSpPr/>
          <p:nvPr/>
        </p:nvSpPr>
        <p:spPr>
          <a:xfrm>
            <a:off x="457200" y="868680"/>
            <a:ext cx="8229600" cy="411480"/>
          </a:xfrm>
          <a:prstGeom prst="rect">
            <a:avLst/>
          </a:prstGeom>
          <a:solidFill>
            <a:srgbClr val="D4C9A4"/>
          </a:solidFill>
          <a:ln w="9525" cap="flat" cmpd="sng">
            <a:solidFill>
              <a:srgbClr val="D4C9A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0" i="0" u="none" strike="noStrike" cap="none">
                <a:solidFill>
                  <a:srgbClr val="000000"/>
                </a:solidFill>
                <a:latin typeface="Calibri"/>
                <a:ea typeface="Calibri"/>
                <a:cs typeface="Calibri"/>
                <a:sym typeface="Calibri"/>
              </a:rPr>
              <a:t>Digital Government &amp; Data Leadership</a:t>
            </a:r>
            <a:endParaRPr/>
          </a:p>
        </p:txBody>
      </p:sp>
      <p:sp>
        <p:nvSpPr>
          <p:cNvPr id="233" name="Google Shape;233;p7"/>
          <p:cNvSpPr/>
          <p:nvPr/>
        </p:nvSpPr>
        <p:spPr>
          <a:xfrm>
            <a:off x="685800" y="2240280"/>
            <a:ext cx="1531620" cy="731520"/>
          </a:xfrm>
          <a:prstGeom prst="rect">
            <a:avLst/>
          </a:prstGeom>
          <a:solidFill>
            <a:srgbClr val="D4C9A4"/>
          </a:solidFill>
          <a:ln w="9525" cap="flat" cmpd="sng">
            <a:solidFill>
              <a:srgbClr val="D4C9A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All-of-government digital strategy refreshed</a:t>
            </a:r>
            <a:endParaRPr/>
          </a:p>
        </p:txBody>
      </p:sp>
      <p:sp>
        <p:nvSpPr>
          <p:cNvPr id="234" name="Google Shape;234;p7"/>
          <p:cNvSpPr/>
          <p:nvPr/>
        </p:nvSpPr>
        <p:spPr>
          <a:xfrm>
            <a:off x="685800" y="3154680"/>
            <a:ext cx="1531620" cy="731520"/>
          </a:xfrm>
          <a:prstGeom prst="rect">
            <a:avLst/>
          </a:prstGeom>
          <a:solidFill>
            <a:srgbClr val="D4C9A4"/>
          </a:solidFill>
          <a:ln w="9525" cap="flat" cmpd="sng">
            <a:solidFill>
              <a:srgbClr val="D4C9A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Digital Identity Trust Framework legislated</a:t>
            </a:r>
            <a:endParaRPr/>
          </a:p>
        </p:txBody>
      </p:sp>
      <p:sp>
        <p:nvSpPr>
          <p:cNvPr id="235" name="Google Shape;235;p7"/>
          <p:cNvSpPr/>
          <p:nvPr/>
        </p:nvSpPr>
        <p:spPr>
          <a:xfrm>
            <a:off x="685800" y="4069080"/>
            <a:ext cx="1531620" cy="731520"/>
          </a:xfrm>
          <a:prstGeom prst="rect">
            <a:avLst/>
          </a:prstGeom>
          <a:solidFill>
            <a:srgbClr val="D4C9A4"/>
          </a:solidFill>
          <a:ln w="9525" cap="flat" cmpd="sng">
            <a:solidFill>
              <a:srgbClr val="D4C9A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Interoperability standards issued</a:t>
            </a:r>
            <a:endParaRPr/>
          </a:p>
        </p:txBody>
      </p:sp>
      <p:sp>
        <p:nvSpPr>
          <p:cNvPr id="236" name="Google Shape;236;p7"/>
          <p:cNvSpPr/>
          <p:nvPr/>
        </p:nvSpPr>
        <p:spPr>
          <a:xfrm>
            <a:off x="2354580" y="3406140"/>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37" name="Google Shape;237;p7"/>
          <p:cNvSpPr/>
          <p:nvPr/>
        </p:nvSpPr>
        <p:spPr>
          <a:xfrm>
            <a:off x="2766060" y="1783080"/>
            <a:ext cx="1531620" cy="731520"/>
          </a:xfrm>
          <a:prstGeom prst="rect">
            <a:avLst/>
          </a:prstGeom>
          <a:solidFill>
            <a:srgbClr val="D4C9A4"/>
          </a:solidFill>
          <a:ln w="9525" cap="flat" cmpd="sng">
            <a:solidFill>
              <a:srgbClr val="D4C9A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Digital-investment cases approved</a:t>
            </a:r>
            <a:endParaRPr/>
          </a:p>
        </p:txBody>
      </p:sp>
      <p:sp>
        <p:nvSpPr>
          <p:cNvPr id="238" name="Google Shape;238;p7"/>
          <p:cNvSpPr/>
          <p:nvPr/>
        </p:nvSpPr>
        <p:spPr>
          <a:xfrm>
            <a:off x="2766060" y="2697480"/>
            <a:ext cx="1531620" cy="731520"/>
          </a:xfrm>
          <a:prstGeom prst="rect">
            <a:avLst/>
          </a:prstGeom>
          <a:solidFill>
            <a:srgbClr val="D4C9A4"/>
          </a:solidFill>
          <a:ln w="9525" cap="flat" cmpd="sng">
            <a:solidFill>
              <a:srgbClr val="D4C9A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Legacy systems decommissioned</a:t>
            </a:r>
            <a:endParaRPr/>
          </a:p>
        </p:txBody>
      </p:sp>
      <p:sp>
        <p:nvSpPr>
          <p:cNvPr id="239" name="Google Shape;239;p7"/>
          <p:cNvSpPr/>
          <p:nvPr/>
        </p:nvSpPr>
        <p:spPr>
          <a:xfrm>
            <a:off x="2766060" y="3611880"/>
            <a:ext cx="1531620" cy="731520"/>
          </a:xfrm>
          <a:prstGeom prst="rect">
            <a:avLst/>
          </a:prstGeom>
          <a:solidFill>
            <a:srgbClr val="D4C9A4"/>
          </a:solidFill>
          <a:ln w="9525" cap="flat" cmpd="sng">
            <a:solidFill>
              <a:srgbClr val="D4C9A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Secure cloud platforms implemented</a:t>
            </a:r>
            <a:endParaRPr/>
          </a:p>
        </p:txBody>
      </p:sp>
      <p:sp>
        <p:nvSpPr>
          <p:cNvPr id="240" name="Google Shape;240;p7"/>
          <p:cNvSpPr/>
          <p:nvPr/>
        </p:nvSpPr>
        <p:spPr>
          <a:xfrm>
            <a:off x="2766060" y="4526280"/>
            <a:ext cx="1531620" cy="731520"/>
          </a:xfrm>
          <a:prstGeom prst="rect">
            <a:avLst/>
          </a:prstGeom>
          <a:solidFill>
            <a:srgbClr val="D4C9A4"/>
          </a:solidFill>
          <a:ln w="9525" cap="flat" cmpd="sng">
            <a:solidFill>
              <a:srgbClr val="D4C9A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Data-governance model adopted</a:t>
            </a:r>
            <a:endParaRPr/>
          </a:p>
        </p:txBody>
      </p:sp>
      <p:sp>
        <p:nvSpPr>
          <p:cNvPr id="241" name="Google Shape;241;p7"/>
          <p:cNvSpPr/>
          <p:nvPr/>
        </p:nvSpPr>
        <p:spPr>
          <a:xfrm>
            <a:off x="4434840" y="3406140"/>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42" name="Google Shape;242;p7"/>
          <p:cNvSpPr/>
          <p:nvPr/>
        </p:nvSpPr>
        <p:spPr>
          <a:xfrm>
            <a:off x="4846320" y="2240280"/>
            <a:ext cx="1531620" cy="731520"/>
          </a:xfrm>
          <a:prstGeom prst="rect">
            <a:avLst/>
          </a:prstGeom>
          <a:solidFill>
            <a:srgbClr val="D4C9A4"/>
          </a:solidFill>
          <a:ln w="9525" cap="flat" cmpd="sng">
            <a:solidFill>
              <a:srgbClr val="D4C9A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RealMe uptake expanded</a:t>
            </a:r>
            <a:endParaRPr/>
          </a:p>
        </p:txBody>
      </p:sp>
      <p:sp>
        <p:nvSpPr>
          <p:cNvPr id="243" name="Google Shape;243;p7"/>
          <p:cNvSpPr/>
          <p:nvPr/>
        </p:nvSpPr>
        <p:spPr>
          <a:xfrm>
            <a:off x="4846320" y="3154680"/>
            <a:ext cx="1531620" cy="731520"/>
          </a:xfrm>
          <a:prstGeom prst="rect">
            <a:avLst/>
          </a:prstGeom>
          <a:solidFill>
            <a:srgbClr val="D4C9A4"/>
          </a:solidFill>
          <a:ln w="9525" cap="flat" cmpd="sng">
            <a:solidFill>
              <a:srgbClr val="D4C9A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Public-service digital skills increased</a:t>
            </a:r>
            <a:endParaRPr/>
          </a:p>
        </p:txBody>
      </p:sp>
      <p:sp>
        <p:nvSpPr>
          <p:cNvPr id="244" name="Google Shape;244;p7"/>
          <p:cNvSpPr/>
          <p:nvPr/>
        </p:nvSpPr>
        <p:spPr>
          <a:xfrm>
            <a:off x="4846320" y="4069080"/>
            <a:ext cx="1531620" cy="731520"/>
          </a:xfrm>
          <a:prstGeom prst="rect">
            <a:avLst/>
          </a:prstGeom>
          <a:solidFill>
            <a:srgbClr val="D4C9A4"/>
          </a:solidFill>
          <a:ln w="9525" cap="flat" cmpd="sng">
            <a:solidFill>
              <a:srgbClr val="D4C9A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User-centred design embedded</a:t>
            </a:r>
            <a:endParaRPr/>
          </a:p>
        </p:txBody>
      </p:sp>
      <p:sp>
        <p:nvSpPr>
          <p:cNvPr id="245" name="Google Shape;245;p7"/>
          <p:cNvSpPr/>
          <p:nvPr/>
        </p:nvSpPr>
        <p:spPr>
          <a:xfrm>
            <a:off x="6515100" y="3406140"/>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46" name="Google Shape;246;p7"/>
          <p:cNvSpPr/>
          <p:nvPr/>
        </p:nvSpPr>
        <p:spPr>
          <a:xfrm>
            <a:off x="6926580" y="2240280"/>
            <a:ext cx="1531620" cy="731520"/>
          </a:xfrm>
          <a:prstGeom prst="rect">
            <a:avLst/>
          </a:prstGeom>
          <a:solidFill>
            <a:srgbClr val="D4C9A4"/>
          </a:solidFill>
          <a:ln w="9525" cap="flat" cmpd="sng">
            <a:solidFill>
              <a:srgbClr val="D4C9A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Seamless, secure digital services delivered</a:t>
            </a:r>
            <a:endParaRPr/>
          </a:p>
        </p:txBody>
      </p:sp>
      <p:sp>
        <p:nvSpPr>
          <p:cNvPr id="247" name="Google Shape;247;p7"/>
          <p:cNvSpPr/>
          <p:nvPr/>
        </p:nvSpPr>
        <p:spPr>
          <a:xfrm>
            <a:off x="6926580" y="3154680"/>
            <a:ext cx="1531620" cy="731520"/>
          </a:xfrm>
          <a:prstGeom prst="rect">
            <a:avLst/>
          </a:prstGeom>
          <a:solidFill>
            <a:srgbClr val="D4C9A4"/>
          </a:solidFill>
          <a:ln w="9525" cap="flat" cmpd="sng">
            <a:solidFill>
              <a:srgbClr val="D4C9A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Government data used for public good</a:t>
            </a:r>
            <a:endParaRPr/>
          </a:p>
        </p:txBody>
      </p:sp>
      <p:sp>
        <p:nvSpPr>
          <p:cNvPr id="248" name="Google Shape;248;p7"/>
          <p:cNvSpPr/>
          <p:nvPr/>
        </p:nvSpPr>
        <p:spPr>
          <a:xfrm>
            <a:off x="6926580" y="4069080"/>
            <a:ext cx="1531620" cy="731520"/>
          </a:xfrm>
          <a:prstGeom prst="rect">
            <a:avLst/>
          </a:prstGeom>
          <a:solidFill>
            <a:srgbClr val="D4C9A4"/>
          </a:solidFill>
          <a:ln w="9525" cap="flat" cmpd="sng">
            <a:solidFill>
              <a:srgbClr val="D4C9A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Data privacy and trust in digital services maintained</a:t>
            </a:r>
            <a:endParaRPr/>
          </a:p>
        </p:txBody>
      </p:sp>
      <p:sp>
        <p:nvSpPr>
          <p:cNvPr id="250" name="Google Shape;250;p7"/>
          <p:cNvSpPr txBox="1"/>
          <p:nvPr/>
        </p:nvSpPr>
        <p:spPr>
          <a:xfrm>
            <a:off x="6962575" y="6017175"/>
            <a:ext cx="18726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u="sng">
                <a:solidFill>
                  <a:srgbClr val="0000FF"/>
                </a:solidFill>
                <a:hlinkClick r:id="rId4">
                  <a:extLst>
                    <a:ext uri="{A12FA001-AC4F-418D-AE19-62706E023703}">
                      <ahyp:hlinkClr xmlns:ahyp="http://schemas.microsoft.com/office/drawing/2018/hyperlinkcolor" val="tx"/>
                    </a:ext>
                  </a:extLst>
                </a:hlinkClick>
              </a:rPr>
              <a:t>DoViewPlanning.Org</a:t>
            </a:r>
            <a:endParaRPr/>
          </a:p>
        </p:txBody>
      </p:sp>
      <p:pic>
        <p:nvPicPr>
          <p:cNvPr id="251" name="Google Shape;251;p7" title="Doview new.jpeg"/>
          <p:cNvPicPr preferRelativeResize="0"/>
          <p:nvPr/>
        </p:nvPicPr>
        <p:blipFill>
          <a:blip r:embed="rId5">
            <a:alphaModFix/>
          </a:blip>
          <a:stretch>
            <a:fillRect/>
          </a:stretch>
        </p:blipFill>
        <p:spPr>
          <a:xfrm>
            <a:off x="6635125" y="6017177"/>
            <a:ext cx="327447" cy="307800"/>
          </a:xfrm>
          <a:prstGeom prst="rect">
            <a:avLst/>
          </a:prstGeom>
          <a:noFill/>
          <a:ln>
            <a:noFill/>
          </a:ln>
        </p:spPr>
      </p:pic>
      <p:sp>
        <p:nvSpPr>
          <p:cNvPr id="3" name="TextBox 2">
            <a:extLst>
              <a:ext uri="{FF2B5EF4-FFF2-40B4-BE49-F238E27FC236}">
                <a16:creationId xmlns:a16="http://schemas.microsoft.com/office/drawing/2014/main" id="{8B721FAC-921F-68BE-04A5-4AB06BA90F45}"/>
              </a:ext>
            </a:extLst>
          </p:cNvPr>
          <p:cNvSpPr txBox="1"/>
          <p:nvPr/>
        </p:nvSpPr>
        <p:spPr>
          <a:xfrm>
            <a:off x="792900" y="6521026"/>
            <a:ext cx="8042275" cy="260199"/>
          </a:xfrm>
          <a:prstGeom prst="rect">
            <a:avLst/>
          </a:prstGeom>
          <a:noFill/>
        </p:spPr>
        <p:txBody>
          <a:bodyPr wrap="square">
            <a:spAutoFit/>
          </a:bodyPr>
          <a:lstStyle/>
          <a:p>
            <a:pPr>
              <a:lnSpc>
                <a:spcPct val="115000"/>
              </a:lnSpc>
              <a:spcAft>
                <a:spcPts val="800"/>
              </a:spcAft>
              <a:buNone/>
            </a:pPr>
            <a:r>
              <a:rPr lang="en-NZ" sz="1000" kern="100" dirty="0">
                <a:solidFill>
                  <a:srgbClr val="5A5A5A"/>
                </a:solidFill>
                <a:effectLst/>
                <a:latin typeface="Calibri" panose="020F0502020204030204" pitchFamily="34" charset="0"/>
                <a:ea typeface="Arial" panose="020B0604020202020204" pitchFamily="34" charset="0"/>
                <a:cs typeface="Times New Roman" panose="02020603050405020304" pitchFamily="18" charset="0"/>
              </a:rPr>
              <a:t>Not endorsed. From online info via free ChatGPT prompt. Use at own risk re IP &amp; accuracy. Dr Paul Duignan </a:t>
            </a:r>
            <a:r>
              <a:rPr lang="en-NZ" sz="1000" kern="100" dirty="0" err="1">
                <a:solidFill>
                  <a:srgbClr val="5A5A5A"/>
                </a:solidFill>
                <a:effectLst/>
                <a:latin typeface="Calibri" panose="020F0502020204030204" pitchFamily="34" charset="0"/>
                <a:ea typeface="Arial" panose="020B0604020202020204" pitchFamily="34" charset="0"/>
                <a:cs typeface="Times New Roman" panose="02020603050405020304" pitchFamily="18" charset="0"/>
              </a:rPr>
              <a:t>DoViewPlanning.org</a:t>
            </a:r>
            <a:r>
              <a:rPr lang="en-NZ" sz="1000" kern="100" dirty="0">
                <a:solidFill>
                  <a:srgbClr val="5A5A5A"/>
                </a:solidFill>
                <a:effectLst/>
                <a:latin typeface="Calibri" panose="020F0502020204030204" pitchFamily="34" charset="0"/>
                <a:ea typeface="Arial" panose="020B0604020202020204" pitchFamily="34" charset="0"/>
                <a:cs typeface="Times New Roman" panose="02020603050405020304" pitchFamily="18" charset="0"/>
              </a:rPr>
              <a:t> </a:t>
            </a:r>
            <a:r>
              <a:rPr lang="en-US" sz="1000" dirty="0">
                <a:solidFill>
                  <a:srgbClr val="5A5A5A"/>
                </a:solidFill>
                <a:latin typeface="Calibri"/>
                <a:ea typeface="Calibri"/>
                <a:cs typeface="Calibri"/>
                <a:sym typeface="Calibri"/>
              </a:rPr>
              <a:t>2025-06-22 19:24</a:t>
            </a:r>
            <a:endParaRPr lang="en-NZ" sz="12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Google Shape;123;p2">
            <a:extLst>
              <a:ext uri="{FF2B5EF4-FFF2-40B4-BE49-F238E27FC236}">
                <a16:creationId xmlns:a16="http://schemas.microsoft.com/office/drawing/2014/main" id="{3B63556F-0543-04AD-597D-D55BB24B6913}"/>
              </a:ext>
            </a:extLst>
          </p:cNvPr>
          <p:cNvSpPr txBox="1"/>
          <p:nvPr/>
        </p:nvSpPr>
        <p:spPr>
          <a:xfrm>
            <a:off x="7340225" y="0"/>
            <a:ext cx="1803900" cy="646290"/>
          </a:xfrm>
          <a:prstGeom prst="rect">
            <a:avLst/>
          </a:prstGeom>
          <a:noFill/>
          <a:ln>
            <a:noFill/>
          </a:ln>
        </p:spPr>
        <p:txBody>
          <a:bodyPr spcFirstLastPara="1" wrap="square" lIns="91425" tIns="45700" rIns="91425" bIns="45700" anchor="t" anchorCtr="0">
            <a:spAutoFit/>
          </a:bodyPr>
          <a:lstStyle/>
          <a:p>
            <a:pPr marL="0" lvl="0" indent="0" algn="ctr" rtl="0">
              <a:spcBef>
                <a:spcPts val="0"/>
              </a:spcBef>
              <a:spcAft>
                <a:spcPts val="0"/>
              </a:spcAft>
              <a:buSzPts val="1100"/>
              <a:buNone/>
            </a:pPr>
            <a:r>
              <a:rPr lang="en-US" sz="1200" dirty="0">
                <a:solidFill>
                  <a:srgbClr val="999999"/>
                </a:solidFill>
                <a:latin typeface="Calibri"/>
                <a:ea typeface="Calibri"/>
                <a:cs typeface="Calibri"/>
                <a:sym typeface="Calibri"/>
              </a:rPr>
              <a:t>Illustrative only </a:t>
            </a:r>
          </a:p>
          <a:p>
            <a:pPr marL="0" lvl="0" indent="0" algn="ctr" rtl="0">
              <a:spcBef>
                <a:spcPts val="0"/>
              </a:spcBef>
              <a:spcAft>
                <a:spcPts val="0"/>
              </a:spcAft>
              <a:buSzPts val="1100"/>
              <a:buNone/>
            </a:pPr>
            <a:r>
              <a:rPr lang="en-US" sz="1200" dirty="0">
                <a:solidFill>
                  <a:srgbClr val="999999"/>
                </a:solidFill>
                <a:latin typeface="Calibri"/>
                <a:ea typeface="Calibri"/>
                <a:cs typeface="Calibri"/>
                <a:sym typeface="Calibri"/>
              </a:rPr>
              <a:t>Not created or endorsed by DIA</a:t>
            </a:r>
            <a:endParaRPr sz="1200" dirty="0">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8">
            <a:hlinkClick r:id="rId3" action="ppaction://hlinksldjump"/>
          </p:cNvPr>
          <p:cNvSpPr/>
          <p:nvPr/>
        </p:nvSpPr>
        <p:spPr>
          <a:xfrm>
            <a:off x="137160" y="137160"/>
            <a:ext cx="1463040" cy="548640"/>
          </a:xfrm>
          <a:prstGeom prst="rect">
            <a:avLst/>
          </a:prstGeom>
          <a:solidFill>
            <a:srgbClr val="E6E6E6"/>
          </a:solidFill>
          <a:ln w="9525" cap="flat" cmpd="sng">
            <a:solidFill>
              <a:srgbClr val="E6E6E6"/>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0" i="0" u="none" strike="noStrike" cap="none">
                <a:solidFill>
                  <a:srgbClr val="000000"/>
                </a:solidFill>
                <a:latin typeface="Calibri"/>
                <a:ea typeface="Calibri"/>
                <a:cs typeface="Calibri"/>
                <a:sym typeface="Calibri"/>
              </a:rPr>
              <a:t>Back to Overview</a:t>
            </a:r>
            <a:endParaRPr/>
          </a:p>
        </p:txBody>
      </p:sp>
      <p:sp>
        <p:nvSpPr>
          <p:cNvPr id="258" name="Google Shape;258;p8"/>
          <p:cNvSpPr/>
          <p:nvPr/>
        </p:nvSpPr>
        <p:spPr>
          <a:xfrm>
            <a:off x="457200" y="868680"/>
            <a:ext cx="8229600" cy="411480"/>
          </a:xfrm>
          <a:prstGeom prst="rect">
            <a:avLst/>
          </a:prstGeom>
          <a:solidFill>
            <a:srgbClr val="B6BCF2"/>
          </a:solidFill>
          <a:ln w="9525" cap="flat" cmpd="sng">
            <a:solidFill>
              <a:srgbClr val="B6BCF2"/>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0" i="0" u="none" strike="noStrike" cap="none">
                <a:solidFill>
                  <a:srgbClr val="000000"/>
                </a:solidFill>
                <a:latin typeface="Calibri"/>
                <a:ea typeface="Calibri"/>
                <a:cs typeface="Calibri"/>
                <a:sym typeface="Calibri"/>
              </a:rPr>
              <a:t>Archives &amp; National Information Stewardship</a:t>
            </a:r>
            <a:endParaRPr/>
          </a:p>
        </p:txBody>
      </p:sp>
      <p:sp>
        <p:nvSpPr>
          <p:cNvPr id="259" name="Google Shape;259;p8"/>
          <p:cNvSpPr/>
          <p:nvPr/>
        </p:nvSpPr>
        <p:spPr>
          <a:xfrm>
            <a:off x="685800" y="2240280"/>
            <a:ext cx="1531620" cy="731520"/>
          </a:xfrm>
          <a:prstGeom prst="rect">
            <a:avLst/>
          </a:prstGeom>
          <a:solidFill>
            <a:srgbClr val="B6BCF2"/>
          </a:solidFill>
          <a:ln w="9525" cap="flat" cmpd="sng">
            <a:solidFill>
              <a:srgbClr val="B6BCF2"/>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Public Records Act mandates communicated</a:t>
            </a:r>
            <a:endParaRPr/>
          </a:p>
        </p:txBody>
      </p:sp>
      <p:sp>
        <p:nvSpPr>
          <p:cNvPr id="260" name="Google Shape;260;p8"/>
          <p:cNvSpPr/>
          <p:nvPr/>
        </p:nvSpPr>
        <p:spPr>
          <a:xfrm>
            <a:off x="685800" y="3154680"/>
            <a:ext cx="1531620" cy="731520"/>
          </a:xfrm>
          <a:prstGeom prst="rect">
            <a:avLst/>
          </a:prstGeom>
          <a:solidFill>
            <a:srgbClr val="B6BCF2"/>
          </a:solidFill>
          <a:ln w="9525" cap="flat" cmpd="sng">
            <a:solidFill>
              <a:srgbClr val="B6BCF2"/>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Information-management standards issued</a:t>
            </a:r>
            <a:endParaRPr/>
          </a:p>
        </p:txBody>
      </p:sp>
      <p:sp>
        <p:nvSpPr>
          <p:cNvPr id="261" name="Google Shape;261;p8"/>
          <p:cNvSpPr/>
          <p:nvPr/>
        </p:nvSpPr>
        <p:spPr>
          <a:xfrm>
            <a:off x="685800" y="4069080"/>
            <a:ext cx="1531620" cy="731520"/>
          </a:xfrm>
          <a:prstGeom prst="rect">
            <a:avLst/>
          </a:prstGeom>
          <a:solidFill>
            <a:srgbClr val="B6BCF2"/>
          </a:solidFill>
          <a:ln w="9525" cap="flat" cmpd="sng">
            <a:solidFill>
              <a:srgbClr val="B6BCF2"/>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Disposal schedules approved</a:t>
            </a:r>
            <a:endParaRPr/>
          </a:p>
        </p:txBody>
      </p:sp>
      <p:sp>
        <p:nvSpPr>
          <p:cNvPr id="262" name="Google Shape;262;p8"/>
          <p:cNvSpPr/>
          <p:nvPr/>
        </p:nvSpPr>
        <p:spPr>
          <a:xfrm>
            <a:off x="2354580" y="3406140"/>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63" name="Google Shape;263;p8"/>
          <p:cNvSpPr/>
          <p:nvPr/>
        </p:nvSpPr>
        <p:spPr>
          <a:xfrm>
            <a:off x="2766060" y="2240280"/>
            <a:ext cx="1531620" cy="731520"/>
          </a:xfrm>
          <a:prstGeom prst="rect">
            <a:avLst/>
          </a:prstGeom>
          <a:solidFill>
            <a:srgbClr val="B6BCF2"/>
          </a:solidFill>
          <a:ln w="9525" cap="flat" cmpd="sng">
            <a:solidFill>
              <a:srgbClr val="B6BCF2"/>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Agency record-keeping audits completed</a:t>
            </a:r>
            <a:endParaRPr/>
          </a:p>
        </p:txBody>
      </p:sp>
      <p:sp>
        <p:nvSpPr>
          <p:cNvPr id="264" name="Google Shape;264;p8"/>
          <p:cNvSpPr/>
          <p:nvPr/>
        </p:nvSpPr>
        <p:spPr>
          <a:xfrm>
            <a:off x="2766060" y="3154680"/>
            <a:ext cx="1531620" cy="731520"/>
          </a:xfrm>
          <a:prstGeom prst="rect">
            <a:avLst/>
          </a:prstGeom>
          <a:solidFill>
            <a:srgbClr val="B6BCF2"/>
          </a:solidFill>
          <a:ln w="9525" cap="flat" cmpd="sng">
            <a:solidFill>
              <a:srgbClr val="B6BCF2"/>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Records-transfer agreements signed</a:t>
            </a:r>
            <a:endParaRPr/>
          </a:p>
        </p:txBody>
      </p:sp>
      <p:sp>
        <p:nvSpPr>
          <p:cNvPr id="265" name="Google Shape;265;p8"/>
          <p:cNvSpPr/>
          <p:nvPr/>
        </p:nvSpPr>
        <p:spPr>
          <a:xfrm>
            <a:off x="2766060" y="4069080"/>
            <a:ext cx="1531620" cy="731520"/>
          </a:xfrm>
          <a:prstGeom prst="rect">
            <a:avLst/>
          </a:prstGeom>
          <a:solidFill>
            <a:srgbClr val="B6BCF2"/>
          </a:solidFill>
          <a:ln w="9525" cap="flat" cmpd="sng">
            <a:solidFill>
              <a:srgbClr val="B6BCF2"/>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Non-compliance actions taken</a:t>
            </a:r>
            <a:endParaRPr/>
          </a:p>
        </p:txBody>
      </p:sp>
      <p:sp>
        <p:nvSpPr>
          <p:cNvPr id="266" name="Google Shape;266;p8"/>
          <p:cNvSpPr/>
          <p:nvPr/>
        </p:nvSpPr>
        <p:spPr>
          <a:xfrm>
            <a:off x="4434840" y="3406140"/>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67" name="Google Shape;267;p8"/>
          <p:cNvSpPr/>
          <p:nvPr/>
        </p:nvSpPr>
        <p:spPr>
          <a:xfrm>
            <a:off x="4846320" y="2240280"/>
            <a:ext cx="1531620" cy="731520"/>
          </a:xfrm>
          <a:prstGeom prst="rect">
            <a:avLst/>
          </a:prstGeom>
          <a:solidFill>
            <a:srgbClr val="B6BCF2"/>
          </a:solidFill>
          <a:ln w="9525" cap="flat" cmpd="sng">
            <a:solidFill>
              <a:srgbClr val="B6BCF2"/>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Digital-preservation systems implemented</a:t>
            </a:r>
            <a:endParaRPr/>
          </a:p>
        </p:txBody>
      </p:sp>
      <p:sp>
        <p:nvSpPr>
          <p:cNvPr id="268" name="Google Shape;268;p8"/>
          <p:cNvSpPr/>
          <p:nvPr/>
        </p:nvSpPr>
        <p:spPr>
          <a:xfrm>
            <a:off x="4846320" y="3154680"/>
            <a:ext cx="1531620" cy="731520"/>
          </a:xfrm>
          <a:prstGeom prst="rect">
            <a:avLst/>
          </a:prstGeom>
          <a:solidFill>
            <a:srgbClr val="B6BCF2"/>
          </a:solidFill>
          <a:ln w="9525" cap="flat" cmpd="sng">
            <a:solidFill>
              <a:srgbClr val="B6BCF2"/>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Archives collections digitised</a:t>
            </a:r>
            <a:endParaRPr/>
          </a:p>
        </p:txBody>
      </p:sp>
      <p:sp>
        <p:nvSpPr>
          <p:cNvPr id="269" name="Google Shape;269;p8"/>
          <p:cNvSpPr/>
          <p:nvPr/>
        </p:nvSpPr>
        <p:spPr>
          <a:xfrm>
            <a:off x="4846320" y="4069080"/>
            <a:ext cx="1531620" cy="731520"/>
          </a:xfrm>
          <a:prstGeom prst="rect">
            <a:avLst/>
          </a:prstGeom>
          <a:solidFill>
            <a:srgbClr val="B6BCF2"/>
          </a:solidFill>
          <a:ln w="9525" cap="flat" cmpd="sng">
            <a:solidFill>
              <a:srgbClr val="B6BCF2"/>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Research-access services enhanced</a:t>
            </a:r>
            <a:endParaRPr/>
          </a:p>
        </p:txBody>
      </p:sp>
      <p:sp>
        <p:nvSpPr>
          <p:cNvPr id="270" name="Google Shape;270;p8"/>
          <p:cNvSpPr/>
          <p:nvPr/>
        </p:nvSpPr>
        <p:spPr>
          <a:xfrm>
            <a:off x="6515100" y="3406140"/>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71" name="Google Shape;271;p8"/>
          <p:cNvSpPr/>
          <p:nvPr/>
        </p:nvSpPr>
        <p:spPr>
          <a:xfrm>
            <a:off x="6926580" y="2240280"/>
            <a:ext cx="1531620" cy="731520"/>
          </a:xfrm>
          <a:prstGeom prst="rect">
            <a:avLst/>
          </a:prstGeom>
          <a:solidFill>
            <a:srgbClr val="B6BCF2"/>
          </a:solidFill>
          <a:ln w="9525" cap="flat" cmpd="sng">
            <a:solidFill>
              <a:srgbClr val="B6BCF2"/>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Government information integrity preserved</a:t>
            </a:r>
            <a:endParaRPr/>
          </a:p>
        </p:txBody>
      </p:sp>
      <p:sp>
        <p:nvSpPr>
          <p:cNvPr id="272" name="Google Shape;272;p8"/>
          <p:cNvSpPr/>
          <p:nvPr/>
        </p:nvSpPr>
        <p:spPr>
          <a:xfrm>
            <a:off x="6926580" y="3154680"/>
            <a:ext cx="1531620" cy="731520"/>
          </a:xfrm>
          <a:prstGeom prst="rect">
            <a:avLst/>
          </a:prstGeom>
          <a:solidFill>
            <a:srgbClr val="B6BCF2"/>
          </a:solidFill>
          <a:ln w="9525" cap="flat" cmpd="sng">
            <a:solidFill>
              <a:srgbClr val="B6BCF2"/>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Historical records accessible to all</a:t>
            </a:r>
            <a:endParaRPr/>
          </a:p>
        </p:txBody>
      </p:sp>
      <p:sp>
        <p:nvSpPr>
          <p:cNvPr id="273" name="Google Shape;273;p8"/>
          <p:cNvSpPr/>
          <p:nvPr/>
        </p:nvSpPr>
        <p:spPr>
          <a:xfrm>
            <a:off x="6926580" y="4069080"/>
            <a:ext cx="1531620" cy="731520"/>
          </a:xfrm>
          <a:prstGeom prst="rect">
            <a:avLst/>
          </a:prstGeom>
          <a:solidFill>
            <a:srgbClr val="B6BCF2"/>
          </a:solidFill>
          <a:ln w="9525" cap="flat" cmpd="sng">
            <a:solidFill>
              <a:srgbClr val="B6BCF2"/>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National documentary heritage protected</a:t>
            </a:r>
            <a:endParaRPr/>
          </a:p>
        </p:txBody>
      </p:sp>
      <p:sp>
        <p:nvSpPr>
          <p:cNvPr id="275" name="Google Shape;275;p8"/>
          <p:cNvSpPr txBox="1"/>
          <p:nvPr/>
        </p:nvSpPr>
        <p:spPr>
          <a:xfrm>
            <a:off x="6962575" y="6017175"/>
            <a:ext cx="18726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u="sng">
                <a:solidFill>
                  <a:srgbClr val="0000FF"/>
                </a:solidFill>
                <a:hlinkClick r:id="rId4">
                  <a:extLst>
                    <a:ext uri="{A12FA001-AC4F-418D-AE19-62706E023703}">
                      <ahyp:hlinkClr xmlns:ahyp="http://schemas.microsoft.com/office/drawing/2018/hyperlinkcolor" val="tx"/>
                    </a:ext>
                  </a:extLst>
                </a:hlinkClick>
              </a:rPr>
              <a:t>DoViewPlanning.Org</a:t>
            </a:r>
            <a:endParaRPr/>
          </a:p>
        </p:txBody>
      </p:sp>
      <p:pic>
        <p:nvPicPr>
          <p:cNvPr id="276" name="Google Shape;276;p8" title="Doview new.jpeg"/>
          <p:cNvPicPr preferRelativeResize="0"/>
          <p:nvPr/>
        </p:nvPicPr>
        <p:blipFill>
          <a:blip r:embed="rId5">
            <a:alphaModFix/>
          </a:blip>
          <a:stretch>
            <a:fillRect/>
          </a:stretch>
        </p:blipFill>
        <p:spPr>
          <a:xfrm>
            <a:off x="6635125" y="6017177"/>
            <a:ext cx="327447" cy="307800"/>
          </a:xfrm>
          <a:prstGeom prst="rect">
            <a:avLst/>
          </a:prstGeom>
          <a:noFill/>
          <a:ln>
            <a:noFill/>
          </a:ln>
        </p:spPr>
      </p:pic>
      <p:sp>
        <p:nvSpPr>
          <p:cNvPr id="3" name="TextBox 2">
            <a:extLst>
              <a:ext uri="{FF2B5EF4-FFF2-40B4-BE49-F238E27FC236}">
                <a16:creationId xmlns:a16="http://schemas.microsoft.com/office/drawing/2014/main" id="{BEF3C1B1-4AD3-D0EB-B381-B53CBBD03E40}"/>
              </a:ext>
            </a:extLst>
          </p:cNvPr>
          <p:cNvSpPr txBox="1"/>
          <p:nvPr/>
        </p:nvSpPr>
        <p:spPr>
          <a:xfrm>
            <a:off x="792900" y="6521026"/>
            <a:ext cx="8042275" cy="260199"/>
          </a:xfrm>
          <a:prstGeom prst="rect">
            <a:avLst/>
          </a:prstGeom>
          <a:noFill/>
        </p:spPr>
        <p:txBody>
          <a:bodyPr wrap="square">
            <a:spAutoFit/>
          </a:bodyPr>
          <a:lstStyle/>
          <a:p>
            <a:pPr>
              <a:lnSpc>
                <a:spcPct val="115000"/>
              </a:lnSpc>
              <a:spcAft>
                <a:spcPts val="800"/>
              </a:spcAft>
              <a:buNone/>
            </a:pPr>
            <a:r>
              <a:rPr lang="en-NZ" sz="1000" kern="100" dirty="0">
                <a:solidFill>
                  <a:srgbClr val="5A5A5A"/>
                </a:solidFill>
                <a:effectLst/>
                <a:latin typeface="Calibri" panose="020F0502020204030204" pitchFamily="34" charset="0"/>
                <a:ea typeface="Arial" panose="020B0604020202020204" pitchFamily="34" charset="0"/>
                <a:cs typeface="Times New Roman" panose="02020603050405020304" pitchFamily="18" charset="0"/>
              </a:rPr>
              <a:t>Not endorsed. From online info via free ChatGPT prompt. Use at own risk re IP &amp; accuracy. Dr Paul Duignan </a:t>
            </a:r>
            <a:r>
              <a:rPr lang="en-NZ" sz="1000" kern="100" dirty="0" err="1">
                <a:solidFill>
                  <a:srgbClr val="5A5A5A"/>
                </a:solidFill>
                <a:effectLst/>
                <a:latin typeface="Calibri" panose="020F0502020204030204" pitchFamily="34" charset="0"/>
                <a:ea typeface="Arial" panose="020B0604020202020204" pitchFamily="34" charset="0"/>
                <a:cs typeface="Times New Roman" panose="02020603050405020304" pitchFamily="18" charset="0"/>
              </a:rPr>
              <a:t>DoViewPlanning.org</a:t>
            </a:r>
            <a:r>
              <a:rPr lang="en-NZ" sz="1000" kern="100" dirty="0">
                <a:solidFill>
                  <a:srgbClr val="5A5A5A"/>
                </a:solidFill>
                <a:effectLst/>
                <a:latin typeface="Calibri" panose="020F0502020204030204" pitchFamily="34" charset="0"/>
                <a:ea typeface="Arial" panose="020B0604020202020204" pitchFamily="34" charset="0"/>
                <a:cs typeface="Times New Roman" panose="02020603050405020304" pitchFamily="18" charset="0"/>
              </a:rPr>
              <a:t> </a:t>
            </a:r>
            <a:r>
              <a:rPr lang="en-US" sz="1000" dirty="0">
                <a:solidFill>
                  <a:srgbClr val="5A5A5A"/>
                </a:solidFill>
                <a:latin typeface="Calibri"/>
                <a:ea typeface="Calibri"/>
                <a:cs typeface="Calibri"/>
                <a:sym typeface="Calibri"/>
              </a:rPr>
              <a:t>2025-06-22 19:24</a:t>
            </a:r>
            <a:endParaRPr lang="en-NZ" sz="12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Google Shape;123;p2">
            <a:extLst>
              <a:ext uri="{FF2B5EF4-FFF2-40B4-BE49-F238E27FC236}">
                <a16:creationId xmlns:a16="http://schemas.microsoft.com/office/drawing/2014/main" id="{51C4C3B6-4CA4-9DA7-C941-1E6C94BDDD8C}"/>
              </a:ext>
            </a:extLst>
          </p:cNvPr>
          <p:cNvSpPr txBox="1"/>
          <p:nvPr/>
        </p:nvSpPr>
        <p:spPr>
          <a:xfrm>
            <a:off x="7340225" y="0"/>
            <a:ext cx="1803900" cy="646290"/>
          </a:xfrm>
          <a:prstGeom prst="rect">
            <a:avLst/>
          </a:prstGeom>
          <a:noFill/>
          <a:ln>
            <a:noFill/>
          </a:ln>
        </p:spPr>
        <p:txBody>
          <a:bodyPr spcFirstLastPara="1" wrap="square" lIns="91425" tIns="45700" rIns="91425" bIns="45700" anchor="t" anchorCtr="0">
            <a:spAutoFit/>
          </a:bodyPr>
          <a:lstStyle/>
          <a:p>
            <a:pPr marL="0" lvl="0" indent="0" algn="ctr" rtl="0">
              <a:spcBef>
                <a:spcPts val="0"/>
              </a:spcBef>
              <a:spcAft>
                <a:spcPts val="0"/>
              </a:spcAft>
              <a:buSzPts val="1100"/>
              <a:buNone/>
            </a:pPr>
            <a:r>
              <a:rPr lang="en-US" sz="1200" dirty="0">
                <a:solidFill>
                  <a:srgbClr val="999999"/>
                </a:solidFill>
                <a:latin typeface="Calibri"/>
                <a:ea typeface="Calibri"/>
                <a:cs typeface="Calibri"/>
                <a:sym typeface="Calibri"/>
              </a:rPr>
              <a:t>Illustrative only </a:t>
            </a:r>
          </a:p>
          <a:p>
            <a:pPr marL="0" lvl="0" indent="0" algn="ctr" rtl="0">
              <a:spcBef>
                <a:spcPts val="0"/>
              </a:spcBef>
              <a:spcAft>
                <a:spcPts val="0"/>
              </a:spcAft>
              <a:buSzPts val="1100"/>
              <a:buNone/>
            </a:pPr>
            <a:r>
              <a:rPr lang="en-US" sz="1200" dirty="0">
                <a:solidFill>
                  <a:srgbClr val="999999"/>
                </a:solidFill>
                <a:latin typeface="Calibri"/>
                <a:ea typeface="Calibri"/>
                <a:cs typeface="Calibri"/>
                <a:sym typeface="Calibri"/>
              </a:rPr>
              <a:t>Not created or endorsed by DIA</a:t>
            </a:r>
            <a:endParaRPr sz="1200" dirty="0">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2" name="Google Shape;282;p9">
            <a:hlinkClick r:id="rId3" action="ppaction://hlinksldjump"/>
          </p:cNvPr>
          <p:cNvSpPr/>
          <p:nvPr/>
        </p:nvSpPr>
        <p:spPr>
          <a:xfrm>
            <a:off x="137160" y="137160"/>
            <a:ext cx="1463040" cy="548640"/>
          </a:xfrm>
          <a:prstGeom prst="rect">
            <a:avLst/>
          </a:prstGeom>
          <a:solidFill>
            <a:srgbClr val="E6E6E6"/>
          </a:solidFill>
          <a:ln w="9525" cap="flat" cmpd="sng">
            <a:solidFill>
              <a:srgbClr val="E6E6E6"/>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0" i="0" u="none" strike="noStrike" cap="none">
                <a:solidFill>
                  <a:srgbClr val="000000"/>
                </a:solidFill>
                <a:latin typeface="Calibri"/>
                <a:ea typeface="Calibri"/>
                <a:cs typeface="Calibri"/>
                <a:sym typeface="Calibri"/>
              </a:rPr>
              <a:t>Back to Overview</a:t>
            </a:r>
            <a:endParaRPr/>
          </a:p>
        </p:txBody>
      </p:sp>
      <p:sp>
        <p:nvSpPr>
          <p:cNvPr id="283" name="Google Shape;283;p9"/>
          <p:cNvSpPr/>
          <p:nvPr/>
        </p:nvSpPr>
        <p:spPr>
          <a:xfrm>
            <a:off x="457200" y="868680"/>
            <a:ext cx="8229600" cy="411480"/>
          </a:xfrm>
          <a:prstGeom prst="rect">
            <a:avLst/>
          </a:prstGeom>
          <a:solidFill>
            <a:srgbClr val="FEBE8F"/>
          </a:solidFill>
          <a:ln w="9525" cap="flat" cmpd="sng">
            <a:solidFill>
              <a:srgbClr val="FEBE8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0" i="0" u="none" strike="noStrike" cap="none">
                <a:solidFill>
                  <a:srgbClr val="000000"/>
                </a:solidFill>
                <a:latin typeface="Calibri"/>
                <a:ea typeface="Calibri"/>
                <a:cs typeface="Calibri"/>
                <a:sym typeface="Calibri"/>
              </a:rPr>
              <a:t>Ministerial, Policy &amp; Inquiry Support</a:t>
            </a:r>
            <a:endParaRPr/>
          </a:p>
        </p:txBody>
      </p:sp>
      <p:sp>
        <p:nvSpPr>
          <p:cNvPr id="284" name="Google Shape;284;p9"/>
          <p:cNvSpPr/>
          <p:nvPr/>
        </p:nvSpPr>
        <p:spPr>
          <a:xfrm>
            <a:off x="698073" y="2514600"/>
            <a:ext cx="1531620" cy="731520"/>
          </a:xfrm>
          <a:prstGeom prst="rect">
            <a:avLst/>
          </a:prstGeom>
          <a:solidFill>
            <a:srgbClr val="FEBE8F"/>
          </a:solidFill>
          <a:ln w="9525" cap="flat" cmpd="sng">
            <a:solidFill>
              <a:srgbClr val="FEBE8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Policy-advice papers drafted</a:t>
            </a:r>
            <a:endParaRPr/>
          </a:p>
        </p:txBody>
      </p:sp>
      <p:sp>
        <p:nvSpPr>
          <p:cNvPr id="285" name="Google Shape;285;p9"/>
          <p:cNvSpPr/>
          <p:nvPr/>
        </p:nvSpPr>
        <p:spPr>
          <a:xfrm>
            <a:off x="698073" y="3429000"/>
            <a:ext cx="1531620" cy="731520"/>
          </a:xfrm>
          <a:prstGeom prst="rect">
            <a:avLst/>
          </a:prstGeom>
          <a:solidFill>
            <a:srgbClr val="FEBE8F"/>
          </a:solidFill>
          <a:ln w="9525" cap="flat" cmpd="sng">
            <a:solidFill>
              <a:srgbClr val="FEBE8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Cross-portfolio research coordinated</a:t>
            </a:r>
            <a:endParaRPr/>
          </a:p>
        </p:txBody>
      </p:sp>
      <p:sp>
        <p:nvSpPr>
          <p:cNvPr id="286" name="Google Shape;286;p9"/>
          <p:cNvSpPr/>
          <p:nvPr/>
        </p:nvSpPr>
        <p:spPr>
          <a:xfrm>
            <a:off x="698073" y="4343400"/>
            <a:ext cx="1531620" cy="731520"/>
          </a:xfrm>
          <a:prstGeom prst="rect">
            <a:avLst/>
          </a:prstGeom>
          <a:solidFill>
            <a:srgbClr val="FEBE8F"/>
          </a:solidFill>
          <a:ln w="9525" cap="flat" cmpd="sng">
            <a:solidFill>
              <a:srgbClr val="FEBE8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Strategic risk analyses completed</a:t>
            </a:r>
            <a:endParaRPr/>
          </a:p>
        </p:txBody>
      </p:sp>
      <p:sp>
        <p:nvSpPr>
          <p:cNvPr id="287" name="Google Shape;287;p9"/>
          <p:cNvSpPr/>
          <p:nvPr/>
        </p:nvSpPr>
        <p:spPr>
          <a:xfrm>
            <a:off x="2366853" y="3680460"/>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88" name="Google Shape;288;p9"/>
          <p:cNvSpPr/>
          <p:nvPr/>
        </p:nvSpPr>
        <p:spPr>
          <a:xfrm>
            <a:off x="2778333" y="2057400"/>
            <a:ext cx="1531620" cy="731520"/>
          </a:xfrm>
          <a:prstGeom prst="rect">
            <a:avLst/>
          </a:prstGeom>
          <a:solidFill>
            <a:srgbClr val="FEBE8F"/>
          </a:solidFill>
          <a:ln w="9525" cap="flat" cmpd="sng">
            <a:solidFill>
              <a:srgbClr val="FEBE8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OIA requests managed</a:t>
            </a:r>
            <a:endParaRPr/>
          </a:p>
        </p:txBody>
      </p:sp>
      <p:sp>
        <p:nvSpPr>
          <p:cNvPr id="289" name="Google Shape;289;p9"/>
          <p:cNvSpPr/>
          <p:nvPr/>
        </p:nvSpPr>
        <p:spPr>
          <a:xfrm>
            <a:off x="2778333" y="2971800"/>
            <a:ext cx="1531620" cy="731520"/>
          </a:xfrm>
          <a:prstGeom prst="rect">
            <a:avLst/>
          </a:prstGeom>
          <a:solidFill>
            <a:srgbClr val="FEBE8F"/>
          </a:solidFill>
          <a:ln w="9525" cap="flat" cmpd="sng">
            <a:solidFill>
              <a:srgbClr val="FEBE8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Ministerial correspondence prepared</a:t>
            </a:r>
            <a:endParaRPr/>
          </a:p>
        </p:txBody>
      </p:sp>
      <p:sp>
        <p:nvSpPr>
          <p:cNvPr id="290" name="Google Shape;290;p9"/>
          <p:cNvSpPr/>
          <p:nvPr/>
        </p:nvSpPr>
        <p:spPr>
          <a:xfrm>
            <a:off x="2778333" y="3886200"/>
            <a:ext cx="1531620" cy="731520"/>
          </a:xfrm>
          <a:prstGeom prst="rect">
            <a:avLst/>
          </a:prstGeom>
          <a:solidFill>
            <a:srgbClr val="FEBE8F"/>
          </a:solidFill>
          <a:ln w="9525" cap="flat" cmpd="sng">
            <a:solidFill>
              <a:srgbClr val="FEBE8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New Zealand Gazette notices processed</a:t>
            </a:r>
            <a:endParaRPr/>
          </a:p>
        </p:txBody>
      </p:sp>
      <p:sp>
        <p:nvSpPr>
          <p:cNvPr id="291" name="Google Shape;291;p9"/>
          <p:cNvSpPr/>
          <p:nvPr/>
        </p:nvSpPr>
        <p:spPr>
          <a:xfrm>
            <a:off x="2778333" y="4800600"/>
            <a:ext cx="1531620" cy="731520"/>
          </a:xfrm>
          <a:prstGeom prst="rect">
            <a:avLst/>
          </a:prstGeom>
          <a:solidFill>
            <a:srgbClr val="FEBE8F"/>
          </a:solidFill>
          <a:ln w="9525" cap="flat" cmpd="sng">
            <a:solidFill>
              <a:srgbClr val="FEBE8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Briefings and select committee advice delivered</a:t>
            </a:r>
            <a:endParaRPr/>
          </a:p>
        </p:txBody>
      </p:sp>
      <p:sp>
        <p:nvSpPr>
          <p:cNvPr id="292" name="Google Shape;292;p9"/>
          <p:cNvSpPr/>
          <p:nvPr/>
        </p:nvSpPr>
        <p:spPr>
          <a:xfrm>
            <a:off x="4447113" y="3680460"/>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93" name="Google Shape;293;p9"/>
          <p:cNvSpPr/>
          <p:nvPr/>
        </p:nvSpPr>
        <p:spPr>
          <a:xfrm>
            <a:off x="4858593" y="2514600"/>
            <a:ext cx="1531620" cy="731520"/>
          </a:xfrm>
          <a:prstGeom prst="rect">
            <a:avLst/>
          </a:prstGeom>
          <a:solidFill>
            <a:srgbClr val="FEBE8F"/>
          </a:solidFill>
          <a:ln w="9525" cap="flat" cmpd="sng">
            <a:solidFill>
              <a:srgbClr val="FEBE8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Public-inquiry secretariats established</a:t>
            </a:r>
            <a:endParaRPr/>
          </a:p>
        </p:txBody>
      </p:sp>
      <p:sp>
        <p:nvSpPr>
          <p:cNvPr id="294" name="Google Shape;294;p9"/>
          <p:cNvSpPr/>
          <p:nvPr/>
        </p:nvSpPr>
        <p:spPr>
          <a:xfrm>
            <a:off x="4858593" y="3429000"/>
            <a:ext cx="1531620" cy="731520"/>
          </a:xfrm>
          <a:prstGeom prst="rect">
            <a:avLst/>
          </a:prstGeom>
          <a:solidFill>
            <a:srgbClr val="FEBE8F"/>
          </a:solidFill>
          <a:ln w="9525" cap="flat" cmpd="sng">
            <a:solidFill>
              <a:srgbClr val="FEBE8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Findings reports published</a:t>
            </a:r>
            <a:endParaRPr/>
          </a:p>
        </p:txBody>
      </p:sp>
      <p:sp>
        <p:nvSpPr>
          <p:cNvPr id="295" name="Google Shape;295;p9"/>
          <p:cNvSpPr/>
          <p:nvPr/>
        </p:nvSpPr>
        <p:spPr>
          <a:xfrm>
            <a:off x="4858593" y="4343400"/>
            <a:ext cx="1531620" cy="731520"/>
          </a:xfrm>
          <a:prstGeom prst="rect">
            <a:avLst/>
          </a:prstGeom>
          <a:solidFill>
            <a:srgbClr val="FEBE8F"/>
          </a:solidFill>
          <a:ln w="9525" cap="flat" cmpd="sng">
            <a:solidFill>
              <a:srgbClr val="FEBE8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Inquiry timelines maintained</a:t>
            </a:r>
            <a:endParaRPr/>
          </a:p>
        </p:txBody>
      </p:sp>
      <p:sp>
        <p:nvSpPr>
          <p:cNvPr id="296" name="Google Shape;296;p9"/>
          <p:cNvSpPr/>
          <p:nvPr/>
        </p:nvSpPr>
        <p:spPr>
          <a:xfrm>
            <a:off x="6527373" y="3680460"/>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97" name="Google Shape;297;p9"/>
          <p:cNvSpPr/>
          <p:nvPr/>
        </p:nvSpPr>
        <p:spPr>
          <a:xfrm>
            <a:off x="6938853" y="2514600"/>
            <a:ext cx="1531620" cy="731520"/>
          </a:xfrm>
          <a:prstGeom prst="rect">
            <a:avLst/>
          </a:prstGeom>
          <a:solidFill>
            <a:srgbClr val="FEBE8F"/>
          </a:solidFill>
          <a:ln w="9525" cap="flat" cmpd="sng">
            <a:solidFill>
              <a:srgbClr val="FEBE8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Ministers receive timely, robust advice</a:t>
            </a:r>
            <a:endParaRPr/>
          </a:p>
        </p:txBody>
      </p:sp>
      <p:sp>
        <p:nvSpPr>
          <p:cNvPr id="298" name="Google Shape;298;p9"/>
          <p:cNvSpPr/>
          <p:nvPr/>
        </p:nvSpPr>
        <p:spPr>
          <a:xfrm>
            <a:off x="6938853" y="3429000"/>
            <a:ext cx="1531620" cy="731520"/>
          </a:xfrm>
          <a:prstGeom prst="rect">
            <a:avLst/>
          </a:prstGeom>
          <a:solidFill>
            <a:srgbClr val="FEBE8F"/>
          </a:solidFill>
          <a:ln w="9525" cap="flat" cmpd="sng">
            <a:solidFill>
              <a:srgbClr val="FEBE8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Inquiry recommendations implemented</a:t>
            </a:r>
            <a:endParaRPr/>
          </a:p>
        </p:txBody>
      </p:sp>
      <p:sp>
        <p:nvSpPr>
          <p:cNvPr id="299" name="Google Shape;299;p9"/>
          <p:cNvSpPr/>
          <p:nvPr/>
        </p:nvSpPr>
        <p:spPr>
          <a:xfrm>
            <a:off x="6938853" y="4343400"/>
            <a:ext cx="1531620" cy="731520"/>
          </a:xfrm>
          <a:prstGeom prst="rect">
            <a:avLst/>
          </a:prstGeom>
          <a:solidFill>
            <a:srgbClr val="FEBE8F"/>
          </a:solidFill>
          <a:ln w="9525" cap="flat" cmpd="sng">
            <a:solidFill>
              <a:srgbClr val="FEBE8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Parliamentary oversight supported</a:t>
            </a:r>
            <a:endParaRPr/>
          </a:p>
        </p:txBody>
      </p:sp>
      <p:sp>
        <p:nvSpPr>
          <p:cNvPr id="301" name="Google Shape;301;p9"/>
          <p:cNvSpPr txBox="1"/>
          <p:nvPr/>
        </p:nvSpPr>
        <p:spPr>
          <a:xfrm>
            <a:off x="6962575" y="6017175"/>
            <a:ext cx="18726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u="sng">
                <a:solidFill>
                  <a:srgbClr val="0000FF"/>
                </a:solidFill>
                <a:hlinkClick r:id="rId4">
                  <a:extLst>
                    <a:ext uri="{A12FA001-AC4F-418D-AE19-62706E023703}">
                      <ahyp:hlinkClr xmlns:ahyp="http://schemas.microsoft.com/office/drawing/2018/hyperlinkcolor" val="tx"/>
                    </a:ext>
                  </a:extLst>
                </a:hlinkClick>
              </a:rPr>
              <a:t>DoViewPlanning.Org</a:t>
            </a:r>
            <a:endParaRPr/>
          </a:p>
        </p:txBody>
      </p:sp>
      <p:pic>
        <p:nvPicPr>
          <p:cNvPr id="302" name="Google Shape;302;p9" title="Doview new.jpeg"/>
          <p:cNvPicPr preferRelativeResize="0"/>
          <p:nvPr/>
        </p:nvPicPr>
        <p:blipFill>
          <a:blip r:embed="rId5">
            <a:alphaModFix/>
          </a:blip>
          <a:stretch>
            <a:fillRect/>
          </a:stretch>
        </p:blipFill>
        <p:spPr>
          <a:xfrm>
            <a:off x="6635125" y="6017177"/>
            <a:ext cx="327447" cy="307800"/>
          </a:xfrm>
          <a:prstGeom prst="rect">
            <a:avLst/>
          </a:prstGeom>
          <a:noFill/>
          <a:ln>
            <a:noFill/>
          </a:ln>
        </p:spPr>
      </p:pic>
      <p:sp>
        <p:nvSpPr>
          <p:cNvPr id="3" name="TextBox 2">
            <a:extLst>
              <a:ext uri="{FF2B5EF4-FFF2-40B4-BE49-F238E27FC236}">
                <a16:creationId xmlns:a16="http://schemas.microsoft.com/office/drawing/2014/main" id="{DE7F5A9E-D62F-328F-3BC6-B862CB65DA44}"/>
              </a:ext>
            </a:extLst>
          </p:cNvPr>
          <p:cNvSpPr txBox="1"/>
          <p:nvPr/>
        </p:nvSpPr>
        <p:spPr>
          <a:xfrm>
            <a:off x="792900" y="6521026"/>
            <a:ext cx="8042275" cy="260199"/>
          </a:xfrm>
          <a:prstGeom prst="rect">
            <a:avLst/>
          </a:prstGeom>
          <a:noFill/>
        </p:spPr>
        <p:txBody>
          <a:bodyPr wrap="square">
            <a:spAutoFit/>
          </a:bodyPr>
          <a:lstStyle/>
          <a:p>
            <a:pPr>
              <a:lnSpc>
                <a:spcPct val="115000"/>
              </a:lnSpc>
              <a:spcAft>
                <a:spcPts val="800"/>
              </a:spcAft>
              <a:buNone/>
            </a:pPr>
            <a:r>
              <a:rPr lang="en-NZ" sz="1000" kern="100" dirty="0">
                <a:solidFill>
                  <a:srgbClr val="5A5A5A"/>
                </a:solidFill>
                <a:effectLst/>
                <a:latin typeface="Calibri" panose="020F0502020204030204" pitchFamily="34" charset="0"/>
                <a:ea typeface="Arial" panose="020B0604020202020204" pitchFamily="34" charset="0"/>
                <a:cs typeface="Times New Roman" panose="02020603050405020304" pitchFamily="18" charset="0"/>
              </a:rPr>
              <a:t>Not endorsed. From online info via free ChatGPT prompt. Use at own risk re IP &amp; accuracy. Dr Paul Duignan </a:t>
            </a:r>
            <a:r>
              <a:rPr lang="en-NZ" sz="1000" kern="100" dirty="0" err="1">
                <a:solidFill>
                  <a:srgbClr val="5A5A5A"/>
                </a:solidFill>
                <a:effectLst/>
                <a:latin typeface="Calibri" panose="020F0502020204030204" pitchFamily="34" charset="0"/>
                <a:ea typeface="Arial" panose="020B0604020202020204" pitchFamily="34" charset="0"/>
                <a:cs typeface="Times New Roman" panose="02020603050405020304" pitchFamily="18" charset="0"/>
              </a:rPr>
              <a:t>DoViewPlanning.org</a:t>
            </a:r>
            <a:r>
              <a:rPr lang="en-NZ" sz="1000" kern="100" dirty="0">
                <a:solidFill>
                  <a:srgbClr val="5A5A5A"/>
                </a:solidFill>
                <a:effectLst/>
                <a:latin typeface="Calibri" panose="020F0502020204030204" pitchFamily="34" charset="0"/>
                <a:ea typeface="Arial" panose="020B0604020202020204" pitchFamily="34" charset="0"/>
                <a:cs typeface="Times New Roman" panose="02020603050405020304" pitchFamily="18" charset="0"/>
              </a:rPr>
              <a:t> </a:t>
            </a:r>
            <a:r>
              <a:rPr lang="en-US" sz="1000" dirty="0">
                <a:solidFill>
                  <a:srgbClr val="5A5A5A"/>
                </a:solidFill>
                <a:latin typeface="Calibri"/>
                <a:ea typeface="Calibri"/>
                <a:cs typeface="Calibri"/>
                <a:sym typeface="Calibri"/>
              </a:rPr>
              <a:t>2025-06-22 19:24</a:t>
            </a:r>
            <a:endParaRPr lang="en-NZ" sz="12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Google Shape;123;p2">
            <a:extLst>
              <a:ext uri="{FF2B5EF4-FFF2-40B4-BE49-F238E27FC236}">
                <a16:creationId xmlns:a16="http://schemas.microsoft.com/office/drawing/2014/main" id="{18999DF1-EDF3-76BB-37BE-E081408FE5FD}"/>
              </a:ext>
            </a:extLst>
          </p:cNvPr>
          <p:cNvSpPr txBox="1"/>
          <p:nvPr/>
        </p:nvSpPr>
        <p:spPr>
          <a:xfrm>
            <a:off x="7340225" y="0"/>
            <a:ext cx="1803900" cy="646290"/>
          </a:xfrm>
          <a:prstGeom prst="rect">
            <a:avLst/>
          </a:prstGeom>
          <a:noFill/>
          <a:ln>
            <a:noFill/>
          </a:ln>
        </p:spPr>
        <p:txBody>
          <a:bodyPr spcFirstLastPara="1" wrap="square" lIns="91425" tIns="45700" rIns="91425" bIns="45700" anchor="t" anchorCtr="0">
            <a:spAutoFit/>
          </a:bodyPr>
          <a:lstStyle/>
          <a:p>
            <a:pPr marL="0" lvl="0" indent="0" algn="ctr" rtl="0">
              <a:spcBef>
                <a:spcPts val="0"/>
              </a:spcBef>
              <a:spcAft>
                <a:spcPts val="0"/>
              </a:spcAft>
              <a:buSzPts val="1100"/>
              <a:buNone/>
            </a:pPr>
            <a:r>
              <a:rPr lang="en-US" sz="1200" dirty="0">
                <a:solidFill>
                  <a:srgbClr val="999999"/>
                </a:solidFill>
                <a:latin typeface="Calibri"/>
                <a:ea typeface="Calibri"/>
                <a:cs typeface="Calibri"/>
                <a:sym typeface="Calibri"/>
              </a:rPr>
              <a:t>Illustrative only </a:t>
            </a:r>
          </a:p>
          <a:p>
            <a:pPr marL="0" lvl="0" indent="0" algn="ctr" rtl="0">
              <a:spcBef>
                <a:spcPts val="0"/>
              </a:spcBef>
              <a:spcAft>
                <a:spcPts val="0"/>
              </a:spcAft>
              <a:buSzPts val="1100"/>
              <a:buNone/>
            </a:pPr>
            <a:r>
              <a:rPr lang="en-US" sz="1200" dirty="0">
                <a:solidFill>
                  <a:srgbClr val="999999"/>
                </a:solidFill>
                <a:latin typeface="Calibri"/>
                <a:ea typeface="Calibri"/>
                <a:cs typeface="Calibri"/>
                <a:sym typeface="Calibri"/>
              </a:rPr>
              <a:t>Not created or endorsed by DIA</a:t>
            </a:r>
            <a:endParaRPr sz="1200" dirty="0">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TotalTime>
  <Words>1223</Words>
  <Application>Microsoft Macintosh PowerPoint</Application>
  <PresentationFormat>On-screen Show (4:3)</PresentationFormat>
  <Paragraphs>182</Paragraphs>
  <Slides>11</Slides>
  <Notes>11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Aptos</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Paul Duignan</cp:lastModifiedBy>
  <cp:revision>5</cp:revision>
  <dcterms:created xsi:type="dcterms:W3CDTF">2013-01-27T09:14:16Z</dcterms:created>
  <dcterms:modified xsi:type="dcterms:W3CDTF">2025-11-21T23:50:33Z</dcterms:modified>
</cp:coreProperties>
</file>