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72" r:id="rId1"/>
  </p:sldMasterIdLst>
  <p:notesMasterIdLst>
    <p:notesMasterId r:id="rId52"/>
  </p:notesMasterIdLst>
  <p:sldIdLst>
    <p:sldId id="299" r:id="rId2"/>
    <p:sldId id="1385" r:id="rId3"/>
    <p:sldId id="1389" r:id="rId4"/>
    <p:sldId id="1390" r:id="rId5"/>
    <p:sldId id="1439" r:id="rId6"/>
    <p:sldId id="1392" r:id="rId7"/>
    <p:sldId id="1393" r:id="rId8"/>
    <p:sldId id="1394" r:id="rId9"/>
    <p:sldId id="1395" r:id="rId10"/>
    <p:sldId id="1396" r:id="rId11"/>
    <p:sldId id="1397" r:id="rId12"/>
    <p:sldId id="1398" r:id="rId13"/>
    <p:sldId id="1440" r:id="rId14"/>
    <p:sldId id="1400" r:id="rId15"/>
    <p:sldId id="1401" r:id="rId16"/>
    <p:sldId id="1402" r:id="rId17"/>
    <p:sldId id="1406" r:id="rId18"/>
    <p:sldId id="1407" r:id="rId19"/>
    <p:sldId id="1408" r:id="rId20"/>
    <p:sldId id="1409" r:id="rId21"/>
    <p:sldId id="1410" r:id="rId22"/>
    <p:sldId id="1411" r:id="rId23"/>
    <p:sldId id="1441" r:id="rId24"/>
    <p:sldId id="1442" r:id="rId25"/>
    <p:sldId id="1413" r:id="rId26"/>
    <p:sldId id="1414" r:id="rId27"/>
    <p:sldId id="1415" r:id="rId28"/>
    <p:sldId id="1416" r:id="rId29"/>
    <p:sldId id="1417" r:id="rId30"/>
    <p:sldId id="1418" r:id="rId31"/>
    <p:sldId id="1419" r:id="rId32"/>
    <p:sldId id="1420" r:id="rId33"/>
    <p:sldId id="1421" r:id="rId34"/>
    <p:sldId id="1422" r:id="rId35"/>
    <p:sldId id="1423" r:id="rId36"/>
    <p:sldId id="1424" r:id="rId37"/>
    <p:sldId id="1425" r:id="rId38"/>
    <p:sldId id="1426" r:id="rId39"/>
    <p:sldId id="1427" r:id="rId40"/>
    <p:sldId id="1428" r:id="rId41"/>
    <p:sldId id="1429" r:id="rId42"/>
    <p:sldId id="1430" r:id="rId43"/>
    <p:sldId id="1431" r:id="rId44"/>
    <p:sldId id="1432" r:id="rId45"/>
    <p:sldId id="1433" r:id="rId46"/>
    <p:sldId id="1434" r:id="rId47"/>
    <p:sldId id="1435" r:id="rId48"/>
    <p:sldId id="1437" r:id="rId49"/>
    <p:sldId id="1436" r:id="rId50"/>
    <p:sldId id="1443" r:id="rId51"/>
  </p:sldIdLst>
  <p:sldSz cx="12798425" cy="71993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8" userDrawn="1">
          <p15:clr>
            <a:srgbClr val="A4A3A4"/>
          </p15:clr>
        </p15:guide>
        <p15:guide id="2" pos="403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55" y="103"/>
      </p:cViewPr>
      <p:guideLst>
        <p:guide orient="horz" pos="2268"/>
        <p:guide pos="4031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882D3-D653-46C8-8926-6CFF39E9EA2F}" type="datetimeFigureOut">
              <a:rPr lang="zh-TW" altLang="en-US" smtClean="0"/>
              <a:t>2024/11/4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23E193-F398-4E37-959D-9552A5A5BEE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6225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AF85E2-A756-4E31-9B35-B1D13EFD36D1}" type="slidenum">
              <a:rPr lang="zh-TW" altLang="en-US"/>
              <a:pPr/>
              <a:t>1</a:t>
            </a:fld>
            <a:endParaRPr lang="en-US" altLang="zh-TW"/>
          </a:p>
        </p:txBody>
      </p:sp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</p:spPr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12818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9pPr>
          </a:lstStyle>
          <a:p>
            <a:fld id="{E552E15F-FB42-4A36-AC9F-0EF2ADF3CF64}" type="slidenum">
              <a:rPr lang="en-US" altLang="zh-TW" sz="1200"/>
              <a:pPr/>
              <a:t>42</a:t>
            </a:fld>
            <a:endParaRPr lang="en-US" altLang="zh-TW" sz="120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>
              <a:latin typeface="Arial" pitchFamily="34" charset="0"/>
              <a:ea typeface="ヒラギノ角ゴ Pro W3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997519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9pPr>
          </a:lstStyle>
          <a:p>
            <a:fld id="{ECB07B7B-3CE5-45C3-94CD-FC27C67AB97C}" type="slidenum">
              <a:rPr lang="en-US" altLang="zh-TW" sz="1200"/>
              <a:pPr/>
              <a:t>43</a:t>
            </a:fld>
            <a:endParaRPr lang="en-US" altLang="zh-TW" sz="120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>
              <a:latin typeface="Arial" pitchFamily="34" charset="0"/>
              <a:ea typeface="ヒラギノ角ゴ Pro W3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59895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9pPr>
          </a:lstStyle>
          <a:p>
            <a:fld id="{7A95C208-FDE1-4392-8DE7-579298AD22B1}" type="slidenum">
              <a:rPr lang="en-US" altLang="zh-TW" sz="1200"/>
              <a:pPr/>
              <a:t>44</a:t>
            </a:fld>
            <a:endParaRPr lang="en-US" altLang="zh-TW" sz="120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>
              <a:latin typeface="Arial" pitchFamily="34" charset="0"/>
              <a:ea typeface="ヒラギノ角ゴ Pro W3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656353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9pPr>
          </a:lstStyle>
          <a:p>
            <a:fld id="{EB320C87-A6F4-406C-B4D9-C6FD58F702A4}" type="slidenum">
              <a:rPr lang="en-US" altLang="zh-TW" sz="1200"/>
              <a:pPr/>
              <a:t>45</a:t>
            </a:fld>
            <a:endParaRPr lang="en-US" altLang="zh-TW" sz="120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>
              <a:latin typeface="Arial" pitchFamily="34" charset="0"/>
              <a:ea typeface="ヒラギノ角ゴ Pro W3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75821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1557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4A2404DA-897B-4345-9B57-9319FEC9CECD}"/>
              </a:ext>
            </a:extLst>
          </p:cNvPr>
          <p:cNvSpPr/>
          <p:nvPr userDrawn="1"/>
        </p:nvSpPr>
        <p:spPr>
          <a:xfrm>
            <a:off x="2905308" y="0"/>
            <a:ext cx="6987810" cy="83099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indent="0" algn="l" defTabSz="995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4800" i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中圓體(P)" pitchFamily="34" charset="-120"/>
                <a:ea typeface="華康中圓體(P)" pitchFamily="34" charset="-120"/>
              </a:rPr>
              <a:t>SolidWorks</a:t>
            </a:r>
            <a:r>
              <a:rPr lang="en-US" altLang="zh-TW" sz="48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中圓體(P)" pitchFamily="34" charset="-120"/>
                <a:ea typeface="華康中圓體(P)" pitchFamily="34" charset="-120"/>
              </a:rPr>
              <a:t> </a:t>
            </a:r>
            <a:r>
              <a:rPr lang="zh-TW" altLang="en-US" sz="4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中圓體(P)" pitchFamily="34" charset="-120"/>
                <a:ea typeface="華康中圓體(P)" pitchFamily="34" charset="-120"/>
              </a:rPr>
              <a:t>曲面製作方式</a:t>
            </a:r>
            <a:endParaRPr lang="en-US" altLang="zh-TW" sz="48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華康中圓體(P)" pitchFamily="34" charset="-120"/>
              <a:ea typeface="華康中圓體(P)" pitchFamily="34" charset="-120"/>
            </a:endParaRP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F9D6DCD9-4D99-4ABB-BC28-B4E2D3F6F33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0" y="6734620"/>
            <a:ext cx="1313999" cy="392906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fld id="{0DA54100-079A-475C-8A2C-C4FA8E31335F}" type="slidenum">
              <a:rPr kumimoji="1" lang="en-US" altLang="zh-TW" sz="2000" smtClean="0">
                <a:solidFill>
                  <a:srgbClr val="FF0000"/>
                </a:solidFill>
                <a:latin typeface="Arial" pitchFamily="34" charset="0"/>
                <a:ea typeface="新細明體" pitchFamily="18" charset="-120"/>
              </a:rPr>
              <a:pPr algn="ctr"/>
              <a:t>‹#›</a:t>
            </a:fld>
            <a:r>
              <a:rPr kumimoji="1" lang="en-US" altLang="zh-TW" sz="2000">
                <a:solidFill>
                  <a:srgbClr val="FF0000"/>
                </a:solidFill>
                <a:latin typeface="Arial" pitchFamily="34" charset="0"/>
                <a:ea typeface="新細明體" pitchFamily="18" charset="-120"/>
              </a:rPr>
              <a:t>/49</a:t>
            </a:r>
            <a:endParaRPr kumimoji="1" lang="en-US" altLang="zh-TW" sz="2000" dirty="0">
              <a:solidFill>
                <a:srgbClr val="FF0000"/>
              </a:solidFill>
              <a:latin typeface="Arial" pitchFamily="34" charset="0"/>
              <a:ea typeface="新細明體" pitchFamily="18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6DED784A-797E-4CDC-AA0C-AA79A3BB1A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51857" y="6546153"/>
            <a:ext cx="2046568" cy="65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356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59846" rtl="0" eaLnBrk="1" latinLnBrk="0" hangingPunct="1">
        <a:lnSpc>
          <a:spcPct val="90000"/>
        </a:lnSpc>
        <a:spcBef>
          <a:spcPct val="0"/>
        </a:spcBef>
        <a:buNone/>
        <a:defRPr sz="461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9961" indent="-239961" algn="l" defTabSz="959846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2939" kern="1200">
          <a:solidFill>
            <a:schemeClr val="tx1"/>
          </a:solidFill>
          <a:latin typeface="+mn-lt"/>
          <a:ea typeface="+mn-ea"/>
          <a:cs typeface="+mn-cs"/>
        </a:defRPr>
      </a:lvl1pPr>
      <a:lvl2pPr marL="719884" indent="-239961" algn="l" defTabSz="959846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19" kern="1200">
          <a:solidFill>
            <a:schemeClr val="tx1"/>
          </a:solidFill>
          <a:latin typeface="+mn-lt"/>
          <a:ea typeface="+mn-ea"/>
          <a:cs typeface="+mn-cs"/>
        </a:defRPr>
      </a:lvl2pPr>
      <a:lvl3pPr marL="1199807" indent="-239961" algn="l" defTabSz="959846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099" kern="1200">
          <a:solidFill>
            <a:schemeClr val="tx1"/>
          </a:solidFill>
          <a:latin typeface="+mn-lt"/>
          <a:ea typeface="+mn-ea"/>
          <a:cs typeface="+mn-cs"/>
        </a:defRPr>
      </a:lvl3pPr>
      <a:lvl4pPr marL="1679730" indent="-239961" algn="l" defTabSz="959846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89" kern="1200">
          <a:solidFill>
            <a:schemeClr val="tx1"/>
          </a:solidFill>
          <a:latin typeface="+mn-lt"/>
          <a:ea typeface="+mn-ea"/>
          <a:cs typeface="+mn-cs"/>
        </a:defRPr>
      </a:lvl4pPr>
      <a:lvl5pPr marL="2159653" indent="-239961" algn="l" defTabSz="959846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89" kern="1200">
          <a:solidFill>
            <a:schemeClr val="tx1"/>
          </a:solidFill>
          <a:latin typeface="+mn-lt"/>
          <a:ea typeface="+mn-ea"/>
          <a:cs typeface="+mn-cs"/>
        </a:defRPr>
      </a:lvl5pPr>
      <a:lvl6pPr marL="2639576" indent="-239961" algn="l" defTabSz="959846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89" kern="1200">
          <a:solidFill>
            <a:schemeClr val="tx1"/>
          </a:solidFill>
          <a:latin typeface="+mn-lt"/>
          <a:ea typeface="+mn-ea"/>
          <a:cs typeface="+mn-cs"/>
        </a:defRPr>
      </a:lvl6pPr>
      <a:lvl7pPr marL="3119498" indent="-239961" algn="l" defTabSz="959846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89" kern="1200">
          <a:solidFill>
            <a:schemeClr val="tx1"/>
          </a:solidFill>
          <a:latin typeface="+mn-lt"/>
          <a:ea typeface="+mn-ea"/>
          <a:cs typeface="+mn-cs"/>
        </a:defRPr>
      </a:lvl7pPr>
      <a:lvl8pPr marL="3599421" indent="-239961" algn="l" defTabSz="959846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89" kern="1200">
          <a:solidFill>
            <a:schemeClr val="tx1"/>
          </a:solidFill>
          <a:latin typeface="+mn-lt"/>
          <a:ea typeface="+mn-ea"/>
          <a:cs typeface="+mn-cs"/>
        </a:defRPr>
      </a:lvl8pPr>
      <a:lvl9pPr marL="4079344" indent="-239961" algn="l" defTabSz="959846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8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9846" rtl="0" eaLnBrk="1" latinLnBrk="0" hangingPunct="1">
        <a:defRPr sz="1889" kern="1200">
          <a:solidFill>
            <a:schemeClr val="tx1"/>
          </a:solidFill>
          <a:latin typeface="+mn-lt"/>
          <a:ea typeface="+mn-ea"/>
          <a:cs typeface="+mn-cs"/>
        </a:defRPr>
      </a:lvl1pPr>
      <a:lvl2pPr marL="479923" algn="l" defTabSz="959846" rtl="0" eaLnBrk="1" latinLnBrk="0" hangingPunct="1">
        <a:defRPr sz="1889" kern="1200">
          <a:solidFill>
            <a:schemeClr val="tx1"/>
          </a:solidFill>
          <a:latin typeface="+mn-lt"/>
          <a:ea typeface="+mn-ea"/>
          <a:cs typeface="+mn-cs"/>
        </a:defRPr>
      </a:lvl2pPr>
      <a:lvl3pPr marL="959846" algn="l" defTabSz="959846" rtl="0" eaLnBrk="1" latinLnBrk="0" hangingPunct="1">
        <a:defRPr sz="1889" kern="1200">
          <a:solidFill>
            <a:schemeClr val="tx1"/>
          </a:solidFill>
          <a:latin typeface="+mn-lt"/>
          <a:ea typeface="+mn-ea"/>
          <a:cs typeface="+mn-cs"/>
        </a:defRPr>
      </a:lvl3pPr>
      <a:lvl4pPr marL="1439769" algn="l" defTabSz="959846" rtl="0" eaLnBrk="1" latinLnBrk="0" hangingPunct="1">
        <a:defRPr sz="1889" kern="1200">
          <a:solidFill>
            <a:schemeClr val="tx1"/>
          </a:solidFill>
          <a:latin typeface="+mn-lt"/>
          <a:ea typeface="+mn-ea"/>
          <a:cs typeface="+mn-cs"/>
        </a:defRPr>
      </a:lvl4pPr>
      <a:lvl5pPr marL="1919691" algn="l" defTabSz="959846" rtl="0" eaLnBrk="1" latinLnBrk="0" hangingPunct="1">
        <a:defRPr sz="1889" kern="1200">
          <a:solidFill>
            <a:schemeClr val="tx1"/>
          </a:solidFill>
          <a:latin typeface="+mn-lt"/>
          <a:ea typeface="+mn-ea"/>
          <a:cs typeface="+mn-cs"/>
        </a:defRPr>
      </a:lvl5pPr>
      <a:lvl6pPr marL="2399614" algn="l" defTabSz="959846" rtl="0" eaLnBrk="1" latinLnBrk="0" hangingPunct="1">
        <a:defRPr sz="1889" kern="1200">
          <a:solidFill>
            <a:schemeClr val="tx1"/>
          </a:solidFill>
          <a:latin typeface="+mn-lt"/>
          <a:ea typeface="+mn-ea"/>
          <a:cs typeface="+mn-cs"/>
        </a:defRPr>
      </a:lvl6pPr>
      <a:lvl7pPr marL="2879537" algn="l" defTabSz="959846" rtl="0" eaLnBrk="1" latinLnBrk="0" hangingPunct="1">
        <a:defRPr sz="1889" kern="1200">
          <a:solidFill>
            <a:schemeClr val="tx1"/>
          </a:solidFill>
          <a:latin typeface="+mn-lt"/>
          <a:ea typeface="+mn-ea"/>
          <a:cs typeface="+mn-cs"/>
        </a:defRPr>
      </a:lvl7pPr>
      <a:lvl8pPr marL="3359460" algn="l" defTabSz="959846" rtl="0" eaLnBrk="1" latinLnBrk="0" hangingPunct="1">
        <a:defRPr sz="1889" kern="1200">
          <a:solidFill>
            <a:schemeClr val="tx1"/>
          </a:solidFill>
          <a:latin typeface="+mn-lt"/>
          <a:ea typeface="+mn-ea"/>
          <a:cs typeface="+mn-cs"/>
        </a:defRPr>
      </a:lvl8pPr>
      <a:lvl9pPr marL="3839383" algn="l" defTabSz="959846" rtl="0" eaLnBrk="1" latinLnBrk="0" hangingPunct="1">
        <a:defRPr sz="188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67" userDrawn="1">
          <p15:clr>
            <a:srgbClr val="F26B43"/>
          </p15:clr>
        </p15:guide>
        <p15:guide id="2" pos="403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solidworks.org.tw/forum.php?mod=viewthread&amp;tid=32215&amp;extra=page%3D1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3" Type="http://schemas.openxmlformats.org/officeDocument/2006/relationships/image" Target="../media/image71.tiff"/><Relationship Id="rId7" Type="http://schemas.openxmlformats.org/officeDocument/2006/relationships/image" Target="../media/image75.png"/><Relationship Id="rId12" Type="http://schemas.openxmlformats.org/officeDocument/2006/relationships/image" Target="../media/image80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wmf"/><Relationship Id="rId4" Type="http://schemas.openxmlformats.org/officeDocument/2006/relationships/image" Target="../media/image72.jpeg"/><Relationship Id="rId9" Type="http://schemas.openxmlformats.org/officeDocument/2006/relationships/image" Target="../media/image77.png"/><Relationship Id="rId1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hyperlink" Target="Loft%202-3%20Sides.SLDPRT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hyperlink" Target="Curve%20on%20CAM.SLDPRT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1.gif"/><Relationship Id="rId4" Type="http://schemas.openxmlformats.org/officeDocument/2006/relationships/hyperlink" Target="https://geometry-sw.com.tw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l="18982" r="10510"/>
          <a:stretch/>
        </p:blipFill>
        <p:spPr>
          <a:xfrm>
            <a:off x="2252667" y="930070"/>
            <a:ext cx="6696207" cy="5412958"/>
          </a:xfrm>
          <a:prstGeom prst="rect">
            <a:avLst/>
          </a:prstGeom>
        </p:spPr>
      </p:pic>
      <p:pic>
        <p:nvPicPr>
          <p:cNvPr id="186379" name="Picture 2" descr="http://www.principalspage.com/theblog/wp-content/uploads/2008/08/NEW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466" y="999449"/>
            <a:ext cx="3845635" cy="3420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83" name="Picture 15" descr="avat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" y="5040042"/>
            <a:ext cx="1057678" cy="113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日期版面配置區 3"/>
          <p:cNvSpPr txBox="1">
            <a:spLocks/>
          </p:cNvSpPr>
          <p:nvPr/>
        </p:nvSpPr>
        <p:spPr>
          <a:xfrm>
            <a:off x="233803" y="6343028"/>
            <a:ext cx="1301404" cy="36661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b="1" i="0" kern="1200">
                <a:solidFill>
                  <a:srgbClr val="B13CC4"/>
                </a:solidFill>
                <a:latin typeface="Arial" pitchFamily="34" charset="0"/>
                <a:ea typeface="華康特粗圓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5pPr>
            <a:lvl6pPr marL="2286000" algn="l" defTabSz="914400" rtl="0" eaLnBrk="1" latinLnBrk="0" hangingPunct="1"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6pPr>
            <a:lvl7pPr marL="2743200" algn="l" defTabSz="914400" rtl="0" eaLnBrk="1" latinLnBrk="0" hangingPunct="1"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7pPr>
            <a:lvl8pPr marL="3200400" algn="l" defTabSz="914400" rtl="0" eaLnBrk="1" latinLnBrk="0" hangingPunct="1"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8pPr>
            <a:lvl9pPr marL="3657600" algn="l" defTabSz="914400" rtl="0" eaLnBrk="1" latinLnBrk="0" hangingPunct="1"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9pPr>
          </a:lstStyle>
          <a:p>
            <a:fld id="{6010BD98-E86E-4081-8542-7A922C6917B2}" type="datetime1">
              <a:rPr lang="zh-TW" altLang="en-US" sz="1632"/>
              <a:pPr/>
              <a:t>2024/11/4</a:t>
            </a:fld>
            <a:endParaRPr lang="zh-TW" altLang="en-US" sz="1632" dirty="0"/>
          </a:p>
        </p:txBody>
      </p:sp>
      <p:sp>
        <p:nvSpPr>
          <p:cNvPr id="2" name="矩形 1"/>
          <p:cNvSpPr/>
          <p:nvPr/>
        </p:nvSpPr>
        <p:spPr>
          <a:xfrm>
            <a:off x="3351262" y="6558673"/>
            <a:ext cx="6095900" cy="5947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65" dirty="0">
                <a:hlinkClick r:id="rId6"/>
              </a:rPr>
              <a:t>68-90-3</a:t>
            </a:r>
            <a:r>
              <a:rPr lang="zh-TW" altLang="en-US" sz="3265" dirty="0">
                <a:hlinkClick r:id="rId6"/>
              </a:rPr>
              <a:t> </a:t>
            </a:r>
            <a:r>
              <a:rPr lang="en-US" altLang="zh-TW" sz="3265" dirty="0">
                <a:hlinkClick r:id="rId6"/>
              </a:rPr>
              <a:t>SolidWorks </a:t>
            </a:r>
            <a:r>
              <a:rPr lang="zh-TW" altLang="en-US" sz="3265" dirty="0">
                <a:latin typeface="華康細圓體" panose="020F0309000000000000" pitchFamily="49" charset="-120"/>
                <a:ea typeface="華康細圓體" panose="020F0309000000000000" pitchFamily="49" charset="-120"/>
                <a:hlinkClick r:id="rId6"/>
              </a:rPr>
              <a:t>曲面製作方式</a:t>
            </a:r>
            <a:endParaRPr lang="zh-TW" altLang="en-US" sz="3265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CCDF146-3561-4BCF-B22F-D085CD7F8D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61996" y="6558673"/>
            <a:ext cx="672600" cy="594778"/>
          </a:xfrm>
          <a:prstGeom prst="rect">
            <a:avLst/>
          </a:prstGeom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15A52981-CE33-443C-8D8C-5F385C003112}"/>
              </a:ext>
            </a:extLst>
          </p:cNvPr>
          <p:cNvGrpSpPr/>
          <p:nvPr/>
        </p:nvGrpSpPr>
        <p:grpSpPr>
          <a:xfrm>
            <a:off x="10820533" y="4944659"/>
            <a:ext cx="1489690" cy="1398369"/>
            <a:chOff x="530763" y="5337866"/>
            <a:chExt cx="1657350" cy="1555750"/>
          </a:xfrm>
        </p:grpSpPr>
        <p:grpSp>
          <p:nvGrpSpPr>
            <p:cNvPr id="9" name="Group 3">
              <a:extLst>
                <a:ext uri="{FF2B5EF4-FFF2-40B4-BE49-F238E27FC236}">
                  <a16:creationId xmlns:a16="http://schemas.microsoft.com/office/drawing/2014/main" id="{ADAC5A17-4862-483B-9229-6D606EDF6A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0763" y="5337866"/>
              <a:ext cx="1657350" cy="1555750"/>
              <a:chOff x="4884" y="2843"/>
              <a:chExt cx="680" cy="692"/>
            </a:xfrm>
          </p:grpSpPr>
          <p:sp>
            <p:nvSpPr>
              <p:cNvPr id="13" name="Oval 4">
                <a:extLst>
                  <a:ext uri="{FF2B5EF4-FFF2-40B4-BE49-F238E27FC236}">
                    <a16:creationId xmlns:a16="http://schemas.microsoft.com/office/drawing/2014/main" id="{8B3618C1-65BB-48D5-878D-951898FE40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84" y="2850"/>
                <a:ext cx="680" cy="680"/>
              </a:xfrm>
              <a:prstGeom prst="ellipse">
                <a:avLst/>
              </a:prstGeom>
              <a:solidFill>
                <a:srgbClr val="FF0000"/>
              </a:solidFill>
              <a:ln w="635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eaLnBrk="0" hangingPunct="0"/>
                <a:endParaRPr lang="en-US" altLang="zh-TW" sz="2157">
                  <a:ea typeface="MS PGothic" pitchFamily="34" charset="-128"/>
                </a:endParaRPr>
              </a:p>
            </p:txBody>
          </p:sp>
          <p:sp>
            <p:nvSpPr>
              <p:cNvPr id="14" name="Rectangle 5">
                <a:extLst>
                  <a:ext uri="{FF2B5EF4-FFF2-40B4-BE49-F238E27FC236}">
                    <a16:creationId xmlns:a16="http://schemas.microsoft.com/office/drawing/2014/main" id="{BB72D636-21B3-4239-963C-93CBE1C683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84" y="3180"/>
                <a:ext cx="90" cy="6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l" eaLnBrk="0" hangingPunct="0"/>
                <a:endParaRPr lang="en-US" altLang="zh-TW" sz="2157">
                  <a:ea typeface="MS PGothic" pitchFamily="34" charset="-128"/>
                </a:endParaRPr>
              </a:p>
            </p:txBody>
          </p:sp>
          <p:sp>
            <p:nvSpPr>
              <p:cNvPr id="15" name="Rectangle 6">
                <a:extLst>
                  <a:ext uri="{FF2B5EF4-FFF2-40B4-BE49-F238E27FC236}">
                    <a16:creationId xmlns:a16="http://schemas.microsoft.com/office/drawing/2014/main" id="{AC9CA0E2-E77F-4887-991F-BB3A8BE30D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0" y="3178"/>
                <a:ext cx="90" cy="6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l" eaLnBrk="0" hangingPunct="0"/>
                <a:endParaRPr lang="en-US" altLang="zh-TW" sz="2157">
                  <a:ea typeface="MS PGothic" pitchFamily="34" charset="-128"/>
                </a:endParaRPr>
              </a:p>
            </p:txBody>
          </p:sp>
          <p:sp>
            <p:nvSpPr>
              <p:cNvPr id="16" name="Rectangle 7">
                <a:extLst>
                  <a:ext uri="{FF2B5EF4-FFF2-40B4-BE49-F238E27FC236}">
                    <a16:creationId xmlns:a16="http://schemas.microsoft.com/office/drawing/2014/main" id="{AE1F9B96-33F9-46B2-988B-56D336D6A1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188" y="3460"/>
                <a:ext cx="90" cy="6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pPr algn="l" eaLnBrk="0" hangingPunct="0"/>
                <a:endParaRPr lang="en-US" altLang="zh-TW" sz="2157">
                  <a:ea typeface="MS PGothic" pitchFamily="34" charset="-128"/>
                </a:endParaRPr>
              </a:p>
            </p:txBody>
          </p:sp>
          <p:sp>
            <p:nvSpPr>
              <p:cNvPr id="17" name="Rectangle 8">
                <a:extLst>
                  <a:ext uri="{FF2B5EF4-FFF2-40B4-BE49-F238E27FC236}">
                    <a16:creationId xmlns:a16="http://schemas.microsoft.com/office/drawing/2014/main" id="{7DC6F5CB-43DF-40C7-ACD8-C4D0FE4DD0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180" y="2858"/>
                <a:ext cx="90" cy="6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pPr algn="l" eaLnBrk="0" hangingPunct="0"/>
                <a:endParaRPr lang="en-US" altLang="zh-TW" sz="2157">
                  <a:ea typeface="MS PGothic" pitchFamily="34" charset="-128"/>
                </a:endParaRPr>
              </a:p>
            </p:txBody>
          </p:sp>
        </p:grpSp>
        <p:sp>
          <p:nvSpPr>
            <p:cNvPr id="11" name="Text Box 9">
              <a:extLst>
                <a:ext uri="{FF2B5EF4-FFF2-40B4-BE49-F238E27FC236}">
                  <a16:creationId xmlns:a16="http://schemas.microsoft.com/office/drawing/2014/main" id="{23D9B29A-7310-4B21-9521-5C79A8B136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9034" y="5609210"/>
              <a:ext cx="922383" cy="472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hangingPunct="0"/>
              <a:r>
                <a:rPr lang="en-US" altLang="ko-KR" sz="2157" dirty="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rPr>
                <a:t>15 </a:t>
              </a:r>
              <a:r>
                <a:rPr lang="en-US" altLang="ko-KR" sz="1258" dirty="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rPr>
                <a:t>min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0350290-145C-489A-9885-E70809BE4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7938" y="6081713"/>
              <a:ext cx="176212" cy="14763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eaLnBrk="0" hangingPunct="0"/>
              <a:endParaRPr lang="en-US" altLang="zh-TW" sz="2157">
                <a:ea typeface="MS PGothic" pitchFamily="34" charset="-128"/>
              </a:endParaRPr>
            </a:p>
          </p:txBody>
        </p:sp>
      </p:grpSp>
      <p:sp>
        <p:nvSpPr>
          <p:cNvPr id="18" name="Line 10">
            <a:extLst>
              <a:ext uri="{FF2B5EF4-FFF2-40B4-BE49-F238E27FC236}">
                <a16:creationId xmlns:a16="http://schemas.microsoft.com/office/drawing/2014/main" id="{68FC2260-53E4-48FE-A9B7-3C8F22A93D2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603391" y="5674849"/>
            <a:ext cx="548023" cy="71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sz="1617"/>
          </a:p>
        </p:txBody>
      </p:sp>
    </p:spTree>
    <p:extLst>
      <p:ext uri="{BB962C8B-B14F-4D97-AF65-F5344CB8AC3E}">
        <p14:creationId xmlns:p14="http://schemas.microsoft.com/office/powerpoint/2010/main" val="1500816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99" name="Rectangle 19"/>
          <p:cNvSpPr>
            <a:spLocks noChangeArrowheads="1"/>
          </p:cNvSpPr>
          <p:nvPr/>
        </p:nvSpPr>
        <p:spPr bwMode="auto">
          <a:xfrm>
            <a:off x="303212" y="909308"/>
            <a:ext cx="12193440" cy="10167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中圓體" pitchFamily="49" charset="-120"/>
              </a:rPr>
              <a:t>2-2</a:t>
            </a:r>
            <a:r>
              <a:rPr lang="zh-TW" altLang="en-US" sz="3265" dirty="0">
                <a:solidFill>
                  <a:srgbClr val="FFFF00"/>
                </a:solidFill>
                <a:latin typeface="華康中圓體" pitchFamily="49" charset="-120"/>
              </a:rPr>
              <a:t> 產生曲面的方式</a:t>
            </a:r>
          </a:p>
          <a:p>
            <a:pPr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中圓體" pitchFamily="49" charset="-120"/>
              </a:rPr>
              <a:t> </a:t>
            </a:r>
            <a:r>
              <a:rPr lang="zh-TW" altLang="en-US" sz="2358" dirty="0">
                <a:solidFill>
                  <a:srgbClr val="FF0000"/>
                </a:solidFill>
                <a:latin typeface="華康中圓體" pitchFamily="49" charset="-120"/>
              </a:rPr>
              <a:t>方式</a:t>
            </a:r>
            <a:r>
              <a:rPr lang="en-US" altLang="zh-TW" sz="2358" dirty="0">
                <a:solidFill>
                  <a:srgbClr val="FF0000"/>
                </a:solidFill>
                <a:latin typeface="華康中圓體" pitchFamily="49" charset="-120"/>
              </a:rPr>
              <a:t>5</a:t>
            </a:r>
            <a:r>
              <a:rPr lang="en-US" altLang="zh-TW" sz="2358" dirty="0">
                <a:solidFill>
                  <a:schemeClr val="bg1"/>
                </a:solidFill>
                <a:latin typeface="華康中圓體" pitchFamily="49" charset="-120"/>
              </a:rPr>
              <a:t> </a:t>
            </a:r>
            <a:r>
              <a:rPr lang="zh-TW" altLang="en-US" sz="2358" dirty="0">
                <a:solidFill>
                  <a:schemeClr val="bg1"/>
                </a:solidFill>
                <a:latin typeface="華康中圓體" pitchFamily="49" charset="-120"/>
              </a:rPr>
              <a:t>模型轉檔之</a:t>
            </a:r>
            <a:r>
              <a:rPr lang="zh-TW" altLang="en-US" sz="2358" dirty="0">
                <a:solidFill>
                  <a:srgbClr val="FF0000"/>
                </a:solidFill>
                <a:latin typeface="華康中圓體" pitchFamily="49" charset="-120"/>
              </a:rPr>
              <a:t>手動法</a:t>
            </a:r>
            <a:endParaRPr lang="en-US" altLang="zh-TW" sz="2358" dirty="0">
              <a:solidFill>
                <a:srgbClr val="FF0000"/>
              </a:solidFill>
              <a:latin typeface="華康中圓體" pitchFamily="49" charset="-120"/>
            </a:endParaRPr>
          </a:p>
        </p:txBody>
      </p:sp>
      <p:sp>
        <p:nvSpPr>
          <p:cNvPr id="558100" name="Rectangle 20"/>
          <p:cNvSpPr>
            <a:spLocks noChangeArrowheads="1"/>
          </p:cNvSpPr>
          <p:nvPr/>
        </p:nvSpPr>
        <p:spPr bwMode="auto">
          <a:xfrm>
            <a:off x="5348179" y="6430832"/>
            <a:ext cx="2100630" cy="4566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32650" tIns="32650" rIns="32650" bIns="32650" anchor="ctr">
            <a:spAutoFit/>
          </a:bodyPr>
          <a:lstStyle/>
          <a:p>
            <a:r>
              <a:rPr lang="zh-TW" altLang="en-US" sz="2539">
                <a:solidFill>
                  <a:srgbClr val="FF0000"/>
                </a:solidFill>
                <a:ea typeface="華康細圓體" pitchFamily="49" charset="-120"/>
              </a:rPr>
              <a:t>所選面轉出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1688" y="2286585"/>
            <a:ext cx="5690339" cy="387011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594" y="3078210"/>
            <a:ext cx="3764953" cy="228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141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750" y="2355693"/>
            <a:ext cx="4372755" cy="2220130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561154" name="Rectangle 2"/>
          <p:cNvSpPr>
            <a:spLocks noChangeArrowheads="1"/>
          </p:cNvSpPr>
          <p:nvPr/>
        </p:nvSpPr>
        <p:spPr bwMode="auto">
          <a:xfrm>
            <a:off x="303212" y="909308"/>
            <a:ext cx="12193440" cy="10167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中圓體" pitchFamily="49" charset="-120"/>
              </a:rPr>
              <a:t>2-2</a:t>
            </a:r>
            <a:r>
              <a:rPr lang="zh-TW" altLang="en-US" sz="3265" dirty="0">
                <a:solidFill>
                  <a:srgbClr val="FFFF00"/>
                </a:solidFill>
                <a:latin typeface="華康中圓體" pitchFamily="49" charset="-120"/>
              </a:rPr>
              <a:t> 產生曲面的方式</a:t>
            </a:r>
          </a:p>
          <a:p>
            <a:pPr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中圓體" pitchFamily="49" charset="-120"/>
              </a:rPr>
              <a:t> </a:t>
            </a:r>
            <a:r>
              <a:rPr lang="zh-TW" altLang="en-US" sz="2358" dirty="0">
                <a:solidFill>
                  <a:srgbClr val="FF0000"/>
                </a:solidFill>
                <a:latin typeface="華康中圓體" pitchFamily="49" charset="-120"/>
              </a:rPr>
              <a:t>方式</a:t>
            </a:r>
            <a:r>
              <a:rPr lang="en-US" altLang="zh-TW" sz="2358" dirty="0">
                <a:solidFill>
                  <a:srgbClr val="FF0000"/>
                </a:solidFill>
                <a:latin typeface="華康中圓體" pitchFamily="49" charset="-120"/>
              </a:rPr>
              <a:t>6</a:t>
            </a:r>
            <a:r>
              <a:rPr lang="en-US" altLang="zh-TW" sz="2358" dirty="0">
                <a:solidFill>
                  <a:schemeClr val="bg1"/>
                </a:solidFill>
                <a:latin typeface="華康中圓體" pitchFamily="49" charset="-120"/>
              </a:rPr>
              <a:t> </a:t>
            </a:r>
            <a:r>
              <a:rPr lang="zh-TW" altLang="en-US" sz="2358" dirty="0">
                <a:solidFill>
                  <a:schemeClr val="bg1"/>
                </a:solidFill>
                <a:latin typeface="華康中圓體" pitchFamily="49" charset="-120"/>
              </a:rPr>
              <a:t>模型轉檔之</a:t>
            </a:r>
            <a:r>
              <a:rPr lang="zh-TW" altLang="en-US" sz="2358" dirty="0">
                <a:solidFill>
                  <a:srgbClr val="FF0000"/>
                </a:solidFill>
                <a:latin typeface="華康中圓體" pitchFamily="49" charset="-120"/>
              </a:rPr>
              <a:t>自動法</a:t>
            </a:r>
            <a:endParaRPr lang="en-US" altLang="zh-TW" sz="2358" dirty="0">
              <a:solidFill>
                <a:srgbClr val="FF0000"/>
              </a:solidFill>
              <a:latin typeface="華康中圓體" pitchFamily="49" charset="-120"/>
            </a:endParaRPr>
          </a:p>
        </p:txBody>
      </p:sp>
      <p:sp>
        <p:nvSpPr>
          <p:cNvPr id="561155" name="Rectangle 3"/>
          <p:cNvSpPr>
            <a:spLocks noChangeArrowheads="1"/>
          </p:cNvSpPr>
          <p:nvPr/>
        </p:nvSpPr>
        <p:spPr bwMode="auto">
          <a:xfrm>
            <a:off x="4822664" y="6430832"/>
            <a:ext cx="3151663" cy="4566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32650" tIns="32650" rIns="32650" bIns="32650" anchor="ctr">
            <a:spAutoFit/>
          </a:bodyPr>
          <a:lstStyle/>
          <a:p>
            <a:r>
              <a:rPr lang="zh-TW" altLang="en-US" sz="2539">
                <a:solidFill>
                  <a:srgbClr val="FF0000"/>
                </a:solidFill>
                <a:ea typeface="華康細圓體" pitchFamily="49" charset="-120"/>
              </a:rPr>
              <a:t>組合件另存成外部面</a:t>
            </a:r>
          </a:p>
        </p:txBody>
      </p:sp>
      <p:sp>
        <p:nvSpPr>
          <p:cNvPr id="561158" name="AutoShape 6"/>
          <p:cNvSpPr>
            <a:spLocks noChangeArrowheads="1"/>
          </p:cNvSpPr>
          <p:nvPr/>
        </p:nvSpPr>
        <p:spPr bwMode="auto">
          <a:xfrm>
            <a:off x="1067293" y="5127971"/>
            <a:ext cx="1159018" cy="446330"/>
          </a:xfrm>
          <a:prstGeom prst="wedgeRoundRectCallout">
            <a:avLst>
              <a:gd name="adj1" fmla="val 55838"/>
              <a:gd name="adj2" fmla="val -158065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algn="l"/>
            <a:r>
              <a:rPr kumimoji="1" lang="zh-TW" altLang="en-US" sz="2358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外部面</a:t>
            </a:r>
            <a:endParaRPr kumimoji="1" lang="en-US" altLang="zh-TW" sz="2358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3466" y="2399696"/>
            <a:ext cx="7109810" cy="356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6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61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115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ChangeArrowheads="1"/>
          </p:cNvSpPr>
          <p:nvPr/>
        </p:nvSpPr>
        <p:spPr bwMode="auto">
          <a:xfrm>
            <a:off x="303212" y="909308"/>
            <a:ext cx="12193440" cy="10167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中圓體" pitchFamily="49" charset="-120"/>
              </a:rPr>
              <a:t>2-2</a:t>
            </a:r>
            <a:r>
              <a:rPr lang="zh-TW" altLang="en-US" sz="3265" dirty="0">
                <a:solidFill>
                  <a:srgbClr val="FFFF00"/>
                </a:solidFill>
                <a:latin typeface="華康中圓體" pitchFamily="49" charset="-120"/>
              </a:rPr>
              <a:t> 產生曲面的方式</a:t>
            </a:r>
          </a:p>
          <a:p>
            <a:pPr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中圓體" pitchFamily="49" charset="-120"/>
              </a:rPr>
              <a:t> </a:t>
            </a:r>
            <a:r>
              <a:rPr lang="zh-TW" altLang="en-US" sz="2358" dirty="0">
                <a:solidFill>
                  <a:srgbClr val="FF0000"/>
                </a:solidFill>
                <a:latin typeface="華康中圓體" pitchFamily="49" charset="-120"/>
              </a:rPr>
              <a:t>方式</a:t>
            </a:r>
            <a:r>
              <a:rPr lang="en-US" altLang="zh-TW" sz="2358" dirty="0">
                <a:solidFill>
                  <a:srgbClr val="FF0000"/>
                </a:solidFill>
                <a:latin typeface="華康中圓體" pitchFamily="49" charset="-120"/>
              </a:rPr>
              <a:t>7</a:t>
            </a:r>
            <a:r>
              <a:rPr lang="en-US" altLang="zh-TW" sz="2358" dirty="0">
                <a:solidFill>
                  <a:schemeClr val="bg1"/>
                </a:solidFill>
                <a:latin typeface="華康中圓體" pitchFamily="49" charset="-120"/>
              </a:rPr>
              <a:t> </a:t>
            </a:r>
            <a:r>
              <a:rPr lang="zh-TW" altLang="en-US" sz="2358" dirty="0">
                <a:solidFill>
                  <a:schemeClr val="bg1"/>
                </a:solidFill>
                <a:latin typeface="華康中圓體" pitchFamily="49" charset="-120"/>
              </a:rPr>
              <a:t>模型轉檔之</a:t>
            </a:r>
            <a:r>
              <a:rPr lang="zh-TW" altLang="en-US" sz="2358" dirty="0">
                <a:solidFill>
                  <a:srgbClr val="FF0000"/>
                </a:solidFill>
                <a:latin typeface="華康中圓體" pitchFamily="49" charset="-120"/>
              </a:rPr>
              <a:t>選項設定法</a:t>
            </a:r>
            <a:endParaRPr lang="en-US" altLang="zh-TW" sz="2358" dirty="0">
              <a:solidFill>
                <a:srgbClr val="FF0000"/>
              </a:solidFill>
              <a:latin typeface="華康中圓體" pitchFamily="49" charset="-120"/>
            </a:endParaRPr>
          </a:p>
        </p:txBody>
      </p:sp>
      <p:sp>
        <p:nvSpPr>
          <p:cNvPr id="562179" name="Rectangle 3"/>
          <p:cNvSpPr>
            <a:spLocks noChangeArrowheads="1"/>
          </p:cNvSpPr>
          <p:nvPr/>
        </p:nvSpPr>
        <p:spPr bwMode="auto">
          <a:xfrm>
            <a:off x="5356818" y="6430832"/>
            <a:ext cx="2083352" cy="4566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32650" tIns="32650" rIns="32650" bIns="32650" anchor="ctr">
            <a:spAutoFit/>
          </a:bodyPr>
          <a:lstStyle/>
          <a:p>
            <a:r>
              <a:rPr lang="zh-TW" altLang="en-US" sz="2539">
                <a:solidFill>
                  <a:srgbClr val="FF0000"/>
                </a:solidFill>
                <a:ea typeface="華康細圓體" pitchFamily="49" charset="-120"/>
              </a:rPr>
              <a:t>輸入為曲面</a:t>
            </a:r>
          </a:p>
        </p:txBody>
      </p:sp>
      <p:pic>
        <p:nvPicPr>
          <p:cNvPr id="5621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448" y="2193461"/>
            <a:ext cx="5534488" cy="378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218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83" y="2177883"/>
            <a:ext cx="4199818" cy="3357551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2182" name="AutoShape 6"/>
          <p:cNvSpPr>
            <a:spLocks noChangeArrowheads="1"/>
          </p:cNvSpPr>
          <p:nvPr/>
        </p:nvSpPr>
        <p:spPr bwMode="auto">
          <a:xfrm>
            <a:off x="1174275" y="5633339"/>
            <a:ext cx="1573673" cy="552873"/>
          </a:xfrm>
          <a:prstGeom prst="wedgeRoundRectCallout">
            <a:avLst>
              <a:gd name="adj1" fmla="val 54301"/>
              <a:gd name="adj2" fmla="val -137241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algn="l"/>
            <a:r>
              <a:rPr kumimoji="1" lang="zh-TW" altLang="en-US" sz="2358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縫織曲面</a:t>
            </a:r>
            <a:endParaRPr kumimoji="1" lang="en-US" altLang="zh-TW" sz="2358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0687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62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218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SolidWorks Files\Photo&amp;Video\Machinery\liteaircraft.tif"/>
          <p:cNvPicPr>
            <a:picLocks noChangeAspect="1" noChangeArrowheads="1"/>
          </p:cNvPicPr>
          <p:nvPr/>
        </p:nvPicPr>
        <p:blipFill rotWithShape="1">
          <a:blip r:embed="rId2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99213" y="1444963"/>
            <a:ext cx="6024010" cy="489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utoShape 34"/>
          <p:cNvSpPr>
            <a:spLocks noChangeArrowheads="1"/>
          </p:cNvSpPr>
          <p:nvPr/>
        </p:nvSpPr>
        <p:spPr bwMode="gray">
          <a:xfrm>
            <a:off x="763940" y="1935784"/>
            <a:ext cx="3506712" cy="691091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41465" tIns="40314" rIns="41465" bIns="40314" anchor="ctr" anchorCtr="1"/>
          <a:lstStyle/>
          <a:p>
            <a:r>
              <a:rPr lang="zh-TW" altLang="en-US" sz="2902" dirty="0">
                <a:solidFill>
                  <a:schemeClr val="bg1"/>
                </a:solidFill>
                <a:latin typeface="華康中圓體" pitchFamily="49" charset="-120"/>
              </a:rPr>
              <a:t> </a:t>
            </a:r>
            <a:r>
              <a:rPr lang="en-US" altLang="zh-TW" sz="2902" dirty="0">
                <a:solidFill>
                  <a:schemeClr val="bg1"/>
                </a:solidFill>
                <a:latin typeface="華康中圓體" pitchFamily="49" charset="-120"/>
              </a:rPr>
              <a:t>1 </a:t>
            </a:r>
            <a:r>
              <a:rPr lang="zh-TW" altLang="en-US" sz="2902" dirty="0">
                <a:solidFill>
                  <a:schemeClr val="bg1"/>
                </a:solidFill>
                <a:latin typeface="華康中圓體" pitchFamily="49" charset="-120"/>
              </a:rPr>
              <a:t>曲面絕招</a:t>
            </a:r>
            <a:endParaRPr lang="zh-TW" altLang="en-US" sz="2902" dirty="0">
              <a:latin typeface="華康中圓體" pitchFamily="49" charset="-120"/>
            </a:endParaRPr>
          </a:p>
        </p:txBody>
      </p:sp>
      <p:sp>
        <p:nvSpPr>
          <p:cNvPr id="21" name="AutoShape 34"/>
          <p:cNvSpPr>
            <a:spLocks noChangeArrowheads="1"/>
          </p:cNvSpPr>
          <p:nvPr/>
        </p:nvSpPr>
        <p:spPr bwMode="gray">
          <a:xfrm>
            <a:off x="750118" y="2856951"/>
            <a:ext cx="3506712" cy="713407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41465" tIns="40314" rIns="41465" bIns="40314" anchor="ctr" anchorCtr="1"/>
          <a:lstStyle/>
          <a:p>
            <a:pPr defTabSz="902695"/>
            <a:r>
              <a:rPr lang="zh-TW" altLang="en-US" sz="2902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r>
              <a:rPr lang="en-US" altLang="zh-TW" sz="2902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2</a:t>
            </a:r>
            <a:r>
              <a:rPr lang="zh-TW" altLang="en-US" sz="2902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產生曲面方式</a:t>
            </a:r>
            <a:endParaRPr lang="en-US" altLang="zh-TW" sz="2902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23" name="AutoShape 34"/>
          <p:cNvSpPr>
            <a:spLocks noChangeArrowheads="1"/>
          </p:cNvSpPr>
          <p:nvPr/>
        </p:nvSpPr>
        <p:spPr bwMode="gray">
          <a:xfrm>
            <a:off x="752421" y="3824478"/>
            <a:ext cx="3849954" cy="660136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zh-TW" altLang="en-US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r>
              <a:rPr lang="en-US" altLang="zh-TW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3</a:t>
            </a:r>
            <a:r>
              <a:rPr lang="zh-TW" altLang="en-US" sz="290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實體主、曲面輔   </a:t>
            </a:r>
            <a:endParaRPr lang="en-US" altLang="zh-TW" sz="2902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8" name="AutoShape 34"/>
          <p:cNvSpPr>
            <a:spLocks noChangeArrowheads="1"/>
          </p:cNvSpPr>
          <p:nvPr/>
        </p:nvSpPr>
        <p:spPr bwMode="gray">
          <a:xfrm>
            <a:off x="752421" y="4822961"/>
            <a:ext cx="3504826" cy="660136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41465" tIns="40314" rIns="41465" bIns="40314" anchor="ctr" anchorCtr="1"/>
          <a:lstStyle/>
          <a:p>
            <a:pPr defTabSz="902695"/>
            <a:r>
              <a:rPr lang="zh-TW" altLang="en-US" sz="2902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r>
              <a:rPr lang="en-US" altLang="zh-TW" sz="2902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4</a:t>
            </a:r>
            <a:r>
              <a:rPr lang="zh-TW" altLang="en-US" sz="2902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曲面常見主題  </a:t>
            </a:r>
            <a:endParaRPr lang="en-US" altLang="zh-TW" sz="2902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11010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066" name="Rectangle 2"/>
          <p:cNvSpPr>
            <a:spLocks noChangeArrowheads="1"/>
          </p:cNvSpPr>
          <p:nvPr/>
        </p:nvSpPr>
        <p:spPr bwMode="auto">
          <a:xfrm>
            <a:off x="303212" y="909308"/>
            <a:ext cx="12193440" cy="10167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2-3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實體為主；曲面為輔</a:t>
            </a: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1.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曲面模型</a:t>
            </a: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(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非實體</a:t>
            </a: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)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無法使用</a:t>
            </a:r>
            <a:r>
              <a:rPr lang="zh-TW" altLang="en-US" sz="2358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許多工具</a:t>
            </a:r>
            <a:endParaRPr lang="en-US" altLang="zh-TW" sz="2358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6000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831" y="2085572"/>
            <a:ext cx="2822229" cy="441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0070" name="Rectangle 6"/>
          <p:cNvSpPr>
            <a:spLocks noChangeArrowheads="1"/>
          </p:cNvSpPr>
          <p:nvPr/>
        </p:nvSpPr>
        <p:spPr bwMode="auto">
          <a:xfrm>
            <a:off x="2943756" y="4082335"/>
            <a:ext cx="1486304" cy="48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02695"/>
            <a:r>
              <a:rPr lang="zh-TW" altLang="en-US" sz="2539" dirty="0">
                <a:solidFill>
                  <a:srgbClr val="FF0000"/>
                </a:solidFill>
              </a:rPr>
              <a:t>物質特性</a:t>
            </a:r>
          </a:p>
        </p:txBody>
      </p:sp>
      <p:sp>
        <p:nvSpPr>
          <p:cNvPr id="10" name="矩形 9"/>
          <p:cNvSpPr/>
          <p:nvPr/>
        </p:nvSpPr>
        <p:spPr>
          <a:xfrm>
            <a:off x="2943757" y="4959866"/>
            <a:ext cx="1300356" cy="4273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TW" altLang="en-US" sz="2177" dirty="0">
                <a:solidFill>
                  <a:srgbClr val="FF0000"/>
                </a:solidFill>
                <a:latin typeface="華康中圓體" pitchFamily="49" charset="-120"/>
              </a:rPr>
              <a:t>干涉檢查</a:t>
            </a:r>
          </a:p>
        </p:txBody>
      </p:sp>
      <p:sp>
        <p:nvSpPr>
          <p:cNvPr id="11" name="矩形 10"/>
          <p:cNvSpPr/>
          <p:nvPr/>
        </p:nvSpPr>
        <p:spPr>
          <a:xfrm>
            <a:off x="2931929" y="5995117"/>
            <a:ext cx="1300356" cy="4273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TW" altLang="en-US" sz="2177" dirty="0">
                <a:solidFill>
                  <a:srgbClr val="FF0000"/>
                </a:solidFill>
                <a:latin typeface="華康中圓體" pitchFamily="49" charset="-120"/>
              </a:rPr>
              <a:t>鑽孔對正</a:t>
            </a: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4703519" y="6430832"/>
            <a:ext cx="3391386" cy="4566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r>
              <a:rPr lang="zh-TW" altLang="en-US" sz="2539" dirty="0">
                <a:solidFill>
                  <a:srgbClr val="FF0000"/>
                </a:solidFill>
                <a:ea typeface="華康細圓體" pitchFamily="49" charset="-120"/>
              </a:rPr>
              <a:t>因為沒有厚度</a:t>
            </a:r>
            <a:r>
              <a:rPr lang="en-US" altLang="zh-TW" sz="2539" dirty="0">
                <a:solidFill>
                  <a:srgbClr val="FF0000"/>
                </a:solidFill>
                <a:ea typeface="華康細圓體" pitchFamily="49" charset="-120"/>
              </a:rPr>
              <a:t>(</a:t>
            </a:r>
            <a:r>
              <a:rPr lang="zh-TW" altLang="en-US" sz="2539" dirty="0">
                <a:solidFill>
                  <a:srgbClr val="FF0000"/>
                </a:solidFill>
                <a:ea typeface="華康細圓體" pitchFamily="49" charset="-120"/>
              </a:rPr>
              <a:t>體積</a:t>
            </a:r>
            <a:r>
              <a:rPr lang="en-US" altLang="zh-TW" sz="2539" dirty="0">
                <a:solidFill>
                  <a:srgbClr val="FF0000"/>
                </a:solidFill>
                <a:ea typeface="華康細圓體" pitchFamily="49" charset="-120"/>
              </a:rPr>
              <a:t>)</a:t>
            </a:r>
            <a:endParaRPr lang="zh-TW" altLang="en-US" sz="2539" dirty="0">
              <a:solidFill>
                <a:srgbClr val="FF0000"/>
              </a:solidFill>
              <a:ea typeface="華康細圓體" pitchFamily="49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738D0DA-F172-487A-A21F-621DBB5DA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829" y="2085572"/>
            <a:ext cx="7167957" cy="130675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9E059A8B-4B90-4F49-8268-6AA302752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9116" y="3603557"/>
            <a:ext cx="1071607" cy="1071607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1B397564-372B-497D-82F8-C566AF9075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7609" y="4855700"/>
            <a:ext cx="785630" cy="776387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0BDB2D1B-D5F1-4F0A-A486-92C1D56968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9223" y="5812624"/>
            <a:ext cx="662405" cy="78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0151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35BA96B-44C9-4B69-8A85-3F3C4B975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646" y="2069179"/>
            <a:ext cx="2053360" cy="467344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93923" name="Rectangle 3"/>
          <p:cNvSpPr>
            <a:spLocks noChangeArrowheads="1"/>
          </p:cNvSpPr>
          <p:nvPr/>
        </p:nvSpPr>
        <p:spPr bwMode="auto">
          <a:xfrm>
            <a:off x="5356816" y="6742627"/>
            <a:ext cx="2084792" cy="4566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32650" tIns="32650" rIns="32650" bIns="32650" anchor="ctr">
            <a:spAutoFit/>
          </a:bodyPr>
          <a:lstStyle/>
          <a:p>
            <a:r>
              <a:rPr lang="zh-TW" altLang="en-US" sz="2539">
                <a:solidFill>
                  <a:srgbClr val="FF0000"/>
                </a:solidFill>
                <a:ea typeface="華康細圓體" pitchFamily="49" charset="-120"/>
              </a:rPr>
              <a:t>因為沒有實體</a:t>
            </a:r>
          </a:p>
        </p:txBody>
      </p:sp>
      <p:sp>
        <p:nvSpPr>
          <p:cNvPr id="593924" name="Rectangle 4"/>
          <p:cNvSpPr>
            <a:spLocks noChangeArrowheads="1"/>
          </p:cNvSpPr>
          <p:nvPr/>
        </p:nvSpPr>
        <p:spPr bwMode="auto">
          <a:xfrm>
            <a:off x="303212" y="909308"/>
            <a:ext cx="12193440" cy="10167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2-3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實體為主；曲面為輔</a:t>
            </a: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2.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曲面模型</a:t>
            </a:r>
            <a:r>
              <a:rPr lang="zh-TW" altLang="en-US" sz="2358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無法使用實體指令</a:t>
            </a:r>
            <a:endParaRPr lang="en-US" altLang="zh-TW" sz="2358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5939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958" y="2069179"/>
            <a:ext cx="2937860" cy="460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3927" name="AutoShape 7"/>
          <p:cNvSpPr>
            <a:spLocks noChangeArrowheads="1"/>
          </p:cNvSpPr>
          <p:nvPr/>
        </p:nvSpPr>
        <p:spPr bwMode="auto">
          <a:xfrm>
            <a:off x="4140208" y="2391685"/>
            <a:ext cx="947370" cy="446330"/>
          </a:xfrm>
          <a:prstGeom prst="wedgeRoundRectCallout">
            <a:avLst>
              <a:gd name="adj1" fmla="val -213817"/>
              <a:gd name="adj2" fmla="val -55339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algn="l"/>
            <a:r>
              <a:rPr kumimoji="1" lang="en-US" altLang="zh-TW" sz="2177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kumimoji="1" lang="zh-TW" altLang="en-US" sz="2177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 鑽孔</a:t>
            </a:r>
            <a:endParaRPr kumimoji="1" lang="en-US" altLang="zh-TW" sz="2177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593928" name="AutoShape 8"/>
          <p:cNvSpPr>
            <a:spLocks noChangeArrowheads="1"/>
          </p:cNvSpPr>
          <p:nvPr/>
        </p:nvSpPr>
        <p:spPr bwMode="auto">
          <a:xfrm>
            <a:off x="4045182" y="3082776"/>
            <a:ext cx="1042396" cy="446330"/>
          </a:xfrm>
          <a:prstGeom prst="wedgeRoundRectCallout">
            <a:avLst>
              <a:gd name="adj1" fmla="val -195992"/>
              <a:gd name="adj2" fmla="val 156255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algn="l"/>
            <a:r>
              <a:rPr kumimoji="1" lang="en-US" altLang="zh-TW" sz="2177">
                <a:latin typeface="華康細圓體" panose="020F0309000000000000" pitchFamily="49" charset="-120"/>
                <a:ea typeface="華康細圓體" panose="020F0309000000000000" pitchFamily="49" charset="-120"/>
              </a:rPr>
              <a:t>2</a:t>
            </a:r>
            <a:r>
              <a:rPr kumimoji="1" lang="zh-TW" altLang="en-US" sz="2177">
                <a:latin typeface="華康細圓體" panose="020F0309000000000000" pitchFamily="49" charset="-120"/>
                <a:ea typeface="華康細圓體" panose="020F0309000000000000" pitchFamily="49" charset="-120"/>
              </a:rPr>
              <a:t> 薄</a:t>
            </a:r>
            <a:r>
              <a:rPr kumimoji="1" lang="zh-TW" altLang="en-US" sz="2177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殼</a:t>
            </a:r>
            <a:endParaRPr kumimoji="1" lang="en-US" altLang="zh-TW" sz="2177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593929" name="AutoShape 9"/>
          <p:cNvSpPr>
            <a:spLocks noChangeArrowheads="1"/>
          </p:cNvSpPr>
          <p:nvPr/>
        </p:nvSpPr>
        <p:spPr bwMode="auto">
          <a:xfrm>
            <a:off x="4045182" y="3635649"/>
            <a:ext cx="1042396" cy="446330"/>
          </a:xfrm>
          <a:prstGeom prst="wedgeRoundRectCallout">
            <a:avLst>
              <a:gd name="adj1" fmla="val -202292"/>
              <a:gd name="adj2" fmla="val 147778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algn="l"/>
            <a:r>
              <a:rPr kumimoji="1" lang="en-US" altLang="zh-TW" sz="2177">
                <a:latin typeface="華康細圓體" panose="020F0309000000000000" pitchFamily="49" charset="-120"/>
                <a:ea typeface="華康細圓體" panose="020F0309000000000000" pitchFamily="49" charset="-120"/>
              </a:rPr>
              <a:t>3</a:t>
            </a:r>
            <a:r>
              <a:rPr kumimoji="1" lang="zh-TW" altLang="en-US" sz="2177">
                <a:latin typeface="華康細圓體" panose="020F0309000000000000" pitchFamily="49" charset="-120"/>
                <a:ea typeface="華康細圓體" panose="020F0309000000000000" pitchFamily="49" charset="-120"/>
              </a:rPr>
              <a:t> 肋</a:t>
            </a:r>
            <a:r>
              <a:rPr kumimoji="1" lang="zh-TW" altLang="en-US" sz="2177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材</a:t>
            </a:r>
          </a:p>
        </p:txBody>
      </p:sp>
      <p:sp>
        <p:nvSpPr>
          <p:cNvPr id="593930" name="AutoShape 10"/>
          <p:cNvSpPr>
            <a:spLocks noChangeArrowheads="1"/>
          </p:cNvSpPr>
          <p:nvPr/>
        </p:nvSpPr>
        <p:spPr bwMode="auto">
          <a:xfrm>
            <a:off x="4045181" y="4188522"/>
            <a:ext cx="1042396" cy="446330"/>
          </a:xfrm>
          <a:prstGeom prst="wedgeRoundRectCallout">
            <a:avLst>
              <a:gd name="adj1" fmla="val -172177"/>
              <a:gd name="adj2" fmla="val 157413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algn="l"/>
            <a:r>
              <a:rPr kumimoji="1" lang="en-US" altLang="zh-TW" sz="2177">
                <a:latin typeface="華康細圓體" panose="020F0309000000000000" pitchFamily="49" charset="-120"/>
                <a:ea typeface="華康細圓體" panose="020F0309000000000000" pitchFamily="49" charset="-120"/>
              </a:rPr>
              <a:t>4</a:t>
            </a:r>
            <a:r>
              <a:rPr kumimoji="1" lang="zh-TW" altLang="en-US" sz="2177">
                <a:latin typeface="華康細圓體" panose="020F0309000000000000" pitchFamily="49" charset="-120"/>
                <a:ea typeface="華康細圓體" panose="020F0309000000000000" pitchFamily="49" charset="-120"/>
              </a:rPr>
              <a:t> 圓</a:t>
            </a:r>
            <a:r>
              <a:rPr kumimoji="1" lang="zh-TW" altLang="en-US" sz="2177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頂</a:t>
            </a:r>
          </a:p>
        </p:txBody>
      </p:sp>
      <p:sp>
        <p:nvSpPr>
          <p:cNvPr id="593931" name="AutoShape 11"/>
          <p:cNvSpPr>
            <a:spLocks noChangeArrowheads="1"/>
          </p:cNvSpPr>
          <p:nvPr/>
        </p:nvSpPr>
        <p:spPr bwMode="auto">
          <a:xfrm>
            <a:off x="4045183" y="4810504"/>
            <a:ext cx="1015041" cy="446330"/>
          </a:xfrm>
          <a:prstGeom prst="wedgeRoundRectCallout">
            <a:avLst>
              <a:gd name="adj1" fmla="val -221708"/>
              <a:gd name="adj2" fmla="val 123715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algn="l"/>
            <a:r>
              <a:rPr kumimoji="1" lang="en-US" altLang="zh-TW" sz="2177">
                <a:latin typeface="華康細圓體" panose="020F0309000000000000" pitchFamily="49" charset="-120"/>
                <a:ea typeface="華康細圓體" panose="020F0309000000000000" pitchFamily="49" charset="-120"/>
              </a:rPr>
              <a:t>5</a:t>
            </a:r>
            <a:r>
              <a:rPr kumimoji="1" lang="zh-TW" altLang="en-US" sz="2177">
                <a:latin typeface="華康細圓體" panose="020F0309000000000000" pitchFamily="49" charset="-120"/>
                <a:ea typeface="華康細圓體" panose="020F0309000000000000" pitchFamily="49" charset="-120"/>
              </a:rPr>
              <a:t> 模</a:t>
            </a:r>
            <a:r>
              <a:rPr kumimoji="1" lang="zh-TW" altLang="en-US" sz="2177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塑</a:t>
            </a:r>
          </a:p>
        </p:txBody>
      </p:sp>
      <p:sp>
        <p:nvSpPr>
          <p:cNvPr id="593932" name="AutoShape 12"/>
          <p:cNvSpPr>
            <a:spLocks noChangeArrowheads="1"/>
          </p:cNvSpPr>
          <p:nvPr/>
        </p:nvSpPr>
        <p:spPr bwMode="auto">
          <a:xfrm>
            <a:off x="4045182" y="5363377"/>
            <a:ext cx="1042396" cy="446330"/>
          </a:xfrm>
          <a:prstGeom prst="wedgeRoundRectCallout">
            <a:avLst>
              <a:gd name="adj1" fmla="val -235462"/>
              <a:gd name="adj2" fmla="val 142988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algn="l"/>
            <a:r>
              <a:rPr kumimoji="1" lang="en-US" altLang="zh-TW" sz="2177">
                <a:latin typeface="華康細圓體" panose="020F0309000000000000" pitchFamily="49" charset="-120"/>
                <a:ea typeface="華康細圓體" panose="020F0309000000000000" pitchFamily="49" charset="-120"/>
              </a:rPr>
              <a:t>6</a:t>
            </a:r>
            <a:r>
              <a:rPr kumimoji="1" lang="zh-TW" altLang="en-US" sz="2177">
                <a:latin typeface="華康細圓體" panose="020F0309000000000000" pitchFamily="49" charset="-120"/>
                <a:ea typeface="華康細圓體" panose="020F0309000000000000" pitchFamily="49" charset="-120"/>
              </a:rPr>
              <a:t> 結合</a:t>
            </a:r>
            <a:endParaRPr kumimoji="1" lang="zh-TW" altLang="en-US" sz="2177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593933" name="AutoShape 13"/>
          <p:cNvSpPr>
            <a:spLocks noChangeArrowheads="1"/>
          </p:cNvSpPr>
          <p:nvPr/>
        </p:nvSpPr>
        <p:spPr bwMode="auto">
          <a:xfrm>
            <a:off x="4063479" y="5916250"/>
            <a:ext cx="1042396" cy="446330"/>
          </a:xfrm>
          <a:prstGeom prst="wedgeRoundRectCallout">
            <a:avLst>
              <a:gd name="adj1" fmla="val -181001"/>
              <a:gd name="adj2" fmla="val 132757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algn="l"/>
            <a:r>
              <a:rPr kumimoji="1" lang="en-US" altLang="zh-TW" sz="2177">
                <a:latin typeface="華康細圓體" panose="020F0309000000000000" pitchFamily="49" charset="-120"/>
                <a:ea typeface="華康細圓體" panose="020F0309000000000000" pitchFamily="49" charset="-120"/>
              </a:rPr>
              <a:t>7</a:t>
            </a:r>
            <a:r>
              <a:rPr kumimoji="1" lang="zh-TW" altLang="en-US" sz="2177">
                <a:latin typeface="華康細圓體" panose="020F0309000000000000" pitchFamily="49" charset="-120"/>
                <a:ea typeface="華康細圓體" panose="020F0309000000000000" pitchFamily="49" charset="-120"/>
              </a:rPr>
              <a:t> 分割</a:t>
            </a:r>
            <a:endParaRPr kumimoji="1" lang="zh-TW" altLang="en-US" sz="2177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8E4DF7E0-343E-4C55-BCCB-1E25A8709B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5628" y="3114605"/>
            <a:ext cx="389983" cy="414666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6765909C-8706-4F8E-AD05-EEB6AE7A6E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6752" y="3649669"/>
            <a:ext cx="360364" cy="409729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DF4E8810-8FCA-442C-B145-179C28BD20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9963" y="4206824"/>
            <a:ext cx="340618" cy="409729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B4883DD1-A322-42E3-8B39-E8C8DB4612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7496" y="5932081"/>
            <a:ext cx="345555" cy="414666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00C75D1C-C546-46E0-AC61-64CCFA5DD2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67496" y="2250714"/>
            <a:ext cx="468098" cy="451769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A1411772-6400-4C5E-8CF7-FE2E218E67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85819" y="5393223"/>
            <a:ext cx="381010" cy="457212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3F426649-034B-4C64-8704-E09C44A4EE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05628" y="4790510"/>
            <a:ext cx="434062" cy="45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35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93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93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93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93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93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593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593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27" grpId="0" animBg="1"/>
      <p:bldP spid="593928" grpId="0" animBg="1"/>
      <p:bldP spid="593929" grpId="0" animBg="1"/>
      <p:bldP spid="593930" grpId="0" animBg="1"/>
      <p:bldP spid="593931" grpId="0" animBg="1"/>
      <p:bldP spid="593932" grpId="0" animBg="1"/>
      <p:bldP spid="5939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4251" y="2130162"/>
            <a:ext cx="4210126" cy="3867518"/>
          </a:xfrm>
          <a:prstGeom prst="rect">
            <a:avLst/>
          </a:prstGeom>
        </p:spPr>
      </p:pic>
      <p:sp>
        <p:nvSpPr>
          <p:cNvPr id="593923" name="Rectangle 3"/>
          <p:cNvSpPr>
            <a:spLocks noChangeArrowheads="1"/>
          </p:cNvSpPr>
          <p:nvPr/>
        </p:nvSpPr>
        <p:spPr bwMode="auto">
          <a:xfrm>
            <a:off x="5356816" y="6430832"/>
            <a:ext cx="2084792" cy="4566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32650" tIns="32650" rIns="32650" bIns="32650" anchor="ctr">
            <a:spAutoFit/>
          </a:bodyPr>
          <a:lstStyle/>
          <a:p>
            <a:r>
              <a:rPr lang="zh-TW" altLang="en-US" sz="2539">
                <a:solidFill>
                  <a:srgbClr val="FF0000"/>
                </a:solidFill>
                <a:ea typeface="華康細圓體" pitchFamily="49" charset="-120"/>
              </a:rPr>
              <a:t>因為沒有實體</a:t>
            </a:r>
          </a:p>
        </p:txBody>
      </p:sp>
      <p:sp>
        <p:nvSpPr>
          <p:cNvPr id="593924" name="Rectangle 4"/>
          <p:cNvSpPr>
            <a:spLocks noChangeArrowheads="1"/>
          </p:cNvSpPr>
          <p:nvPr/>
        </p:nvSpPr>
        <p:spPr bwMode="auto">
          <a:xfrm>
            <a:off x="303212" y="909308"/>
            <a:ext cx="12193440" cy="10167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2-3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實體為主；曲面為輔</a:t>
            </a: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2.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曲面模型</a:t>
            </a:r>
            <a:r>
              <a:rPr lang="zh-TW" altLang="en-US" sz="2358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無法使用實體指令</a:t>
            </a:r>
            <a:endParaRPr lang="en-US" altLang="zh-TW" sz="2358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DAC74208-98A5-475C-B6AD-173354840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48" y="2039855"/>
            <a:ext cx="691091" cy="691091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2CB3996C-AFE7-403F-BC70-0D5F000056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940" y="2972030"/>
            <a:ext cx="3230086" cy="30256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A087F46A-BFCB-43A2-AC05-D9C2D2215C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2411" y="3151003"/>
            <a:ext cx="3873341" cy="101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8077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142" y="2396590"/>
            <a:ext cx="6489028" cy="3265813"/>
          </a:xfrm>
          <a:prstGeom prst="rect">
            <a:avLst/>
          </a:prstGeom>
        </p:spPr>
      </p:pic>
      <p:sp>
        <p:nvSpPr>
          <p:cNvPr id="602114" name="Rectangle 2"/>
          <p:cNvSpPr>
            <a:spLocks noChangeArrowheads="1"/>
          </p:cNvSpPr>
          <p:nvPr/>
        </p:nvSpPr>
        <p:spPr bwMode="auto">
          <a:xfrm>
            <a:off x="5356816" y="6430832"/>
            <a:ext cx="2084792" cy="4566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32650" tIns="32650" rIns="32650" bIns="32650" anchor="ctr">
            <a:spAutoFit/>
          </a:bodyPr>
          <a:lstStyle/>
          <a:p>
            <a:r>
              <a:rPr lang="zh-TW" altLang="en-US" sz="2539">
                <a:solidFill>
                  <a:srgbClr val="FF0000"/>
                </a:solidFill>
                <a:ea typeface="華康細圓體" pitchFamily="49" charset="-120"/>
              </a:rPr>
              <a:t>加厚度失敗</a:t>
            </a:r>
          </a:p>
        </p:txBody>
      </p:sp>
      <p:sp>
        <p:nvSpPr>
          <p:cNvPr id="602118" name="Rectangle 6"/>
          <p:cNvSpPr>
            <a:spLocks noChangeArrowheads="1"/>
          </p:cNvSpPr>
          <p:nvPr/>
        </p:nvSpPr>
        <p:spPr bwMode="auto">
          <a:xfrm>
            <a:off x="303212" y="909308"/>
            <a:ext cx="12193440" cy="10167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2-3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實體為主；曲面為輔</a:t>
            </a: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5.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曲面成為實體驗證可製造性</a:t>
            </a:r>
            <a:endParaRPr lang="en-US" altLang="zh-TW" sz="2358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1608" y="2174691"/>
            <a:ext cx="4418200" cy="425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9825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499" name="Rectangle 3"/>
          <p:cNvSpPr>
            <a:spLocks noChangeArrowheads="1"/>
          </p:cNvSpPr>
          <p:nvPr/>
        </p:nvSpPr>
        <p:spPr bwMode="auto">
          <a:xfrm>
            <a:off x="303212" y="909308"/>
            <a:ext cx="12193440" cy="10167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2-3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實體為主；曲面為輔</a:t>
            </a: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6.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曲面是</a:t>
            </a:r>
            <a:r>
              <a:rPr lang="zh-TW" altLang="en-US" sz="2358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手段</a:t>
            </a:r>
            <a:r>
              <a:rPr lang="en-US" altLang="zh-TW" sz="2358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(</a:t>
            </a:r>
            <a:r>
              <a:rPr lang="zh-TW" altLang="en-US" sz="2358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過程</a:t>
            </a:r>
            <a:r>
              <a:rPr lang="en-US" altLang="zh-TW" sz="2358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)</a:t>
            </a:r>
          </a:p>
        </p:txBody>
      </p:sp>
      <p:sp>
        <p:nvSpPr>
          <p:cNvPr id="618510" name="Rectangle 14"/>
          <p:cNvSpPr>
            <a:spLocks noChangeArrowheads="1"/>
          </p:cNvSpPr>
          <p:nvPr/>
        </p:nvSpPr>
        <p:spPr bwMode="auto">
          <a:xfrm>
            <a:off x="3752837" y="6139351"/>
            <a:ext cx="1579278" cy="427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02695"/>
            <a:r>
              <a:rPr lang="en-US" altLang="zh-TW" sz="2177" dirty="0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2.</a:t>
            </a:r>
            <a:r>
              <a:rPr lang="zh-TW" altLang="en-US" sz="2177" dirty="0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相交曲線</a:t>
            </a:r>
          </a:p>
        </p:txBody>
      </p:sp>
      <p:sp>
        <p:nvSpPr>
          <p:cNvPr id="618512" name="Rectangle 16"/>
          <p:cNvSpPr>
            <a:spLocks noChangeArrowheads="1"/>
          </p:cNvSpPr>
          <p:nvPr/>
        </p:nvSpPr>
        <p:spPr bwMode="auto">
          <a:xfrm>
            <a:off x="7323477" y="6108279"/>
            <a:ext cx="1579278" cy="427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02695"/>
            <a:r>
              <a:rPr lang="en-US" altLang="zh-TW" sz="2177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3.</a:t>
            </a:r>
            <a:r>
              <a:rPr lang="zh-TW" altLang="en-US" sz="2177" dirty="0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完成掃出</a:t>
            </a:r>
          </a:p>
        </p:txBody>
      </p:sp>
      <p:sp>
        <p:nvSpPr>
          <p:cNvPr id="618513" name="Rectangle 17"/>
          <p:cNvSpPr>
            <a:spLocks noChangeArrowheads="1"/>
          </p:cNvSpPr>
          <p:nvPr/>
        </p:nvSpPr>
        <p:spPr bwMode="auto">
          <a:xfrm>
            <a:off x="10934479" y="6125306"/>
            <a:ext cx="1579278" cy="427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02695"/>
            <a:r>
              <a:rPr lang="en-US" altLang="zh-TW" sz="2177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4.</a:t>
            </a:r>
            <a:r>
              <a:rPr lang="zh-TW" altLang="en-US" sz="2177" dirty="0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複製排列</a:t>
            </a:r>
          </a:p>
        </p:txBody>
      </p:sp>
      <p:sp>
        <p:nvSpPr>
          <p:cNvPr id="618514" name="Rectangle 18"/>
          <p:cNvSpPr>
            <a:spLocks noChangeArrowheads="1"/>
          </p:cNvSpPr>
          <p:nvPr/>
        </p:nvSpPr>
        <p:spPr bwMode="auto">
          <a:xfrm>
            <a:off x="5356816" y="6692632"/>
            <a:ext cx="2084792" cy="4566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32650" tIns="32650" rIns="32650" bIns="32650" anchor="ctr">
            <a:spAutoFit/>
          </a:bodyPr>
          <a:lstStyle/>
          <a:p>
            <a:r>
              <a:rPr lang="zh-TW" altLang="en-US" sz="2539">
                <a:solidFill>
                  <a:srgbClr val="FF0000"/>
                </a:solidFill>
                <a:ea typeface="華康細圓體" pitchFamily="49" charset="-120"/>
              </a:rPr>
              <a:t>協助特徵成形</a:t>
            </a: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474727" y="6125305"/>
            <a:ext cx="1579278" cy="427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02695"/>
            <a:r>
              <a:rPr lang="en-US" altLang="zh-TW" sz="2177" dirty="0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1.</a:t>
            </a:r>
            <a:r>
              <a:rPr lang="zh-TW" altLang="en-US" sz="2177" dirty="0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螺旋曲線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00B8BF9-9CE3-475D-BA6A-FEB05BADB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2067" y="2240345"/>
            <a:ext cx="1924390" cy="381415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D42AC92-B3A8-42F3-95B4-875E9ED88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1881" y="2448268"/>
            <a:ext cx="1730874" cy="356516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DDC3E40-481F-4C61-B7B1-B97CF7EA31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4396" y="1986506"/>
            <a:ext cx="3567068" cy="40924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34E7CF6B-73B2-407F-B20C-AB0EF63AAE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968" y="2435111"/>
            <a:ext cx="1930313" cy="367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5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8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18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618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8510" grpId="0"/>
      <p:bldP spid="618512" grpId="0"/>
      <p:bldP spid="6185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1" name="Rectangle 3"/>
          <p:cNvSpPr>
            <a:spLocks noChangeArrowheads="1"/>
          </p:cNvSpPr>
          <p:nvPr/>
        </p:nvSpPr>
        <p:spPr bwMode="auto">
          <a:xfrm>
            <a:off x="303212" y="909308"/>
            <a:ext cx="12193440" cy="10167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2-3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實體為主；曲面為輔</a:t>
            </a: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7.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曲面是</a:t>
            </a:r>
            <a:r>
              <a:rPr lang="zh-TW" altLang="en-US" sz="2358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目地</a:t>
            </a:r>
            <a:endParaRPr lang="en-US" altLang="zh-TW" sz="2358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4875935" y="6641488"/>
            <a:ext cx="2908342" cy="4566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pPr algn="ctr"/>
            <a:r>
              <a:rPr lang="zh-TW" altLang="en-US" sz="2539" dirty="0">
                <a:solidFill>
                  <a:srgbClr val="FF0000"/>
                </a:solidFill>
                <a:ea typeface="華康細圓體" pitchFamily="49" charset="-120"/>
              </a:rPr>
              <a:t>曲面飽和度</a:t>
            </a:r>
            <a:endParaRPr lang="en-US" altLang="zh-TW" sz="2539" dirty="0">
              <a:solidFill>
                <a:srgbClr val="FF0000"/>
              </a:solidFill>
              <a:ea typeface="華康細圓體" pitchFamily="49" charset="-120"/>
            </a:endParaRPr>
          </a:p>
        </p:txBody>
      </p:sp>
      <p:sp>
        <p:nvSpPr>
          <p:cNvPr id="10" name="Line 25"/>
          <p:cNvSpPr>
            <a:spLocks noChangeShapeType="1"/>
          </p:cNvSpPr>
          <p:nvPr/>
        </p:nvSpPr>
        <p:spPr bwMode="auto">
          <a:xfrm flipV="1">
            <a:off x="3634849" y="5396495"/>
            <a:ext cx="648481" cy="244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801" tIns="42900" rIns="85801" bIns="42900"/>
          <a:lstStyle/>
          <a:p>
            <a:endParaRPr lang="zh-TW" altLang="en-US" sz="823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F469A319-0C21-4EF8-844D-1D78E96CF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5935" y="5120686"/>
            <a:ext cx="1090087" cy="971167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24B9095F-656C-4288-9846-0E3301490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1864" y="3422773"/>
            <a:ext cx="3132255" cy="3132255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96232D95-DA05-48C6-A4AD-647E965CF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5070" y="2116991"/>
            <a:ext cx="2675060" cy="2174689"/>
          </a:xfrm>
          <a:prstGeom prst="rect">
            <a:avLst/>
          </a:prstGeom>
        </p:spPr>
      </p:pic>
      <p:sp>
        <p:nvSpPr>
          <p:cNvPr id="13" name="Line 25">
            <a:extLst>
              <a:ext uri="{FF2B5EF4-FFF2-40B4-BE49-F238E27FC236}">
                <a16:creationId xmlns:a16="http://schemas.microsoft.com/office/drawing/2014/main" id="{6B6B57A6-3700-43A4-B324-128E19DA32F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658584" y="5442885"/>
            <a:ext cx="648481" cy="244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801" tIns="42900" rIns="85801" bIns="42900"/>
          <a:lstStyle/>
          <a:p>
            <a:endParaRPr lang="zh-TW" altLang="en-US" sz="823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1B75A8B-832D-4500-9B57-F093298436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7439" y="2039846"/>
            <a:ext cx="3369960" cy="276585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554B03F5-887D-421B-B7AF-7CD1A120C2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269" y="3737758"/>
            <a:ext cx="3139780" cy="276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79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SolidWorks Files\Photo&amp;Video\Machinery\liteaircraft.tif"/>
          <p:cNvPicPr>
            <a:picLocks noChangeAspect="1" noChangeArrowheads="1"/>
          </p:cNvPicPr>
          <p:nvPr/>
        </p:nvPicPr>
        <p:blipFill rotWithShape="1">
          <a:blip r:embed="rId2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99213" y="1444963"/>
            <a:ext cx="6024010" cy="489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utoShape 34"/>
          <p:cNvSpPr>
            <a:spLocks noChangeArrowheads="1"/>
          </p:cNvSpPr>
          <p:nvPr/>
        </p:nvSpPr>
        <p:spPr bwMode="gray">
          <a:xfrm>
            <a:off x="763940" y="1935784"/>
            <a:ext cx="3506712" cy="691091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zh-TW" altLang="en-US" sz="2902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en-US" altLang="zh-TW" sz="2902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 </a:t>
            </a:r>
            <a:r>
              <a:rPr lang="zh-TW" altLang="en-US" sz="2902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曲面絕招</a:t>
            </a:r>
            <a:endParaRPr lang="zh-TW" altLang="en-US" sz="2902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21" name="AutoShape 34"/>
          <p:cNvSpPr>
            <a:spLocks noChangeArrowheads="1"/>
          </p:cNvSpPr>
          <p:nvPr/>
        </p:nvSpPr>
        <p:spPr bwMode="gray">
          <a:xfrm>
            <a:off x="750118" y="2856951"/>
            <a:ext cx="3506712" cy="713407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zh-TW" altLang="en-US" sz="2902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en-US" altLang="zh-TW" sz="2902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</a:t>
            </a:r>
            <a:r>
              <a:rPr lang="zh-TW" altLang="en-US" sz="2902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產生曲面方式</a:t>
            </a:r>
            <a:endParaRPr lang="en-US" altLang="zh-TW" sz="2902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23" name="AutoShape 34"/>
          <p:cNvSpPr>
            <a:spLocks noChangeArrowheads="1"/>
          </p:cNvSpPr>
          <p:nvPr/>
        </p:nvSpPr>
        <p:spPr bwMode="gray">
          <a:xfrm>
            <a:off x="752421" y="3824478"/>
            <a:ext cx="3849954" cy="660136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zh-TW" altLang="en-US" sz="2902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en-US" altLang="zh-TW" sz="2902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</a:t>
            </a:r>
            <a:r>
              <a:rPr lang="zh-TW" altLang="en-US" sz="2902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 實體主、曲面輔   </a:t>
            </a:r>
            <a:endParaRPr lang="en-US" altLang="zh-TW" sz="2902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8" name="AutoShape 34"/>
          <p:cNvSpPr>
            <a:spLocks noChangeArrowheads="1"/>
          </p:cNvSpPr>
          <p:nvPr/>
        </p:nvSpPr>
        <p:spPr bwMode="gray">
          <a:xfrm>
            <a:off x="752421" y="4822961"/>
            <a:ext cx="3504826" cy="660136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zh-TW" altLang="en-US" sz="2902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en-US" altLang="zh-TW" sz="2902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</a:t>
            </a:r>
            <a:r>
              <a:rPr lang="zh-TW" altLang="en-US" sz="2902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曲面常見主題  </a:t>
            </a:r>
            <a:endParaRPr lang="en-US" altLang="zh-TW" sz="2902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918431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4" name="Rectangle 2"/>
          <p:cNvSpPr>
            <a:spLocks noChangeArrowheads="1"/>
          </p:cNvSpPr>
          <p:nvPr/>
        </p:nvSpPr>
        <p:spPr bwMode="auto">
          <a:xfrm>
            <a:off x="4875932" y="6734866"/>
            <a:ext cx="2908342" cy="4566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r>
              <a:rPr lang="zh-TW" altLang="en-US" sz="2539">
                <a:solidFill>
                  <a:srgbClr val="FF0000"/>
                </a:solidFill>
                <a:ea typeface="華康細圓體" pitchFamily="49" charset="-120"/>
              </a:rPr>
              <a:t>實體是必要結果</a:t>
            </a:r>
          </a:p>
        </p:txBody>
      </p:sp>
      <p:sp>
        <p:nvSpPr>
          <p:cNvPr id="602118" name="Rectangle 6"/>
          <p:cNvSpPr>
            <a:spLocks noChangeArrowheads="1"/>
          </p:cNvSpPr>
          <p:nvPr/>
        </p:nvSpPr>
        <p:spPr bwMode="auto">
          <a:xfrm>
            <a:off x="303212" y="909308"/>
            <a:ext cx="12193440" cy="10167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2-3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實體為主；曲面為輔</a:t>
            </a: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8.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曲面最終成為</a:t>
            </a:r>
            <a:r>
              <a:rPr lang="zh-TW" altLang="en-US" sz="2358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實體</a:t>
            </a:r>
            <a:endParaRPr lang="en-US" altLang="zh-TW" sz="2358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1638" y="3361634"/>
            <a:ext cx="3780342" cy="311878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5879" y="2106048"/>
            <a:ext cx="3328927" cy="273571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882" y="2172765"/>
            <a:ext cx="1865946" cy="194607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" name="箭號: 向右 4"/>
          <p:cNvSpPr/>
          <p:nvPr/>
        </p:nvSpPr>
        <p:spPr bwMode="auto">
          <a:xfrm rot="10800000">
            <a:off x="2266830" y="3370197"/>
            <a:ext cx="808147" cy="448781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/>
            <a:endParaRPr lang="zh-TW" altLang="en-US" sz="1632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162" y="4302293"/>
            <a:ext cx="1859369" cy="194791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5" name="箭號: 向右 14"/>
          <p:cNvSpPr/>
          <p:nvPr/>
        </p:nvSpPr>
        <p:spPr bwMode="auto">
          <a:xfrm rot="10800000">
            <a:off x="2239470" y="5852150"/>
            <a:ext cx="808147" cy="448781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/>
            <a:endParaRPr lang="zh-TW" altLang="en-US" sz="1632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1411" y="2106048"/>
            <a:ext cx="1249042" cy="186594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8099" y="4422130"/>
            <a:ext cx="1371596" cy="187880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8" name="箭號: 向右 17"/>
          <p:cNvSpPr/>
          <p:nvPr/>
        </p:nvSpPr>
        <p:spPr bwMode="auto">
          <a:xfrm rot="10800000">
            <a:off x="5408066" y="3636670"/>
            <a:ext cx="808147" cy="448781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/>
            <a:endParaRPr lang="zh-TW" altLang="en-US" sz="1632"/>
          </a:p>
        </p:txBody>
      </p:sp>
      <p:sp>
        <p:nvSpPr>
          <p:cNvPr id="19" name="箭號: 向右 18"/>
          <p:cNvSpPr/>
          <p:nvPr/>
        </p:nvSpPr>
        <p:spPr bwMode="auto">
          <a:xfrm rot="10800000">
            <a:off x="5500453" y="5964410"/>
            <a:ext cx="808147" cy="448781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/>
            <a:endParaRPr lang="zh-TW" altLang="en-US" sz="1632"/>
          </a:p>
        </p:txBody>
      </p:sp>
    </p:spTree>
    <p:extLst>
      <p:ext uri="{BB962C8B-B14F-4D97-AF65-F5344CB8AC3E}">
        <p14:creationId xmlns:p14="http://schemas.microsoft.com/office/powerpoint/2010/main" val="16034106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4" name="Rectangle 2"/>
          <p:cNvSpPr>
            <a:spLocks noChangeArrowheads="1"/>
          </p:cNvSpPr>
          <p:nvPr/>
        </p:nvSpPr>
        <p:spPr bwMode="auto">
          <a:xfrm>
            <a:off x="4382586" y="6742627"/>
            <a:ext cx="3737651" cy="4566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r>
              <a:rPr lang="zh-TW" altLang="en-US" sz="2539">
                <a:solidFill>
                  <a:srgbClr val="FF0000"/>
                </a:solidFill>
                <a:ea typeface="華康細圓體" pitchFamily="49" charset="-120"/>
              </a:rPr>
              <a:t>透過加厚與模具驗證</a:t>
            </a:r>
          </a:p>
        </p:txBody>
      </p:sp>
      <p:sp>
        <p:nvSpPr>
          <p:cNvPr id="602118" name="Rectangle 6"/>
          <p:cNvSpPr>
            <a:spLocks noChangeArrowheads="1"/>
          </p:cNvSpPr>
          <p:nvPr/>
        </p:nvSpPr>
        <p:spPr bwMode="auto">
          <a:xfrm>
            <a:off x="303212" y="909308"/>
            <a:ext cx="12193440" cy="10167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2-3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實體為主；曲面為輔</a:t>
            </a: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9.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曲面要可製造性，否則只是藝術品</a:t>
            </a:r>
            <a:endParaRPr lang="en-US" altLang="zh-TW" sz="2358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55D6E1D-085D-463F-96B5-040493C65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6520" y="2041072"/>
            <a:ext cx="3070107" cy="494597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8522A9E-F63F-42F3-8833-6C152DE4D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823" y="2486201"/>
            <a:ext cx="3625038" cy="425642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DF755F75-3EED-401B-A98D-E299E016E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212" y="3224775"/>
            <a:ext cx="3660328" cy="306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93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728" y="2070793"/>
            <a:ext cx="4342697" cy="4568054"/>
          </a:xfrm>
          <a:prstGeom prst="rect">
            <a:avLst/>
          </a:prstGeom>
        </p:spPr>
      </p:pic>
      <p:sp>
        <p:nvSpPr>
          <p:cNvPr id="602114" name="Rectangle 2"/>
          <p:cNvSpPr>
            <a:spLocks noChangeArrowheads="1"/>
          </p:cNvSpPr>
          <p:nvPr/>
        </p:nvSpPr>
        <p:spPr bwMode="auto">
          <a:xfrm>
            <a:off x="1597133" y="6742627"/>
            <a:ext cx="1648208" cy="4566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r>
              <a:rPr lang="en-US" altLang="zh-TW" sz="2539" dirty="0">
                <a:solidFill>
                  <a:srgbClr val="FF0000"/>
                </a:solidFill>
                <a:ea typeface="華康細圓體" pitchFamily="49" charset="-120"/>
              </a:rPr>
              <a:t>1.</a:t>
            </a:r>
            <a:r>
              <a:rPr lang="zh-TW" altLang="en-US" sz="2539" dirty="0">
                <a:solidFill>
                  <a:srgbClr val="FF0000"/>
                </a:solidFill>
                <a:ea typeface="華康細圓體" pitchFamily="49" charset="-120"/>
              </a:rPr>
              <a:t>實體為主</a:t>
            </a:r>
          </a:p>
        </p:txBody>
      </p:sp>
      <p:sp>
        <p:nvSpPr>
          <p:cNvPr id="602118" name="Rectangle 6"/>
          <p:cNvSpPr>
            <a:spLocks noChangeArrowheads="1"/>
          </p:cNvSpPr>
          <p:nvPr/>
        </p:nvSpPr>
        <p:spPr bwMode="auto">
          <a:xfrm>
            <a:off x="303212" y="909308"/>
            <a:ext cx="12193440" cy="10167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2-3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實體為主；曲面為輔</a:t>
            </a: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10.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如虎添翼</a:t>
            </a:r>
            <a:endParaRPr lang="en-US" altLang="zh-TW" sz="2358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9504160" y="6077747"/>
            <a:ext cx="2137171" cy="4566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r>
              <a:rPr lang="en-US" altLang="zh-TW" sz="2539" dirty="0">
                <a:solidFill>
                  <a:srgbClr val="FF0000"/>
                </a:solidFill>
                <a:ea typeface="華康細圓體" pitchFamily="49" charset="-120"/>
              </a:rPr>
              <a:t>2.</a:t>
            </a:r>
            <a:r>
              <a:rPr lang="zh-TW" altLang="en-US" sz="2539" dirty="0">
                <a:solidFill>
                  <a:srgbClr val="FF0000"/>
                </a:solidFill>
                <a:ea typeface="華康細圓體" pitchFamily="49" charset="-120"/>
              </a:rPr>
              <a:t>曲面為輔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036385" y="6638847"/>
            <a:ext cx="4725653" cy="446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891177"/>
            <a:r>
              <a:rPr lang="en-US" altLang="zh-TW" sz="2902" dirty="0">
                <a:solidFill>
                  <a:srgbClr val="FF0000"/>
                </a:solidFill>
              </a:rPr>
              <a:t>CAD</a:t>
            </a:r>
            <a:r>
              <a:rPr lang="zh-TW" altLang="en-US" sz="2902" dirty="0">
                <a:solidFill>
                  <a:srgbClr val="FF0000"/>
                </a:solidFill>
              </a:rPr>
              <a:t>與</a:t>
            </a:r>
            <a:r>
              <a:rPr lang="en-US" altLang="zh-TW" sz="2902" dirty="0" err="1">
                <a:solidFill>
                  <a:srgbClr val="FF0000"/>
                </a:solidFill>
              </a:rPr>
              <a:t>CAID</a:t>
            </a:r>
            <a:r>
              <a:rPr lang="zh-TW" altLang="en-US" sz="2902" dirty="0">
                <a:solidFill>
                  <a:srgbClr val="FF0000"/>
                </a:solidFill>
              </a:rPr>
              <a:t>整合（如虎添翼）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0047" y="2729544"/>
            <a:ext cx="4224936" cy="324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8390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SolidWorks Files\Photo&amp;Video\Machinery\liteaircraft.tif"/>
          <p:cNvPicPr>
            <a:picLocks noChangeAspect="1" noChangeArrowheads="1"/>
          </p:cNvPicPr>
          <p:nvPr/>
        </p:nvPicPr>
        <p:blipFill rotWithShape="1">
          <a:blip r:embed="rId2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99213" y="1444963"/>
            <a:ext cx="6024010" cy="489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utoShape 34"/>
          <p:cNvSpPr>
            <a:spLocks noChangeArrowheads="1"/>
          </p:cNvSpPr>
          <p:nvPr/>
        </p:nvSpPr>
        <p:spPr bwMode="gray">
          <a:xfrm>
            <a:off x="763940" y="1935784"/>
            <a:ext cx="3506712" cy="691091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41465" tIns="40314" rIns="41465" bIns="40314" anchor="ctr" anchorCtr="1"/>
          <a:lstStyle/>
          <a:p>
            <a:r>
              <a:rPr lang="zh-TW" altLang="en-US" sz="2902" dirty="0">
                <a:solidFill>
                  <a:schemeClr val="bg1"/>
                </a:solidFill>
                <a:latin typeface="華康中圓體" pitchFamily="49" charset="-120"/>
              </a:rPr>
              <a:t> </a:t>
            </a:r>
            <a:r>
              <a:rPr lang="en-US" altLang="zh-TW" sz="2902" dirty="0">
                <a:solidFill>
                  <a:schemeClr val="bg1"/>
                </a:solidFill>
                <a:latin typeface="華康中圓體" pitchFamily="49" charset="-120"/>
              </a:rPr>
              <a:t>1 </a:t>
            </a:r>
            <a:r>
              <a:rPr lang="zh-TW" altLang="en-US" sz="2902" dirty="0">
                <a:solidFill>
                  <a:schemeClr val="bg1"/>
                </a:solidFill>
                <a:latin typeface="華康中圓體" pitchFamily="49" charset="-120"/>
              </a:rPr>
              <a:t>曲面絕招</a:t>
            </a:r>
            <a:endParaRPr lang="zh-TW" altLang="en-US" sz="2902" dirty="0">
              <a:latin typeface="華康中圓體" pitchFamily="49" charset="-120"/>
            </a:endParaRPr>
          </a:p>
        </p:txBody>
      </p:sp>
      <p:sp>
        <p:nvSpPr>
          <p:cNvPr id="21" name="AutoShape 34"/>
          <p:cNvSpPr>
            <a:spLocks noChangeArrowheads="1"/>
          </p:cNvSpPr>
          <p:nvPr/>
        </p:nvSpPr>
        <p:spPr bwMode="gray">
          <a:xfrm>
            <a:off x="750118" y="2856951"/>
            <a:ext cx="3506712" cy="713407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41465" tIns="40314" rIns="41465" bIns="40314" anchor="ctr" anchorCtr="1"/>
          <a:lstStyle/>
          <a:p>
            <a:pPr defTabSz="902695"/>
            <a:r>
              <a:rPr lang="zh-TW" altLang="en-US" sz="2902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r>
              <a:rPr lang="en-US" altLang="zh-TW" sz="2902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2</a:t>
            </a:r>
            <a:r>
              <a:rPr lang="zh-TW" altLang="en-US" sz="2902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產生曲面方式</a:t>
            </a:r>
            <a:endParaRPr lang="en-US" altLang="zh-TW" sz="2902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23" name="AutoShape 34"/>
          <p:cNvSpPr>
            <a:spLocks noChangeArrowheads="1"/>
          </p:cNvSpPr>
          <p:nvPr/>
        </p:nvSpPr>
        <p:spPr bwMode="gray">
          <a:xfrm>
            <a:off x="752421" y="3824478"/>
            <a:ext cx="3849954" cy="660136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41465" tIns="40314" rIns="41465" bIns="40314" anchor="ctr" anchorCtr="1"/>
          <a:lstStyle/>
          <a:p>
            <a:pPr defTabSz="902695"/>
            <a:r>
              <a:rPr lang="zh-TW" altLang="en-US" sz="2902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r>
              <a:rPr lang="en-US" altLang="zh-TW" sz="2902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3</a:t>
            </a:r>
            <a:r>
              <a:rPr lang="zh-TW" altLang="en-US" sz="2902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實體主、曲面輔   </a:t>
            </a:r>
            <a:endParaRPr lang="en-US" altLang="zh-TW" sz="2902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8" name="AutoShape 34"/>
          <p:cNvSpPr>
            <a:spLocks noChangeArrowheads="1"/>
          </p:cNvSpPr>
          <p:nvPr/>
        </p:nvSpPr>
        <p:spPr bwMode="gray">
          <a:xfrm>
            <a:off x="752421" y="4822961"/>
            <a:ext cx="3504826" cy="660136"/>
          </a:xfrm>
          <a:prstGeom prst="roundRect">
            <a:avLst>
              <a:gd name="adj" fmla="val 50000"/>
            </a:avLst>
          </a:prstGeom>
          <a:solidFill>
            <a:srgbClr val="0033CC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zh-TW" altLang="en-US" sz="2902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r>
              <a:rPr lang="en-US" altLang="zh-TW" sz="2902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4</a:t>
            </a:r>
            <a:r>
              <a:rPr lang="zh-TW" altLang="en-US" sz="2902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曲面常見主題  </a:t>
            </a:r>
            <a:endParaRPr lang="en-US" altLang="zh-TW" sz="2902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596408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35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460" y="1243963"/>
            <a:ext cx="2987193" cy="2051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D:\SolidWorks Publisher(書籍內容)\08 SolidWorks 曲面建模訓練手冊\00 曲面演講\11.Ergonomi Chair(人體工學座椅)-1.tif">
            <a:extLst>
              <a:ext uri="{FF2B5EF4-FFF2-40B4-BE49-F238E27FC236}">
                <a16:creationId xmlns:a16="http://schemas.microsoft.com/office/drawing/2014/main" id="{96054C6C-D50E-474E-9F0C-F93D4058F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056" y="1073726"/>
            <a:ext cx="1513633" cy="2395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3" descr="prezo1.jpg">
            <a:extLst>
              <a:ext uri="{FF2B5EF4-FFF2-40B4-BE49-F238E27FC236}">
                <a16:creationId xmlns:a16="http://schemas.microsoft.com/office/drawing/2014/main" id="{A3F46E0B-23F2-40EC-B2DD-44C96D9057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1323" y="3046726"/>
            <a:ext cx="3636696" cy="2424161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4DBDB9C0-CBAF-44EB-9C61-BAD50ECFD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6540" y="4758111"/>
            <a:ext cx="2761950" cy="1667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31E3DE5F-4DA0-4E74-9AF9-E6F3CE3D3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781" y="5713178"/>
            <a:ext cx="1698245" cy="1425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AutoShape 10">
            <a:extLst>
              <a:ext uri="{FF2B5EF4-FFF2-40B4-BE49-F238E27FC236}">
                <a16:creationId xmlns:a16="http://schemas.microsoft.com/office/drawing/2014/main" id="{B9249C77-7E41-406D-99CC-6676AA1D8E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467" y="4127012"/>
            <a:ext cx="1113315" cy="534379"/>
          </a:xfrm>
          <a:prstGeom prst="wedgeRoundRectCallout">
            <a:avLst>
              <a:gd name="adj1" fmla="val 15430"/>
              <a:gd name="adj2" fmla="val 167177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r>
              <a:rPr kumimoji="1" lang="zh-TW" altLang="en-US" sz="2358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漸消面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8EC91CEF-C345-4C50-B4AC-ECA5502DF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916" y="3458802"/>
            <a:ext cx="2221998" cy="1558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AutoShape 10">
            <a:extLst>
              <a:ext uri="{FF2B5EF4-FFF2-40B4-BE49-F238E27FC236}">
                <a16:creationId xmlns:a16="http://schemas.microsoft.com/office/drawing/2014/main" id="{832A5E6E-10AB-45FC-9741-B9FFAF68D0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1765" y="3600450"/>
            <a:ext cx="1025352" cy="579565"/>
          </a:xfrm>
          <a:prstGeom prst="wedgeRoundRectCallout">
            <a:avLst>
              <a:gd name="adj1" fmla="val -67529"/>
              <a:gd name="adj2" fmla="val 53688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r>
              <a:rPr kumimoji="1" lang="zh-TW" altLang="en-US" sz="2358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收斂面</a:t>
            </a: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6DB3ABE0-A5C4-411D-B16E-92A63AE2A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665" y="5053173"/>
            <a:ext cx="1683988" cy="1777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E8F49E23-F7F2-4F7A-B89F-8B15CB49B5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74723" y="4654848"/>
            <a:ext cx="2617268" cy="1874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915B7250-9594-47EE-8676-30ABBC2B0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6" t="1161" r="24701" b="4065"/>
          <a:stretch>
            <a:fillRect/>
          </a:stretch>
        </p:blipFill>
        <p:spPr bwMode="auto">
          <a:xfrm>
            <a:off x="140772" y="582129"/>
            <a:ext cx="1239862" cy="2243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28008CA7-78F4-4535-9919-E2438C62A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0479" y="77722"/>
            <a:ext cx="2617268" cy="1444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 descr="http://www.solidworks.org.tw/data/attachment/forum/201504/01/125548frduxr83u3p99pdd.png">
            <a:extLst>
              <a:ext uri="{FF2B5EF4-FFF2-40B4-BE49-F238E27FC236}">
                <a16:creationId xmlns:a16="http://schemas.microsoft.com/office/drawing/2014/main" id="{794E3987-44B4-4A54-82E1-D2F7A81BE5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/>
          <a:stretch/>
        </p:blipFill>
        <p:spPr bwMode="auto">
          <a:xfrm>
            <a:off x="6219733" y="953167"/>
            <a:ext cx="2270641" cy="2319262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50F58F39-8176-4FCE-A334-B3B2BC3E9A4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3603"/>
          <a:stretch/>
        </p:blipFill>
        <p:spPr>
          <a:xfrm>
            <a:off x="9919026" y="1451681"/>
            <a:ext cx="2712859" cy="2049608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2BD2AAAA-C68C-4F15-9FFB-4F67A2EA660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80259" y="5086514"/>
            <a:ext cx="3218301" cy="205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397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Rectangle 2"/>
          <p:cNvSpPr>
            <a:spLocks noChangeArrowheads="1"/>
          </p:cNvSpPr>
          <p:nvPr/>
        </p:nvSpPr>
        <p:spPr bwMode="auto">
          <a:xfrm>
            <a:off x="303212" y="891897"/>
            <a:ext cx="12193440" cy="105157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中圓體" pitchFamily="49" charset="-120"/>
              </a:rPr>
              <a:t>2-4 </a:t>
            </a:r>
            <a:r>
              <a:rPr lang="zh-TW" altLang="en-US" sz="3265" dirty="0">
                <a:solidFill>
                  <a:srgbClr val="FFFF00"/>
                </a:solidFill>
                <a:latin typeface="華康中圓體" pitchFamily="49" charset="-120"/>
              </a:rPr>
              <a:t>曲面常見主題</a:t>
            </a:r>
            <a:endParaRPr lang="en-US" altLang="zh-TW" sz="3265" dirty="0">
              <a:solidFill>
                <a:srgbClr val="FFFF00"/>
              </a:solidFill>
              <a:latin typeface="華康中圓體" pitchFamily="49" charset="-120"/>
            </a:endParaRPr>
          </a:p>
          <a:p>
            <a:pPr>
              <a:lnSpc>
                <a:spcPct val="110000"/>
              </a:lnSpc>
            </a:pPr>
            <a:r>
              <a:rPr lang="zh-TW" altLang="en-US" sz="2539" dirty="0">
                <a:solidFill>
                  <a:srgbClr val="FF0000"/>
                </a:solidFill>
                <a:ea typeface="華康細圓體" pitchFamily="49" charset="-120"/>
              </a:rPr>
              <a:t>主題</a:t>
            </a:r>
            <a:r>
              <a:rPr lang="en-US" altLang="zh-TW" sz="2539" dirty="0">
                <a:solidFill>
                  <a:srgbClr val="FF0000"/>
                </a:solidFill>
                <a:ea typeface="華康細圓體" pitchFamily="49" charset="-120"/>
              </a:rPr>
              <a:t>1 </a:t>
            </a:r>
            <a:r>
              <a:rPr lang="zh-TW" altLang="en-US" sz="2539" dirty="0">
                <a:solidFill>
                  <a:schemeClr val="bg1"/>
                </a:solidFill>
                <a:ea typeface="華康細圓體" pitchFamily="49" charset="-120"/>
              </a:rPr>
              <a:t>弧面</a:t>
            </a:r>
            <a:endParaRPr lang="zh-TW" altLang="en-US" sz="2358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69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120" y="2493912"/>
            <a:ext cx="4330094" cy="297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735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12" y="2493910"/>
            <a:ext cx="4580124" cy="3145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98746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3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272" y="2845420"/>
            <a:ext cx="3892680" cy="2413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45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542" y="2200710"/>
            <a:ext cx="4479239" cy="3040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03212" y="891896"/>
            <a:ext cx="12193440" cy="105157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中圓體" pitchFamily="49" charset="-120"/>
              </a:rPr>
              <a:t>2-4 </a:t>
            </a:r>
            <a:r>
              <a:rPr lang="zh-TW" altLang="en-US" sz="3265" dirty="0">
                <a:solidFill>
                  <a:srgbClr val="FFFF00"/>
                </a:solidFill>
                <a:latin typeface="華康中圓體" pitchFamily="49" charset="-120"/>
              </a:rPr>
              <a:t>曲面常見主題</a:t>
            </a:r>
            <a:endParaRPr lang="en-US" altLang="zh-TW" sz="3265" dirty="0">
              <a:solidFill>
                <a:srgbClr val="FFFF00"/>
              </a:solidFill>
              <a:latin typeface="華康中圓體" pitchFamily="49" charset="-120"/>
            </a:endParaRPr>
          </a:p>
          <a:p>
            <a:pPr>
              <a:lnSpc>
                <a:spcPct val="110000"/>
              </a:lnSpc>
            </a:pPr>
            <a:r>
              <a:rPr lang="zh-TW" altLang="en-US" sz="2539" dirty="0">
                <a:solidFill>
                  <a:srgbClr val="FF0000"/>
                </a:solidFill>
                <a:ea typeface="華康細圓體" pitchFamily="49" charset="-120"/>
              </a:rPr>
              <a:t>主題</a:t>
            </a:r>
            <a:r>
              <a:rPr lang="en-US" altLang="zh-TW" sz="2539" dirty="0">
                <a:solidFill>
                  <a:srgbClr val="FF0000"/>
                </a:solidFill>
                <a:ea typeface="華康細圓體" pitchFamily="49" charset="-120"/>
              </a:rPr>
              <a:t>2 </a:t>
            </a:r>
            <a:r>
              <a:rPr lang="zh-TW" altLang="en-US" sz="2539" dirty="0">
                <a:solidFill>
                  <a:schemeClr val="bg1"/>
                </a:solidFill>
                <a:ea typeface="華康細圓體" pitchFamily="49" charset="-120"/>
              </a:rPr>
              <a:t>圓角面</a:t>
            </a:r>
            <a:endParaRPr lang="zh-TW" altLang="en-US" sz="2358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908474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122" y="4428248"/>
            <a:ext cx="4906747" cy="1878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7" descr="E:\HD_1\Marketing Source\Seminar\SolidWorks 2001Plus Release Seminar\Templet\2-3 side surfaces cop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432" y="2103642"/>
            <a:ext cx="4625570" cy="323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03212" y="891832"/>
            <a:ext cx="12193440" cy="1051698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中圓體" pitchFamily="49" charset="-120"/>
              </a:rPr>
              <a:t>2-4 </a:t>
            </a:r>
            <a:r>
              <a:rPr lang="zh-TW" altLang="en-US" sz="3265" dirty="0">
                <a:solidFill>
                  <a:srgbClr val="FFFF00"/>
                </a:solidFill>
                <a:latin typeface="華康中圓體" pitchFamily="49" charset="-120"/>
              </a:rPr>
              <a:t>曲面常見主題</a:t>
            </a:r>
            <a:endParaRPr lang="en-US" altLang="zh-TW" sz="3265" dirty="0">
              <a:solidFill>
                <a:srgbClr val="FFFF00"/>
              </a:solidFill>
              <a:latin typeface="華康中圓體" pitchFamily="49" charset="-120"/>
            </a:endParaRPr>
          </a:p>
          <a:p>
            <a:pPr>
              <a:lnSpc>
                <a:spcPct val="110000"/>
              </a:lnSpc>
            </a:pPr>
            <a:r>
              <a:rPr lang="zh-TW" altLang="en-US" sz="2539" dirty="0">
                <a:solidFill>
                  <a:srgbClr val="FF0000"/>
                </a:solidFill>
                <a:ea typeface="華康細圓體" pitchFamily="49" charset="-120"/>
              </a:rPr>
              <a:t>主題</a:t>
            </a:r>
            <a:r>
              <a:rPr lang="en-US" altLang="zh-TW" sz="2539" dirty="0">
                <a:solidFill>
                  <a:srgbClr val="FF0000"/>
                </a:solidFill>
                <a:ea typeface="華康細圓體" pitchFamily="49" charset="-120"/>
              </a:rPr>
              <a:t>3 </a:t>
            </a:r>
            <a:r>
              <a:rPr lang="zh-TW" altLang="en-US" sz="2539" dirty="0">
                <a:solidFill>
                  <a:schemeClr val="bg1"/>
                </a:solidFill>
                <a:ea typeface="華康細圓體" pitchFamily="49" charset="-120"/>
              </a:rPr>
              <a:t>側邊弧面</a:t>
            </a:r>
          </a:p>
        </p:txBody>
      </p:sp>
    </p:spTree>
    <p:extLst>
      <p:ext uri="{BB962C8B-B14F-4D97-AF65-F5344CB8AC3E}">
        <p14:creationId xmlns:p14="http://schemas.microsoft.com/office/powerpoint/2010/main" val="10024248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133" y="2217475"/>
            <a:ext cx="3374636" cy="3870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870" y="2825778"/>
            <a:ext cx="3878749" cy="285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03212" y="891832"/>
            <a:ext cx="12193440" cy="1051698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中圓體" pitchFamily="49" charset="-120"/>
              </a:rPr>
              <a:t>2-4 </a:t>
            </a:r>
            <a:r>
              <a:rPr lang="zh-TW" altLang="en-US" sz="3265" dirty="0">
                <a:solidFill>
                  <a:srgbClr val="FFFF00"/>
                </a:solidFill>
                <a:latin typeface="華康中圓體" pitchFamily="49" charset="-120"/>
              </a:rPr>
              <a:t>曲面常見主題</a:t>
            </a:r>
            <a:endParaRPr lang="en-US" altLang="zh-TW" sz="3265" dirty="0">
              <a:solidFill>
                <a:srgbClr val="FFFF00"/>
              </a:solidFill>
              <a:latin typeface="華康中圓體" pitchFamily="49" charset="-120"/>
            </a:endParaRPr>
          </a:p>
          <a:p>
            <a:pPr>
              <a:lnSpc>
                <a:spcPct val="110000"/>
              </a:lnSpc>
            </a:pPr>
            <a:r>
              <a:rPr lang="zh-TW" altLang="en-US" sz="2539" dirty="0">
                <a:solidFill>
                  <a:srgbClr val="FF0000"/>
                </a:solidFill>
                <a:ea typeface="華康細圓體" pitchFamily="49" charset="-120"/>
              </a:rPr>
              <a:t>主題</a:t>
            </a:r>
            <a:r>
              <a:rPr lang="en-US" altLang="zh-TW" sz="2539" dirty="0">
                <a:solidFill>
                  <a:srgbClr val="FF0000"/>
                </a:solidFill>
                <a:ea typeface="華康細圓體" pitchFamily="49" charset="-120"/>
              </a:rPr>
              <a:t>4 </a:t>
            </a:r>
            <a:r>
              <a:rPr lang="zh-TW" altLang="en-US" sz="2539" dirty="0">
                <a:solidFill>
                  <a:schemeClr val="bg1"/>
                </a:solidFill>
                <a:ea typeface="華康細圓體" pitchFamily="49" charset="-120"/>
              </a:rPr>
              <a:t>機構設計用曲面</a:t>
            </a:r>
          </a:p>
        </p:txBody>
      </p:sp>
    </p:spTree>
    <p:extLst>
      <p:ext uri="{BB962C8B-B14F-4D97-AF65-F5344CB8AC3E}">
        <p14:creationId xmlns:p14="http://schemas.microsoft.com/office/powerpoint/2010/main" val="39777436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6"/>
          <p:cNvGraphicFramePr>
            <a:graphicFrameLocks noChangeAspect="1"/>
          </p:cNvGraphicFramePr>
          <p:nvPr/>
        </p:nvGraphicFramePr>
        <p:xfrm>
          <a:off x="1907120" y="2816354"/>
          <a:ext cx="5459620" cy="29313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點陣圖影像" r:id="rId2" imgW="8228571" imgH="4420217" progId="Paint.Picture">
                  <p:embed/>
                </p:oleObj>
              </mc:Choice>
              <mc:Fallback>
                <p:oleObj name="點陣圖影像" r:id="rId2" imgW="8228571" imgH="4420217" progId="Paint.Picture">
                  <p:embed/>
                  <p:pic>
                    <p:nvPicPr>
                      <p:cNvPr id="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7120" y="2816354"/>
                        <a:ext cx="5459620" cy="29313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12" descr="E:\HD_1\Marketing Source\Seminar\SolidWorks 2001Plus Release Seminar\Templet\Car Door cop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092" y="2645348"/>
            <a:ext cx="3455456" cy="315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03212" y="891832"/>
            <a:ext cx="12193440" cy="1051698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中圓體" pitchFamily="49" charset="-120"/>
              </a:rPr>
              <a:t>2-4 </a:t>
            </a:r>
            <a:r>
              <a:rPr lang="zh-TW" altLang="en-US" sz="3265" dirty="0">
                <a:solidFill>
                  <a:srgbClr val="FFFF00"/>
                </a:solidFill>
                <a:latin typeface="華康中圓體" pitchFamily="49" charset="-120"/>
              </a:rPr>
              <a:t>曲面常見主題</a:t>
            </a:r>
            <a:endParaRPr lang="en-US" altLang="zh-TW" sz="3265" dirty="0">
              <a:solidFill>
                <a:srgbClr val="FFFF00"/>
              </a:solidFill>
              <a:latin typeface="華康中圓體" pitchFamily="49" charset="-120"/>
            </a:endParaRPr>
          </a:p>
          <a:p>
            <a:pPr>
              <a:lnSpc>
                <a:spcPct val="110000"/>
              </a:lnSpc>
            </a:pPr>
            <a:r>
              <a:rPr lang="zh-TW" altLang="en-US" sz="2539" dirty="0">
                <a:solidFill>
                  <a:srgbClr val="FF0000"/>
                </a:solidFill>
                <a:ea typeface="華康細圓體" pitchFamily="49" charset="-120"/>
              </a:rPr>
              <a:t>主題</a:t>
            </a:r>
            <a:r>
              <a:rPr lang="en-US" altLang="zh-TW" sz="2539" dirty="0">
                <a:solidFill>
                  <a:srgbClr val="FF0000"/>
                </a:solidFill>
                <a:ea typeface="華康細圓體" pitchFamily="49" charset="-120"/>
              </a:rPr>
              <a:t>5 </a:t>
            </a:r>
            <a:r>
              <a:rPr lang="zh-TW" altLang="en-US" sz="2539" dirty="0">
                <a:solidFill>
                  <a:schemeClr val="bg1"/>
                </a:solidFill>
                <a:ea typeface="華康細圓體" pitchFamily="49" charset="-120"/>
              </a:rPr>
              <a:t>密合設計用曲面</a:t>
            </a:r>
          </a:p>
        </p:txBody>
      </p:sp>
      <p:sp>
        <p:nvSpPr>
          <p:cNvPr id="3" name="圓角矩形圖說文字 2"/>
          <p:cNvSpPr/>
          <p:nvPr/>
        </p:nvSpPr>
        <p:spPr bwMode="auto">
          <a:xfrm>
            <a:off x="7781397" y="2563021"/>
            <a:ext cx="3179019" cy="3233993"/>
          </a:xfrm>
          <a:prstGeom prst="wedgeRoundRectCallout">
            <a:avLst>
              <a:gd name="adj1" fmla="val -100769"/>
              <a:gd name="adj2" fmla="val 14134"/>
              <a:gd name="adj3" fmla="val 16667"/>
            </a:avLst>
          </a:prstGeom>
          <a:noFill/>
          <a:ln w="57150" cap="flat" cmpd="sng" algn="ctr">
            <a:solidFill>
              <a:srgbClr val="66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/>
            <a:endParaRPr lang="zh-TW" altLang="en-US" sz="1632"/>
          </a:p>
        </p:txBody>
      </p:sp>
    </p:spTree>
    <p:extLst>
      <p:ext uri="{BB962C8B-B14F-4D97-AF65-F5344CB8AC3E}">
        <p14:creationId xmlns:p14="http://schemas.microsoft.com/office/powerpoint/2010/main" val="88727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934" y="4925651"/>
            <a:ext cx="2349710" cy="1925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3624" y="2735030"/>
            <a:ext cx="2128333" cy="159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3554" name="Rectangle 2"/>
          <p:cNvSpPr>
            <a:spLocks noChangeArrowheads="1"/>
          </p:cNvSpPr>
          <p:nvPr/>
        </p:nvSpPr>
        <p:spPr bwMode="auto">
          <a:xfrm>
            <a:off x="303212" y="891685"/>
            <a:ext cx="12193440" cy="105343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2-1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曲面絕招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zh-TW" altLang="en-US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5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部曲之相交法</a:t>
            </a:r>
            <a:endParaRPr lang="en-US" altLang="zh-TW" sz="2358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663557" name="Rectangle 5"/>
          <p:cNvSpPr>
            <a:spLocks noChangeArrowheads="1"/>
          </p:cNvSpPr>
          <p:nvPr/>
        </p:nvSpPr>
        <p:spPr bwMode="auto">
          <a:xfrm>
            <a:off x="508958" y="4011612"/>
            <a:ext cx="1968828" cy="455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02695"/>
            <a:r>
              <a:rPr lang="zh-TW" altLang="en-US" sz="2358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１</a:t>
            </a:r>
            <a:r>
              <a:rPr lang="en-US" altLang="zh-TW" sz="2358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.</a:t>
            </a:r>
            <a:r>
              <a:rPr lang="zh-TW" altLang="en-US" sz="2358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創造曲面</a:t>
            </a:r>
          </a:p>
        </p:txBody>
      </p:sp>
      <p:sp>
        <p:nvSpPr>
          <p:cNvPr id="663561" name="Rectangle 9"/>
          <p:cNvSpPr>
            <a:spLocks noChangeArrowheads="1"/>
          </p:cNvSpPr>
          <p:nvPr/>
        </p:nvSpPr>
        <p:spPr bwMode="auto">
          <a:xfrm>
            <a:off x="9765209" y="4331280"/>
            <a:ext cx="1697901" cy="455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02695"/>
            <a:r>
              <a:rPr lang="en-US" altLang="zh-TW" sz="2358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3.</a:t>
            </a:r>
            <a:r>
              <a:rPr lang="zh-TW" altLang="en-US" sz="2358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修剪曲面</a:t>
            </a:r>
          </a:p>
        </p:txBody>
      </p:sp>
      <p:sp>
        <p:nvSpPr>
          <p:cNvPr id="663564" name="Rectangle 12"/>
          <p:cNvSpPr>
            <a:spLocks noChangeArrowheads="1"/>
          </p:cNvSpPr>
          <p:nvPr/>
        </p:nvSpPr>
        <p:spPr bwMode="auto">
          <a:xfrm>
            <a:off x="315800" y="5999129"/>
            <a:ext cx="1697901" cy="455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02695"/>
            <a:r>
              <a:rPr lang="en-US" altLang="zh-TW" sz="2358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4.</a:t>
            </a:r>
            <a:r>
              <a:rPr lang="zh-TW" altLang="en-US" sz="2358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形成實體</a:t>
            </a:r>
          </a:p>
        </p:txBody>
      </p:sp>
      <p:sp>
        <p:nvSpPr>
          <p:cNvPr id="663558" name="Rectangle 6"/>
          <p:cNvSpPr>
            <a:spLocks noChangeArrowheads="1"/>
          </p:cNvSpPr>
          <p:nvPr/>
        </p:nvSpPr>
        <p:spPr bwMode="auto">
          <a:xfrm>
            <a:off x="5243373" y="4383792"/>
            <a:ext cx="2605200" cy="455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02695"/>
            <a:r>
              <a:rPr lang="en-US" altLang="zh-TW" sz="2358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2.</a:t>
            </a:r>
            <a:r>
              <a:rPr lang="zh-TW" altLang="en-US" sz="2358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相交</a:t>
            </a:r>
            <a:r>
              <a:rPr lang="en-US" altLang="zh-TW" sz="2358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(</a:t>
            </a:r>
            <a:r>
              <a:rPr lang="zh-TW" altLang="en-US" sz="2358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參考</a:t>
            </a:r>
            <a:r>
              <a:rPr lang="en-US" altLang="zh-TW" sz="2358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)</a:t>
            </a:r>
            <a:r>
              <a:rPr lang="zh-TW" altLang="en-US" sz="2358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曲面</a:t>
            </a:r>
          </a:p>
        </p:txBody>
      </p:sp>
      <p:sp>
        <p:nvSpPr>
          <p:cNvPr id="27" name="Rectangle 12"/>
          <p:cNvSpPr>
            <a:spLocks noChangeArrowheads="1"/>
          </p:cNvSpPr>
          <p:nvPr/>
        </p:nvSpPr>
        <p:spPr bwMode="auto">
          <a:xfrm>
            <a:off x="9970296" y="6080033"/>
            <a:ext cx="2908168" cy="455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02695"/>
            <a:r>
              <a:rPr lang="en-US" altLang="zh-TW" sz="2358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5.</a:t>
            </a:r>
            <a:r>
              <a:rPr lang="zh-TW" altLang="en-US" sz="2358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編輯</a:t>
            </a:r>
            <a:r>
              <a:rPr lang="en-US" altLang="zh-TW" sz="2358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(</a:t>
            </a:r>
            <a:r>
              <a:rPr lang="zh-TW" altLang="en-US" sz="2358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模型後處理</a:t>
            </a:r>
            <a:r>
              <a:rPr lang="en-US" altLang="zh-TW" sz="2358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)</a:t>
            </a:r>
            <a:endParaRPr lang="zh-TW" altLang="en-US" sz="2358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B026411-D8DC-4F55-82E8-5F74AFDD11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7965" y="1965483"/>
            <a:ext cx="3768975" cy="2501317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AEBC1C8-1AC4-4CC2-BFA3-417FB31978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776" y="2010234"/>
            <a:ext cx="2260338" cy="210202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DED92A1-CA25-48C8-AEDA-0996D02F70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979" y="4871777"/>
            <a:ext cx="2908167" cy="225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34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3561" grpId="0"/>
      <p:bldP spid="663564" grpId="0"/>
      <p:bldP spid="663558" grpId="0"/>
      <p:bldP spid="2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SolidWorks Publisher(書籍內容)\08 SolidWorks 曲面建模訓練手冊\00 曲面演講\11.Ergonomi Chair(人體工學座椅)-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535" y="2220479"/>
            <a:ext cx="2571404" cy="4069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759" y="2198254"/>
            <a:ext cx="4002830" cy="4165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03212" y="891832"/>
            <a:ext cx="12193440" cy="1051698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中圓體" pitchFamily="49" charset="-120"/>
              </a:rPr>
              <a:t>2-4 </a:t>
            </a:r>
            <a:r>
              <a:rPr lang="zh-TW" altLang="en-US" sz="3265" dirty="0">
                <a:solidFill>
                  <a:srgbClr val="FFFF00"/>
                </a:solidFill>
                <a:latin typeface="華康中圓體" pitchFamily="49" charset="-120"/>
              </a:rPr>
              <a:t>曲面常見主題</a:t>
            </a:r>
            <a:endParaRPr lang="en-US" altLang="zh-TW" sz="3265" dirty="0">
              <a:solidFill>
                <a:srgbClr val="FFFF00"/>
              </a:solidFill>
              <a:latin typeface="華康中圓體" pitchFamily="49" charset="-120"/>
            </a:endParaRPr>
          </a:p>
          <a:p>
            <a:pPr>
              <a:lnSpc>
                <a:spcPct val="110000"/>
              </a:lnSpc>
            </a:pPr>
            <a:r>
              <a:rPr lang="zh-TW" altLang="en-US" sz="2539" dirty="0">
                <a:solidFill>
                  <a:srgbClr val="FF0000"/>
                </a:solidFill>
                <a:ea typeface="華康細圓體" pitchFamily="49" charset="-120"/>
              </a:rPr>
              <a:t>主題</a:t>
            </a:r>
            <a:r>
              <a:rPr lang="en-US" altLang="zh-TW" sz="2539" dirty="0">
                <a:solidFill>
                  <a:srgbClr val="FF0000"/>
                </a:solidFill>
                <a:ea typeface="華康細圓體" pitchFamily="49" charset="-120"/>
              </a:rPr>
              <a:t>6 </a:t>
            </a:r>
            <a:r>
              <a:rPr lang="zh-TW" altLang="en-US" sz="2539" dirty="0">
                <a:solidFill>
                  <a:schemeClr val="bg1"/>
                </a:solidFill>
                <a:ea typeface="華康細圓體" pitchFamily="49" charset="-120"/>
              </a:rPr>
              <a:t>椅子</a:t>
            </a:r>
          </a:p>
        </p:txBody>
      </p:sp>
    </p:spTree>
    <p:extLst>
      <p:ext uri="{BB962C8B-B14F-4D97-AF65-F5344CB8AC3E}">
        <p14:creationId xmlns:p14="http://schemas.microsoft.com/office/powerpoint/2010/main" val="41603868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901" y="2839457"/>
            <a:ext cx="4561046" cy="2176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34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934" y="2182253"/>
            <a:ext cx="4779071" cy="3124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03212" y="891832"/>
            <a:ext cx="12193440" cy="1051698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中圓體" pitchFamily="49" charset="-120"/>
              </a:rPr>
              <a:t>2-4 </a:t>
            </a:r>
            <a:r>
              <a:rPr lang="zh-TW" altLang="en-US" sz="3265" dirty="0">
                <a:solidFill>
                  <a:srgbClr val="FFFF00"/>
                </a:solidFill>
                <a:latin typeface="華康中圓體" pitchFamily="49" charset="-120"/>
              </a:rPr>
              <a:t>曲面常見主題</a:t>
            </a:r>
            <a:endParaRPr lang="en-US" altLang="zh-TW" sz="3265" dirty="0">
              <a:solidFill>
                <a:srgbClr val="FFFF00"/>
              </a:solidFill>
              <a:latin typeface="華康中圓體" pitchFamily="49" charset="-120"/>
            </a:endParaRPr>
          </a:p>
          <a:p>
            <a:pPr>
              <a:lnSpc>
                <a:spcPct val="110000"/>
              </a:lnSpc>
            </a:pPr>
            <a:r>
              <a:rPr lang="zh-TW" altLang="en-US" sz="2539" dirty="0">
                <a:solidFill>
                  <a:srgbClr val="FF0000"/>
                </a:solidFill>
                <a:ea typeface="華康細圓體" pitchFamily="49" charset="-120"/>
              </a:rPr>
              <a:t>主題</a:t>
            </a:r>
            <a:r>
              <a:rPr lang="en-US" altLang="zh-TW" sz="2539" dirty="0">
                <a:solidFill>
                  <a:srgbClr val="FF0000"/>
                </a:solidFill>
                <a:ea typeface="華康細圓體" pitchFamily="49" charset="-120"/>
              </a:rPr>
              <a:t>7 </a:t>
            </a:r>
            <a:r>
              <a:rPr lang="zh-TW" altLang="en-US" sz="2539" dirty="0">
                <a:solidFill>
                  <a:schemeClr val="bg1"/>
                </a:solidFill>
                <a:ea typeface="華康細圓體" pitchFamily="49" charset="-120"/>
              </a:rPr>
              <a:t>遙控器</a:t>
            </a:r>
          </a:p>
        </p:txBody>
      </p:sp>
    </p:spTree>
    <p:extLst>
      <p:ext uri="{BB962C8B-B14F-4D97-AF65-F5344CB8AC3E}">
        <p14:creationId xmlns:p14="http://schemas.microsoft.com/office/powerpoint/2010/main" val="8061846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03212" y="891832"/>
            <a:ext cx="12193440" cy="1051698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中圓體" pitchFamily="49" charset="-120"/>
              </a:rPr>
              <a:t>2-4 </a:t>
            </a:r>
            <a:r>
              <a:rPr lang="zh-TW" altLang="en-US" sz="3265" dirty="0">
                <a:solidFill>
                  <a:srgbClr val="FFFF00"/>
                </a:solidFill>
                <a:latin typeface="華康中圓體" pitchFamily="49" charset="-120"/>
              </a:rPr>
              <a:t>曲面常見主題</a:t>
            </a:r>
            <a:endParaRPr lang="en-US" altLang="zh-TW" sz="3265" dirty="0">
              <a:solidFill>
                <a:srgbClr val="FFFF00"/>
              </a:solidFill>
              <a:latin typeface="華康中圓體" pitchFamily="49" charset="-120"/>
            </a:endParaRPr>
          </a:p>
          <a:p>
            <a:pPr>
              <a:lnSpc>
                <a:spcPct val="110000"/>
              </a:lnSpc>
            </a:pPr>
            <a:r>
              <a:rPr lang="zh-TW" altLang="en-US" sz="2539" dirty="0">
                <a:solidFill>
                  <a:srgbClr val="FF0000"/>
                </a:solidFill>
                <a:ea typeface="華康細圓體" pitchFamily="49" charset="-120"/>
              </a:rPr>
              <a:t>主題</a:t>
            </a:r>
            <a:r>
              <a:rPr lang="en-US" altLang="zh-TW" sz="2539" dirty="0">
                <a:solidFill>
                  <a:srgbClr val="FF0000"/>
                </a:solidFill>
                <a:ea typeface="華康細圓體" pitchFamily="49" charset="-120"/>
              </a:rPr>
              <a:t>8 </a:t>
            </a:r>
            <a:r>
              <a:rPr lang="zh-TW" altLang="en-US" sz="2539" dirty="0">
                <a:solidFill>
                  <a:schemeClr val="bg1"/>
                </a:solidFill>
                <a:ea typeface="華康細圓體" pitchFamily="49" charset="-120"/>
              </a:rPr>
              <a:t>人體工學曲面</a:t>
            </a:r>
          </a:p>
        </p:txBody>
      </p:sp>
      <p:pic>
        <p:nvPicPr>
          <p:cNvPr id="7" name="Content Placeholder 3" descr="prezo1.jpg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2163763"/>
            <a:ext cx="6370638" cy="424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8956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68903" y="2864562"/>
            <a:ext cx="4536903" cy="2739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432" y="2524379"/>
            <a:ext cx="4549317" cy="3191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10"/>
          <p:cNvSpPr>
            <a:spLocks noChangeArrowheads="1"/>
          </p:cNvSpPr>
          <p:nvPr/>
        </p:nvSpPr>
        <p:spPr bwMode="auto">
          <a:xfrm>
            <a:off x="4325939" y="2273240"/>
            <a:ext cx="1382182" cy="579565"/>
          </a:xfrm>
          <a:prstGeom prst="wedgeRoundRectCallout">
            <a:avLst>
              <a:gd name="adj1" fmla="val -65357"/>
              <a:gd name="adj2" fmla="val 133802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r>
              <a:rPr kumimoji="1" lang="en-US" altLang="zh-TW" sz="2358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1.</a:t>
            </a:r>
            <a:r>
              <a:rPr kumimoji="1" lang="zh-TW" altLang="en-US" sz="2358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漸消面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8265160" y="5257657"/>
            <a:ext cx="1451291" cy="579565"/>
          </a:xfrm>
          <a:prstGeom prst="wedgeRoundRectCallout">
            <a:avLst>
              <a:gd name="adj1" fmla="val 20913"/>
              <a:gd name="adj2" fmla="val -120773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r>
              <a:rPr kumimoji="1" lang="en-US" altLang="zh-TW" sz="2358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2.</a:t>
            </a:r>
            <a:r>
              <a:rPr kumimoji="1" lang="zh-TW" altLang="en-US" sz="2358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收斂面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303212" y="891832"/>
            <a:ext cx="12193440" cy="1051698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中圓體" pitchFamily="49" charset="-120"/>
              </a:rPr>
              <a:t>2-4 </a:t>
            </a:r>
            <a:r>
              <a:rPr lang="zh-TW" altLang="en-US" sz="3265" dirty="0">
                <a:solidFill>
                  <a:srgbClr val="FFFF00"/>
                </a:solidFill>
                <a:latin typeface="華康中圓體" pitchFamily="49" charset="-120"/>
              </a:rPr>
              <a:t>曲面常見主題</a:t>
            </a:r>
            <a:endParaRPr lang="en-US" altLang="zh-TW" sz="3265" dirty="0">
              <a:solidFill>
                <a:srgbClr val="FFFF00"/>
              </a:solidFill>
              <a:latin typeface="華康中圓體" pitchFamily="49" charset="-120"/>
            </a:endParaRPr>
          </a:p>
          <a:p>
            <a:pPr>
              <a:lnSpc>
                <a:spcPct val="110000"/>
              </a:lnSpc>
            </a:pPr>
            <a:r>
              <a:rPr lang="zh-TW" altLang="en-US" sz="2539" dirty="0">
                <a:solidFill>
                  <a:srgbClr val="FF0000"/>
                </a:solidFill>
                <a:ea typeface="華康細圓體" pitchFamily="49" charset="-120"/>
              </a:rPr>
              <a:t>主題</a:t>
            </a:r>
            <a:r>
              <a:rPr lang="en-US" altLang="zh-TW" sz="2539" dirty="0">
                <a:solidFill>
                  <a:srgbClr val="FF0000"/>
                </a:solidFill>
                <a:ea typeface="華康細圓體" pitchFamily="49" charset="-120"/>
              </a:rPr>
              <a:t>9 </a:t>
            </a:r>
            <a:r>
              <a:rPr lang="zh-TW" altLang="en-US" sz="2539" dirty="0">
                <a:solidFill>
                  <a:schemeClr val="bg1"/>
                </a:solidFill>
                <a:ea typeface="華康細圓體" pitchFamily="49" charset="-120"/>
              </a:rPr>
              <a:t>曲面術語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9D013942-79F8-4CF4-B03C-1E428384A3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24090" y="2890783"/>
            <a:ext cx="4536903" cy="2739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2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074" y="2493910"/>
            <a:ext cx="4457629" cy="3740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122">
            <a:off x="7723962" y="1991733"/>
            <a:ext cx="2129375" cy="4455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03212" y="891832"/>
            <a:ext cx="12193440" cy="1051698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中圓體" pitchFamily="49" charset="-120"/>
              </a:rPr>
              <a:t>2-4 </a:t>
            </a:r>
            <a:r>
              <a:rPr lang="zh-TW" altLang="en-US" sz="3265" dirty="0">
                <a:solidFill>
                  <a:srgbClr val="FFFF00"/>
                </a:solidFill>
                <a:latin typeface="華康中圓體" pitchFamily="49" charset="-120"/>
              </a:rPr>
              <a:t>曲面常見主題</a:t>
            </a:r>
            <a:endParaRPr lang="en-US" altLang="zh-TW" sz="3265" dirty="0">
              <a:solidFill>
                <a:srgbClr val="FFFF00"/>
              </a:solidFill>
              <a:latin typeface="華康中圓體" pitchFamily="49" charset="-120"/>
            </a:endParaRPr>
          </a:p>
          <a:p>
            <a:pPr>
              <a:lnSpc>
                <a:spcPct val="110000"/>
              </a:lnSpc>
            </a:pPr>
            <a:r>
              <a:rPr lang="zh-TW" altLang="en-US" sz="2539" dirty="0">
                <a:solidFill>
                  <a:srgbClr val="FF0000"/>
                </a:solidFill>
                <a:ea typeface="華康細圓體" pitchFamily="49" charset="-120"/>
              </a:rPr>
              <a:t>主題</a:t>
            </a:r>
            <a:r>
              <a:rPr lang="en-US" altLang="zh-TW" sz="2539" dirty="0">
                <a:solidFill>
                  <a:srgbClr val="FF0000"/>
                </a:solidFill>
                <a:ea typeface="華康細圓體" pitchFamily="49" charset="-120"/>
              </a:rPr>
              <a:t>10 </a:t>
            </a:r>
            <a:r>
              <a:rPr lang="zh-TW" altLang="en-US" sz="2539" dirty="0">
                <a:solidFill>
                  <a:schemeClr val="bg1"/>
                </a:solidFill>
                <a:ea typeface="華康細圓體" pitchFamily="49" charset="-120"/>
              </a:rPr>
              <a:t>螺旋曲面</a:t>
            </a:r>
          </a:p>
        </p:txBody>
      </p:sp>
    </p:spTree>
    <p:extLst>
      <p:ext uri="{BB962C8B-B14F-4D97-AF65-F5344CB8AC3E}">
        <p14:creationId xmlns:p14="http://schemas.microsoft.com/office/powerpoint/2010/main" val="6027840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770" y="2148364"/>
            <a:ext cx="3715037" cy="3921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24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792" y="2151406"/>
            <a:ext cx="3817780" cy="3591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03212" y="891832"/>
            <a:ext cx="12193440" cy="1051698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中圓體" pitchFamily="49" charset="-120"/>
              </a:rPr>
              <a:t>2-4 </a:t>
            </a:r>
            <a:r>
              <a:rPr lang="zh-TW" altLang="en-US" sz="3265" dirty="0">
                <a:solidFill>
                  <a:srgbClr val="FFFF00"/>
                </a:solidFill>
                <a:latin typeface="華康中圓體" pitchFamily="49" charset="-120"/>
              </a:rPr>
              <a:t>曲面常見主題</a:t>
            </a:r>
            <a:endParaRPr lang="en-US" altLang="zh-TW" sz="3265" dirty="0">
              <a:solidFill>
                <a:srgbClr val="FFFF00"/>
              </a:solidFill>
              <a:latin typeface="華康中圓體" pitchFamily="49" charset="-120"/>
            </a:endParaRPr>
          </a:p>
          <a:p>
            <a:pPr>
              <a:lnSpc>
                <a:spcPct val="110000"/>
              </a:lnSpc>
            </a:pPr>
            <a:r>
              <a:rPr lang="zh-TW" altLang="en-US" sz="2539" dirty="0">
                <a:solidFill>
                  <a:srgbClr val="FF0000"/>
                </a:solidFill>
                <a:ea typeface="華康細圓體" pitchFamily="49" charset="-120"/>
              </a:rPr>
              <a:t>主題</a:t>
            </a:r>
            <a:r>
              <a:rPr lang="en-US" altLang="zh-TW" sz="2539" dirty="0">
                <a:solidFill>
                  <a:srgbClr val="FF0000"/>
                </a:solidFill>
                <a:ea typeface="華康細圓體" pitchFamily="49" charset="-120"/>
              </a:rPr>
              <a:t>11 </a:t>
            </a:r>
            <a:r>
              <a:rPr lang="zh-TW" altLang="en-US" sz="2539" dirty="0">
                <a:solidFill>
                  <a:schemeClr val="bg1"/>
                </a:solidFill>
                <a:ea typeface="華康細圓體" pitchFamily="49" charset="-120"/>
              </a:rPr>
              <a:t>卡通臉曲面</a:t>
            </a:r>
          </a:p>
        </p:txBody>
      </p:sp>
    </p:spTree>
    <p:extLst>
      <p:ext uri="{BB962C8B-B14F-4D97-AF65-F5344CB8AC3E}">
        <p14:creationId xmlns:p14="http://schemas.microsoft.com/office/powerpoint/2010/main" val="9803954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35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256" y="3421284"/>
            <a:ext cx="4797112" cy="2735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83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809" y="3453884"/>
            <a:ext cx="4684415" cy="2568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AutoShape 10"/>
          <p:cNvSpPr>
            <a:spLocks noChangeArrowheads="1"/>
          </p:cNvSpPr>
          <p:nvPr/>
        </p:nvSpPr>
        <p:spPr bwMode="auto">
          <a:xfrm>
            <a:off x="2736431" y="2977675"/>
            <a:ext cx="1174855" cy="476210"/>
          </a:xfrm>
          <a:prstGeom prst="wedgeRoundRectCallout">
            <a:avLst>
              <a:gd name="adj1" fmla="val -63908"/>
              <a:gd name="adj2" fmla="val 50426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r>
              <a:rPr kumimoji="1" lang="en-US" altLang="zh-TW" sz="2358" dirty="0">
                <a:latin typeface="華康中圓體" panose="020F0509000000000000" pitchFamily="49" charset="-120"/>
              </a:rPr>
              <a:t>1.</a:t>
            </a:r>
            <a:r>
              <a:rPr kumimoji="1" lang="zh-TW" altLang="en-US" sz="2358" dirty="0">
                <a:latin typeface="華康中圓體" panose="020F0509000000000000" pitchFamily="49" charset="-120"/>
              </a:rPr>
              <a:t>零件</a:t>
            </a:r>
          </a:p>
        </p:txBody>
      </p:sp>
      <p:sp>
        <p:nvSpPr>
          <p:cNvPr id="14" name="AutoShape 10"/>
          <p:cNvSpPr>
            <a:spLocks noChangeArrowheads="1"/>
          </p:cNvSpPr>
          <p:nvPr/>
        </p:nvSpPr>
        <p:spPr bwMode="auto">
          <a:xfrm>
            <a:off x="7297633" y="2683500"/>
            <a:ext cx="1313073" cy="505645"/>
          </a:xfrm>
          <a:prstGeom prst="wedgeRoundRectCallout">
            <a:avLst>
              <a:gd name="adj1" fmla="val -47159"/>
              <a:gd name="adj2" fmla="val 91856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r>
              <a:rPr kumimoji="1" lang="en-US" altLang="zh-TW" sz="2358" dirty="0">
                <a:latin typeface="華康中圓體" panose="020F0509000000000000" pitchFamily="49" charset="-120"/>
              </a:rPr>
              <a:t>2.</a:t>
            </a:r>
            <a:r>
              <a:rPr kumimoji="1" lang="zh-TW" altLang="en-US" sz="2358" dirty="0">
                <a:latin typeface="華康中圓體" panose="020F0509000000000000" pitchFamily="49" charset="-120"/>
              </a:rPr>
              <a:t>組合件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03212" y="891832"/>
            <a:ext cx="12193440" cy="1051698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中圓體" pitchFamily="49" charset="-120"/>
              </a:rPr>
              <a:t>2-4 </a:t>
            </a:r>
            <a:r>
              <a:rPr lang="zh-TW" altLang="en-US" sz="3265" dirty="0">
                <a:solidFill>
                  <a:srgbClr val="FFFF00"/>
                </a:solidFill>
                <a:latin typeface="華康中圓體" pitchFamily="49" charset="-120"/>
              </a:rPr>
              <a:t>曲面常見主題</a:t>
            </a:r>
            <a:endParaRPr lang="en-US" altLang="zh-TW" sz="3265" dirty="0">
              <a:solidFill>
                <a:srgbClr val="FFFF00"/>
              </a:solidFill>
              <a:latin typeface="華康中圓體" pitchFamily="49" charset="-120"/>
            </a:endParaRPr>
          </a:p>
          <a:p>
            <a:pPr>
              <a:lnSpc>
                <a:spcPct val="110000"/>
              </a:lnSpc>
            </a:pPr>
            <a:r>
              <a:rPr lang="zh-TW" altLang="en-US" sz="2539" dirty="0">
                <a:solidFill>
                  <a:srgbClr val="FF0000"/>
                </a:solidFill>
                <a:ea typeface="華康細圓體" pitchFamily="49" charset="-120"/>
              </a:rPr>
              <a:t>主題</a:t>
            </a:r>
            <a:r>
              <a:rPr lang="en-US" altLang="zh-TW" sz="2539" dirty="0">
                <a:solidFill>
                  <a:srgbClr val="FF0000"/>
                </a:solidFill>
                <a:ea typeface="華康細圓體" pitchFamily="49" charset="-120"/>
              </a:rPr>
              <a:t>12 </a:t>
            </a:r>
            <a:r>
              <a:rPr lang="zh-TW" altLang="en-US" sz="2539" dirty="0">
                <a:solidFill>
                  <a:schemeClr val="bg1"/>
                </a:solidFill>
                <a:ea typeface="華康細圓體" pitchFamily="49" charset="-120"/>
              </a:rPr>
              <a:t>組合件結合曲面</a:t>
            </a:r>
          </a:p>
        </p:txBody>
      </p:sp>
    </p:spTree>
    <p:extLst>
      <p:ext uri="{BB962C8B-B14F-4D97-AF65-F5344CB8AC3E}">
        <p14:creationId xmlns:p14="http://schemas.microsoft.com/office/powerpoint/2010/main" val="34831612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085" y="1970594"/>
            <a:ext cx="2403054" cy="4419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03212" y="891832"/>
            <a:ext cx="12193440" cy="1051698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中圓體" pitchFamily="49" charset="-120"/>
              </a:rPr>
              <a:t>2-4 </a:t>
            </a:r>
            <a:r>
              <a:rPr lang="zh-TW" altLang="en-US" sz="3265" dirty="0">
                <a:solidFill>
                  <a:srgbClr val="FFFF00"/>
                </a:solidFill>
                <a:latin typeface="華康中圓體" pitchFamily="49" charset="-120"/>
              </a:rPr>
              <a:t>曲面常見主題</a:t>
            </a:r>
            <a:endParaRPr lang="en-US" altLang="zh-TW" sz="3265" dirty="0">
              <a:solidFill>
                <a:srgbClr val="FFFF00"/>
              </a:solidFill>
              <a:latin typeface="華康中圓體" pitchFamily="49" charset="-120"/>
            </a:endParaRPr>
          </a:p>
          <a:p>
            <a:pPr>
              <a:lnSpc>
                <a:spcPct val="110000"/>
              </a:lnSpc>
            </a:pPr>
            <a:r>
              <a:rPr lang="zh-TW" altLang="en-US" sz="2539" dirty="0">
                <a:solidFill>
                  <a:srgbClr val="FF0000"/>
                </a:solidFill>
                <a:ea typeface="華康細圓體" pitchFamily="49" charset="-120"/>
              </a:rPr>
              <a:t>主題</a:t>
            </a:r>
            <a:r>
              <a:rPr lang="en-US" altLang="zh-TW" sz="2539" dirty="0">
                <a:solidFill>
                  <a:srgbClr val="FF0000"/>
                </a:solidFill>
                <a:ea typeface="華康細圓體" pitchFamily="49" charset="-120"/>
              </a:rPr>
              <a:t>13 </a:t>
            </a:r>
            <a:r>
              <a:rPr lang="zh-TW" altLang="en-US" sz="2539" dirty="0">
                <a:solidFill>
                  <a:schemeClr val="bg1"/>
                </a:solidFill>
                <a:ea typeface="華康細圓體" pitchFamily="49" charset="-120"/>
              </a:rPr>
              <a:t>瓶 子曲面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6" t="1161" r="24701" b="4065"/>
          <a:stretch>
            <a:fillRect/>
          </a:stretch>
        </p:blipFill>
        <p:spPr bwMode="auto">
          <a:xfrm>
            <a:off x="7643178" y="2044017"/>
            <a:ext cx="2407301" cy="4355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42147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774" y="1950832"/>
            <a:ext cx="8016658" cy="4424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03212" y="891832"/>
            <a:ext cx="12193440" cy="1051698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中圓體" pitchFamily="49" charset="-120"/>
              </a:rPr>
              <a:t>2-4 </a:t>
            </a:r>
            <a:r>
              <a:rPr lang="zh-TW" altLang="en-US" sz="3265" dirty="0">
                <a:solidFill>
                  <a:srgbClr val="FFFF00"/>
                </a:solidFill>
                <a:latin typeface="華康中圓體" pitchFamily="49" charset="-120"/>
              </a:rPr>
              <a:t>曲面常見主題</a:t>
            </a:r>
            <a:endParaRPr lang="en-US" altLang="zh-TW" sz="3265" dirty="0">
              <a:solidFill>
                <a:srgbClr val="FFFF00"/>
              </a:solidFill>
              <a:latin typeface="華康中圓體" pitchFamily="49" charset="-120"/>
            </a:endParaRPr>
          </a:p>
          <a:p>
            <a:pPr>
              <a:lnSpc>
                <a:spcPct val="110000"/>
              </a:lnSpc>
            </a:pPr>
            <a:r>
              <a:rPr lang="zh-TW" altLang="en-US" sz="2539" dirty="0">
                <a:solidFill>
                  <a:srgbClr val="FF0000"/>
                </a:solidFill>
                <a:ea typeface="華康細圓體" pitchFamily="49" charset="-120"/>
              </a:rPr>
              <a:t>主題</a:t>
            </a:r>
            <a:r>
              <a:rPr lang="en-US" altLang="zh-TW" sz="2539" dirty="0">
                <a:solidFill>
                  <a:srgbClr val="FF0000"/>
                </a:solidFill>
                <a:ea typeface="華康細圓體" pitchFamily="49" charset="-120"/>
              </a:rPr>
              <a:t>14 </a:t>
            </a:r>
            <a:r>
              <a:rPr lang="zh-TW" altLang="en-US" sz="2539" dirty="0">
                <a:solidFill>
                  <a:schemeClr val="bg1"/>
                </a:solidFill>
                <a:ea typeface="華康細圓體" pitchFamily="49" charset="-120"/>
              </a:rPr>
              <a:t>帽子曲面</a:t>
            </a:r>
          </a:p>
        </p:txBody>
      </p:sp>
    </p:spTree>
    <p:extLst>
      <p:ext uri="{BB962C8B-B14F-4D97-AF65-F5344CB8AC3E}">
        <p14:creationId xmlns:p14="http://schemas.microsoft.com/office/powerpoint/2010/main" val="21415826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1" name="Rectangle 3"/>
          <p:cNvSpPr>
            <a:spLocks noChangeArrowheads="1"/>
          </p:cNvSpPr>
          <p:nvPr/>
        </p:nvSpPr>
        <p:spPr bwMode="auto">
          <a:xfrm>
            <a:off x="5856623" y="6430832"/>
            <a:ext cx="1065432" cy="456686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2650" tIns="32650" rIns="32650" bIns="32650" anchor="ctr">
            <a:spAutoFit/>
          </a:bodyPr>
          <a:lstStyle/>
          <a:p>
            <a:r>
              <a:rPr lang="zh-TW" altLang="en-US" sz="2539" dirty="0">
                <a:solidFill>
                  <a:srgbClr val="0000FF"/>
                </a:solidFill>
              </a:rPr>
              <a:t>帽 子</a:t>
            </a:r>
            <a:endParaRPr lang="en-US" altLang="zh-TW" sz="2539" dirty="0">
              <a:solidFill>
                <a:srgbClr val="0000FF"/>
              </a:solidFill>
            </a:endParaRPr>
          </a:p>
        </p:txBody>
      </p:sp>
      <p:pic>
        <p:nvPicPr>
          <p:cNvPr id="5" name="Picture 6" descr="helmet_9bd83e11c82074f58c66c2edf1b853a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548" y="2021806"/>
            <a:ext cx="5471584" cy="437690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03212" y="891832"/>
            <a:ext cx="12193440" cy="1051698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中圓體" pitchFamily="49" charset="-120"/>
              </a:rPr>
              <a:t>2-4 </a:t>
            </a:r>
            <a:r>
              <a:rPr lang="zh-TW" altLang="en-US" sz="3265" dirty="0">
                <a:solidFill>
                  <a:srgbClr val="FFFF00"/>
                </a:solidFill>
                <a:latin typeface="華康中圓體" pitchFamily="49" charset="-120"/>
              </a:rPr>
              <a:t>曲面常見主題</a:t>
            </a:r>
            <a:endParaRPr lang="en-US" altLang="zh-TW" sz="3265" dirty="0">
              <a:solidFill>
                <a:srgbClr val="FFFF00"/>
              </a:solidFill>
              <a:latin typeface="華康中圓體" pitchFamily="49" charset="-120"/>
            </a:endParaRPr>
          </a:p>
          <a:p>
            <a:pPr>
              <a:lnSpc>
                <a:spcPct val="110000"/>
              </a:lnSpc>
            </a:pPr>
            <a:r>
              <a:rPr lang="zh-TW" altLang="en-US" sz="2539" dirty="0">
                <a:solidFill>
                  <a:srgbClr val="FF0000"/>
                </a:solidFill>
                <a:ea typeface="華康細圓體" pitchFamily="49" charset="-120"/>
              </a:rPr>
              <a:t>主題</a:t>
            </a:r>
            <a:r>
              <a:rPr lang="en-US" altLang="zh-TW" sz="2539" dirty="0">
                <a:solidFill>
                  <a:srgbClr val="FF0000"/>
                </a:solidFill>
                <a:ea typeface="華康細圓體" pitchFamily="49" charset="-120"/>
              </a:rPr>
              <a:t>15 </a:t>
            </a:r>
            <a:r>
              <a:rPr lang="zh-TW" altLang="en-US" sz="2539" dirty="0">
                <a:solidFill>
                  <a:schemeClr val="bg1"/>
                </a:solidFill>
                <a:ea typeface="華康細圓體" pitchFamily="49" charset="-120"/>
              </a:rPr>
              <a:t>帽子曲面</a:t>
            </a:r>
          </a:p>
        </p:txBody>
      </p:sp>
    </p:spTree>
    <p:extLst>
      <p:ext uri="{BB962C8B-B14F-4D97-AF65-F5344CB8AC3E}">
        <p14:creationId xmlns:p14="http://schemas.microsoft.com/office/powerpoint/2010/main" val="3349848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555" name="Rectangle 3"/>
          <p:cNvSpPr>
            <a:spLocks noChangeArrowheads="1"/>
          </p:cNvSpPr>
          <p:nvPr/>
        </p:nvSpPr>
        <p:spPr bwMode="auto">
          <a:xfrm>
            <a:off x="4806823" y="6430832"/>
            <a:ext cx="3184778" cy="4566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32650" tIns="32650" rIns="32650" bIns="32650" anchor="ctr">
            <a:spAutoFit/>
          </a:bodyPr>
          <a:lstStyle/>
          <a:p>
            <a:r>
              <a:rPr lang="zh-TW" altLang="en-US" sz="2539" dirty="0">
                <a:solidFill>
                  <a:srgbClr val="FF0000"/>
                </a:solidFill>
                <a:ea typeface="華康細圓體" pitchFamily="49" charset="-120"/>
              </a:rPr>
              <a:t>學習必要認知</a:t>
            </a: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20" y="1843468"/>
            <a:ext cx="4881210" cy="2510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615" y="2150196"/>
            <a:ext cx="4099459" cy="220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6046" y="4501656"/>
            <a:ext cx="2852183" cy="2482206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354246" y="4429688"/>
            <a:ext cx="2416046" cy="455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02695"/>
            <a:r>
              <a:rPr lang="en-US" altLang="zh-TW" sz="2358" dirty="0"/>
              <a:t>1.</a:t>
            </a:r>
            <a:r>
              <a:rPr lang="zh-TW" altLang="en-US" sz="2358" dirty="0"/>
              <a:t>相交</a:t>
            </a:r>
            <a:r>
              <a:rPr lang="en-US" altLang="zh-TW" sz="2358" dirty="0"/>
              <a:t>(</a:t>
            </a:r>
            <a:r>
              <a:rPr lang="zh-TW" altLang="en-US" sz="2358" dirty="0"/>
              <a:t>參考</a:t>
            </a:r>
            <a:r>
              <a:rPr lang="en-US" altLang="zh-TW" sz="2358" dirty="0"/>
              <a:t>)</a:t>
            </a:r>
            <a:r>
              <a:rPr lang="zh-TW" altLang="en-US" sz="2358" dirty="0"/>
              <a:t>曲面</a:t>
            </a: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7580072" y="3993400"/>
            <a:ext cx="1627369" cy="455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02695"/>
            <a:r>
              <a:rPr lang="en-US" altLang="zh-TW" sz="2358" dirty="0"/>
              <a:t>2.</a:t>
            </a:r>
            <a:r>
              <a:rPr lang="zh-TW" altLang="en-US" sz="2358" dirty="0"/>
              <a:t>修剪曲面</a:t>
            </a:r>
          </a:p>
        </p:txBody>
      </p:sp>
      <p:sp>
        <p:nvSpPr>
          <p:cNvPr id="10" name="向右箭號 9"/>
          <p:cNvSpPr/>
          <p:nvPr/>
        </p:nvSpPr>
        <p:spPr bwMode="auto">
          <a:xfrm>
            <a:off x="5846340" y="3929139"/>
            <a:ext cx="1219704" cy="256146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65483"/>
            <a:endParaRPr lang="zh-TW" altLang="en-US" sz="838" i="1">
              <a:solidFill>
                <a:srgbClr val="FF0000"/>
              </a:solidFill>
              <a:ea typeface="華康特粗圓體" charset="-120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3E5376A0-09A0-4C6E-81CF-F33C830C20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212" y="891685"/>
            <a:ext cx="12193440" cy="105343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2-1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曲面絕招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zh-TW" altLang="en-US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5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部曲之相交法</a:t>
            </a:r>
            <a:endParaRPr lang="en-US" altLang="zh-TW" sz="2358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042635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667" y="1962590"/>
            <a:ext cx="3266228" cy="4417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55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978" y="2030681"/>
            <a:ext cx="3040801" cy="4349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03212" y="891832"/>
            <a:ext cx="12193440" cy="1051698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中圓體" pitchFamily="49" charset="-120"/>
              </a:rPr>
              <a:t>2-4 </a:t>
            </a:r>
            <a:r>
              <a:rPr lang="zh-TW" altLang="en-US" sz="3265" dirty="0">
                <a:solidFill>
                  <a:srgbClr val="FFFF00"/>
                </a:solidFill>
                <a:latin typeface="華康中圓體" pitchFamily="49" charset="-120"/>
              </a:rPr>
              <a:t>曲面常見主題</a:t>
            </a:r>
            <a:endParaRPr lang="en-US" altLang="zh-TW" sz="3265" dirty="0">
              <a:solidFill>
                <a:srgbClr val="FFFF00"/>
              </a:solidFill>
              <a:latin typeface="華康中圓體" pitchFamily="49" charset="-120"/>
            </a:endParaRPr>
          </a:p>
          <a:p>
            <a:pPr>
              <a:lnSpc>
                <a:spcPct val="110000"/>
              </a:lnSpc>
            </a:pPr>
            <a:r>
              <a:rPr lang="zh-TW" altLang="en-US" sz="2539" dirty="0">
                <a:solidFill>
                  <a:srgbClr val="FF0000"/>
                </a:solidFill>
                <a:ea typeface="華康細圓體" pitchFamily="49" charset="-120"/>
              </a:rPr>
              <a:t>主題</a:t>
            </a:r>
            <a:r>
              <a:rPr lang="en-US" altLang="zh-TW" sz="2539" dirty="0">
                <a:solidFill>
                  <a:srgbClr val="FF0000"/>
                </a:solidFill>
                <a:ea typeface="華康細圓體" pitchFamily="49" charset="-120"/>
              </a:rPr>
              <a:t>16 </a:t>
            </a:r>
            <a:r>
              <a:rPr lang="zh-TW" altLang="en-US" sz="2539" dirty="0">
                <a:solidFill>
                  <a:schemeClr val="bg1"/>
                </a:solidFill>
                <a:ea typeface="華康細圓體" pitchFamily="49" charset="-120"/>
              </a:rPr>
              <a:t>頭型曲面</a:t>
            </a:r>
          </a:p>
        </p:txBody>
      </p:sp>
    </p:spTree>
    <p:extLst>
      <p:ext uri="{BB962C8B-B14F-4D97-AF65-F5344CB8AC3E}">
        <p14:creationId xmlns:p14="http://schemas.microsoft.com/office/powerpoint/2010/main" val="36043965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93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68903" y="2294193"/>
            <a:ext cx="4284765" cy="4050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93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0" b="-81"/>
          <a:stretch/>
        </p:blipFill>
        <p:spPr bwMode="auto">
          <a:xfrm>
            <a:off x="6537432" y="2364000"/>
            <a:ext cx="4450956" cy="387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03212" y="891832"/>
            <a:ext cx="12193440" cy="1051698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中圓體" pitchFamily="49" charset="-120"/>
              </a:rPr>
              <a:t>2-4 </a:t>
            </a:r>
            <a:r>
              <a:rPr lang="zh-TW" altLang="en-US" sz="3265" dirty="0">
                <a:solidFill>
                  <a:srgbClr val="FFFF00"/>
                </a:solidFill>
                <a:latin typeface="華康中圓體" pitchFamily="49" charset="-120"/>
              </a:rPr>
              <a:t>曲面常見主題</a:t>
            </a:r>
            <a:endParaRPr lang="en-US" altLang="zh-TW" sz="3265" dirty="0">
              <a:solidFill>
                <a:srgbClr val="FFFF00"/>
              </a:solidFill>
              <a:latin typeface="華康中圓體" pitchFamily="49" charset="-120"/>
            </a:endParaRPr>
          </a:p>
          <a:p>
            <a:pPr>
              <a:lnSpc>
                <a:spcPct val="110000"/>
              </a:lnSpc>
            </a:pPr>
            <a:r>
              <a:rPr lang="zh-TW" altLang="en-US" sz="2539" dirty="0">
                <a:solidFill>
                  <a:srgbClr val="FF0000"/>
                </a:solidFill>
                <a:ea typeface="華康細圓體" pitchFamily="49" charset="-120"/>
              </a:rPr>
              <a:t>主題</a:t>
            </a:r>
            <a:r>
              <a:rPr lang="en-US" altLang="zh-TW" sz="2539" dirty="0">
                <a:solidFill>
                  <a:srgbClr val="FF0000"/>
                </a:solidFill>
                <a:ea typeface="華康細圓體" pitchFamily="49" charset="-120"/>
              </a:rPr>
              <a:t>17 </a:t>
            </a:r>
            <a:r>
              <a:rPr lang="zh-TW" altLang="en-US" sz="2539" dirty="0">
                <a:solidFill>
                  <a:schemeClr val="bg1"/>
                </a:solidFill>
                <a:ea typeface="華康細圓體" pitchFamily="49" charset="-120"/>
              </a:rPr>
              <a:t>車子曲面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99498" y="6430832"/>
            <a:ext cx="3599433" cy="4566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32650" tIns="32650" rIns="32650" bIns="32650" anchor="ctr">
            <a:spAutoFit/>
          </a:bodyPr>
          <a:lstStyle/>
          <a:p>
            <a:r>
              <a:rPr lang="zh-TW" altLang="en-US" sz="2539" dirty="0">
                <a:solidFill>
                  <a:srgbClr val="FF0000"/>
                </a:solidFill>
                <a:ea typeface="華康細圓體" pitchFamily="49" charset="-120"/>
              </a:rPr>
              <a:t>維持曲面連續</a:t>
            </a:r>
          </a:p>
        </p:txBody>
      </p:sp>
    </p:spTree>
    <p:extLst>
      <p:ext uri="{BB962C8B-B14F-4D97-AF65-F5344CB8AC3E}">
        <p14:creationId xmlns:p14="http://schemas.microsoft.com/office/powerpoint/2010/main" val="23887066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 descr="examples_dunl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413" y="1999540"/>
            <a:ext cx="7162424" cy="460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03212" y="891832"/>
            <a:ext cx="12193440" cy="1051698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中圓體" pitchFamily="49" charset="-120"/>
              </a:rPr>
              <a:t>2-4 </a:t>
            </a:r>
            <a:r>
              <a:rPr lang="zh-TW" altLang="en-US" sz="3265" dirty="0">
                <a:solidFill>
                  <a:srgbClr val="FFFF00"/>
                </a:solidFill>
                <a:latin typeface="華康中圓體" pitchFamily="49" charset="-120"/>
              </a:rPr>
              <a:t>曲面常見主題</a:t>
            </a:r>
            <a:endParaRPr lang="en-US" altLang="zh-TW" sz="3265" dirty="0">
              <a:solidFill>
                <a:srgbClr val="FFFF00"/>
              </a:solidFill>
              <a:latin typeface="華康中圓體" pitchFamily="49" charset="-120"/>
            </a:endParaRPr>
          </a:p>
          <a:p>
            <a:pPr>
              <a:lnSpc>
                <a:spcPct val="110000"/>
              </a:lnSpc>
            </a:pPr>
            <a:r>
              <a:rPr lang="zh-TW" altLang="en-US" sz="2539" dirty="0">
                <a:solidFill>
                  <a:srgbClr val="FF0000"/>
                </a:solidFill>
                <a:ea typeface="華康細圓體" pitchFamily="49" charset="-120"/>
              </a:rPr>
              <a:t>主題</a:t>
            </a:r>
            <a:r>
              <a:rPr lang="en-US" altLang="zh-TW" sz="2539" dirty="0">
                <a:solidFill>
                  <a:srgbClr val="FF0000"/>
                </a:solidFill>
                <a:ea typeface="華康細圓體" pitchFamily="49" charset="-120"/>
              </a:rPr>
              <a:t>18 </a:t>
            </a:r>
            <a:r>
              <a:rPr lang="zh-TW" altLang="en-US" sz="2539" dirty="0">
                <a:solidFill>
                  <a:schemeClr val="bg1"/>
                </a:solidFill>
                <a:ea typeface="華康細圓體" pitchFamily="49" charset="-120"/>
              </a:rPr>
              <a:t>手工具</a:t>
            </a:r>
          </a:p>
        </p:txBody>
      </p:sp>
    </p:spTree>
    <p:extLst>
      <p:ext uri="{BB962C8B-B14F-4D97-AF65-F5344CB8AC3E}">
        <p14:creationId xmlns:p14="http://schemas.microsoft.com/office/powerpoint/2010/main" val="24212152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 descr="examples_trimb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413" y="1923345"/>
            <a:ext cx="7314816" cy="45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03212" y="891832"/>
            <a:ext cx="12193440" cy="1051698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中圓體" pitchFamily="49" charset="-120"/>
              </a:rPr>
              <a:t>2-4 </a:t>
            </a:r>
            <a:r>
              <a:rPr lang="zh-TW" altLang="en-US" sz="3265" dirty="0">
                <a:solidFill>
                  <a:srgbClr val="FFFF00"/>
                </a:solidFill>
                <a:latin typeface="華康中圓體" pitchFamily="49" charset="-120"/>
              </a:rPr>
              <a:t>曲面常見主題</a:t>
            </a:r>
            <a:endParaRPr lang="en-US" altLang="zh-TW" sz="3265" dirty="0">
              <a:solidFill>
                <a:srgbClr val="FFFF00"/>
              </a:solidFill>
              <a:latin typeface="華康中圓體" pitchFamily="49" charset="-120"/>
            </a:endParaRPr>
          </a:p>
          <a:p>
            <a:pPr>
              <a:lnSpc>
                <a:spcPct val="110000"/>
              </a:lnSpc>
            </a:pPr>
            <a:r>
              <a:rPr lang="zh-TW" altLang="en-US" sz="2539" dirty="0">
                <a:solidFill>
                  <a:srgbClr val="FF0000"/>
                </a:solidFill>
                <a:ea typeface="華康細圓體" pitchFamily="49" charset="-120"/>
              </a:rPr>
              <a:t>主題</a:t>
            </a:r>
            <a:r>
              <a:rPr lang="en-US" altLang="zh-TW" sz="2539" dirty="0">
                <a:solidFill>
                  <a:srgbClr val="FF0000"/>
                </a:solidFill>
                <a:ea typeface="華康細圓體" pitchFamily="49" charset="-120"/>
              </a:rPr>
              <a:t>20 </a:t>
            </a:r>
            <a:r>
              <a:rPr lang="zh-TW" altLang="en-US" sz="2539" dirty="0">
                <a:solidFill>
                  <a:schemeClr val="bg1"/>
                </a:solidFill>
                <a:ea typeface="華康細圓體" pitchFamily="49" charset="-120"/>
              </a:rPr>
              <a:t>車用</a:t>
            </a:r>
          </a:p>
        </p:txBody>
      </p:sp>
    </p:spTree>
    <p:extLst>
      <p:ext uri="{BB962C8B-B14F-4D97-AF65-F5344CB8AC3E}">
        <p14:creationId xmlns:p14="http://schemas.microsoft.com/office/powerpoint/2010/main" val="42755204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 descr="examples_dante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74647" y="2051041"/>
            <a:ext cx="7049130" cy="4382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86721" y="891832"/>
            <a:ext cx="12026427" cy="1051698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中圓體" pitchFamily="49" charset="-120"/>
              </a:rPr>
              <a:t>2-4 </a:t>
            </a:r>
            <a:r>
              <a:rPr lang="zh-TW" altLang="en-US" sz="3265" dirty="0">
                <a:solidFill>
                  <a:srgbClr val="FFFF00"/>
                </a:solidFill>
                <a:latin typeface="華康中圓體" pitchFamily="49" charset="-120"/>
              </a:rPr>
              <a:t>曲面常見主題</a:t>
            </a:r>
            <a:endParaRPr lang="en-US" altLang="zh-TW" sz="3265" dirty="0">
              <a:solidFill>
                <a:srgbClr val="FFFF00"/>
              </a:solidFill>
              <a:latin typeface="華康中圓體" pitchFamily="49" charset="-120"/>
            </a:endParaRPr>
          </a:p>
          <a:p>
            <a:pPr>
              <a:lnSpc>
                <a:spcPct val="110000"/>
              </a:lnSpc>
            </a:pPr>
            <a:r>
              <a:rPr lang="zh-TW" altLang="en-US" sz="2539" dirty="0">
                <a:solidFill>
                  <a:srgbClr val="FF0000"/>
                </a:solidFill>
                <a:ea typeface="華康細圓體" pitchFamily="49" charset="-120"/>
              </a:rPr>
              <a:t>主題</a:t>
            </a:r>
            <a:r>
              <a:rPr lang="en-US" altLang="zh-TW" sz="2539" dirty="0">
                <a:solidFill>
                  <a:srgbClr val="FF0000"/>
                </a:solidFill>
                <a:ea typeface="華康細圓體" pitchFamily="49" charset="-120"/>
              </a:rPr>
              <a:t>21 </a:t>
            </a:r>
            <a:r>
              <a:rPr lang="zh-TW" altLang="en-US" sz="2539" dirty="0">
                <a:solidFill>
                  <a:schemeClr val="bg1"/>
                </a:solidFill>
                <a:ea typeface="華康細圓體" pitchFamily="49" charset="-120"/>
              </a:rPr>
              <a:t>電腦</a:t>
            </a:r>
          </a:p>
        </p:txBody>
      </p:sp>
    </p:spTree>
    <p:extLst>
      <p:ext uri="{BB962C8B-B14F-4D97-AF65-F5344CB8AC3E}">
        <p14:creationId xmlns:p14="http://schemas.microsoft.com/office/powerpoint/2010/main" val="8010417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 descr="examples_lightandmo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43759" y="2035145"/>
            <a:ext cx="6953385" cy="4353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03212" y="891832"/>
            <a:ext cx="12193440" cy="1051698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中圓體" pitchFamily="49" charset="-120"/>
              </a:rPr>
              <a:t>2-4 </a:t>
            </a:r>
            <a:r>
              <a:rPr lang="zh-TW" altLang="en-US" sz="3265" dirty="0">
                <a:solidFill>
                  <a:srgbClr val="FFFF00"/>
                </a:solidFill>
                <a:latin typeface="華康中圓體" pitchFamily="49" charset="-120"/>
              </a:rPr>
              <a:t>曲面常見主題</a:t>
            </a:r>
            <a:endParaRPr lang="en-US" altLang="zh-TW" sz="3265" dirty="0">
              <a:solidFill>
                <a:srgbClr val="FFFF00"/>
              </a:solidFill>
              <a:latin typeface="華康中圓體" pitchFamily="49" charset="-120"/>
            </a:endParaRPr>
          </a:p>
          <a:p>
            <a:pPr>
              <a:lnSpc>
                <a:spcPct val="110000"/>
              </a:lnSpc>
            </a:pPr>
            <a:r>
              <a:rPr lang="zh-TW" altLang="en-US" sz="2539" dirty="0">
                <a:solidFill>
                  <a:srgbClr val="FF0000"/>
                </a:solidFill>
                <a:ea typeface="華康細圓體" pitchFamily="49" charset="-120"/>
              </a:rPr>
              <a:t>主題</a:t>
            </a:r>
            <a:r>
              <a:rPr lang="en-US" altLang="zh-TW" sz="2539" dirty="0">
                <a:solidFill>
                  <a:srgbClr val="FF0000"/>
                </a:solidFill>
                <a:ea typeface="華康細圓體" pitchFamily="49" charset="-120"/>
              </a:rPr>
              <a:t>22 </a:t>
            </a:r>
            <a:r>
              <a:rPr lang="zh-TW" altLang="en-US" sz="2539" dirty="0">
                <a:solidFill>
                  <a:schemeClr val="bg1"/>
                </a:solidFill>
                <a:ea typeface="華康細圓體" pitchFamily="49" charset="-120"/>
              </a:rPr>
              <a:t>消費性產品</a:t>
            </a:r>
          </a:p>
        </p:txBody>
      </p:sp>
    </p:spTree>
    <p:extLst>
      <p:ext uri="{BB962C8B-B14F-4D97-AF65-F5344CB8AC3E}">
        <p14:creationId xmlns:p14="http://schemas.microsoft.com/office/powerpoint/2010/main" val="8418228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03212" y="891832"/>
            <a:ext cx="12193440" cy="1051698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中圓體" pitchFamily="49" charset="-120"/>
              </a:rPr>
              <a:t>2-4 </a:t>
            </a:r>
            <a:r>
              <a:rPr lang="zh-TW" altLang="en-US" sz="3265" dirty="0">
                <a:solidFill>
                  <a:srgbClr val="FFFF00"/>
                </a:solidFill>
                <a:latin typeface="華康中圓體" pitchFamily="49" charset="-120"/>
              </a:rPr>
              <a:t>曲面常見主題</a:t>
            </a:r>
            <a:endParaRPr lang="en-US" altLang="zh-TW" sz="3265" dirty="0">
              <a:solidFill>
                <a:srgbClr val="FFFF00"/>
              </a:solidFill>
              <a:latin typeface="華康中圓體" pitchFamily="49" charset="-120"/>
            </a:endParaRPr>
          </a:p>
          <a:p>
            <a:pPr>
              <a:lnSpc>
                <a:spcPct val="110000"/>
              </a:lnSpc>
            </a:pPr>
            <a:r>
              <a:rPr lang="zh-TW" altLang="en-US" sz="2539" dirty="0">
                <a:solidFill>
                  <a:srgbClr val="FF0000"/>
                </a:solidFill>
                <a:ea typeface="華康細圓體" pitchFamily="49" charset="-120"/>
              </a:rPr>
              <a:t>主題</a:t>
            </a:r>
            <a:r>
              <a:rPr lang="en-US" altLang="zh-TW" sz="2539" dirty="0">
                <a:solidFill>
                  <a:srgbClr val="FF0000"/>
                </a:solidFill>
                <a:ea typeface="華康細圓體" pitchFamily="49" charset="-120"/>
              </a:rPr>
              <a:t>13 </a:t>
            </a:r>
            <a:r>
              <a:rPr lang="zh-TW" altLang="en-US" sz="2539" dirty="0">
                <a:solidFill>
                  <a:schemeClr val="bg1"/>
                </a:solidFill>
                <a:ea typeface="華康細圓體" pitchFamily="49" charset="-120"/>
              </a:rPr>
              <a:t>鏡射曲面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3ED2D5A7-F9EF-4CCE-9D44-0A272B483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2288" y="2812225"/>
            <a:ext cx="4719007" cy="3372788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02DE47F9-7F66-467D-80CC-6FC7A71BA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4560" y="2010147"/>
            <a:ext cx="2073287" cy="1445018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CACCB47-BFEC-4137-A00E-8DAB2023F8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214" y="3227031"/>
            <a:ext cx="2557037" cy="254317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82330C1-F889-44B0-8923-D94BD0694A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4747" y="2929751"/>
            <a:ext cx="3593674" cy="299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854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03212" y="891832"/>
            <a:ext cx="12193440" cy="1051698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中圓體" pitchFamily="49" charset="-120"/>
              </a:rPr>
              <a:t>2-4 </a:t>
            </a:r>
            <a:r>
              <a:rPr lang="zh-TW" altLang="en-US" sz="3265" dirty="0">
                <a:solidFill>
                  <a:srgbClr val="FFFF00"/>
                </a:solidFill>
                <a:latin typeface="華康中圓體" pitchFamily="49" charset="-120"/>
              </a:rPr>
              <a:t>曲面常見主題</a:t>
            </a:r>
            <a:endParaRPr lang="en-US" altLang="zh-TW" sz="3265" dirty="0">
              <a:solidFill>
                <a:srgbClr val="FFFF00"/>
              </a:solidFill>
              <a:latin typeface="華康中圓體" pitchFamily="49" charset="-120"/>
            </a:endParaRPr>
          </a:p>
          <a:p>
            <a:pPr>
              <a:lnSpc>
                <a:spcPct val="110000"/>
              </a:lnSpc>
            </a:pPr>
            <a:r>
              <a:rPr lang="zh-TW" altLang="en-US" sz="2539">
                <a:solidFill>
                  <a:srgbClr val="FF0000"/>
                </a:solidFill>
                <a:ea typeface="華康細圓體" pitchFamily="49" charset="-120"/>
              </a:rPr>
              <a:t>主題</a:t>
            </a:r>
            <a:r>
              <a:rPr lang="en-US" altLang="zh-TW" sz="2539">
                <a:solidFill>
                  <a:srgbClr val="FF0000"/>
                </a:solidFill>
                <a:ea typeface="華康細圓體" pitchFamily="49" charset="-120"/>
              </a:rPr>
              <a:t>14 </a:t>
            </a:r>
            <a:r>
              <a:rPr lang="zh-TW" altLang="en-US" sz="2539">
                <a:solidFill>
                  <a:schemeClr val="bg1"/>
                </a:solidFill>
                <a:ea typeface="華康細圓體" pitchFamily="49" charset="-120"/>
              </a:rPr>
              <a:t>皺褶曲面</a:t>
            </a:r>
            <a:endParaRPr lang="zh-TW" altLang="en-US" sz="2539" dirty="0">
              <a:solidFill>
                <a:schemeClr val="bg1"/>
              </a:solidFill>
              <a:ea typeface="華康細圓體" pitchFamily="49" charset="-120"/>
            </a:endParaRPr>
          </a:p>
        </p:txBody>
      </p:sp>
      <p:pic>
        <p:nvPicPr>
          <p:cNvPr id="18434" name="Picture 2" descr="http://www.solidworks.org.tw/data/attachment/forum/201504/01/125548frduxr83u3p99pdd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9200" y="2217474"/>
            <a:ext cx="5341991" cy="386267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www.solidworks.org.tw/data/attachment/forum/201501/05/203133w74dororeyzzeod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295" y="2128243"/>
            <a:ext cx="3261726" cy="2124644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www.solidworks.org.tw/data/attachment/forum/201504/01/130351ueedmm8lod3b0jc8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58689" y="4567185"/>
            <a:ext cx="3524565" cy="198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77382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03212" y="891832"/>
            <a:ext cx="12193440" cy="1051698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中圓體" pitchFamily="49" charset="-120"/>
              </a:rPr>
              <a:t>2-4 </a:t>
            </a:r>
            <a:r>
              <a:rPr lang="zh-TW" altLang="en-US" sz="3265" dirty="0">
                <a:solidFill>
                  <a:srgbClr val="FFFF00"/>
                </a:solidFill>
                <a:latin typeface="華康中圓體" pitchFamily="49" charset="-120"/>
              </a:rPr>
              <a:t>曲面常見主題</a:t>
            </a:r>
            <a:endParaRPr lang="en-US" altLang="zh-TW" sz="3265" dirty="0">
              <a:solidFill>
                <a:srgbClr val="FFFF00"/>
              </a:solidFill>
              <a:latin typeface="華康中圓體" pitchFamily="49" charset="-120"/>
            </a:endParaRPr>
          </a:p>
          <a:p>
            <a:pPr>
              <a:lnSpc>
                <a:spcPct val="110000"/>
              </a:lnSpc>
            </a:pPr>
            <a:r>
              <a:rPr lang="zh-TW" altLang="en-US" sz="2539">
                <a:solidFill>
                  <a:srgbClr val="FF0000"/>
                </a:solidFill>
                <a:ea typeface="華康細圓體" pitchFamily="49" charset="-120"/>
              </a:rPr>
              <a:t>主題</a:t>
            </a:r>
            <a:r>
              <a:rPr lang="en-US" altLang="zh-TW" sz="2539">
                <a:solidFill>
                  <a:srgbClr val="FF0000"/>
                </a:solidFill>
                <a:ea typeface="華康細圓體" pitchFamily="49" charset="-120"/>
              </a:rPr>
              <a:t>14 </a:t>
            </a:r>
            <a:r>
              <a:rPr lang="zh-TW" altLang="en-US" sz="2539">
                <a:solidFill>
                  <a:schemeClr val="bg1"/>
                </a:solidFill>
                <a:ea typeface="華康細圓體" pitchFamily="49" charset="-120"/>
              </a:rPr>
              <a:t>皺褶曲面</a:t>
            </a:r>
            <a:endParaRPr lang="zh-TW" altLang="en-US" sz="2539" dirty="0">
              <a:solidFill>
                <a:schemeClr val="bg1"/>
              </a:solidFill>
              <a:ea typeface="華康細圓體" pitchFamily="49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142" y="2317038"/>
            <a:ext cx="5894073" cy="3401994"/>
          </a:xfrm>
          <a:prstGeom prst="rect">
            <a:avLst/>
          </a:prstGeom>
        </p:spPr>
      </p:pic>
      <p:pic>
        <p:nvPicPr>
          <p:cNvPr id="18434" name="Picture 2" descr="http://s.web66.com.tw/_file/C11/115746/AB/1281005419087pic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176" y="2419620"/>
            <a:ext cx="4478026" cy="326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9054406" y="6018475"/>
            <a:ext cx="1444626" cy="3434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32"/>
              <a:t>漢翔抗壓座墊</a:t>
            </a:r>
          </a:p>
        </p:txBody>
      </p:sp>
    </p:spTree>
    <p:extLst>
      <p:ext uri="{BB962C8B-B14F-4D97-AF65-F5344CB8AC3E}">
        <p14:creationId xmlns:p14="http://schemas.microsoft.com/office/powerpoint/2010/main" val="36775768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03212" y="891832"/>
            <a:ext cx="12193440" cy="1051698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中圓體" pitchFamily="49" charset="-120"/>
              </a:rPr>
              <a:t>2-4 </a:t>
            </a:r>
            <a:r>
              <a:rPr lang="zh-TW" altLang="en-US" sz="3265" dirty="0">
                <a:solidFill>
                  <a:srgbClr val="FFFF00"/>
                </a:solidFill>
                <a:latin typeface="華康中圓體" pitchFamily="49" charset="-120"/>
              </a:rPr>
              <a:t>曲面常見主題</a:t>
            </a:r>
            <a:endParaRPr lang="en-US" altLang="zh-TW" sz="3265" dirty="0">
              <a:solidFill>
                <a:srgbClr val="FFFF00"/>
              </a:solidFill>
              <a:latin typeface="華康中圓體" pitchFamily="49" charset="-120"/>
            </a:endParaRPr>
          </a:p>
          <a:p>
            <a:pPr>
              <a:lnSpc>
                <a:spcPct val="110000"/>
              </a:lnSpc>
            </a:pPr>
            <a:r>
              <a:rPr lang="zh-TW" altLang="en-US" sz="2539">
                <a:solidFill>
                  <a:srgbClr val="FF0000"/>
                </a:solidFill>
                <a:ea typeface="華康細圓體" pitchFamily="49" charset="-120"/>
              </a:rPr>
              <a:t>主題</a:t>
            </a:r>
            <a:r>
              <a:rPr lang="en-US" altLang="zh-TW" sz="2539">
                <a:solidFill>
                  <a:srgbClr val="FF0000"/>
                </a:solidFill>
                <a:ea typeface="華康細圓體" pitchFamily="49" charset="-120"/>
              </a:rPr>
              <a:t>14 </a:t>
            </a:r>
            <a:r>
              <a:rPr lang="zh-TW" altLang="en-US" sz="2539">
                <a:solidFill>
                  <a:schemeClr val="bg1"/>
                </a:solidFill>
                <a:ea typeface="華康細圓體" pitchFamily="49" charset="-120"/>
              </a:rPr>
              <a:t>皺褶曲面</a:t>
            </a:r>
            <a:endParaRPr lang="zh-TW" altLang="en-US" sz="2539" dirty="0">
              <a:solidFill>
                <a:schemeClr val="bg1"/>
              </a:solidFill>
              <a:ea typeface="華康細圓體" pitchFamily="49" charset="-120"/>
            </a:endParaRPr>
          </a:p>
        </p:txBody>
      </p:sp>
      <p:sp>
        <p:nvSpPr>
          <p:cNvPr id="8" name="AutoShape 16"/>
          <p:cNvSpPr>
            <a:spLocks noChangeArrowheads="1"/>
          </p:cNvSpPr>
          <p:nvPr/>
        </p:nvSpPr>
        <p:spPr bwMode="auto">
          <a:xfrm>
            <a:off x="2321774" y="5955421"/>
            <a:ext cx="2004164" cy="790447"/>
          </a:xfrm>
          <a:prstGeom prst="wedgeRoundRectCallout">
            <a:avLst>
              <a:gd name="adj1" fmla="val -46891"/>
              <a:gd name="adj2" fmla="val -19267"/>
              <a:gd name="adj3" fmla="val 16667"/>
            </a:avLst>
          </a:prstGeom>
          <a:solidFill>
            <a:schemeClr val="accent2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l"/>
            <a:r>
              <a:rPr lang="en-US" altLang="zh-TW" sz="2358" dirty="0">
                <a:solidFill>
                  <a:srgbClr val="FF0000"/>
                </a:solidFill>
                <a:latin typeface="華康中圓體" pitchFamily="49" charset="-120"/>
              </a:rPr>
              <a:t>1.</a:t>
            </a:r>
            <a:r>
              <a:rPr lang="zh-TW" altLang="en-US" sz="2358" dirty="0">
                <a:solidFill>
                  <a:srgbClr val="FF0000"/>
                </a:solidFill>
                <a:latin typeface="華康中圓體" pitchFamily="49" charset="-120"/>
              </a:rPr>
              <a:t>主題都是</a:t>
            </a:r>
            <a:endParaRPr lang="en-US" altLang="zh-TW" sz="2358" dirty="0">
              <a:solidFill>
                <a:srgbClr val="FF0000"/>
              </a:solidFill>
              <a:latin typeface="華康中圓體" pitchFamily="49" charset="-120"/>
            </a:endParaRPr>
          </a:p>
          <a:p>
            <a:pPr algn="l"/>
            <a:r>
              <a:rPr lang="en-US" altLang="zh-TW" sz="2358" dirty="0">
                <a:solidFill>
                  <a:srgbClr val="FF0000"/>
                </a:solidFill>
                <a:latin typeface="華康中圓體" pitchFamily="49" charset="-120"/>
              </a:rPr>
              <a:t>KNOW</a:t>
            </a:r>
            <a:r>
              <a:rPr lang="zh-TW" altLang="en-US" sz="2358" dirty="0">
                <a:solidFill>
                  <a:srgbClr val="FF0000"/>
                </a:solidFill>
                <a:latin typeface="華康中圓體" pitchFamily="49" charset="-120"/>
              </a:rPr>
              <a:t> </a:t>
            </a:r>
            <a:r>
              <a:rPr lang="en-US" altLang="zh-TW" sz="2358" dirty="0">
                <a:solidFill>
                  <a:srgbClr val="FF0000"/>
                </a:solidFill>
                <a:latin typeface="華康中圓體" pitchFamily="49" charset="-120"/>
              </a:rPr>
              <a:t>HOW</a:t>
            </a:r>
            <a:r>
              <a:rPr lang="zh-TW" altLang="en-US" sz="2358" dirty="0">
                <a:solidFill>
                  <a:srgbClr val="FF0000"/>
                </a:solidFill>
                <a:latin typeface="華康中圓體" pitchFamily="49" charset="-120"/>
              </a:rPr>
              <a:t> </a:t>
            </a:r>
          </a:p>
        </p:txBody>
      </p:sp>
      <p:sp>
        <p:nvSpPr>
          <p:cNvPr id="9" name="AutoShape 16"/>
          <p:cNvSpPr>
            <a:spLocks noChangeArrowheads="1"/>
          </p:cNvSpPr>
          <p:nvPr/>
        </p:nvSpPr>
        <p:spPr bwMode="auto">
          <a:xfrm>
            <a:off x="7414209" y="5910146"/>
            <a:ext cx="2550126" cy="880992"/>
          </a:xfrm>
          <a:prstGeom prst="wedgeRoundRectCallout">
            <a:avLst>
              <a:gd name="adj1" fmla="val -42657"/>
              <a:gd name="adj2" fmla="val -15176"/>
              <a:gd name="adj3" fmla="val 16667"/>
            </a:avLst>
          </a:prstGeom>
          <a:solidFill>
            <a:schemeClr val="accent2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l"/>
            <a:r>
              <a:rPr lang="en-US" altLang="zh-TW" sz="2358" dirty="0">
                <a:solidFill>
                  <a:srgbClr val="FF0000"/>
                </a:solidFill>
                <a:latin typeface="華康中圓體" pitchFamily="49" charset="-120"/>
              </a:rPr>
              <a:t>2.</a:t>
            </a:r>
            <a:r>
              <a:rPr lang="zh-TW" altLang="en-US" sz="2358" dirty="0">
                <a:solidFill>
                  <a:srgbClr val="FF0000"/>
                </a:solidFill>
                <a:latin typeface="華康中圓體" pitchFamily="49" charset="-120"/>
              </a:rPr>
              <a:t>你要收集</a:t>
            </a:r>
            <a:endParaRPr lang="en-US" altLang="zh-TW" sz="2358" dirty="0">
              <a:solidFill>
                <a:srgbClr val="FF0000"/>
              </a:solidFill>
              <a:latin typeface="華康中圓體" pitchFamily="49" charset="-120"/>
            </a:endParaRPr>
          </a:p>
          <a:p>
            <a:pPr algn="l"/>
            <a:r>
              <a:rPr lang="zh-TW" altLang="en-US" sz="2358" dirty="0">
                <a:solidFill>
                  <a:srgbClr val="FF0000"/>
                </a:solidFill>
                <a:latin typeface="華康中圓體" pitchFamily="49" charset="-120"/>
              </a:rPr>
              <a:t>以便建模參考 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47" y="2273647"/>
            <a:ext cx="5370354" cy="342367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433" y="2291017"/>
            <a:ext cx="4848436" cy="321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3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SolidWorks Files\Photo&amp;Video\Machinery\liteaircraft.tif"/>
          <p:cNvPicPr>
            <a:picLocks noChangeAspect="1" noChangeArrowheads="1"/>
          </p:cNvPicPr>
          <p:nvPr/>
        </p:nvPicPr>
        <p:blipFill rotWithShape="1">
          <a:blip r:embed="rId2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99213" y="1444963"/>
            <a:ext cx="6024010" cy="489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utoShape 34"/>
          <p:cNvSpPr>
            <a:spLocks noChangeArrowheads="1"/>
          </p:cNvSpPr>
          <p:nvPr/>
        </p:nvSpPr>
        <p:spPr bwMode="gray">
          <a:xfrm>
            <a:off x="763940" y="1935784"/>
            <a:ext cx="3506712" cy="691091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41465" tIns="40314" rIns="41465" bIns="40314" anchor="ctr" anchorCtr="1"/>
          <a:lstStyle/>
          <a:p>
            <a:r>
              <a:rPr lang="zh-TW" altLang="en-US" sz="2902" dirty="0">
                <a:solidFill>
                  <a:schemeClr val="bg1"/>
                </a:solidFill>
                <a:latin typeface="華康中圓體" pitchFamily="49" charset="-120"/>
              </a:rPr>
              <a:t> </a:t>
            </a:r>
            <a:r>
              <a:rPr lang="en-US" altLang="zh-TW" sz="2902" dirty="0">
                <a:solidFill>
                  <a:schemeClr val="bg1"/>
                </a:solidFill>
                <a:latin typeface="華康中圓體" pitchFamily="49" charset="-120"/>
              </a:rPr>
              <a:t>1 </a:t>
            </a:r>
            <a:r>
              <a:rPr lang="zh-TW" altLang="en-US" sz="2902" dirty="0">
                <a:solidFill>
                  <a:schemeClr val="bg1"/>
                </a:solidFill>
                <a:latin typeface="華康中圓體" pitchFamily="49" charset="-120"/>
              </a:rPr>
              <a:t>曲面絕招</a:t>
            </a:r>
            <a:endParaRPr lang="zh-TW" altLang="en-US" sz="2902" dirty="0">
              <a:latin typeface="華康中圓體" pitchFamily="49" charset="-120"/>
            </a:endParaRPr>
          </a:p>
        </p:txBody>
      </p:sp>
      <p:sp>
        <p:nvSpPr>
          <p:cNvPr id="21" name="AutoShape 34"/>
          <p:cNvSpPr>
            <a:spLocks noChangeArrowheads="1"/>
          </p:cNvSpPr>
          <p:nvPr/>
        </p:nvSpPr>
        <p:spPr bwMode="gray">
          <a:xfrm>
            <a:off x="750118" y="2856951"/>
            <a:ext cx="3506712" cy="713407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zh-TW" altLang="en-US" sz="2902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r>
              <a:rPr lang="en-US" altLang="zh-TW" sz="2902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2</a:t>
            </a:r>
            <a:r>
              <a:rPr lang="zh-TW" altLang="en-US" sz="2902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產生曲面方式</a:t>
            </a:r>
            <a:endParaRPr lang="en-US" altLang="zh-TW" sz="2902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23" name="AutoShape 34"/>
          <p:cNvSpPr>
            <a:spLocks noChangeArrowheads="1"/>
          </p:cNvSpPr>
          <p:nvPr/>
        </p:nvSpPr>
        <p:spPr bwMode="gray">
          <a:xfrm>
            <a:off x="752421" y="3824478"/>
            <a:ext cx="3849954" cy="660136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41465" tIns="40314" rIns="41465" bIns="40314" anchor="ctr" anchorCtr="1"/>
          <a:lstStyle/>
          <a:p>
            <a:pPr defTabSz="902695"/>
            <a:r>
              <a:rPr lang="zh-TW" altLang="en-US" sz="2902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r>
              <a:rPr lang="en-US" altLang="zh-TW" sz="2902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3</a:t>
            </a:r>
            <a:r>
              <a:rPr lang="zh-TW" altLang="en-US" sz="2902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 實體主、曲面輔   </a:t>
            </a:r>
            <a:endParaRPr lang="en-US" altLang="zh-TW" sz="2902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8" name="AutoShape 34"/>
          <p:cNvSpPr>
            <a:spLocks noChangeArrowheads="1"/>
          </p:cNvSpPr>
          <p:nvPr/>
        </p:nvSpPr>
        <p:spPr bwMode="gray">
          <a:xfrm>
            <a:off x="752421" y="4822961"/>
            <a:ext cx="3504826" cy="660136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41465" tIns="40314" rIns="41465" bIns="40314" anchor="ctr" anchorCtr="1"/>
          <a:lstStyle/>
          <a:p>
            <a:pPr defTabSz="902695"/>
            <a:r>
              <a:rPr lang="zh-TW" altLang="en-US" sz="2902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  <a:r>
              <a:rPr lang="en-US" altLang="zh-TW" sz="2902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4</a:t>
            </a:r>
            <a:r>
              <a:rPr lang="zh-TW" altLang="en-US" sz="2902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曲面常見主題  </a:t>
            </a:r>
            <a:endParaRPr lang="en-US" altLang="zh-TW" sz="2902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903340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2050" name="Picture 2" descr="Multi-Product_Graphic_with_Sustainabilit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558" y="1090527"/>
            <a:ext cx="7268014" cy="511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www.solidworks.com.tw/attachments/Image/authorized-training-center_1.png">
            <a:extLst>
              <a:ext uri="{FF2B5EF4-FFF2-40B4-BE49-F238E27FC236}">
                <a16:creationId xmlns:a16="http://schemas.microsoft.com/office/drawing/2014/main" id="{91250F2D-5425-FD2A-4471-5345A39F2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583" y="4979382"/>
            <a:ext cx="1237548" cy="123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34">
            <a:extLst>
              <a:ext uri="{FF2B5EF4-FFF2-40B4-BE49-F238E27FC236}">
                <a16:creationId xmlns:a16="http://schemas.microsoft.com/office/drawing/2014/main" id="{C18DC77D-9FB7-0E3B-B1A2-613F922C8753}"/>
              </a:ext>
            </a:extLst>
          </p:cNvPr>
          <p:cNvSpPr>
            <a:spLocks noChangeArrowheads="1"/>
          </p:cNvSpPr>
          <p:nvPr/>
        </p:nvSpPr>
        <p:spPr bwMode="gray">
          <a:xfrm>
            <a:off x="293077" y="2070330"/>
            <a:ext cx="4100017" cy="2302888"/>
          </a:xfrm>
          <a:prstGeom prst="roundRect">
            <a:avLst>
              <a:gd name="adj" fmla="val 20877"/>
            </a:avLst>
          </a:prstGeom>
          <a:solidFill>
            <a:srgbClr val="00FF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304" tIns="44046" rIns="45304" bIns="44046" anchor="ctr" anchorCtr="1"/>
          <a:lstStyle/>
          <a:p>
            <a:pPr defTabSz="986357" eaLnBrk="0" hangingPunct="0">
              <a:lnSpc>
                <a:spcPct val="110000"/>
              </a:lnSpc>
            </a:pPr>
            <a:r>
              <a:rPr lang="zh-TW" altLang="en-US" sz="2800">
                <a:solidFill>
                  <a:srgbClr val="3333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幾何科技 </a:t>
            </a:r>
            <a:endParaRPr lang="en-US" altLang="zh-TW" sz="2800">
              <a:solidFill>
                <a:srgbClr val="3333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defTabSz="986357" eaLnBrk="0" hangingPunct="0">
              <a:lnSpc>
                <a:spcPct val="110000"/>
              </a:lnSpc>
            </a:pPr>
            <a:r>
              <a:rPr lang="en-US" altLang="zh-TW" sz="2800">
                <a:solidFill>
                  <a:srgbClr val="3333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SolidWorks </a:t>
            </a:r>
          </a:p>
          <a:p>
            <a:pPr defTabSz="986357" eaLnBrk="0" hangingPunct="0">
              <a:lnSpc>
                <a:spcPct val="110000"/>
              </a:lnSpc>
            </a:pPr>
            <a:r>
              <a:rPr lang="zh-TW" altLang="en-US" sz="2800">
                <a:solidFill>
                  <a:srgbClr val="3333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養成訓練與顧問服務</a:t>
            </a:r>
          </a:p>
          <a:p>
            <a:pPr defTabSz="986357" eaLnBrk="0" hangingPunct="0">
              <a:lnSpc>
                <a:spcPct val="110000"/>
              </a:lnSpc>
            </a:pPr>
            <a:r>
              <a:rPr lang="en-US" altLang="zh-TW" sz="2800">
                <a:solidFill>
                  <a:srgbClr val="3333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geometry-sw.com.tw</a:t>
            </a:r>
            <a:endParaRPr lang="en-US" altLang="zh-TW" sz="2800" dirty="0">
              <a:solidFill>
                <a:srgbClr val="3333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4" name="圖片 3" descr="一張含有 圖形, 圓形, 鮮豔, 符號 的圖片&#10;&#10;自動產生的描述">
            <a:extLst>
              <a:ext uri="{FF2B5EF4-FFF2-40B4-BE49-F238E27FC236}">
                <a16:creationId xmlns:a16="http://schemas.microsoft.com/office/drawing/2014/main" id="{0A9BDE84-8B6E-C19F-10F6-6B5127F20B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2993" y="2216425"/>
            <a:ext cx="1263774" cy="89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8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ChangeArrowheads="1"/>
          </p:cNvSpPr>
          <p:nvPr/>
        </p:nvSpPr>
        <p:spPr bwMode="auto">
          <a:xfrm>
            <a:off x="303212" y="909308"/>
            <a:ext cx="12193440" cy="10167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2-2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產生曲面的方式</a:t>
            </a:r>
          </a:p>
          <a:p>
            <a:pPr algn="ctr">
              <a:lnSpc>
                <a:spcPct val="110000"/>
              </a:lnSpc>
            </a:pP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zh-TW" altLang="en-US" sz="2358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方式</a:t>
            </a:r>
            <a:r>
              <a:rPr lang="en-US" altLang="zh-TW" sz="2358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 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從無到有</a:t>
            </a:r>
            <a:r>
              <a:rPr lang="zh-TW" altLang="en-US" sz="2358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創建法</a:t>
            </a:r>
            <a:endParaRPr lang="en-US" altLang="zh-TW" sz="2358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518152" name="Rectangle 8"/>
          <p:cNvSpPr>
            <a:spLocks noChangeArrowheads="1"/>
          </p:cNvSpPr>
          <p:nvPr/>
        </p:nvSpPr>
        <p:spPr bwMode="auto">
          <a:xfrm>
            <a:off x="4786666" y="6430832"/>
            <a:ext cx="3202056" cy="4566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32650" tIns="32650" rIns="32650" bIns="32650" anchor="ctr">
            <a:spAutoFit/>
          </a:bodyPr>
          <a:lstStyle/>
          <a:p>
            <a:r>
              <a:rPr lang="zh-TW" altLang="en-US" sz="2539">
                <a:solidFill>
                  <a:srgbClr val="FF0000"/>
                </a:solidFill>
                <a:ea typeface="華康細圓體" pitchFamily="49" charset="-120"/>
              </a:rPr>
              <a:t>草圖圖元＋曲面工具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5904" y="2144918"/>
            <a:ext cx="5194178" cy="290803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451" y="2385803"/>
            <a:ext cx="3302569" cy="345617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6CBEE7C-D59C-401E-B7E5-38EEA4412C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6701" y="3806983"/>
            <a:ext cx="3773360" cy="2212212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60B9907-0BF0-4314-A71D-E9D8E56B84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5125" y="1972213"/>
            <a:ext cx="1423150" cy="126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40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62" name="Rectangle 6"/>
          <p:cNvSpPr>
            <a:spLocks noChangeArrowheads="1"/>
          </p:cNvSpPr>
          <p:nvPr/>
        </p:nvSpPr>
        <p:spPr bwMode="auto">
          <a:xfrm>
            <a:off x="303212" y="909308"/>
            <a:ext cx="12193440" cy="10167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2-2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產生曲面的方式</a:t>
            </a:r>
          </a:p>
          <a:p>
            <a:pPr algn="ctr">
              <a:lnSpc>
                <a:spcPct val="110000"/>
              </a:lnSpc>
            </a:pPr>
            <a:r>
              <a:rPr lang="zh-TW" altLang="en-US" sz="2358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方式</a:t>
            </a:r>
            <a:r>
              <a:rPr lang="en-US" altLang="zh-TW" sz="2358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</a:t>
            </a: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曲面工具之</a:t>
            </a:r>
            <a:r>
              <a:rPr lang="zh-TW" altLang="en-US" sz="2358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提取法</a:t>
            </a:r>
            <a:endParaRPr lang="en-US" altLang="zh-TW" sz="2358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557063" name="Rectangle 7"/>
          <p:cNvSpPr>
            <a:spLocks noChangeArrowheads="1"/>
          </p:cNvSpPr>
          <p:nvPr/>
        </p:nvSpPr>
        <p:spPr bwMode="auto">
          <a:xfrm>
            <a:off x="5348179" y="6430832"/>
            <a:ext cx="2100630" cy="4566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32650" tIns="32650" rIns="32650" bIns="32650" anchor="ctr">
            <a:spAutoFit/>
          </a:bodyPr>
          <a:lstStyle/>
          <a:p>
            <a:r>
              <a:rPr lang="zh-TW" altLang="en-US" sz="2539">
                <a:solidFill>
                  <a:srgbClr val="FF0000"/>
                </a:solidFill>
                <a:ea typeface="華康細圓體" pitchFamily="49" charset="-120"/>
              </a:rPr>
              <a:t>偏移曲面＝０</a:t>
            </a:r>
          </a:p>
        </p:txBody>
      </p:sp>
      <p:pic>
        <p:nvPicPr>
          <p:cNvPr id="557078" name="Picture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669" y="2114058"/>
            <a:ext cx="4464737" cy="4173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592" y="2316099"/>
            <a:ext cx="3545298" cy="3731892"/>
          </a:xfrm>
          <a:prstGeom prst="rect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756380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9504" y="2821290"/>
            <a:ext cx="5324433" cy="3732592"/>
          </a:xfrm>
          <a:prstGeom prst="rect">
            <a:avLst/>
          </a:prstGeom>
        </p:spPr>
      </p:pic>
      <p:sp>
        <p:nvSpPr>
          <p:cNvPr id="560154" name="Rectangle 26"/>
          <p:cNvSpPr>
            <a:spLocks noChangeArrowheads="1"/>
          </p:cNvSpPr>
          <p:nvPr/>
        </p:nvSpPr>
        <p:spPr bwMode="auto">
          <a:xfrm>
            <a:off x="303212" y="909308"/>
            <a:ext cx="12193440" cy="10167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2-2</a:t>
            </a:r>
            <a:r>
              <a:rPr lang="zh-TW" altLang="en-US" sz="3265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產生曲面的方式</a:t>
            </a:r>
          </a:p>
          <a:p>
            <a:pPr algn="ctr">
              <a:lnSpc>
                <a:spcPct val="110000"/>
              </a:lnSpc>
            </a:pPr>
            <a:r>
              <a:rPr lang="zh-TW" altLang="en-US" sz="2358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方式</a:t>
            </a:r>
            <a:r>
              <a:rPr lang="en-US" altLang="zh-TW" sz="2358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</a:t>
            </a:r>
            <a:r>
              <a:rPr lang="en-US" altLang="zh-TW" sz="2358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zh-TW" altLang="en-US" sz="2358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工具之</a:t>
            </a:r>
            <a:r>
              <a:rPr lang="zh-TW" altLang="en-US" sz="2358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破面法</a:t>
            </a:r>
          </a:p>
        </p:txBody>
      </p:sp>
      <p:sp>
        <p:nvSpPr>
          <p:cNvPr id="560155" name="Rectangle 27"/>
          <p:cNvSpPr>
            <a:spLocks noChangeArrowheads="1"/>
          </p:cNvSpPr>
          <p:nvPr/>
        </p:nvSpPr>
        <p:spPr bwMode="auto">
          <a:xfrm>
            <a:off x="5604457" y="6430832"/>
            <a:ext cx="1589510" cy="4566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32650" tIns="32650" rIns="32650" bIns="32650" anchor="ctr">
            <a:spAutoFit/>
          </a:bodyPr>
          <a:lstStyle/>
          <a:p>
            <a:r>
              <a:rPr lang="zh-TW" altLang="en-US" sz="2539">
                <a:solidFill>
                  <a:srgbClr val="FF0000"/>
                </a:solidFill>
                <a:ea typeface="華康細圓體" pitchFamily="49" charset="-120"/>
              </a:rPr>
              <a:t>刪除曲面</a:t>
            </a:r>
          </a:p>
        </p:txBody>
      </p:sp>
      <p:sp>
        <p:nvSpPr>
          <p:cNvPr id="560158" name="AutoShape 30"/>
          <p:cNvSpPr>
            <a:spLocks noChangeArrowheads="1"/>
          </p:cNvSpPr>
          <p:nvPr/>
        </p:nvSpPr>
        <p:spPr bwMode="auto">
          <a:xfrm>
            <a:off x="4479998" y="5535433"/>
            <a:ext cx="1159017" cy="446330"/>
          </a:xfrm>
          <a:prstGeom prst="wedgeRoundRectCallout">
            <a:avLst>
              <a:gd name="adj1" fmla="val 57949"/>
              <a:gd name="adj2" fmla="val -132259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algn="l"/>
            <a:r>
              <a:rPr kumimoji="1" lang="zh-TW" altLang="en-US" sz="2358"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刪除面</a:t>
            </a:r>
            <a:endParaRPr kumimoji="1" lang="en-US" altLang="zh-TW" sz="2358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473" y="2287304"/>
            <a:ext cx="2996589" cy="3248128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0830" y="2050269"/>
            <a:ext cx="3363813" cy="230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73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60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015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54" name="Rectangle 26"/>
          <p:cNvSpPr>
            <a:spLocks noChangeArrowheads="1"/>
          </p:cNvSpPr>
          <p:nvPr/>
        </p:nvSpPr>
        <p:spPr bwMode="auto">
          <a:xfrm>
            <a:off x="303212" y="909308"/>
            <a:ext cx="12193440" cy="101675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2-2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產生曲面的方式</a:t>
            </a:r>
          </a:p>
          <a:p>
            <a:pPr algn="ctr">
              <a:lnSpc>
                <a:spcPct val="110000"/>
              </a:lnSpc>
            </a:pPr>
            <a:r>
              <a:rPr lang="zh-TW" altLang="en-US" sz="2358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方式</a:t>
            </a:r>
            <a:r>
              <a:rPr lang="en-US" altLang="zh-TW" sz="2358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</a:t>
            </a:r>
            <a:r>
              <a:rPr lang="en-US" altLang="zh-TW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zh-TW" altLang="en-US" sz="2358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縫織曲面</a:t>
            </a:r>
            <a:r>
              <a:rPr lang="zh-TW" altLang="en-US" sz="2358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法</a:t>
            </a:r>
          </a:p>
        </p:txBody>
      </p:sp>
      <p:sp>
        <p:nvSpPr>
          <p:cNvPr id="560155" name="Rectangle 27"/>
          <p:cNvSpPr>
            <a:spLocks noChangeArrowheads="1"/>
          </p:cNvSpPr>
          <p:nvPr/>
        </p:nvSpPr>
        <p:spPr bwMode="auto">
          <a:xfrm>
            <a:off x="5059503" y="6456800"/>
            <a:ext cx="3075356" cy="4566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32650" tIns="32650" rIns="32650" bIns="32650" anchor="ctr">
            <a:spAutoFit/>
          </a:bodyPr>
          <a:lstStyle/>
          <a:p>
            <a:r>
              <a:rPr lang="zh-TW" altLang="en-US" sz="2539" dirty="0">
                <a:solidFill>
                  <a:srgbClr val="FF0000"/>
                </a:solidFill>
                <a:ea typeface="華康細圓體" pitchFamily="49" charset="-120"/>
              </a:rPr>
              <a:t>將所選面成為曲面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491" y="2135207"/>
            <a:ext cx="2626146" cy="4118044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4358" y="2457157"/>
            <a:ext cx="5640502" cy="375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8223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787</Words>
  <Application>Microsoft Office PowerPoint</Application>
  <PresentationFormat>自訂</PresentationFormat>
  <Paragraphs>170</Paragraphs>
  <Slides>50</Slides>
  <Notes>5</Notes>
  <HiddenSlides>0</HiddenSlides>
  <MMClips>0</MMClips>
  <ScaleCrop>false</ScaleCrop>
  <HeadingPairs>
    <vt:vector size="8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50</vt:i4>
      </vt:variant>
    </vt:vector>
  </HeadingPairs>
  <TitlesOfParts>
    <vt:vector size="61" baseType="lpstr">
      <vt:lpstr>Microsoft YaHei</vt:lpstr>
      <vt:lpstr>MS PGothic</vt:lpstr>
      <vt:lpstr>華康中圓體</vt:lpstr>
      <vt:lpstr>華康中圓體(P)</vt:lpstr>
      <vt:lpstr>華康特粗圓體</vt:lpstr>
      <vt:lpstr>華康細圓體</vt:lpstr>
      <vt:lpstr>華康細圓體(P)</vt:lpstr>
      <vt:lpstr>Arial</vt:lpstr>
      <vt:lpstr>Calibri</vt:lpstr>
      <vt:lpstr>Office 佈景主題</vt:lpstr>
      <vt:lpstr>點陣圖影像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2018-11-14T04:26:45Z</dcterms:created>
  <dcterms:modified xsi:type="dcterms:W3CDTF">2024-11-04T11:08:56Z</dcterms:modified>
</cp:coreProperties>
</file>