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4" r:id="rId7"/>
    <p:sldId id="265" r:id="rId8"/>
    <p:sldId id="261" r:id="rId9"/>
    <p:sldId id="262" r:id="rId10"/>
    <p:sldId id="263"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4"/>
    <p:restoredTop sz="94678"/>
  </p:normalViewPr>
  <p:slideViewPr>
    <p:cSldViewPr snapToGrid="0">
      <p:cViewPr varScale="1">
        <p:scale>
          <a:sx n="84" d="100"/>
          <a:sy n="84" d="100"/>
        </p:scale>
        <p:origin x="-1003" y="-6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presProps" Target="presProps.xml" />
  <Relationship Id="rId3" Type="http://schemas.openxmlformats.org/officeDocument/2006/relationships/slide" Target="slides/slide2.xml" />
  <Relationship Id="rId7" Type="http://schemas.openxmlformats.org/officeDocument/2006/relationships/slide" Target="slides/slide6.xml" />
  <Relationship Id="rId12" Type="http://schemas.openxmlformats.org/officeDocument/2006/relationships/notesMaster" Target="notesMasters/notesMaster1.xml" />
  <Relationship Id="rId2" Type="http://schemas.openxmlformats.org/officeDocument/2006/relationships/slide" Target="slides/slide1.xml" />
  <Relationship Id="rId16" Type="http://schemas.openxmlformats.org/officeDocument/2006/relationships/tableStyles" Target="tableStyles.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5" Type="http://schemas.openxmlformats.org/officeDocument/2006/relationships/slide" Target="slides/slide4.xml" />
  <Relationship Id="rId15" Type="http://schemas.openxmlformats.org/officeDocument/2006/relationships/theme" Target="theme/theme1.xml" />
  <Relationship Id="rId10" Type="http://schemas.openxmlformats.org/officeDocument/2006/relationships/slide" Target="slides/slide9.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viewProps" Target="viewProp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D63AE6-6A64-7544-BC55-EA86C6E608CC}" type="datetimeFigureOut">
              <a:rPr kumimoji="1" lang="ja-JP" altLang="en-US" smtClean="0"/>
              <a:pPr/>
              <a:t>2023/5/2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554212-DE70-024C-A99F-A156E6076880}" type="slidenum">
              <a:rPr kumimoji="1" lang="ja-JP" altLang="en-US" smtClean="0"/>
              <a:pPr/>
              <a:t>&lt;#&gt;</a:t>
            </a:fld>
            <a:endParaRPr kumimoji="1" lang="ja-JP" altLang="en-US"/>
          </a:p>
        </p:txBody>
      </p:sp>
    </p:spTree>
    <p:extLst>
      <p:ext uri="{BB962C8B-B14F-4D97-AF65-F5344CB8AC3E}">
        <p14:creationId xmlns:p14="http://schemas.microsoft.com/office/powerpoint/2010/main" xmlns="" val="405204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0554212-DE70-024C-A99F-A156E6076880}" type="slidenum">
              <a:rPr kumimoji="1" lang="ja-JP" altLang="en-US" smtClean="0"/>
              <a:pPr/>
              <a:t>4</a:t>
            </a:fld>
            <a:endParaRPr kumimoji="1" lang="ja-JP" altLang="en-US"/>
          </a:p>
        </p:txBody>
      </p:sp>
    </p:spTree>
    <p:extLst>
      <p:ext uri="{BB962C8B-B14F-4D97-AF65-F5344CB8AC3E}">
        <p14:creationId xmlns:p14="http://schemas.microsoft.com/office/powerpoint/2010/main" xmlns="" val="3044956947"/>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FDC66A3-EDE4-51F3-DF2E-9B2F1A74DE9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A5B191E0-8256-2E8B-597E-57A94DF9F6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C125172F-26A7-FFF2-B6FF-1B9AB9703000}"/>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24860B92-B7A2-C9D3-9F07-CD05E0CA7D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3D230B5F-8486-08B9-00C9-AD42BEFD9F14}"/>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3075212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54F45AD-3D47-C12F-96FB-8496EB05654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5BD0CCD2-723F-C8CB-BBB5-1CEC331D636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36026C0B-B6B0-E7D2-C637-D064E763A69A}"/>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A3792C6E-AAF6-C51E-3C49-D9E7979BA5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34F89A60-BCC7-3214-35A5-512B8BA20CDD}"/>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3730555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63AB622D-2A32-7C8F-51CC-D63D5D61387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9E0E5967-2869-86E6-883A-22CA23D3CE5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010D9C99-5EEF-81DA-A819-F58F95D0B8D7}"/>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265B68E6-E2F1-3E05-302A-82A1F9F60B1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C72438F6-A662-FD61-AA23-11522BD9445B}"/>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253176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58012C9C-24A4-6D1A-F8D4-998281F2D35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57EB583B-AA0F-ACD6-79CF-6C994FD684B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600AAB46-C41C-31EB-7DBF-F5B772AAC530}"/>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0F7D4E03-251D-A371-18B3-F4F975F6ED5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3C2522C5-139C-7880-2E90-0C252859A032}"/>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372576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C322C42-27FF-C344-A4AD-BCB37A2CFF6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FD3BEE6D-6E28-B308-3038-04A03C5BD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xmlns="" id="{8D99C369-62B3-AB91-C889-18B2C4DCBE4E}"/>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46CBDAC7-1258-FCB4-00F8-3194AFC111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86E68870-107D-C86D-A0FF-92316F865B47}"/>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1035454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6B2255B-7AD5-EB04-5DDE-109CCE819AC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241C3F9A-56F4-08CB-5B29-113A977C34D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179EA71F-23EC-E402-8481-E541922AF6A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A98BD028-0830-F764-EBDE-3CF645CA238A}"/>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6" name="フッター プレースホルダー 5">
            <a:extLst>
              <a:ext uri="{FF2B5EF4-FFF2-40B4-BE49-F238E27FC236}">
                <a16:creationId xmlns:a16="http://schemas.microsoft.com/office/drawing/2014/main" xmlns="" id="{A5264A08-B7AF-E204-78C5-2DC2AB1C62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99E72EEF-6004-D29B-A0F8-F094448B6419}"/>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3665719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E742657-31A6-855C-B0FF-D8C74A95633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F9ECA624-6B33-5134-A189-5191FE36F7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xmlns="" id="{E8D62039-FC29-D899-08C6-E8567BD34B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7417638F-7C3F-65DF-39A1-46EBF2719D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xmlns="" id="{F4DC8E2C-CFDB-CF05-620B-B236BABB57A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B7D06CE5-C47C-9F72-3F2E-B4218E8A7BB8}"/>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8" name="フッター プレースホルダー 7">
            <a:extLst>
              <a:ext uri="{FF2B5EF4-FFF2-40B4-BE49-F238E27FC236}">
                <a16:creationId xmlns:a16="http://schemas.microsoft.com/office/drawing/2014/main" xmlns="" id="{382188DF-81EE-A29E-2F31-34637A8AB5E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xmlns="" id="{83C6FB2E-CCFD-98DE-3B49-00B0236560F8}"/>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2987792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F464BBC-67F0-47EB-0F99-17A685AC1AB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F9A50B66-0636-9F6A-0B06-89C082FF2B91}"/>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4" name="フッター プレースホルダー 3">
            <a:extLst>
              <a:ext uri="{FF2B5EF4-FFF2-40B4-BE49-F238E27FC236}">
                <a16:creationId xmlns:a16="http://schemas.microsoft.com/office/drawing/2014/main" xmlns="" id="{95503E06-97A8-3A96-7F7A-E10D251E974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xmlns="" id="{48434BBE-E396-15A2-2C7B-F5FBAC56D969}"/>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232334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15D7E2D3-6901-6186-DCFF-6D82A6656152}"/>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3" name="フッター プレースホルダー 2">
            <a:extLst>
              <a:ext uri="{FF2B5EF4-FFF2-40B4-BE49-F238E27FC236}">
                <a16:creationId xmlns:a16="http://schemas.microsoft.com/office/drawing/2014/main" xmlns="" id="{7FED7639-27B5-FCCC-0B8E-5607FF79323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D33C865D-4841-9EC8-6545-A6007738C129}"/>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2939579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A6019E8-904B-16CD-4529-9FAC6F00B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7D411A2D-BCF0-E9E9-92A8-6AB06E5503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3B9F2F6D-27EA-DD01-5C53-85B75B7940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9DD808CE-7947-898D-92A9-24B6918A4C1D}"/>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6" name="フッター プレースホルダー 5">
            <a:extLst>
              <a:ext uri="{FF2B5EF4-FFF2-40B4-BE49-F238E27FC236}">
                <a16:creationId xmlns:a16="http://schemas.microsoft.com/office/drawing/2014/main" xmlns="" id="{CDDFFB55-A40C-57B5-74D4-55BA5DC765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CD82B2B2-1EB2-B264-76A6-C0717B39BE9C}"/>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1966956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5BDBE31-E38B-3C74-AF32-B61AF388DF7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88AEB015-8974-E709-46D2-C6226DDEC5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xmlns="" id="{6C00580B-F32A-EF7A-DE7D-B82536AE25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34234706-B878-C5FD-FC79-A9DDF832437F}"/>
              </a:ext>
            </a:extLst>
          </p:cNvPr>
          <p:cNvSpPr>
            <a:spLocks noGrp="1"/>
          </p:cNvSpPr>
          <p:nvPr>
            <p:ph type="dt" sz="half" idx="10"/>
          </p:nvPr>
        </p:nvSpPr>
        <p:spPr/>
        <p:txBody>
          <a:bodyPr/>
          <a:lstStyle/>
          <a:p>
            <a:fld id="{FE5C194B-F40F-1840-A9CB-14DF7B59963E}" type="datetimeFigureOut">
              <a:rPr kumimoji="1" lang="ja-JP" altLang="en-US" smtClean="0"/>
              <a:pPr/>
              <a:t>2023/5/2</a:t>
            </a:fld>
            <a:endParaRPr kumimoji="1" lang="ja-JP" altLang="en-US"/>
          </a:p>
        </p:txBody>
      </p:sp>
      <p:sp>
        <p:nvSpPr>
          <p:cNvPr id="6" name="フッター プレースホルダー 5">
            <a:extLst>
              <a:ext uri="{FF2B5EF4-FFF2-40B4-BE49-F238E27FC236}">
                <a16:creationId xmlns:a16="http://schemas.microsoft.com/office/drawing/2014/main" xmlns="" id="{B6C27753-23F4-7F49-0C79-E2B5D0EBA32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B47BF6A0-B9E1-63C4-CB92-BA765FC6AB87}"/>
              </a:ext>
            </a:extLst>
          </p:cNvPr>
          <p:cNvSpPr>
            <a:spLocks noGrp="1"/>
          </p:cNvSpPr>
          <p:nvPr>
            <p:ph type="sldNum" sz="quarter" idx="12"/>
          </p:nvPr>
        </p:nvSpPr>
        <p:spPr/>
        <p:txBody>
          <a:body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488666425"/>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01DE665D-E5E8-9509-00CB-C758EC9AC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ADE96E06-4E35-B9EF-7E1E-0D1AC40176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14000294-FCB9-CFCD-9FA8-E222802127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C194B-F40F-1840-A9CB-14DF7B59963E}" type="datetimeFigureOut">
              <a:rPr kumimoji="1" lang="ja-JP" altLang="en-US" smtClean="0"/>
              <a:pPr/>
              <a:t>2023/5/2</a:t>
            </a:fld>
            <a:endParaRPr kumimoji="1" lang="ja-JP" altLang="en-US"/>
          </a:p>
        </p:txBody>
      </p:sp>
      <p:sp>
        <p:nvSpPr>
          <p:cNvPr id="5" name="フッター プレースホルダー 4">
            <a:extLst>
              <a:ext uri="{FF2B5EF4-FFF2-40B4-BE49-F238E27FC236}">
                <a16:creationId xmlns:a16="http://schemas.microsoft.com/office/drawing/2014/main" xmlns="" id="{C3D0E0B6-6F26-4B59-6AB6-10B0A5AE9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xmlns="" id="{1EA8AA39-8BC2-D91D-ACFD-B5D476E0A4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47539-82EB-2944-911C-B8F9C791173F}" type="slidenum">
              <a:rPr kumimoji="1" lang="ja-JP" altLang="en-US" smtClean="0"/>
              <a:pPr/>
              <a:t>&lt;#&gt;</a:t>
            </a:fld>
            <a:endParaRPr kumimoji="1" lang="ja-JP" altLang="en-US"/>
          </a:p>
        </p:txBody>
      </p:sp>
    </p:spTree>
    <p:extLst>
      <p:ext uri="{BB962C8B-B14F-4D97-AF65-F5344CB8AC3E}">
        <p14:creationId xmlns:p14="http://schemas.microsoft.com/office/powerpoint/2010/main" xmlns="" val="6828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3" Type="http://schemas.openxmlformats.org/officeDocument/2006/relationships/image" Target="../media/image2.jpeg" />
  <Relationship Id="rId2" Type="http://schemas.openxmlformats.org/officeDocument/2006/relationships/image" Target="../media/image1.jpeg" />
  <Relationship Id="rId1" Type="http://schemas.openxmlformats.org/officeDocument/2006/relationships/slideLayout" Target="../slideLayouts/slideLayout4.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6285A74-602E-9BC0-EA73-593240332536}"/>
              </a:ext>
            </a:extLst>
          </p:cNvPr>
          <p:cNvSpPr>
            <a:spLocks noGrp="1"/>
          </p:cNvSpPr>
          <p:nvPr>
            <p:ph type="ctrTitle"/>
          </p:nvPr>
        </p:nvSpPr>
        <p:spPr/>
        <p:txBody>
          <a:bodyPr>
            <a:normAutofit/>
          </a:bodyPr>
          <a:lstStyle/>
          <a:p>
            <a:r>
              <a:rPr kumimoji="1" lang="en-US" altLang="ja-JP" dirty="0">
                <a:latin typeface="+mn-lt"/>
              </a:rPr>
              <a:t>2022</a:t>
            </a:r>
            <a:r>
              <a:rPr kumimoji="1" lang="ja-JP" altLang="en-US">
                <a:latin typeface="+mn-lt"/>
              </a:rPr>
              <a:t>年度防災活動</a:t>
            </a:r>
            <a:r>
              <a:rPr kumimoji="1" lang="en-US" altLang="ja-JP" dirty="0">
                <a:latin typeface="+mn-lt"/>
              </a:rPr>
              <a:t/>
            </a:r>
            <a:br>
              <a:rPr kumimoji="1" lang="en-US" altLang="ja-JP" dirty="0">
                <a:latin typeface="+mn-lt"/>
              </a:rPr>
            </a:br>
            <a:r>
              <a:rPr kumimoji="1" lang="ja-JP" altLang="en-US">
                <a:latin typeface="+mn-lt"/>
              </a:rPr>
              <a:t>棟別防対協説明会</a:t>
            </a:r>
          </a:p>
        </p:txBody>
      </p:sp>
      <p:sp>
        <p:nvSpPr>
          <p:cNvPr id="3" name="字幕 2">
            <a:extLst>
              <a:ext uri="{FF2B5EF4-FFF2-40B4-BE49-F238E27FC236}">
                <a16:creationId xmlns:a16="http://schemas.microsoft.com/office/drawing/2014/main" xmlns="" id="{865B1731-5B8B-43BE-F086-24B573D905EE}"/>
              </a:ext>
            </a:extLst>
          </p:cNvPr>
          <p:cNvSpPr>
            <a:spLocks noGrp="1"/>
          </p:cNvSpPr>
          <p:nvPr>
            <p:ph type="subTitle" idx="1"/>
          </p:nvPr>
        </p:nvSpPr>
        <p:spPr>
          <a:xfrm>
            <a:off x="1524000" y="4127818"/>
            <a:ext cx="9144000" cy="1655762"/>
          </a:xfrm>
        </p:spPr>
        <p:txBody>
          <a:bodyPr/>
          <a:lstStyle/>
          <a:p>
            <a:r>
              <a:rPr kumimoji="1" lang="ja-JP" altLang="en-US"/>
              <a:t>　</a:t>
            </a:r>
            <a:endParaRPr kumimoji="1" lang="en-US" altLang="ja-JP" dirty="0"/>
          </a:p>
          <a:p>
            <a:r>
              <a:rPr kumimoji="1" lang="ja-JP" altLang="en-US" sz="3200"/>
              <a:t>我孫子ビレジ防災対策連絡協議会</a:t>
            </a:r>
          </a:p>
        </p:txBody>
      </p:sp>
    </p:spTree>
    <p:extLst>
      <p:ext uri="{BB962C8B-B14F-4D97-AF65-F5344CB8AC3E}">
        <p14:creationId xmlns:p14="http://schemas.microsoft.com/office/powerpoint/2010/main" xmlns="" val="90018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EF703FE-DE99-DF21-CFD1-D2CCF44A8E5A}"/>
              </a:ext>
            </a:extLst>
          </p:cNvPr>
          <p:cNvSpPr>
            <a:spLocks noGrp="1"/>
          </p:cNvSpPr>
          <p:nvPr>
            <p:ph type="title"/>
          </p:nvPr>
        </p:nvSpPr>
        <p:spPr>
          <a:xfrm>
            <a:off x="838200" y="18255"/>
            <a:ext cx="10515600" cy="1325563"/>
          </a:xfrm>
        </p:spPr>
        <p:txBody>
          <a:bodyPr/>
          <a:lstStyle/>
          <a:p>
            <a:r>
              <a:rPr kumimoji="1" lang="ja-JP" altLang="en-US">
                <a:latin typeface="+mn-lt"/>
              </a:rPr>
              <a:t>棟独自の懸案事項</a:t>
            </a:r>
          </a:p>
        </p:txBody>
      </p:sp>
      <p:sp>
        <p:nvSpPr>
          <p:cNvPr id="3" name="コンテンツ プレースホルダー 2">
            <a:extLst>
              <a:ext uri="{FF2B5EF4-FFF2-40B4-BE49-F238E27FC236}">
                <a16:creationId xmlns:a16="http://schemas.microsoft.com/office/drawing/2014/main" xmlns="" id="{E1A69EA4-A36E-6722-1BA2-EE914B27D5C1}"/>
              </a:ext>
            </a:extLst>
          </p:cNvPr>
          <p:cNvSpPr>
            <a:spLocks noGrp="1"/>
          </p:cNvSpPr>
          <p:nvPr>
            <p:ph idx="1"/>
          </p:nvPr>
        </p:nvSpPr>
        <p:spPr>
          <a:xfrm>
            <a:off x="838200" y="1343818"/>
            <a:ext cx="10515600" cy="4833145"/>
          </a:xfrm>
        </p:spPr>
        <p:txBody>
          <a:bodyPr/>
          <a:lstStyle/>
          <a:p>
            <a:pPr marL="0" indent="0">
              <a:buNone/>
            </a:pPr>
            <a:r>
              <a:rPr kumimoji="1" lang="ja-JP" altLang="en-US"/>
              <a:t>棟毎に懸念する事項があれば教えてください。</a:t>
            </a:r>
          </a:p>
        </p:txBody>
      </p:sp>
    </p:spTree>
    <p:extLst>
      <p:ext uri="{BB962C8B-B14F-4D97-AF65-F5344CB8AC3E}">
        <p14:creationId xmlns:p14="http://schemas.microsoft.com/office/powerpoint/2010/main" xmlns="" val="236994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187E3DE-0F6B-4BF8-41AA-BE434BDB9BA6}"/>
              </a:ext>
            </a:extLst>
          </p:cNvPr>
          <p:cNvSpPr>
            <a:spLocks noGrp="1"/>
          </p:cNvSpPr>
          <p:nvPr>
            <p:ph type="title"/>
          </p:nvPr>
        </p:nvSpPr>
        <p:spPr>
          <a:xfrm>
            <a:off x="838200" y="0"/>
            <a:ext cx="10515600" cy="1325563"/>
          </a:xfrm>
        </p:spPr>
        <p:txBody>
          <a:bodyPr/>
          <a:lstStyle/>
          <a:p>
            <a:r>
              <a:rPr kumimoji="1" lang="ja-JP" altLang="en-US">
                <a:latin typeface="+mn-lt"/>
              </a:rPr>
              <a:t>棟別防対協説明会</a:t>
            </a:r>
          </a:p>
        </p:txBody>
      </p:sp>
      <p:sp>
        <p:nvSpPr>
          <p:cNvPr id="3" name="コンテンツ プレースホルダー 2">
            <a:extLst>
              <a:ext uri="{FF2B5EF4-FFF2-40B4-BE49-F238E27FC236}">
                <a16:creationId xmlns:a16="http://schemas.microsoft.com/office/drawing/2014/main" xmlns="" id="{B41CA6C8-A27E-53E3-BBA0-0D4282DFAB3D}"/>
              </a:ext>
            </a:extLst>
          </p:cNvPr>
          <p:cNvSpPr>
            <a:spLocks noGrp="1"/>
          </p:cNvSpPr>
          <p:nvPr>
            <p:ph idx="1"/>
          </p:nvPr>
        </p:nvSpPr>
        <p:spPr>
          <a:xfrm>
            <a:off x="838200" y="1416368"/>
            <a:ext cx="10515600" cy="4351338"/>
          </a:xfrm>
        </p:spPr>
        <p:txBody>
          <a:bodyPr/>
          <a:lstStyle/>
          <a:p>
            <a:pPr marL="0" indent="0">
              <a:buNone/>
            </a:pPr>
            <a:r>
              <a:rPr kumimoji="1" lang="ja-JP" altLang="en-US"/>
              <a:t>目的：大地震発生時の防対協（棟防災会）の活動</a:t>
            </a:r>
            <a:r>
              <a:rPr lang="ja-JP" altLang="en-US"/>
              <a:t>方針の</a:t>
            </a:r>
            <a:r>
              <a:rPr kumimoji="1" lang="ja-JP" altLang="en-US"/>
              <a:t>説明</a:t>
            </a:r>
            <a:endParaRPr kumimoji="1" lang="en-US" altLang="ja-JP" dirty="0"/>
          </a:p>
          <a:p>
            <a:pPr marL="0" indent="0">
              <a:buNone/>
            </a:pPr>
            <a:endParaRPr lang="en-US" altLang="ja-JP" dirty="0"/>
          </a:p>
          <a:p>
            <a:pPr marL="0" indent="0">
              <a:buNone/>
            </a:pPr>
            <a:r>
              <a:rPr kumimoji="1" lang="ja-JP" altLang="en-US"/>
              <a:t>対象：棟理事（現理事、前理事）、棟委員（現委員、前委員）、　　</a:t>
            </a:r>
            <a:endParaRPr kumimoji="1" lang="en-US" altLang="ja-JP" dirty="0"/>
          </a:p>
          <a:p>
            <a:pPr marL="0" indent="0">
              <a:buNone/>
            </a:pPr>
            <a:r>
              <a:rPr lang="ja-JP" altLang="en-US"/>
              <a:t>　　　</a:t>
            </a:r>
            <a:r>
              <a:rPr kumimoji="1" lang="ja-JP" altLang="en-US"/>
              <a:t>登録サポート委員</a:t>
            </a:r>
            <a:endParaRPr kumimoji="1" lang="en-US" altLang="ja-JP" dirty="0"/>
          </a:p>
          <a:p>
            <a:pPr marL="0" indent="0">
              <a:buNone/>
            </a:pPr>
            <a:endParaRPr lang="en-US" altLang="ja-JP" dirty="0"/>
          </a:p>
          <a:p>
            <a:pPr marL="0" indent="0">
              <a:buNone/>
            </a:pPr>
            <a:endParaRPr kumimoji="1" lang="ja-JP" altLang="en-US"/>
          </a:p>
        </p:txBody>
      </p:sp>
    </p:spTree>
    <p:extLst>
      <p:ext uri="{BB962C8B-B14F-4D97-AF65-F5344CB8AC3E}">
        <p14:creationId xmlns:p14="http://schemas.microsoft.com/office/powerpoint/2010/main" xmlns="" val="28227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BA370F5-4ACF-62FE-7F2A-71059424528C}"/>
              </a:ext>
            </a:extLst>
          </p:cNvPr>
          <p:cNvSpPr>
            <a:spLocks noGrp="1"/>
          </p:cNvSpPr>
          <p:nvPr>
            <p:ph type="title"/>
          </p:nvPr>
        </p:nvSpPr>
        <p:spPr/>
        <p:txBody>
          <a:bodyPr/>
          <a:lstStyle/>
          <a:p>
            <a:r>
              <a:rPr kumimoji="1" lang="ja-JP" altLang="en-US">
                <a:latin typeface="+mn-lt"/>
              </a:rPr>
              <a:t>次第</a:t>
            </a:r>
          </a:p>
        </p:txBody>
      </p:sp>
      <p:sp>
        <p:nvSpPr>
          <p:cNvPr id="3" name="コンテンツ プレースホルダー 2">
            <a:extLst>
              <a:ext uri="{FF2B5EF4-FFF2-40B4-BE49-F238E27FC236}">
                <a16:creationId xmlns:a16="http://schemas.microsoft.com/office/drawing/2014/main" xmlns="" id="{FC122FD2-F413-CB93-AB53-AE73CBCAB5F9}"/>
              </a:ext>
            </a:extLst>
          </p:cNvPr>
          <p:cNvSpPr>
            <a:spLocks noGrp="1"/>
          </p:cNvSpPr>
          <p:nvPr>
            <p:ph idx="1"/>
          </p:nvPr>
        </p:nvSpPr>
        <p:spPr>
          <a:xfrm>
            <a:off x="838200" y="1771195"/>
            <a:ext cx="10515600" cy="4351338"/>
          </a:xfrm>
        </p:spPr>
        <p:txBody>
          <a:bodyPr/>
          <a:lstStyle/>
          <a:p>
            <a:pPr marL="514350" indent="-514350">
              <a:buFont typeface="+mj-lt"/>
              <a:buAutoNum type="arabicPeriod"/>
            </a:pPr>
            <a:r>
              <a:rPr kumimoji="1" lang="ja-JP" altLang="en-US"/>
              <a:t>防対協（棟防災会）の活動方針</a:t>
            </a:r>
            <a:endParaRPr kumimoji="1" lang="en-US" altLang="ja-JP" dirty="0"/>
          </a:p>
          <a:p>
            <a:pPr marL="514350" indent="-514350">
              <a:buFont typeface="+mj-lt"/>
              <a:buAutoNum type="arabicPeriod"/>
            </a:pPr>
            <a:r>
              <a:rPr lang="ja-JP" altLang="en-US"/>
              <a:t>大地震発生時の防対協（棟防災会）の活動</a:t>
            </a:r>
            <a:endParaRPr lang="en-US" altLang="ja-JP" dirty="0"/>
          </a:p>
          <a:p>
            <a:pPr marL="514350" indent="-514350">
              <a:buFont typeface="+mj-lt"/>
              <a:buAutoNum type="arabicPeriod"/>
            </a:pPr>
            <a:r>
              <a:rPr kumimoji="1" lang="ja-JP" altLang="en-US"/>
              <a:t>棟住民名簿</a:t>
            </a:r>
            <a:endParaRPr kumimoji="1" lang="en-US" altLang="ja-JP" dirty="0"/>
          </a:p>
          <a:p>
            <a:pPr marL="514350" indent="-514350">
              <a:buFont typeface="+mj-lt"/>
              <a:buAutoNum type="arabicPeriod"/>
            </a:pPr>
            <a:r>
              <a:rPr kumimoji="1" lang="ja-JP" altLang="en-US"/>
              <a:t>避難行動要支援者</a:t>
            </a:r>
            <a:endParaRPr kumimoji="1" lang="en-US" altLang="ja-JP" dirty="0"/>
          </a:p>
          <a:p>
            <a:pPr marL="514350" indent="-514350">
              <a:buFont typeface="+mj-lt"/>
              <a:buAutoNum type="arabicPeriod"/>
            </a:pPr>
            <a:r>
              <a:rPr kumimoji="1" lang="ja-JP" altLang="en-US"/>
              <a:t>棟防災サポート委員</a:t>
            </a:r>
            <a:endParaRPr kumimoji="1" lang="en-US" altLang="ja-JP" dirty="0"/>
          </a:p>
          <a:p>
            <a:pPr marL="514350" indent="-514350">
              <a:buFont typeface="+mj-lt"/>
              <a:buAutoNum type="arabicPeriod"/>
            </a:pPr>
            <a:r>
              <a:rPr kumimoji="1" lang="ja-JP" altLang="en-US"/>
              <a:t>安否確認シートの使用方法</a:t>
            </a:r>
            <a:endParaRPr kumimoji="1" lang="en-US" altLang="ja-JP" dirty="0"/>
          </a:p>
          <a:p>
            <a:pPr marL="514350" indent="-514350">
              <a:buFont typeface="+mj-lt"/>
              <a:buAutoNum type="arabicPeriod"/>
            </a:pPr>
            <a:r>
              <a:rPr kumimoji="1" lang="ja-JP" altLang="en-US"/>
              <a:t>棟独自の懸案事項の確認</a:t>
            </a:r>
            <a:endParaRPr kumimoji="1" lang="en-US" altLang="ja-JP" dirty="0"/>
          </a:p>
          <a:p>
            <a:pPr marL="514350" indent="-514350">
              <a:buFont typeface="+mj-lt"/>
              <a:buAutoNum type="arabicPeriod"/>
            </a:pPr>
            <a:endParaRPr kumimoji="1" lang="ja-JP" altLang="en-US"/>
          </a:p>
        </p:txBody>
      </p:sp>
    </p:spTree>
    <p:extLst>
      <p:ext uri="{BB962C8B-B14F-4D97-AF65-F5344CB8AC3E}">
        <p14:creationId xmlns:p14="http://schemas.microsoft.com/office/powerpoint/2010/main" xmlns="" val="23501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679599D-D20C-D6F1-D61B-06B7C53D54D6}"/>
              </a:ext>
            </a:extLst>
          </p:cNvPr>
          <p:cNvSpPr>
            <a:spLocks noGrp="1"/>
          </p:cNvSpPr>
          <p:nvPr>
            <p:ph type="title"/>
          </p:nvPr>
        </p:nvSpPr>
        <p:spPr>
          <a:xfrm>
            <a:off x="746760" y="80010"/>
            <a:ext cx="10515600" cy="995589"/>
          </a:xfrm>
        </p:spPr>
        <p:txBody>
          <a:bodyPr/>
          <a:lstStyle/>
          <a:p>
            <a:r>
              <a:rPr kumimoji="1" lang="ja-JP" altLang="en-US">
                <a:latin typeface="+mn-lt"/>
              </a:rPr>
              <a:t>防対協（棟防災会）の活動方針</a:t>
            </a:r>
          </a:p>
        </p:txBody>
      </p:sp>
      <p:sp>
        <p:nvSpPr>
          <p:cNvPr id="3" name="コンテンツ プレースホルダー 2">
            <a:extLst>
              <a:ext uri="{FF2B5EF4-FFF2-40B4-BE49-F238E27FC236}">
                <a16:creationId xmlns:a16="http://schemas.microsoft.com/office/drawing/2014/main" xmlns="" id="{BF8C4BBC-6CE3-844A-C858-839367EDBF0A}"/>
              </a:ext>
            </a:extLst>
          </p:cNvPr>
          <p:cNvSpPr>
            <a:spLocks noGrp="1"/>
          </p:cNvSpPr>
          <p:nvPr>
            <p:ph idx="1"/>
          </p:nvPr>
        </p:nvSpPr>
        <p:spPr>
          <a:xfrm>
            <a:off x="746760" y="1075598"/>
            <a:ext cx="10515600" cy="5610951"/>
          </a:xfrm>
        </p:spPr>
        <p:txBody>
          <a:bodyPr>
            <a:normAutofit lnSpcReduction="10000"/>
          </a:bodyPr>
          <a:lstStyle/>
          <a:p>
            <a:pPr marL="400050" marR="265430" lvl="1" indent="-390525" algn="just">
              <a:spcBef>
                <a:spcPts val="600"/>
              </a:spcBef>
              <a:spcAft>
                <a:spcPts val="600"/>
              </a:spcAft>
              <a:buNone/>
            </a:pPr>
            <a:r>
              <a:rPr lang="ja-JP" altLang="en-US" sz="2800" kern="100">
                <a:effectLst/>
                <a:ea typeface="游明朝" panose="02020400000000000000" pitchFamily="18" charset="-128"/>
                <a:cs typeface="Times New Roman" panose="02020603050405020304" pitchFamily="18" charset="0"/>
              </a:rPr>
              <a:t>１．</a:t>
            </a:r>
            <a:r>
              <a:rPr lang="ja-JP" altLang="en-US" sz="2600" kern="100">
                <a:effectLst/>
                <a:ea typeface="游明朝" panose="02020400000000000000" pitchFamily="18" charset="-128"/>
                <a:cs typeface="Times New Roman" panose="02020603050405020304" pitchFamily="18" charset="0"/>
              </a:rPr>
              <a:t>大地震</a:t>
            </a:r>
            <a:r>
              <a:rPr lang="en-US" altLang="ja-JP" sz="2600" kern="100" dirty="0">
                <a:effectLst/>
                <a:ea typeface="游明朝" panose="02020400000000000000" pitchFamily="18" charset="-128"/>
                <a:cs typeface="Times New Roman" panose="02020603050405020304" pitchFamily="18" charset="0"/>
              </a:rPr>
              <a:t>*</a:t>
            </a:r>
            <a:r>
              <a:rPr lang="ja-JP" altLang="ja-JP" sz="2600" kern="100">
                <a:effectLst/>
                <a:ea typeface="游明朝" panose="02020400000000000000" pitchFamily="18" charset="-128"/>
                <a:cs typeface="Times New Roman" panose="02020603050405020304" pitchFamily="18" charset="0"/>
              </a:rPr>
              <a:t>が発生した場合、近隣の避難場所（根戸小学校）は多くの方で混乱するものと想定しています。</a:t>
            </a:r>
            <a:endParaRPr lang="en-US" altLang="ja-JP" sz="2600" kern="100" dirty="0">
              <a:effectLst/>
              <a:ea typeface="游明朝" panose="02020400000000000000" pitchFamily="18" charset="-128"/>
              <a:cs typeface="Times New Roman" panose="02020603050405020304" pitchFamily="18" charset="0"/>
            </a:endParaRPr>
          </a:p>
          <a:p>
            <a:pPr marL="400050" marR="265430" lvl="1" indent="-390525" algn="just">
              <a:spcBef>
                <a:spcPts val="600"/>
              </a:spcBef>
              <a:spcAft>
                <a:spcPts val="600"/>
              </a:spcAft>
              <a:buNone/>
            </a:pPr>
            <a:r>
              <a:rPr lang="en-US" altLang="ja-JP" sz="2800" kern="100" dirty="0">
                <a:effectLst/>
                <a:ea typeface="游明朝" panose="02020400000000000000" pitchFamily="18" charset="-128"/>
                <a:cs typeface="Times New Roman" panose="02020603050405020304" pitchFamily="18" charset="0"/>
              </a:rPr>
              <a:t>     </a:t>
            </a:r>
            <a:r>
              <a:rPr lang="ja-JP" altLang="en-US" sz="1800" kern="100">
                <a:effectLst/>
                <a:ea typeface="游明朝" panose="02020400000000000000" pitchFamily="18" charset="-128"/>
                <a:cs typeface="Times New Roman" panose="02020603050405020304" pitchFamily="18" charset="0"/>
              </a:rPr>
              <a:t>大地震とは震度５強、東日本大震災と同等程度のもの</a:t>
            </a:r>
            <a:endParaRPr lang="en-US" altLang="ja-JP" sz="1800" kern="100" dirty="0">
              <a:effectLst/>
              <a:ea typeface="游明朝" panose="02020400000000000000" pitchFamily="18" charset="-128"/>
              <a:cs typeface="Times New Roman" panose="02020603050405020304" pitchFamily="18" charset="0"/>
            </a:endParaRPr>
          </a:p>
          <a:p>
            <a:pPr marL="400050" marR="265430" lvl="1" indent="-390525" algn="just">
              <a:spcBef>
                <a:spcPts val="600"/>
              </a:spcBef>
              <a:spcAft>
                <a:spcPts val="600"/>
              </a:spcAft>
              <a:buNone/>
            </a:pPr>
            <a:r>
              <a:rPr lang="ja-JP" altLang="en-US" sz="1800" kern="100">
                <a:ea typeface="游明朝" panose="02020400000000000000" pitchFamily="18" charset="-128"/>
                <a:cs typeface="Times New Roman" panose="02020603050405020304" pitchFamily="18" charset="0"/>
              </a:rPr>
              <a:t>　　根戸小学校を避難場所とする自治会は</a:t>
            </a:r>
            <a:r>
              <a:rPr lang="en-US" altLang="ja-JP" sz="1800" kern="100" dirty="0">
                <a:ea typeface="游明朝" panose="02020400000000000000" pitchFamily="18" charset="-128"/>
                <a:cs typeface="Times New Roman" panose="02020603050405020304" pitchFamily="18" charset="0"/>
              </a:rPr>
              <a:t>32</a:t>
            </a:r>
            <a:r>
              <a:rPr lang="ja-JP" altLang="en-US" sz="1800" kern="100">
                <a:ea typeface="游明朝" panose="02020400000000000000" pitchFamily="18" charset="-128"/>
                <a:cs typeface="Times New Roman" panose="02020603050405020304" pitchFamily="18" charset="0"/>
              </a:rPr>
              <a:t>、世帯数としてもつくし野</a:t>
            </a:r>
            <a:r>
              <a:rPr lang="en-US" altLang="ja-JP" sz="1800" kern="100" dirty="0">
                <a:ea typeface="游明朝" panose="02020400000000000000" pitchFamily="18" charset="-128"/>
                <a:cs typeface="Times New Roman" panose="02020603050405020304" pitchFamily="18" charset="0"/>
              </a:rPr>
              <a:t>1-6</a:t>
            </a:r>
            <a:r>
              <a:rPr lang="ja-JP" altLang="en-US" sz="1800" kern="100">
                <a:ea typeface="游明朝" panose="02020400000000000000" pitchFamily="18" charset="-128"/>
                <a:cs typeface="Times New Roman" panose="02020603050405020304" pitchFamily="18" charset="0"/>
              </a:rPr>
              <a:t>丁目だけでも</a:t>
            </a:r>
            <a:r>
              <a:rPr lang="en-US" altLang="ja-JP" sz="1800" kern="100" dirty="0">
                <a:ea typeface="游明朝" panose="02020400000000000000" pitchFamily="18" charset="-128"/>
                <a:cs typeface="Times New Roman" panose="02020603050405020304" pitchFamily="18" charset="0"/>
              </a:rPr>
              <a:t>2400</a:t>
            </a:r>
            <a:r>
              <a:rPr lang="ja-JP" altLang="en-US" sz="1800" kern="100">
                <a:ea typeface="游明朝" panose="02020400000000000000" pitchFamily="18" charset="-128"/>
                <a:cs typeface="Times New Roman" panose="02020603050405020304" pitchFamily="18" charset="0"/>
              </a:rPr>
              <a:t>世帯程度あります。</a:t>
            </a:r>
            <a:endParaRPr lang="en-US" altLang="ja-JP" sz="1800" kern="100" dirty="0">
              <a:effectLst/>
              <a:ea typeface="游明朝" panose="02020400000000000000" pitchFamily="18" charset="-128"/>
              <a:cs typeface="Times New Roman" panose="02020603050405020304" pitchFamily="18" charset="0"/>
            </a:endParaRPr>
          </a:p>
          <a:p>
            <a:pPr marL="400050" marR="265430" lvl="1" indent="-390525" algn="just">
              <a:spcBef>
                <a:spcPts val="600"/>
              </a:spcBef>
              <a:spcAft>
                <a:spcPts val="600"/>
              </a:spcAft>
              <a:buNone/>
            </a:pPr>
            <a:r>
              <a:rPr lang="ja-JP" altLang="en-US" sz="2800" kern="100">
                <a:ea typeface="游明朝" panose="02020400000000000000" pitchFamily="18" charset="-128"/>
                <a:cs typeface="Times New Roman" panose="02020603050405020304" pitchFamily="18" charset="0"/>
              </a:rPr>
              <a:t>２．</a:t>
            </a:r>
            <a:r>
              <a:rPr lang="ja-JP" altLang="ja-JP" sz="2600" kern="100">
                <a:effectLst/>
                <a:ea typeface="游明朝" panose="02020400000000000000" pitchFamily="18" charset="-128"/>
                <a:cs typeface="Times New Roman" panose="02020603050405020304" pitchFamily="18" charset="0"/>
              </a:rPr>
              <a:t>我孫子ビレジは東日本大震災でも建物への大きな影響はなく、</a:t>
            </a:r>
            <a:r>
              <a:rPr lang="ja-JP" altLang="en-US" sz="2600" kern="100">
                <a:effectLst/>
                <a:ea typeface="游明朝" panose="02020400000000000000" pitchFamily="18" charset="-128"/>
                <a:cs typeface="Times New Roman" panose="02020603050405020304" pitchFamily="18" charset="0"/>
              </a:rPr>
              <a:t>建物の</a:t>
            </a:r>
            <a:r>
              <a:rPr lang="ja-JP" altLang="ja-JP" sz="2600" kern="100">
                <a:effectLst/>
                <a:ea typeface="游明朝" panose="02020400000000000000" pitchFamily="18" charset="-128"/>
                <a:cs typeface="Times New Roman" panose="02020603050405020304" pitchFamily="18" charset="0"/>
              </a:rPr>
              <a:t>安全性</a:t>
            </a:r>
            <a:r>
              <a:rPr lang="ja-JP" altLang="en-US" sz="2600" kern="100">
                <a:ea typeface="游明朝" panose="02020400000000000000" pitchFamily="18" charset="-128"/>
                <a:cs typeface="Times New Roman" panose="02020603050405020304" pitchFamily="18" charset="0"/>
              </a:rPr>
              <a:t>は</a:t>
            </a:r>
            <a:r>
              <a:rPr lang="ja-JP" altLang="ja-JP" sz="2600" kern="100">
                <a:effectLst/>
                <a:ea typeface="游明朝" panose="02020400000000000000" pitchFamily="18" charset="-128"/>
                <a:cs typeface="Times New Roman" panose="02020603050405020304" pitchFamily="18" charset="0"/>
              </a:rPr>
              <a:t>高いと思われます。</a:t>
            </a:r>
            <a:endParaRPr lang="en-US" altLang="ja-JP" sz="2600" kern="100" dirty="0">
              <a:effectLst/>
              <a:ea typeface="游明朝" panose="02020400000000000000" pitchFamily="18" charset="-128"/>
              <a:cs typeface="Times New Roman" panose="02020603050405020304" pitchFamily="18" charset="0"/>
            </a:endParaRPr>
          </a:p>
          <a:p>
            <a:pPr marL="400050" marR="265430" lvl="1" indent="-390525" algn="just">
              <a:spcBef>
                <a:spcPts val="600"/>
              </a:spcBef>
              <a:spcAft>
                <a:spcPts val="600"/>
              </a:spcAft>
              <a:buNone/>
            </a:pPr>
            <a:r>
              <a:rPr lang="ja-JP" altLang="en-US" sz="2600" kern="100">
                <a:ea typeface="游明朝" panose="02020400000000000000" pitchFamily="18" charset="-128"/>
                <a:cs typeface="Times New Roman" panose="02020603050405020304" pitchFamily="18" charset="0"/>
              </a:rPr>
              <a:t>３．</a:t>
            </a:r>
            <a:r>
              <a:rPr lang="ja-JP" altLang="ja-JP" sz="2600" kern="100">
                <a:effectLst/>
                <a:ea typeface="游明朝" panose="02020400000000000000" pitchFamily="18" charset="-128"/>
                <a:cs typeface="Times New Roman" panose="02020603050405020304" pitchFamily="18" charset="0"/>
              </a:rPr>
              <a:t>高齢の方などの避難場所への移動は、高層棟ではエレベーター階まで、中層棟は全て階段を利用するため、地震後</a:t>
            </a:r>
            <a:r>
              <a:rPr lang="ja-JP" altLang="en-US" sz="2600" kern="100">
                <a:effectLst/>
                <a:ea typeface="游明朝" panose="02020400000000000000" pitchFamily="18" charset="-128"/>
                <a:cs typeface="Times New Roman" panose="02020603050405020304" pitchFamily="18" charset="0"/>
              </a:rPr>
              <a:t>の階段利用には</a:t>
            </a:r>
            <a:r>
              <a:rPr lang="ja-JP" altLang="ja-JP" sz="2600" kern="100">
                <a:effectLst/>
                <a:ea typeface="游明朝" panose="02020400000000000000" pitchFamily="18" charset="-128"/>
                <a:cs typeface="Times New Roman" panose="02020603050405020304" pitchFamily="18" charset="0"/>
              </a:rPr>
              <a:t>足元に不安がありすぐには難しいと考えています。</a:t>
            </a:r>
          </a:p>
          <a:p>
            <a:pPr marL="400050" marR="265430" lvl="1" indent="-390525" algn="just">
              <a:spcBef>
                <a:spcPts val="600"/>
              </a:spcBef>
              <a:spcAft>
                <a:spcPts val="600"/>
              </a:spcAft>
              <a:buNone/>
            </a:pPr>
            <a:r>
              <a:rPr lang="ja-JP" altLang="en-US" sz="2600" kern="100">
                <a:ea typeface="游明朝" panose="02020400000000000000" pitchFamily="18" charset="-128"/>
                <a:cs typeface="Times New Roman" panose="02020603050405020304" pitchFamily="18" charset="0"/>
              </a:rPr>
              <a:t>４．</a:t>
            </a:r>
            <a:r>
              <a:rPr lang="ja-JP" altLang="ja-JP" sz="2600" kern="100">
                <a:effectLst/>
                <a:ea typeface="游明朝" panose="02020400000000000000" pitchFamily="18" charset="-128"/>
                <a:cs typeface="Times New Roman" panose="02020603050405020304" pitchFamily="18" charset="0"/>
              </a:rPr>
              <a:t>これらのことを考慮すると、</a:t>
            </a:r>
            <a:r>
              <a:rPr lang="ja-JP" altLang="ja-JP" sz="2600" b="1" u="sng" kern="100">
                <a:effectLst/>
                <a:ea typeface="游明朝" panose="02020400000000000000" pitchFamily="18" charset="-128"/>
                <a:cs typeface="Times New Roman" panose="02020603050405020304" pitchFamily="18" charset="0"/>
              </a:rPr>
              <a:t>建物に問題がない限り、在宅避難が一番安全</a:t>
            </a:r>
            <a:r>
              <a:rPr lang="ja-JP" altLang="ja-JP" sz="2600" kern="100">
                <a:effectLst/>
                <a:ea typeface="游明朝" panose="02020400000000000000" pitchFamily="18" charset="-128"/>
                <a:cs typeface="Times New Roman" panose="02020603050405020304" pitchFamily="18" charset="0"/>
              </a:rPr>
              <a:t>と考えています。</a:t>
            </a:r>
            <a:endParaRPr lang="en-US" altLang="ja-JP" sz="2600" kern="100" dirty="0">
              <a:effectLst/>
              <a:ea typeface="游明朝" panose="02020400000000000000" pitchFamily="18" charset="-128"/>
              <a:cs typeface="Times New Roman" panose="02020603050405020304" pitchFamily="18" charset="0"/>
            </a:endParaRPr>
          </a:p>
          <a:p>
            <a:pPr marL="400050" marR="265430" lvl="1" indent="-390525" algn="just">
              <a:spcBef>
                <a:spcPts val="600"/>
              </a:spcBef>
              <a:spcAft>
                <a:spcPts val="600"/>
              </a:spcAft>
              <a:buNone/>
            </a:pPr>
            <a:r>
              <a:rPr lang="ja-JP" altLang="en-US" sz="2600" b="1" kern="100">
                <a:ea typeface="游明朝" panose="02020400000000000000" pitchFamily="18" charset="-128"/>
                <a:cs typeface="Times New Roman" panose="02020603050405020304" pitchFamily="18" charset="0"/>
              </a:rPr>
              <a:t>５．</a:t>
            </a:r>
            <a:r>
              <a:rPr lang="ja-JP" altLang="ja-JP" sz="2600" b="1" u="sng" kern="100">
                <a:effectLst/>
                <a:ea typeface="游明朝" panose="02020400000000000000" pitchFamily="18" charset="-128"/>
                <a:cs typeface="Times New Roman" panose="02020603050405020304" pitchFamily="18" charset="0"/>
              </a:rPr>
              <a:t>居住者の安否を確認</a:t>
            </a:r>
            <a:r>
              <a:rPr lang="ja-JP" altLang="ja-JP" sz="2600" kern="100">
                <a:effectLst/>
                <a:ea typeface="游明朝" panose="02020400000000000000" pitchFamily="18" charset="-128"/>
                <a:cs typeface="Times New Roman" panose="02020603050405020304" pitchFamily="18" charset="0"/>
              </a:rPr>
              <a:t>した上で、</a:t>
            </a:r>
            <a:r>
              <a:rPr lang="ja-JP" altLang="ja-JP" sz="2600" b="1" u="sng" kern="100">
                <a:effectLst/>
                <a:ea typeface="游明朝" panose="02020400000000000000" pitchFamily="18" charset="-128"/>
                <a:cs typeface="Times New Roman" panose="02020603050405020304" pitchFamily="18" charset="0"/>
              </a:rPr>
              <a:t>日常生活が維持できるような活動をしていくことを目指</a:t>
            </a:r>
            <a:r>
              <a:rPr lang="ja-JP" altLang="ja-JP" sz="2600" kern="100">
                <a:effectLst/>
                <a:ea typeface="游明朝" panose="02020400000000000000" pitchFamily="18" charset="-128"/>
                <a:cs typeface="Times New Roman" panose="02020603050405020304" pitchFamily="18" charset="0"/>
              </a:rPr>
              <a:t>しています。</a:t>
            </a:r>
          </a:p>
          <a:p>
            <a:endParaRPr kumimoji="1" lang="ja-JP" altLang="en-US"/>
          </a:p>
        </p:txBody>
      </p:sp>
    </p:spTree>
    <p:extLst>
      <p:ext uri="{BB962C8B-B14F-4D97-AF65-F5344CB8AC3E}">
        <p14:creationId xmlns:p14="http://schemas.microsoft.com/office/powerpoint/2010/main" xmlns="" val="3687078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A8E4092-101B-76F5-C9C0-2A55786F9BF0}"/>
              </a:ext>
            </a:extLst>
          </p:cNvPr>
          <p:cNvSpPr>
            <a:spLocks noGrp="1"/>
          </p:cNvSpPr>
          <p:nvPr>
            <p:ph type="title"/>
          </p:nvPr>
        </p:nvSpPr>
        <p:spPr>
          <a:xfrm>
            <a:off x="838200" y="-64870"/>
            <a:ext cx="10515600" cy="1056165"/>
          </a:xfrm>
        </p:spPr>
        <p:txBody>
          <a:bodyPr>
            <a:normAutofit fontScale="90000"/>
          </a:bodyPr>
          <a:lstStyle/>
          <a:p>
            <a:r>
              <a:rPr lang="ja-JP" altLang="en-US">
                <a:latin typeface="+mn-lt"/>
              </a:rPr>
              <a:t>大地震発生時の防対協（棟防災会）の活動</a:t>
            </a:r>
            <a:endParaRPr kumimoji="1" lang="ja-JP" altLang="en-US">
              <a:latin typeface="+mn-lt"/>
            </a:endParaRPr>
          </a:p>
        </p:txBody>
      </p:sp>
      <p:sp>
        <p:nvSpPr>
          <p:cNvPr id="3" name="コンテンツ プレースホルダー 2">
            <a:extLst>
              <a:ext uri="{FF2B5EF4-FFF2-40B4-BE49-F238E27FC236}">
                <a16:creationId xmlns:a16="http://schemas.microsoft.com/office/drawing/2014/main" xmlns="" id="{64C659DD-8786-2D03-D9CD-E0881F0EACEB}"/>
              </a:ext>
            </a:extLst>
          </p:cNvPr>
          <p:cNvSpPr>
            <a:spLocks noGrp="1"/>
          </p:cNvSpPr>
          <p:nvPr>
            <p:ph idx="1"/>
          </p:nvPr>
        </p:nvSpPr>
        <p:spPr>
          <a:xfrm>
            <a:off x="723900" y="848790"/>
            <a:ext cx="10744200" cy="4351338"/>
          </a:xfrm>
        </p:spPr>
        <p:txBody>
          <a:bodyPr>
            <a:noAutofit/>
          </a:bodyPr>
          <a:lstStyle/>
          <a:p>
            <a:pPr marL="314325" marR="265430" lvl="1" indent="-304800" algn="just">
              <a:spcBef>
                <a:spcPts val="600"/>
              </a:spcBef>
              <a:spcAft>
                <a:spcPts val="600"/>
              </a:spcAft>
              <a:buNone/>
            </a:pPr>
            <a:r>
              <a:rPr lang="ja-JP" altLang="en-US" sz="2200" kern="100">
                <a:effectLst/>
                <a:ea typeface="游明朝" panose="02020400000000000000" pitchFamily="18" charset="-128"/>
                <a:cs typeface="Times New Roman" panose="02020603050405020304" pitchFamily="18" charset="0"/>
              </a:rPr>
              <a:t>１．</a:t>
            </a:r>
            <a:r>
              <a:rPr lang="ja-JP" altLang="ja-JP" sz="2200" kern="100">
                <a:effectLst/>
                <a:ea typeface="游明朝" panose="02020400000000000000" pitchFamily="18" charset="-128"/>
                <a:cs typeface="Times New Roman" panose="02020603050405020304" pitchFamily="18" charset="0"/>
              </a:rPr>
              <a:t>大</a:t>
            </a:r>
            <a:r>
              <a:rPr lang="ja-JP" altLang="en-US" sz="2200" kern="100">
                <a:effectLst/>
                <a:ea typeface="游明朝" panose="02020400000000000000" pitchFamily="18" charset="-128"/>
                <a:cs typeface="Times New Roman" panose="02020603050405020304" pitchFamily="18" charset="0"/>
              </a:rPr>
              <a:t>地震</a:t>
            </a:r>
            <a:r>
              <a:rPr lang="ja-JP" altLang="ja-JP" sz="2200" kern="100">
                <a:effectLst/>
                <a:ea typeface="游明朝" panose="02020400000000000000" pitchFamily="18" charset="-128"/>
                <a:cs typeface="Times New Roman" panose="02020603050405020304" pitchFamily="18" charset="0"/>
              </a:rPr>
              <a:t>発生時、防災会メンバーは各自の安全を確保した上で、棟毎の皆様の安否確認を行います。</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kern="100">
                <a:ea typeface="游明朝" panose="02020400000000000000" pitchFamily="18" charset="-128"/>
                <a:cs typeface="Times New Roman" panose="02020603050405020304" pitchFamily="18" charset="0"/>
              </a:rPr>
              <a:t>２．</a:t>
            </a:r>
            <a:r>
              <a:rPr lang="ja-JP" altLang="ja-JP" sz="2200" kern="100">
                <a:effectLst/>
                <a:ea typeface="游明朝" panose="02020400000000000000" pitchFamily="18" charset="-128"/>
                <a:cs typeface="Times New Roman" panose="02020603050405020304" pitchFamily="18" charset="0"/>
              </a:rPr>
              <a:t>安否確認は、全戸にお声がけし、安否を確認します。この際、</a:t>
            </a:r>
            <a:r>
              <a:rPr lang="en-US" altLang="ja-JP" sz="2200" kern="100" dirty="0">
                <a:effectLst/>
                <a:ea typeface="游明朝" panose="02020400000000000000" pitchFamily="18" charset="-128"/>
                <a:cs typeface="Times New Roman" panose="02020603050405020304" pitchFamily="18" charset="0"/>
              </a:rPr>
              <a:t>1</a:t>
            </a:r>
            <a:r>
              <a:rPr lang="ja-JP" altLang="ja-JP" sz="2200" kern="100">
                <a:effectLst/>
                <a:ea typeface="游明朝" panose="02020400000000000000" pitchFamily="18" charset="-128"/>
                <a:cs typeface="Times New Roman" panose="02020603050405020304" pitchFamily="18" charset="0"/>
              </a:rPr>
              <a:t>件、</a:t>
            </a:r>
            <a:r>
              <a:rPr lang="en-US" altLang="ja-JP" sz="2200" kern="100" dirty="0">
                <a:effectLst/>
                <a:ea typeface="游明朝" panose="02020400000000000000" pitchFamily="18" charset="-128"/>
                <a:cs typeface="Times New Roman" panose="02020603050405020304" pitchFamily="18" charset="0"/>
              </a:rPr>
              <a:t>1</a:t>
            </a:r>
            <a:r>
              <a:rPr lang="ja-JP" altLang="ja-JP" sz="2200" kern="100">
                <a:effectLst/>
                <a:ea typeface="游明朝" panose="02020400000000000000" pitchFamily="18" charset="-128"/>
                <a:cs typeface="Times New Roman" panose="02020603050405020304" pitchFamily="18" charset="0"/>
              </a:rPr>
              <a:t>件お声がけすると時間がかかりますので、</a:t>
            </a:r>
            <a:r>
              <a:rPr lang="ja-JP" altLang="ja-JP" sz="2200" b="1" u="sng" kern="100">
                <a:effectLst/>
                <a:ea typeface="游明朝" panose="02020400000000000000" pitchFamily="18" charset="-128"/>
                <a:cs typeface="Times New Roman" panose="02020603050405020304" pitchFamily="18" charset="0"/>
              </a:rPr>
              <a:t>「安否確認</a:t>
            </a:r>
            <a:r>
              <a:rPr lang="ja-JP" altLang="en-US" sz="2200" b="1" u="sng" kern="100">
                <a:ea typeface="游明朝" panose="02020400000000000000" pitchFamily="18" charset="-128"/>
                <a:cs typeface="Times New Roman" panose="02020603050405020304" pitchFamily="18" charset="0"/>
              </a:rPr>
              <a:t>シート</a:t>
            </a:r>
            <a:r>
              <a:rPr lang="ja-JP" altLang="ja-JP" sz="2200" b="1" u="sng" kern="100">
                <a:effectLst/>
                <a:ea typeface="游明朝" panose="02020400000000000000" pitchFamily="18" charset="-128"/>
                <a:cs typeface="Times New Roman" panose="02020603050405020304" pitchFamily="18" charset="0"/>
              </a:rPr>
              <a:t>」の利用</a:t>
            </a:r>
            <a:r>
              <a:rPr lang="ja-JP" altLang="ja-JP" sz="2200" kern="100">
                <a:effectLst/>
                <a:ea typeface="游明朝" panose="02020400000000000000" pitchFamily="18" charset="-128"/>
                <a:cs typeface="Times New Roman" panose="02020603050405020304" pitchFamily="18" charset="0"/>
              </a:rPr>
              <a:t>を</a:t>
            </a:r>
            <a:r>
              <a:rPr lang="ja-JP" altLang="en-US" sz="2200" kern="100">
                <a:effectLst/>
                <a:ea typeface="游明朝" panose="02020400000000000000" pitchFamily="18" charset="-128"/>
                <a:cs typeface="Times New Roman" panose="02020603050405020304" pitchFamily="18" charset="0"/>
              </a:rPr>
              <a:t>勧</a:t>
            </a:r>
            <a:r>
              <a:rPr lang="ja-JP" altLang="ja-JP" sz="2200" kern="100">
                <a:effectLst/>
                <a:ea typeface="游明朝" panose="02020400000000000000" pitchFamily="18" charset="-128"/>
                <a:cs typeface="Times New Roman" panose="02020603050405020304" pitchFamily="18" charset="0"/>
              </a:rPr>
              <a:t>める予定で準備しています。</a:t>
            </a:r>
            <a:r>
              <a:rPr lang="ja-JP" altLang="en-US" sz="2200" kern="100">
                <a:ea typeface="游明朝" panose="02020400000000000000" pitchFamily="18" charset="-128"/>
                <a:cs typeface="Times New Roman" panose="02020603050405020304" pitchFamily="18" charset="0"/>
              </a:rPr>
              <a:t>（</a:t>
            </a:r>
            <a:r>
              <a:rPr lang="ja-JP" altLang="en-US" sz="1800" kern="100">
                <a:ea typeface="游明朝" panose="02020400000000000000" pitchFamily="18" charset="-128"/>
                <a:cs typeface="Times New Roman" panose="02020603050405020304" pitchFamily="18" charset="0"/>
              </a:rPr>
              <a:t>安否確認マグネットの使用方法は後でお示しします</a:t>
            </a:r>
            <a:r>
              <a:rPr lang="ja-JP" altLang="en-US" sz="2200" kern="100">
                <a:ea typeface="游明朝" panose="02020400000000000000" pitchFamily="18" charset="-128"/>
                <a:cs typeface="Times New Roman" panose="02020603050405020304" pitchFamily="18" charset="0"/>
              </a:rPr>
              <a:t>）</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kern="100">
                <a:ea typeface="游明朝" panose="02020400000000000000" pitchFamily="18" charset="-128"/>
                <a:cs typeface="Times New Roman" panose="02020603050405020304" pitchFamily="18" charset="0"/>
              </a:rPr>
              <a:t>３．</a:t>
            </a:r>
            <a:r>
              <a:rPr lang="ja-JP" altLang="ja-JP" sz="2200" kern="100">
                <a:effectLst/>
                <a:ea typeface="游明朝" panose="02020400000000000000" pitchFamily="18" charset="-128"/>
                <a:cs typeface="Times New Roman" panose="02020603050405020304" pitchFamily="18" charset="0"/>
              </a:rPr>
              <a:t>各棟の安否確認が終了しましたら、棟理事が事務局に報告</a:t>
            </a:r>
            <a:r>
              <a:rPr lang="ja-JP" altLang="en-US" sz="2200" kern="100">
                <a:effectLst/>
                <a:ea typeface="游明朝" panose="02020400000000000000" pitchFamily="18" charset="-128"/>
                <a:cs typeface="Times New Roman" panose="02020603050405020304" pitchFamily="18" charset="0"/>
              </a:rPr>
              <a:t>し、今後</a:t>
            </a:r>
            <a:r>
              <a:rPr lang="ja-JP" altLang="en-US" sz="2200" kern="100">
                <a:ea typeface="游明朝" panose="02020400000000000000" pitchFamily="18" charset="-128"/>
                <a:cs typeface="Times New Roman" panose="02020603050405020304" pitchFamily="18" charset="0"/>
              </a:rPr>
              <a:t>の</a:t>
            </a:r>
            <a:r>
              <a:rPr lang="ja-JP" altLang="en-US" sz="2200" kern="100">
                <a:effectLst/>
                <a:ea typeface="游明朝" panose="02020400000000000000" pitchFamily="18" charset="-128"/>
                <a:cs typeface="Times New Roman" panose="02020603050405020304" pitchFamily="18" charset="0"/>
              </a:rPr>
              <a:t>活動方針</a:t>
            </a:r>
            <a:r>
              <a:rPr lang="ja-JP" altLang="ja-JP" sz="2200" kern="100">
                <a:effectLst/>
                <a:ea typeface="游明朝" panose="02020400000000000000" pitchFamily="18" charset="-128"/>
                <a:cs typeface="Times New Roman" panose="02020603050405020304" pitchFamily="18" charset="0"/>
              </a:rPr>
              <a:t>を</a:t>
            </a:r>
            <a:r>
              <a:rPr lang="ja-JP" altLang="en-US" sz="2200" kern="100">
                <a:effectLst/>
                <a:ea typeface="游明朝" panose="02020400000000000000" pitchFamily="18" charset="-128"/>
                <a:cs typeface="Times New Roman" panose="02020603050405020304" pitchFamily="18" charset="0"/>
              </a:rPr>
              <a:t>検討します</a:t>
            </a:r>
            <a:r>
              <a:rPr lang="ja-JP" altLang="ja-JP" sz="2200" kern="100">
                <a:effectLst/>
                <a:ea typeface="游明朝" panose="02020400000000000000" pitchFamily="18" charset="-128"/>
                <a:cs typeface="Times New Roman" panose="02020603050405020304" pitchFamily="18" charset="0"/>
              </a:rPr>
              <a:t>。</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b="1" u="sng" kern="100">
                <a:ea typeface="游明朝" panose="02020400000000000000" pitchFamily="18" charset="-128"/>
                <a:cs typeface="Times New Roman" panose="02020603050405020304" pitchFamily="18" charset="0"/>
              </a:rPr>
              <a:t>ここまでを第一段階とし、発生当日に把握したい</a:t>
            </a:r>
            <a:r>
              <a:rPr lang="ja-JP" altLang="en-US" sz="2200" kern="100">
                <a:ea typeface="游明朝" panose="02020400000000000000" pitchFamily="18" charset="-128"/>
                <a:cs typeface="Times New Roman" panose="02020603050405020304" pitchFamily="18" charset="0"/>
              </a:rPr>
              <a:t>と考えています。</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kern="100">
                <a:ea typeface="游明朝" panose="02020400000000000000" pitchFamily="18" charset="-128"/>
                <a:cs typeface="Times New Roman" panose="02020603050405020304" pitchFamily="18" charset="0"/>
              </a:rPr>
              <a:t>４．</a:t>
            </a:r>
            <a:r>
              <a:rPr lang="ja-JP" altLang="ja-JP" sz="2200" kern="100">
                <a:effectLst/>
                <a:ea typeface="游明朝" panose="02020400000000000000" pitchFamily="18" charset="-128"/>
                <a:cs typeface="Times New Roman" panose="02020603050405020304" pitchFamily="18" charset="0"/>
              </a:rPr>
              <a:t>第二</a:t>
            </a:r>
            <a:r>
              <a:rPr lang="ja-JP" altLang="en-US" sz="2200" kern="100">
                <a:effectLst/>
                <a:ea typeface="游明朝" panose="02020400000000000000" pitchFamily="18" charset="-128"/>
                <a:cs typeface="Times New Roman" panose="02020603050405020304" pitchFamily="18" charset="0"/>
              </a:rPr>
              <a:t>段階</a:t>
            </a:r>
            <a:r>
              <a:rPr lang="ja-JP" altLang="ja-JP" sz="2200" kern="100">
                <a:effectLst/>
                <a:ea typeface="游明朝" panose="02020400000000000000" pitchFamily="18" charset="-128"/>
                <a:cs typeface="Times New Roman" panose="02020603050405020304" pitchFamily="18" charset="0"/>
              </a:rPr>
              <a:t>として、</a:t>
            </a:r>
            <a:r>
              <a:rPr lang="ja-JP" altLang="en-US" sz="2200" kern="100">
                <a:effectLst/>
                <a:ea typeface="游明朝" panose="02020400000000000000" pitchFamily="18" charset="-128"/>
                <a:cs typeface="Times New Roman" panose="02020603050405020304" pitchFamily="18" charset="0"/>
              </a:rPr>
              <a:t>住まい毎</a:t>
            </a:r>
            <a:r>
              <a:rPr lang="ja-JP" altLang="ja-JP" sz="2200" kern="100">
                <a:effectLst/>
                <a:ea typeface="游明朝" panose="02020400000000000000" pitchFamily="18" charset="-128"/>
                <a:cs typeface="Times New Roman" panose="02020603050405020304" pitchFamily="18" charset="0"/>
              </a:rPr>
              <a:t>のインフラ（電気、ガス、水道など）の損傷状況、食料や</a:t>
            </a:r>
            <a:r>
              <a:rPr lang="ja-JP" altLang="en-US" sz="2200" kern="100">
                <a:effectLst/>
                <a:ea typeface="游明朝" panose="02020400000000000000" pitchFamily="18" charset="-128"/>
                <a:cs typeface="Times New Roman" panose="02020603050405020304" pitchFamily="18" charset="0"/>
              </a:rPr>
              <a:t>飲料水</a:t>
            </a:r>
            <a:r>
              <a:rPr lang="ja-JP" altLang="ja-JP" sz="2200" kern="100">
                <a:effectLst/>
                <a:ea typeface="游明朝" panose="02020400000000000000" pitchFamily="18" charset="-128"/>
                <a:cs typeface="Times New Roman" panose="02020603050405020304" pitchFamily="18" charset="0"/>
              </a:rPr>
              <a:t>の有無、部屋の損傷状況など</a:t>
            </a:r>
            <a:r>
              <a:rPr lang="ja-JP" altLang="en-US" sz="2200" kern="100">
                <a:effectLst/>
                <a:ea typeface="游明朝" panose="02020400000000000000" pitchFamily="18" charset="-128"/>
                <a:cs typeface="Times New Roman" panose="02020603050405020304" pitchFamily="18" charset="0"/>
              </a:rPr>
              <a:t>の把握を行う計画です。</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kern="100">
                <a:ea typeface="游明朝" panose="02020400000000000000" pitchFamily="18" charset="-128"/>
                <a:cs typeface="Times New Roman" panose="02020603050405020304" pitchFamily="18" charset="0"/>
              </a:rPr>
              <a:t>　</a:t>
            </a:r>
            <a:r>
              <a:rPr lang="ja-JP" altLang="ja-JP" sz="2200" kern="100">
                <a:effectLst/>
                <a:ea typeface="游明朝" panose="02020400000000000000" pitchFamily="18" charset="-128"/>
                <a:cs typeface="Times New Roman" panose="02020603050405020304" pitchFamily="18" charset="0"/>
              </a:rPr>
              <a:t>必ず、ご自宅には</a:t>
            </a:r>
            <a:r>
              <a:rPr lang="ja-JP" altLang="en-US" sz="2200" b="1" u="sng" kern="100">
                <a:effectLst/>
                <a:ea typeface="游明朝" panose="02020400000000000000" pitchFamily="18" charset="-128"/>
                <a:cs typeface="Times New Roman" panose="02020603050405020304" pitchFamily="18" charset="0"/>
              </a:rPr>
              <a:t>「</a:t>
            </a:r>
            <a:r>
              <a:rPr lang="ja-JP" altLang="en-US" sz="2200" b="1" u="sng" kern="100">
                <a:ea typeface="游明朝" panose="02020400000000000000" pitchFamily="18" charset="-128"/>
                <a:cs typeface="Times New Roman" panose="02020603050405020304" pitchFamily="18" charset="0"/>
              </a:rPr>
              <a:t>飲料水</a:t>
            </a:r>
            <a:r>
              <a:rPr lang="ja-JP" altLang="ja-JP" sz="2200" b="1" u="sng" kern="100">
                <a:effectLst/>
                <a:ea typeface="游明朝" panose="02020400000000000000" pitchFamily="18" charset="-128"/>
                <a:cs typeface="Times New Roman" panose="02020603050405020304" pitchFamily="18" charset="0"/>
              </a:rPr>
              <a:t>、食料、カセットコンロ、蓄電池など、数日は生活できる準備</a:t>
            </a:r>
            <a:r>
              <a:rPr lang="ja-JP" altLang="en-US" sz="2200" b="1" u="sng" kern="100">
                <a:effectLst/>
                <a:ea typeface="游明朝" panose="02020400000000000000" pitchFamily="18" charset="-128"/>
                <a:cs typeface="Times New Roman" panose="02020603050405020304" pitchFamily="18" charset="0"/>
              </a:rPr>
              <a:t>」</a:t>
            </a:r>
            <a:r>
              <a:rPr lang="ja-JP" altLang="ja-JP" sz="2200" kern="100">
                <a:effectLst/>
                <a:ea typeface="游明朝" panose="02020400000000000000" pitchFamily="18" charset="-128"/>
                <a:cs typeface="Times New Roman" panose="02020603050405020304" pitchFamily="18" charset="0"/>
              </a:rPr>
              <a:t>をお願いします。我孫子市からの救援物資は、すぐには届きません。</a:t>
            </a:r>
            <a:endParaRPr lang="en-US" altLang="ja-JP" sz="2200" kern="100" dirty="0">
              <a:effectLst/>
              <a:ea typeface="游明朝" panose="02020400000000000000" pitchFamily="18" charset="-128"/>
              <a:cs typeface="Times New Roman" panose="02020603050405020304" pitchFamily="18" charset="0"/>
            </a:endParaRPr>
          </a:p>
          <a:p>
            <a:pPr marL="314325" marR="265430" lvl="1" indent="-304800" algn="just">
              <a:spcBef>
                <a:spcPts val="600"/>
              </a:spcBef>
              <a:spcAft>
                <a:spcPts val="600"/>
              </a:spcAft>
              <a:buNone/>
            </a:pPr>
            <a:r>
              <a:rPr lang="ja-JP" altLang="en-US" sz="2200" kern="100">
                <a:ea typeface="游明朝" panose="02020400000000000000" pitchFamily="18" charset="-128"/>
                <a:cs typeface="Times New Roman" panose="02020603050405020304" pitchFamily="18" charset="0"/>
              </a:rPr>
              <a:t>５．</a:t>
            </a:r>
            <a:r>
              <a:rPr lang="ja-JP" altLang="ja-JP" sz="2200" kern="100">
                <a:effectLst/>
                <a:ea typeface="游明朝" panose="02020400000000000000" pitchFamily="18" charset="-128"/>
                <a:cs typeface="Times New Roman" panose="02020603050405020304" pitchFamily="18" charset="0"/>
              </a:rPr>
              <a:t>救助作業については、基本</a:t>
            </a:r>
            <a:r>
              <a:rPr lang="ja-JP" altLang="en-US" sz="2200" kern="100">
                <a:effectLst/>
                <a:ea typeface="游明朝" panose="02020400000000000000" pitchFamily="18" charset="-128"/>
                <a:cs typeface="Times New Roman" panose="02020603050405020304" pitchFamily="18" charset="0"/>
              </a:rPr>
              <a:t>、</a:t>
            </a:r>
            <a:r>
              <a:rPr lang="ja-JP" altLang="ja-JP" sz="2200" kern="100">
                <a:effectLst/>
                <a:ea typeface="游明朝" panose="02020400000000000000" pitchFamily="18" charset="-128"/>
                <a:cs typeface="Times New Roman" panose="02020603050405020304" pitchFamily="18" charset="0"/>
              </a:rPr>
              <a:t>消防などの専門家にお任せしますが、緊急性のある場合</a:t>
            </a:r>
            <a:r>
              <a:rPr lang="ja-JP" altLang="en-US" sz="2200" kern="100">
                <a:ea typeface="游明朝" panose="02020400000000000000" pitchFamily="18" charset="-128"/>
                <a:cs typeface="Times New Roman" panose="02020603050405020304" pitchFamily="18" charset="0"/>
              </a:rPr>
              <a:t>の</a:t>
            </a:r>
            <a:r>
              <a:rPr lang="ja-JP" altLang="ja-JP" sz="2200" kern="100">
                <a:effectLst/>
                <a:ea typeface="游明朝" panose="02020400000000000000" pitchFamily="18" charset="-128"/>
                <a:cs typeface="Times New Roman" panose="02020603050405020304" pitchFamily="18" charset="0"/>
              </a:rPr>
              <a:t>救助作業、部屋の簡単な整理</a:t>
            </a:r>
            <a:r>
              <a:rPr lang="ja-JP" altLang="en-US" sz="2200" kern="100">
                <a:effectLst/>
                <a:ea typeface="游明朝" panose="02020400000000000000" pitchFamily="18" charset="-128"/>
                <a:cs typeface="Times New Roman" panose="02020603050405020304" pitchFamily="18" charset="0"/>
              </a:rPr>
              <a:t>は</a:t>
            </a:r>
            <a:r>
              <a:rPr lang="ja-JP" altLang="ja-JP" sz="2200" kern="100">
                <a:effectLst/>
                <a:ea typeface="游明朝" panose="02020400000000000000" pitchFamily="18" charset="-128"/>
                <a:cs typeface="Times New Roman" panose="02020603050405020304" pitchFamily="18" charset="0"/>
              </a:rPr>
              <a:t>お手伝</a:t>
            </a:r>
            <a:r>
              <a:rPr lang="ja-JP" altLang="en-US" sz="2200" kern="100">
                <a:ea typeface="游明朝" panose="02020400000000000000" pitchFamily="18" charset="-128"/>
                <a:cs typeface="Times New Roman" panose="02020603050405020304" pitchFamily="18" charset="0"/>
              </a:rPr>
              <a:t>することを考えています</a:t>
            </a:r>
            <a:r>
              <a:rPr lang="ja-JP" altLang="en-US" sz="2200" kern="100">
                <a:effectLst/>
                <a:ea typeface="游明朝" panose="02020400000000000000" pitchFamily="18" charset="-128"/>
                <a:cs typeface="Times New Roman" panose="02020603050405020304" pitchFamily="18" charset="0"/>
              </a:rPr>
              <a:t>。</a:t>
            </a:r>
            <a:endParaRPr lang="ja-JP" altLang="ja-JP" sz="2200" kern="100">
              <a:effectLst/>
              <a:ea typeface="游明朝" panose="02020400000000000000" pitchFamily="18" charset="-128"/>
              <a:cs typeface="Times New Roman" panose="02020603050405020304" pitchFamily="18" charset="0"/>
            </a:endParaRPr>
          </a:p>
          <a:p>
            <a:pPr marL="0" indent="0">
              <a:buNone/>
            </a:pPr>
            <a:endParaRPr kumimoji="1" lang="ja-JP" altLang="en-US" sz="2200"/>
          </a:p>
        </p:txBody>
      </p:sp>
    </p:spTree>
    <p:extLst>
      <p:ext uri="{BB962C8B-B14F-4D97-AF65-F5344CB8AC3E}">
        <p14:creationId xmlns:p14="http://schemas.microsoft.com/office/powerpoint/2010/main" xmlns="" val="135587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F7BD45D-9991-9B6B-14F7-E6DE0DB364E9}"/>
              </a:ext>
            </a:extLst>
          </p:cNvPr>
          <p:cNvSpPr>
            <a:spLocks noGrp="1"/>
          </p:cNvSpPr>
          <p:nvPr>
            <p:ph type="title"/>
          </p:nvPr>
        </p:nvSpPr>
        <p:spPr>
          <a:xfrm>
            <a:off x="838200" y="-26761"/>
            <a:ext cx="10515600" cy="1078321"/>
          </a:xfrm>
        </p:spPr>
        <p:txBody>
          <a:bodyPr>
            <a:normAutofit/>
          </a:bodyPr>
          <a:lstStyle/>
          <a:p>
            <a:r>
              <a:rPr kumimoji="1" lang="ja-JP" altLang="en-US">
                <a:latin typeface="+mn-lt"/>
              </a:rPr>
              <a:t>棟住民名簿</a:t>
            </a:r>
          </a:p>
        </p:txBody>
      </p:sp>
      <p:sp>
        <p:nvSpPr>
          <p:cNvPr id="3" name="コンテンツ プレースホルダー 2">
            <a:extLst>
              <a:ext uri="{FF2B5EF4-FFF2-40B4-BE49-F238E27FC236}">
                <a16:creationId xmlns:a16="http://schemas.microsoft.com/office/drawing/2014/main" xmlns="" id="{E74A223A-FE68-A49D-6E0B-FB335096E00A}"/>
              </a:ext>
            </a:extLst>
          </p:cNvPr>
          <p:cNvSpPr>
            <a:spLocks noGrp="1"/>
          </p:cNvSpPr>
          <p:nvPr>
            <p:ph idx="1"/>
          </p:nvPr>
        </p:nvSpPr>
        <p:spPr>
          <a:xfrm>
            <a:off x="838200" y="915873"/>
            <a:ext cx="10896600" cy="5804967"/>
          </a:xfrm>
        </p:spPr>
        <p:txBody>
          <a:bodyPr>
            <a:normAutofit/>
          </a:bodyPr>
          <a:lstStyle/>
          <a:p>
            <a:pPr marL="44450" marR="265430" indent="0" algn="just">
              <a:spcBef>
                <a:spcPts val="600"/>
              </a:spcBef>
              <a:spcAft>
                <a:spcPts val="600"/>
              </a:spcAft>
              <a:buNone/>
              <a:tabLst>
                <a:tab pos="390525" algn="l"/>
              </a:tabLst>
            </a:pPr>
            <a:r>
              <a:rPr lang="ja-JP" altLang="ja-JP" kern="100">
                <a:effectLst/>
                <a:ea typeface="游明朝" panose="02020400000000000000" pitchFamily="18" charset="-128"/>
                <a:cs typeface="Times New Roman" panose="02020603050405020304" pitchFamily="18" charset="0"/>
              </a:rPr>
              <a:t>住民の安否確認を行う際、</a:t>
            </a:r>
            <a:r>
              <a:rPr lang="ja-JP" altLang="en-US" kern="100">
                <a:effectLst/>
                <a:ea typeface="游明朝" panose="02020400000000000000" pitchFamily="18" charset="-128"/>
                <a:cs typeface="Times New Roman" panose="02020603050405020304" pitchFamily="18" charset="0"/>
              </a:rPr>
              <a:t>お</a:t>
            </a:r>
            <a:r>
              <a:rPr lang="ja-JP" altLang="ja-JP" kern="100">
                <a:effectLst/>
                <a:ea typeface="游明朝" panose="02020400000000000000" pitchFamily="18" charset="-128"/>
                <a:cs typeface="Times New Roman" panose="02020603050405020304" pitchFamily="18" charset="0"/>
              </a:rPr>
              <a:t>名前、電話番号、居住者数などを把握していることで安否確認がスムーズに進むことを想定しておりました</a:t>
            </a:r>
            <a:r>
              <a:rPr lang="ja-JP" altLang="en-US" kern="100">
                <a:effectLst/>
                <a:ea typeface="游明朝" panose="02020400000000000000" pitchFamily="18" charset="-128"/>
                <a:cs typeface="Times New Roman" panose="02020603050405020304" pitchFamily="18" charset="0"/>
              </a:rPr>
              <a:t>。</a:t>
            </a:r>
            <a:r>
              <a:rPr lang="ja-JP" altLang="ja-JP" kern="100">
                <a:effectLst/>
                <a:ea typeface="游明朝" panose="02020400000000000000" pitchFamily="18" charset="-128"/>
                <a:cs typeface="Times New Roman" panose="02020603050405020304" pitchFamily="18" charset="0"/>
              </a:rPr>
              <a:t>しかし、個人情報の管理について多くのご指摘</a:t>
            </a:r>
            <a:r>
              <a:rPr lang="ja-JP" altLang="en-US" kern="100">
                <a:ea typeface="游明朝" panose="02020400000000000000" pitchFamily="18" charset="-128"/>
                <a:cs typeface="Times New Roman" panose="02020603050405020304" pitchFamily="18" charset="0"/>
              </a:rPr>
              <a:t>がありました。ご指摘を以降、防対協としても</a:t>
            </a:r>
            <a:r>
              <a:rPr lang="ja-JP" altLang="ja-JP" kern="100">
                <a:effectLst/>
                <a:ea typeface="游明朝" panose="02020400000000000000" pitchFamily="18" charset="-128"/>
                <a:cs typeface="Times New Roman" panose="02020603050405020304" pitchFamily="18" charset="0"/>
              </a:rPr>
              <a:t>色々検討した</a:t>
            </a:r>
            <a:r>
              <a:rPr lang="ja-JP" altLang="en-US" kern="100">
                <a:effectLst/>
                <a:ea typeface="游明朝" panose="02020400000000000000" pitchFamily="18" charset="-128"/>
                <a:cs typeface="Times New Roman" panose="02020603050405020304" pitchFamily="18" charset="0"/>
              </a:rPr>
              <a:t>結果</a:t>
            </a:r>
            <a:endParaRPr lang="en-US" altLang="ja-JP" kern="100" dirty="0">
              <a:effectLst/>
              <a:ea typeface="游明朝" panose="02020400000000000000" pitchFamily="18" charset="-128"/>
              <a:cs typeface="Times New Roman" panose="02020603050405020304" pitchFamily="18" charset="0"/>
            </a:endParaRPr>
          </a:p>
          <a:p>
            <a:pPr marL="44450" marR="265430" indent="0" algn="just">
              <a:spcBef>
                <a:spcPts val="600"/>
              </a:spcBef>
              <a:spcAft>
                <a:spcPts val="600"/>
              </a:spcAft>
              <a:buNone/>
              <a:tabLst>
                <a:tab pos="390525" algn="l"/>
              </a:tabLst>
            </a:pPr>
            <a:r>
              <a:rPr lang="ja-JP" altLang="en-US" b="1" u="sng" kern="100">
                <a:effectLst/>
                <a:ea typeface="游明朝" panose="02020400000000000000" pitchFamily="18" charset="-128"/>
                <a:cs typeface="Times New Roman" panose="02020603050405020304" pitchFamily="18" charset="0"/>
              </a:rPr>
              <a:t>１）</a:t>
            </a:r>
            <a:r>
              <a:rPr lang="ja-JP" altLang="ja-JP" b="1" u="sng" kern="100">
                <a:effectLst/>
                <a:ea typeface="游明朝" panose="02020400000000000000" pitchFamily="18" charset="-128"/>
                <a:cs typeface="Times New Roman" panose="02020603050405020304" pitchFamily="18" charset="0"/>
              </a:rPr>
              <a:t>棟住民名簿の作成は行わず、棟番号と部屋番号で確認作業を行うことといたします。</a:t>
            </a:r>
            <a:endParaRPr lang="en-US" altLang="ja-JP" b="1" u="sng" kern="100" dirty="0">
              <a:ea typeface="游明朝" panose="02020400000000000000" pitchFamily="18" charset="-128"/>
              <a:cs typeface="Times New Roman" panose="02020603050405020304" pitchFamily="18" charset="0"/>
            </a:endParaRPr>
          </a:p>
          <a:p>
            <a:pPr marL="44450" marR="265430" indent="0" algn="just">
              <a:spcBef>
                <a:spcPts val="600"/>
              </a:spcBef>
              <a:spcAft>
                <a:spcPts val="600"/>
              </a:spcAft>
              <a:buNone/>
              <a:tabLst>
                <a:tab pos="390525" algn="l"/>
              </a:tabLst>
            </a:pPr>
            <a:r>
              <a:rPr lang="ja-JP" altLang="en-US" kern="100">
                <a:ea typeface="游明朝" panose="02020400000000000000" pitchFamily="18" charset="-128"/>
                <a:cs typeface="Times New Roman" panose="02020603050405020304" pitchFamily="18" charset="0"/>
              </a:rPr>
              <a:t>２）ただし、</a:t>
            </a:r>
            <a:r>
              <a:rPr lang="ja-JP" altLang="en-US" u="sng" kern="100">
                <a:ea typeface="游明朝" panose="02020400000000000000" pitchFamily="18" charset="-128"/>
                <a:cs typeface="Times New Roman" panose="02020603050405020304" pitchFamily="18" charset="0"/>
              </a:rPr>
              <a:t>地震</a:t>
            </a:r>
            <a:r>
              <a:rPr lang="ja-JP" altLang="ja-JP" u="sng" kern="100">
                <a:effectLst/>
                <a:ea typeface="游明朝" panose="02020400000000000000" pitchFamily="18" charset="-128"/>
                <a:cs typeface="Times New Roman" panose="02020603050405020304" pitchFamily="18" charset="0"/>
              </a:rPr>
              <a:t>発生時間帯により訪問しても安否確認できない場合</a:t>
            </a:r>
            <a:r>
              <a:rPr lang="ja-JP" altLang="ja-JP" kern="100">
                <a:effectLst/>
                <a:ea typeface="游明朝" panose="02020400000000000000" pitchFamily="18" charset="-128"/>
                <a:cs typeface="Times New Roman" panose="02020603050405020304" pitchFamily="18" charset="0"/>
              </a:rPr>
              <a:t>があります。このため、勤務時間帯でもつながる携帯電話の活用が有効と考えておりますので、アンケートに回答いただきますと助かります。</a:t>
            </a:r>
            <a:endParaRPr lang="en-US" altLang="ja-JP" kern="100" dirty="0">
              <a:effectLst/>
              <a:ea typeface="游明朝" panose="02020400000000000000" pitchFamily="18" charset="-128"/>
              <a:cs typeface="Times New Roman" panose="02020603050405020304" pitchFamily="18" charset="0"/>
            </a:endParaRPr>
          </a:p>
          <a:p>
            <a:pPr marL="44450" marR="265430" indent="0" algn="just">
              <a:spcBef>
                <a:spcPts val="600"/>
              </a:spcBef>
              <a:spcAft>
                <a:spcPts val="600"/>
              </a:spcAft>
              <a:buNone/>
              <a:tabLst>
                <a:tab pos="390525" algn="l"/>
              </a:tabLst>
            </a:pPr>
            <a:r>
              <a:rPr lang="ja-JP" altLang="en-US" kern="100">
                <a:ea typeface="游明朝" panose="02020400000000000000" pitchFamily="18" charset="-128"/>
                <a:cs typeface="Times New Roman" panose="02020603050405020304" pitchFamily="18" charset="0"/>
              </a:rPr>
              <a:t>３）</a:t>
            </a:r>
            <a:r>
              <a:rPr lang="ja-JP" altLang="ja-JP" kern="100">
                <a:effectLst/>
                <a:ea typeface="游明朝" panose="02020400000000000000" pitchFamily="18" charset="-128"/>
                <a:cs typeface="Times New Roman" panose="02020603050405020304" pitchFamily="18" charset="0"/>
              </a:rPr>
              <a:t>なお、電話番号の使用目的は、</a:t>
            </a:r>
            <a:r>
              <a:rPr lang="ja-JP" altLang="en-US" u="sng" kern="100">
                <a:effectLst/>
                <a:ea typeface="游明朝" panose="02020400000000000000" pitchFamily="18" charset="-128"/>
                <a:cs typeface="Times New Roman" panose="02020603050405020304" pitchFamily="18" charset="0"/>
              </a:rPr>
              <a:t>地震</a:t>
            </a:r>
            <a:r>
              <a:rPr lang="ja-JP" altLang="ja-JP" u="sng" kern="100">
                <a:effectLst/>
                <a:ea typeface="游明朝" panose="02020400000000000000" pitchFamily="18" charset="-128"/>
                <a:cs typeface="Times New Roman" panose="02020603050405020304" pitchFamily="18" charset="0"/>
              </a:rPr>
              <a:t>発生時の安否確認</a:t>
            </a:r>
            <a:r>
              <a:rPr lang="ja-JP" altLang="en-US" u="sng" kern="100">
                <a:effectLst/>
                <a:ea typeface="游明朝" panose="02020400000000000000" pitchFamily="18" charset="-128"/>
                <a:cs typeface="Times New Roman" panose="02020603050405020304" pitchFamily="18" charset="0"/>
              </a:rPr>
              <a:t>のため</a:t>
            </a:r>
            <a:r>
              <a:rPr lang="ja-JP" altLang="ja-JP" kern="100">
                <a:effectLst/>
                <a:ea typeface="游明朝" panose="02020400000000000000" pitchFamily="18" charset="-128"/>
                <a:cs typeface="Times New Roman" panose="02020603050405020304" pitchFamily="18" charset="0"/>
              </a:rPr>
              <a:t>、</a:t>
            </a:r>
            <a:r>
              <a:rPr lang="ja-JP" altLang="ja-JP" u="sng" kern="100">
                <a:effectLst/>
                <a:ea typeface="游明朝" panose="02020400000000000000" pitchFamily="18" charset="-128"/>
                <a:cs typeface="Times New Roman" panose="02020603050405020304" pitchFamily="18" charset="0"/>
              </a:rPr>
              <a:t>配布先は防対協事務局、棟防災会に提供</a:t>
            </a:r>
            <a:r>
              <a:rPr lang="ja-JP" altLang="ja-JP" kern="100">
                <a:effectLst/>
                <a:ea typeface="游明朝" panose="02020400000000000000" pitchFamily="18" charset="-128"/>
                <a:cs typeface="Times New Roman" panose="02020603050405020304" pitchFamily="18" charset="0"/>
              </a:rPr>
              <a:t>することを予定しています。</a:t>
            </a:r>
          </a:p>
          <a:p>
            <a:pPr marL="90488" marR="265430" indent="-46038" algn="just">
              <a:spcBef>
                <a:spcPts val="600"/>
              </a:spcBef>
              <a:spcAft>
                <a:spcPts val="600"/>
              </a:spcAft>
              <a:buNone/>
              <a:tabLst>
                <a:tab pos="390525" algn="l"/>
              </a:tabLst>
            </a:pPr>
            <a:endParaRPr lang="en-US" altLang="ja-JP" kern="100" dirty="0">
              <a:ea typeface="游明朝" panose="02020400000000000000" pitchFamily="18" charset="-128"/>
              <a:cs typeface="Times New Roman" panose="02020603050405020304" pitchFamily="18" charset="0"/>
            </a:endParaRPr>
          </a:p>
          <a:p>
            <a:pPr marL="400050" marR="265430" indent="-390525" algn="just">
              <a:spcBef>
                <a:spcPts val="600"/>
              </a:spcBef>
              <a:spcAft>
                <a:spcPts val="600"/>
              </a:spcAft>
              <a:buNone/>
              <a:tabLst>
                <a:tab pos="390525" algn="l"/>
              </a:tabLst>
            </a:pPr>
            <a:endParaRPr lang="ja-JP" altLang="ja-JP" sz="1800" kern="100">
              <a:effectLst/>
              <a:ea typeface="游明朝" panose="02020400000000000000" pitchFamily="18" charset="-128"/>
              <a:cs typeface="Times New Roman" panose="02020603050405020304" pitchFamily="18" charset="0"/>
            </a:endParaRPr>
          </a:p>
          <a:p>
            <a:pPr marL="636588" marR="265430" indent="-627063" algn="just">
              <a:spcBef>
                <a:spcPts val="600"/>
              </a:spcBef>
              <a:spcAft>
                <a:spcPts val="600"/>
              </a:spcAft>
              <a:buNone/>
            </a:pPr>
            <a:endParaRPr lang="ja-JP" altLang="ja-JP" sz="1800" kern="100">
              <a:effectLst/>
              <a:ea typeface="游明朝" panose="02020400000000000000" pitchFamily="18" charset="-128"/>
              <a:cs typeface="Times New Roman" panose="02020603050405020304" pitchFamily="18" charset="0"/>
            </a:endParaRPr>
          </a:p>
          <a:p>
            <a:pPr marL="0" indent="0">
              <a:buNone/>
            </a:pPr>
            <a:endParaRPr kumimoji="1" lang="ja-JP" altLang="en-US" sz="1800"/>
          </a:p>
        </p:txBody>
      </p:sp>
    </p:spTree>
    <p:extLst>
      <p:ext uri="{BB962C8B-B14F-4D97-AF65-F5344CB8AC3E}">
        <p14:creationId xmlns:p14="http://schemas.microsoft.com/office/powerpoint/2010/main" xmlns="" val="219962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AFFF7A3-B3C7-4E44-987C-6E0C97FB7AA6}"/>
              </a:ext>
            </a:extLst>
          </p:cNvPr>
          <p:cNvSpPr>
            <a:spLocks noGrp="1"/>
          </p:cNvSpPr>
          <p:nvPr>
            <p:ph type="title"/>
          </p:nvPr>
        </p:nvSpPr>
        <p:spPr>
          <a:xfrm>
            <a:off x="838200" y="113665"/>
            <a:ext cx="10515600" cy="1325563"/>
          </a:xfrm>
        </p:spPr>
        <p:txBody>
          <a:bodyPr>
            <a:normAutofit/>
          </a:bodyPr>
          <a:lstStyle/>
          <a:p>
            <a:r>
              <a:rPr lang="ja-JP" altLang="ja-JP" kern="100">
                <a:effectLst/>
                <a:latin typeface="+mn-lt"/>
                <a:ea typeface="+mn-ea"/>
                <a:cs typeface="Times New Roman" panose="02020603050405020304" pitchFamily="18" charset="0"/>
              </a:rPr>
              <a:t>避難行動要支援者</a:t>
            </a:r>
            <a:endParaRPr kumimoji="1" lang="ja-JP" altLang="en-US">
              <a:latin typeface="+mn-lt"/>
              <a:ea typeface="+mn-ea"/>
            </a:endParaRPr>
          </a:p>
        </p:txBody>
      </p:sp>
      <p:sp>
        <p:nvSpPr>
          <p:cNvPr id="3" name="コンテンツ プレースホルダー 2">
            <a:extLst>
              <a:ext uri="{FF2B5EF4-FFF2-40B4-BE49-F238E27FC236}">
                <a16:creationId xmlns:a16="http://schemas.microsoft.com/office/drawing/2014/main" xmlns="" id="{DACFC161-09CA-81F2-BFCE-A6DC25510026}"/>
              </a:ext>
            </a:extLst>
          </p:cNvPr>
          <p:cNvSpPr>
            <a:spLocks noGrp="1"/>
          </p:cNvSpPr>
          <p:nvPr>
            <p:ph idx="1"/>
          </p:nvPr>
        </p:nvSpPr>
        <p:spPr>
          <a:xfrm>
            <a:off x="838200" y="1439228"/>
            <a:ext cx="10515600" cy="4351338"/>
          </a:xfrm>
        </p:spPr>
        <p:txBody>
          <a:bodyPr/>
          <a:lstStyle/>
          <a:p>
            <a:pPr marL="11113" marR="265430" indent="0" algn="just">
              <a:spcBef>
                <a:spcPts val="600"/>
              </a:spcBef>
              <a:spcAft>
                <a:spcPts val="600"/>
              </a:spcAft>
              <a:buNone/>
            </a:pPr>
            <a:r>
              <a:rPr lang="ja-JP" altLang="ja-JP" kern="100">
                <a:effectLst/>
                <a:cs typeface="Times New Roman" panose="02020603050405020304" pitchFamily="18" charset="0"/>
              </a:rPr>
              <a:t>避難行動要支援者とは</a:t>
            </a:r>
            <a:r>
              <a:rPr lang="ja-JP" altLang="ja-JP" kern="100">
                <a:solidFill>
                  <a:srgbClr val="333333"/>
                </a:solidFill>
                <a:effectLst/>
                <a:cs typeface="Arial" panose="020B0604020202020204" pitchFamily="34" charset="0"/>
              </a:rPr>
              <a:t>、高齢者、障害者、乳幼児等の災害対策において特に配慮を要する方（要配慮者）のうち、災害発生時の避難等に特に支援を要する方のことを言い、行政ではその名簿（避難行動要支援者名簿）の作成を義務付ける等の規定があります。</a:t>
            </a:r>
            <a:endParaRPr lang="en-US" altLang="ja-JP" kern="100" dirty="0">
              <a:cs typeface="Times New Roman" panose="02020603050405020304" pitchFamily="18" charset="0"/>
            </a:endParaRPr>
          </a:p>
          <a:p>
            <a:pPr marL="11113" marR="265430" indent="0" algn="just">
              <a:spcBef>
                <a:spcPts val="600"/>
              </a:spcBef>
              <a:spcAft>
                <a:spcPts val="600"/>
              </a:spcAft>
              <a:buNone/>
            </a:pPr>
            <a:r>
              <a:rPr lang="ja-JP" altLang="ja-JP" kern="100">
                <a:solidFill>
                  <a:srgbClr val="333333"/>
                </a:solidFill>
                <a:effectLst/>
                <a:cs typeface="Arial" panose="020B0604020202020204" pitchFamily="34" charset="0"/>
              </a:rPr>
              <a:t>我孫子ビレジ防対協しては、これらの基準に該当する方以外にも、</a:t>
            </a:r>
            <a:r>
              <a:rPr lang="ja-JP" altLang="ja-JP" u="sng" kern="100">
                <a:solidFill>
                  <a:srgbClr val="333333"/>
                </a:solidFill>
                <a:effectLst/>
                <a:cs typeface="Arial" panose="020B0604020202020204" pitchFamily="34" charset="0"/>
              </a:rPr>
              <a:t>避難の支援が必要な方を把握しておくこと</a:t>
            </a:r>
            <a:r>
              <a:rPr lang="ja-JP" altLang="en-US" u="sng" kern="100">
                <a:solidFill>
                  <a:srgbClr val="333333"/>
                </a:solidFill>
                <a:effectLst/>
                <a:cs typeface="Arial" panose="020B0604020202020204" pitchFamily="34" charset="0"/>
              </a:rPr>
              <a:t>が重要と</a:t>
            </a:r>
            <a:r>
              <a:rPr lang="ja-JP" altLang="ja-JP" u="sng" kern="100">
                <a:solidFill>
                  <a:srgbClr val="333333"/>
                </a:solidFill>
                <a:effectLst/>
                <a:cs typeface="Arial" panose="020B0604020202020204" pitchFamily="34" charset="0"/>
              </a:rPr>
              <a:t>考えています。</a:t>
            </a:r>
            <a:r>
              <a:rPr lang="ja-JP" altLang="ja-JP" kern="100">
                <a:solidFill>
                  <a:srgbClr val="333333"/>
                </a:solidFill>
                <a:effectLst/>
                <a:cs typeface="Arial" panose="020B0604020202020204" pitchFamily="34" charset="0"/>
              </a:rPr>
              <a:t>この情報についても</a:t>
            </a:r>
            <a:r>
              <a:rPr lang="ja-JP" altLang="ja-JP" u="sng" kern="100">
                <a:effectLst/>
                <a:cs typeface="Times New Roman" panose="02020603050405020304" pitchFamily="18" charset="0"/>
              </a:rPr>
              <a:t>防対協事務局、棟防災会に提供</a:t>
            </a:r>
            <a:r>
              <a:rPr lang="ja-JP" altLang="ja-JP" kern="100">
                <a:effectLst/>
                <a:cs typeface="Times New Roman" panose="02020603050405020304" pitchFamily="18" charset="0"/>
              </a:rPr>
              <a:t>することを予定しています。</a:t>
            </a:r>
          </a:p>
          <a:p>
            <a:pPr marL="0" indent="0">
              <a:buNone/>
            </a:pPr>
            <a:endParaRPr kumimoji="1" lang="ja-JP" altLang="en-US"/>
          </a:p>
        </p:txBody>
      </p:sp>
    </p:spTree>
    <p:extLst>
      <p:ext uri="{BB962C8B-B14F-4D97-AF65-F5344CB8AC3E}">
        <p14:creationId xmlns:p14="http://schemas.microsoft.com/office/powerpoint/2010/main" xmlns="" val="226473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F7BD45D-9991-9B6B-14F7-E6DE0DB364E9}"/>
              </a:ext>
            </a:extLst>
          </p:cNvPr>
          <p:cNvSpPr>
            <a:spLocks noGrp="1"/>
          </p:cNvSpPr>
          <p:nvPr>
            <p:ph type="title"/>
          </p:nvPr>
        </p:nvSpPr>
        <p:spPr>
          <a:xfrm>
            <a:off x="838200" y="0"/>
            <a:ext cx="10515600" cy="1119823"/>
          </a:xfrm>
        </p:spPr>
        <p:txBody>
          <a:bodyPr>
            <a:normAutofit/>
          </a:bodyPr>
          <a:lstStyle/>
          <a:p>
            <a:r>
              <a:rPr kumimoji="1" lang="ja-JP" altLang="en-US">
                <a:latin typeface="+mn-lt"/>
              </a:rPr>
              <a:t>棟サポート委員</a:t>
            </a:r>
          </a:p>
        </p:txBody>
      </p:sp>
      <p:sp>
        <p:nvSpPr>
          <p:cNvPr id="3" name="コンテンツ プレースホルダー 2">
            <a:extLst>
              <a:ext uri="{FF2B5EF4-FFF2-40B4-BE49-F238E27FC236}">
                <a16:creationId xmlns:a16="http://schemas.microsoft.com/office/drawing/2014/main" xmlns="" id="{E74A223A-FE68-A49D-6E0B-FB335096E00A}"/>
              </a:ext>
            </a:extLst>
          </p:cNvPr>
          <p:cNvSpPr>
            <a:spLocks noGrp="1"/>
          </p:cNvSpPr>
          <p:nvPr>
            <p:ph idx="1"/>
          </p:nvPr>
        </p:nvSpPr>
        <p:spPr>
          <a:xfrm>
            <a:off x="838200" y="915874"/>
            <a:ext cx="10896600" cy="4351338"/>
          </a:xfrm>
        </p:spPr>
        <p:txBody>
          <a:bodyPr>
            <a:noAutofit/>
          </a:bodyPr>
          <a:lstStyle/>
          <a:p>
            <a:pPr marL="11113" marR="265430" indent="0" algn="just">
              <a:spcBef>
                <a:spcPts val="600"/>
              </a:spcBef>
              <a:spcAft>
                <a:spcPts val="600"/>
              </a:spcAft>
              <a:buNone/>
            </a:pPr>
            <a:r>
              <a:rPr lang="ja-JP" altLang="ja-JP" sz="2400" kern="100">
                <a:effectLst/>
                <a:ea typeface="+mj-ea"/>
                <a:cs typeface="Times New Roman" panose="02020603050405020304" pitchFamily="18" charset="0"/>
              </a:rPr>
              <a:t>昨年、棟サポート委員を募集</a:t>
            </a:r>
            <a:r>
              <a:rPr lang="ja-JP" altLang="en-US" sz="2400" kern="100">
                <a:effectLst/>
                <a:ea typeface="+mj-ea"/>
                <a:cs typeface="Times New Roman" panose="02020603050405020304" pitchFamily="18" charset="0"/>
              </a:rPr>
              <a:t>し、ご応募ありがとうございました。昨年の段階では棟防災会の具体的な活動もお示ししておらず、</a:t>
            </a:r>
            <a:r>
              <a:rPr lang="ja-JP" altLang="ja-JP" sz="2400" kern="100">
                <a:effectLst/>
                <a:ea typeface="+mj-ea"/>
                <a:cs typeface="Times New Roman" panose="02020603050405020304" pitchFamily="18" charset="0"/>
              </a:rPr>
              <a:t>ご高齢の</a:t>
            </a:r>
            <a:r>
              <a:rPr lang="ja-JP" altLang="en-US" sz="2400" kern="100">
                <a:effectLst/>
                <a:ea typeface="+mj-ea"/>
                <a:cs typeface="Times New Roman" panose="02020603050405020304" pitchFamily="18" charset="0"/>
              </a:rPr>
              <a:t>方も多く</a:t>
            </a:r>
            <a:r>
              <a:rPr lang="ja-JP" altLang="ja-JP" sz="2400" kern="100">
                <a:effectLst/>
                <a:ea typeface="+mj-ea"/>
                <a:cs typeface="Times New Roman" panose="02020603050405020304" pitchFamily="18" charset="0"/>
              </a:rPr>
              <a:t>応募</a:t>
            </a:r>
            <a:r>
              <a:rPr lang="ja-JP" altLang="en-US" sz="2400" kern="100">
                <a:effectLst/>
                <a:ea typeface="+mj-ea"/>
                <a:cs typeface="Times New Roman" panose="02020603050405020304" pitchFamily="18" charset="0"/>
              </a:rPr>
              <a:t>いただいております。</a:t>
            </a:r>
            <a:endParaRPr lang="en-US" altLang="ja-JP" sz="2400" kern="100" dirty="0">
              <a:effectLst/>
              <a:ea typeface="+mj-ea"/>
              <a:cs typeface="Times New Roman" panose="02020603050405020304" pitchFamily="18" charset="0"/>
            </a:endParaRPr>
          </a:p>
          <a:p>
            <a:pPr marL="11113" marR="265430" indent="0" algn="just">
              <a:spcBef>
                <a:spcPts val="600"/>
              </a:spcBef>
              <a:spcAft>
                <a:spcPts val="600"/>
              </a:spcAft>
              <a:buNone/>
            </a:pPr>
            <a:r>
              <a:rPr lang="ja-JP" altLang="en-US" sz="2400" kern="100">
                <a:effectLst/>
                <a:ea typeface="+mj-ea"/>
                <a:cs typeface="Times New Roman" panose="02020603050405020304" pitchFamily="18" charset="0"/>
              </a:rPr>
              <a:t>昨年の説明以降、活動内容を精査し、地震発生後、以下の活動を行うことといたしました。</a:t>
            </a:r>
            <a:endParaRPr lang="ja-JP" altLang="ja-JP" sz="2400" kern="100">
              <a:effectLst/>
              <a:ea typeface="+mj-ea"/>
              <a:cs typeface="Times New Roman" panose="02020603050405020304" pitchFamily="18" charset="0"/>
            </a:endParaRPr>
          </a:p>
          <a:p>
            <a:pPr marL="11113" marR="265430" indent="0" algn="just">
              <a:spcBef>
                <a:spcPts val="600"/>
              </a:spcBef>
              <a:spcAft>
                <a:spcPts val="600"/>
              </a:spcAft>
              <a:buNone/>
            </a:pPr>
            <a:r>
              <a:rPr lang="ja-JP" altLang="en-US" sz="2400" kern="100">
                <a:effectLst/>
                <a:ea typeface="+mj-ea"/>
                <a:cs typeface="Times New Roman" panose="02020603050405020304" pitchFamily="18" charset="0"/>
              </a:rPr>
              <a:t>１）</a:t>
            </a:r>
            <a:r>
              <a:rPr lang="ja-JP" altLang="ja-JP" sz="2400" kern="100">
                <a:effectLst/>
                <a:ea typeface="+mj-ea"/>
                <a:cs typeface="Times New Roman" panose="02020603050405020304" pitchFamily="18" charset="0"/>
              </a:rPr>
              <a:t>第一段階</a:t>
            </a:r>
            <a:r>
              <a:rPr lang="ja-JP" altLang="en-US" sz="2400" kern="100">
                <a:effectLst/>
                <a:ea typeface="+mj-ea"/>
                <a:cs typeface="Times New Roman" panose="02020603050405020304" pitchFamily="18" charset="0"/>
              </a:rPr>
              <a:t>：</a:t>
            </a:r>
            <a:r>
              <a:rPr lang="ja-JP" altLang="ja-JP" sz="2400" kern="100">
                <a:effectLst/>
                <a:ea typeface="+mj-ea"/>
                <a:cs typeface="Times New Roman" panose="02020603050405020304" pitchFamily="18" charset="0"/>
              </a:rPr>
              <a:t>各棟、階段毎の居住者の安否確認　</a:t>
            </a:r>
            <a:r>
              <a:rPr lang="ja-JP" altLang="ja-JP" sz="2400" b="1" u="sng" kern="100">
                <a:effectLst/>
                <a:ea typeface="+mj-ea"/>
                <a:cs typeface="Times New Roman" panose="02020603050405020304" pitchFamily="18" charset="0"/>
              </a:rPr>
              <a:t>（発生当日</a:t>
            </a:r>
            <a:r>
              <a:rPr lang="ja-JP" altLang="en-US" sz="2400" b="1" u="sng" kern="100">
                <a:effectLst/>
                <a:ea typeface="+mj-ea"/>
                <a:cs typeface="Times New Roman" panose="02020603050405020304" pitchFamily="18" charset="0"/>
              </a:rPr>
              <a:t>中を目処に</a:t>
            </a:r>
            <a:r>
              <a:rPr lang="ja-JP" altLang="ja-JP" sz="2400" b="1" u="sng" kern="100">
                <a:effectLst/>
                <a:ea typeface="+mj-ea"/>
                <a:cs typeface="Times New Roman" panose="02020603050405020304" pitchFamily="18" charset="0"/>
              </a:rPr>
              <a:t>）</a:t>
            </a:r>
            <a:endParaRPr lang="en-US" altLang="ja-JP" sz="2400" b="1" u="sng" kern="100" dirty="0">
              <a:effectLst/>
              <a:ea typeface="+mj-ea"/>
              <a:cs typeface="Times New Roman" panose="02020603050405020304" pitchFamily="18" charset="0"/>
            </a:endParaRPr>
          </a:p>
          <a:p>
            <a:pPr marL="11113" marR="265430" lvl="0" indent="0" algn="just">
              <a:spcBef>
                <a:spcPts val="600"/>
              </a:spcBef>
              <a:spcAft>
                <a:spcPts val="600"/>
              </a:spcAft>
              <a:buNone/>
            </a:pPr>
            <a:r>
              <a:rPr lang="ja-JP" altLang="en-US" sz="2400" kern="100">
                <a:effectLst/>
                <a:ea typeface="+mj-ea"/>
                <a:cs typeface="Times New Roman" panose="02020603050405020304" pitchFamily="18" charset="0"/>
              </a:rPr>
              <a:t>２）</a:t>
            </a:r>
            <a:r>
              <a:rPr lang="ja-JP" altLang="ja-JP" sz="2400" kern="100">
                <a:effectLst/>
                <a:ea typeface="+mj-ea"/>
                <a:cs typeface="Times New Roman" panose="02020603050405020304" pitchFamily="18" charset="0"/>
              </a:rPr>
              <a:t>第二段階</a:t>
            </a:r>
            <a:r>
              <a:rPr lang="ja-JP" altLang="en-US" sz="2400" kern="100">
                <a:effectLst/>
                <a:ea typeface="+mj-ea"/>
                <a:cs typeface="Times New Roman" panose="02020603050405020304" pitchFamily="18" charset="0"/>
              </a:rPr>
              <a:t>：</a:t>
            </a:r>
            <a:r>
              <a:rPr lang="ja-JP" altLang="ja-JP" sz="2400" kern="100">
                <a:effectLst/>
                <a:ea typeface="+mj-ea"/>
                <a:cs typeface="Times New Roman" panose="02020603050405020304" pitchFamily="18" charset="0"/>
              </a:rPr>
              <a:t>インフラ（電気、ガス、水道など）の損傷状況、食料や</a:t>
            </a:r>
            <a:r>
              <a:rPr lang="ja-JP" altLang="en-US" sz="2400" kern="100">
                <a:effectLst/>
                <a:ea typeface="+mj-ea"/>
                <a:cs typeface="Times New Roman" panose="02020603050405020304" pitchFamily="18" charset="0"/>
              </a:rPr>
              <a:t>飲料水</a:t>
            </a:r>
            <a:r>
              <a:rPr lang="ja-JP" altLang="ja-JP" sz="2400" kern="100">
                <a:effectLst/>
                <a:ea typeface="+mj-ea"/>
                <a:cs typeface="Times New Roman" panose="02020603050405020304" pitchFamily="18" charset="0"/>
              </a:rPr>
              <a:t>の有無、部屋の損傷状況などの把握</a:t>
            </a:r>
            <a:r>
              <a:rPr lang="ja-JP" altLang="en-US" sz="2400" kern="100">
                <a:effectLst/>
                <a:ea typeface="+mj-ea"/>
                <a:cs typeface="Times New Roman" panose="02020603050405020304" pitchFamily="18" charset="0"/>
              </a:rPr>
              <a:t>、</a:t>
            </a:r>
            <a:r>
              <a:rPr lang="ja-JP" altLang="en-US" sz="2400" kern="100">
                <a:ea typeface="+mj-ea"/>
                <a:cs typeface="Times New Roman" panose="02020603050405020304" pitchFamily="18" charset="0"/>
              </a:rPr>
              <a:t>簡単な</a:t>
            </a:r>
            <a:r>
              <a:rPr lang="ja-JP" altLang="ja-JP" sz="2400" kern="100">
                <a:effectLst/>
                <a:ea typeface="+mj-ea"/>
                <a:cs typeface="Times New Roman" panose="02020603050405020304" pitchFamily="18" charset="0"/>
              </a:rPr>
              <a:t>室内の片付けなど</a:t>
            </a:r>
          </a:p>
          <a:p>
            <a:pPr marL="11113" marR="265430" indent="0" algn="just">
              <a:spcBef>
                <a:spcPts val="600"/>
              </a:spcBef>
              <a:spcAft>
                <a:spcPts val="600"/>
              </a:spcAft>
              <a:buNone/>
            </a:pPr>
            <a:r>
              <a:rPr lang="ja-JP" altLang="ja-JP" sz="2400" b="1" u="sng" kern="100">
                <a:effectLst/>
                <a:ea typeface="+mj-ea"/>
                <a:cs typeface="Times New Roman" panose="02020603050405020304" pitchFamily="18" charset="0"/>
              </a:rPr>
              <a:t>これらの活動</a:t>
            </a:r>
            <a:r>
              <a:rPr lang="ja-JP" altLang="en-US" sz="2400" b="1" u="sng" kern="100">
                <a:effectLst/>
                <a:ea typeface="+mj-ea"/>
                <a:cs typeface="Times New Roman" panose="02020603050405020304" pitchFamily="18" charset="0"/>
              </a:rPr>
              <a:t>には安否確認、荷物の運搬など</a:t>
            </a:r>
            <a:r>
              <a:rPr lang="ja-JP" altLang="ja-JP" sz="2400" b="1" u="sng" kern="100">
                <a:effectLst/>
                <a:ea typeface="+mj-ea"/>
                <a:cs typeface="Times New Roman" panose="02020603050405020304" pitchFamily="18" charset="0"/>
              </a:rPr>
              <a:t>階段の昇降</a:t>
            </a:r>
            <a:r>
              <a:rPr lang="ja-JP" altLang="en-US" sz="2400" b="1" u="sng" kern="100">
                <a:effectLst/>
                <a:ea typeface="+mj-ea"/>
                <a:cs typeface="Times New Roman" panose="02020603050405020304" pitchFamily="18" charset="0"/>
              </a:rPr>
              <a:t>が必須となります。</a:t>
            </a:r>
            <a:endParaRPr lang="ja-JP" altLang="ja-JP" sz="2400" kern="100">
              <a:effectLst/>
              <a:ea typeface="+mj-ea"/>
              <a:cs typeface="Times New Roman" panose="02020603050405020304" pitchFamily="18" charset="0"/>
            </a:endParaRPr>
          </a:p>
          <a:p>
            <a:pPr marL="11113" marR="265430" indent="0" algn="just">
              <a:spcBef>
                <a:spcPts val="600"/>
              </a:spcBef>
              <a:spcAft>
                <a:spcPts val="600"/>
              </a:spcAft>
              <a:buNone/>
            </a:pPr>
            <a:r>
              <a:rPr lang="ja-JP" altLang="en-US" sz="2400" kern="100">
                <a:effectLst/>
                <a:ea typeface="+mj-ea"/>
                <a:cs typeface="Times New Roman" panose="02020603050405020304" pitchFamily="18" charset="0"/>
              </a:rPr>
              <a:t>３）</a:t>
            </a:r>
            <a:r>
              <a:rPr lang="ja-JP" altLang="ja-JP" sz="2400" kern="100">
                <a:effectLst/>
                <a:ea typeface="+mj-ea"/>
                <a:cs typeface="Times New Roman" panose="02020603050405020304" pitchFamily="18" charset="0"/>
              </a:rPr>
              <a:t>長期化した場合には、上記に加え、独居の方や高齢の方の精神的なサポートなどが必要になります。</a:t>
            </a:r>
          </a:p>
          <a:p>
            <a:pPr marL="11113" marR="265430" indent="0" algn="just">
              <a:spcBef>
                <a:spcPts val="600"/>
              </a:spcBef>
              <a:spcAft>
                <a:spcPts val="600"/>
              </a:spcAft>
              <a:buNone/>
            </a:pPr>
            <a:r>
              <a:rPr lang="ja-JP" altLang="ja-JP" sz="2400" b="1" u="sng" kern="100">
                <a:solidFill>
                  <a:srgbClr val="333333"/>
                </a:solidFill>
                <a:effectLst/>
                <a:ea typeface="+mj-ea"/>
                <a:cs typeface="Arial" panose="020B0604020202020204" pitchFamily="34" charset="0"/>
              </a:rPr>
              <a:t>以上</a:t>
            </a:r>
            <a:r>
              <a:rPr lang="ja-JP" altLang="en-US" sz="2400" b="1" u="sng" kern="100">
                <a:solidFill>
                  <a:srgbClr val="333333"/>
                </a:solidFill>
                <a:effectLst/>
                <a:ea typeface="+mj-ea"/>
                <a:cs typeface="Arial" panose="020B0604020202020204" pitchFamily="34" charset="0"/>
              </a:rPr>
              <a:t>のことを</a:t>
            </a:r>
            <a:r>
              <a:rPr lang="ja-JP" altLang="ja-JP" sz="2400" b="1" u="sng" kern="100">
                <a:solidFill>
                  <a:srgbClr val="333333"/>
                </a:solidFill>
                <a:effectLst/>
                <a:ea typeface="+mj-ea"/>
                <a:cs typeface="Arial" panose="020B0604020202020204" pitchFamily="34" charset="0"/>
              </a:rPr>
              <a:t>考慮して、</a:t>
            </a:r>
            <a:r>
              <a:rPr lang="ja-JP" altLang="ja-JP" sz="2400" kern="100">
                <a:solidFill>
                  <a:srgbClr val="333333"/>
                </a:solidFill>
                <a:effectLst/>
                <a:ea typeface="+mj-ea"/>
                <a:cs typeface="Arial" panose="020B0604020202020204" pitchFamily="34" charset="0"/>
              </a:rPr>
              <a:t>棟サポート委員への登録を</a:t>
            </a:r>
            <a:r>
              <a:rPr lang="ja-JP" altLang="en-US" sz="2400" kern="100">
                <a:solidFill>
                  <a:srgbClr val="333333"/>
                </a:solidFill>
                <a:effectLst/>
                <a:ea typeface="+mj-ea"/>
                <a:cs typeface="Arial" panose="020B0604020202020204" pitchFamily="34" charset="0"/>
              </a:rPr>
              <a:t>検討ください</a:t>
            </a:r>
            <a:r>
              <a:rPr lang="ja-JP" altLang="ja-JP" sz="2400" kern="100">
                <a:solidFill>
                  <a:srgbClr val="333333"/>
                </a:solidFill>
                <a:effectLst/>
                <a:ea typeface="+mj-ea"/>
                <a:cs typeface="Arial" panose="020B0604020202020204" pitchFamily="34" charset="0"/>
              </a:rPr>
              <a:t>。</a:t>
            </a:r>
            <a:endParaRPr lang="ja-JP" altLang="ja-JP" sz="2400" kern="100">
              <a:effectLst/>
              <a:ea typeface="+mj-ea"/>
              <a:cs typeface="Times New Roman" panose="02020603050405020304" pitchFamily="18" charset="0"/>
            </a:endParaRPr>
          </a:p>
          <a:p>
            <a:pPr marL="11113" marR="265430" indent="0" algn="just">
              <a:spcBef>
                <a:spcPts val="600"/>
              </a:spcBef>
              <a:spcAft>
                <a:spcPts val="600"/>
              </a:spcAft>
              <a:buNone/>
            </a:pPr>
            <a:endParaRPr lang="ja-JP" altLang="ja-JP" sz="2400" kern="100">
              <a:effectLst/>
              <a:ea typeface="+mj-ea"/>
              <a:cs typeface="Times New Roman" panose="02020603050405020304" pitchFamily="18" charset="0"/>
            </a:endParaRPr>
          </a:p>
          <a:p>
            <a:pPr marL="636588" marR="265430" indent="-627063" algn="just">
              <a:spcBef>
                <a:spcPts val="600"/>
              </a:spcBef>
              <a:spcAft>
                <a:spcPts val="600"/>
              </a:spcAft>
              <a:buNone/>
            </a:pPr>
            <a:endParaRPr lang="en-US" altLang="ja-JP" sz="2400" kern="100" dirty="0">
              <a:ea typeface="+mj-ea"/>
              <a:cs typeface="Times New Roman" panose="02020603050405020304" pitchFamily="18" charset="0"/>
            </a:endParaRPr>
          </a:p>
          <a:p>
            <a:pPr marL="400050" marR="265430" indent="-390525" algn="just">
              <a:spcBef>
                <a:spcPts val="600"/>
              </a:spcBef>
              <a:spcAft>
                <a:spcPts val="600"/>
              </a:spcAft>
              <a:buNone/>
              <a:tabLst>
                <a:tab pos="390525" algn="l"/>
              </a:tabLst>
            </a:pPr>
            <a:endParaRPr lang="ja-JP" altLang="ja-JP" sz="2400" kern="100">
              <a:effectLst/>
              <a:ea typeface="+mj-ea"/>
              <a:cs typeface="Times New Roman" panose="02020603050405020304" pitchFamily="18" charset="0"/>
            </a:endParaRPr>
          </a:p>
          <a:p>
            <a:pPr marL="636588" marR="265430" indent="-627063" algn="just">
              <a:spcBef>
                <a:spcPts val="600"/>
              </a:spcBef>
              <a:spcAft>
                <a:spcPts val="600"/>
              </a:spcAft>
              <a:buNone/>
            </a:pPr>
            <a:endParaRPr lang="ja-JP" altLang="ja-JP" sz="2400" kern="100">
              <a:effectLst/>
              <a:ea typeface="+mj-ea"/>
              <a:cs typeface="Times New Roman" panose="02020603050405020304" pitchFamily="18" charset="0"/>
            </a:endParaRPr>
          </a:p>
          <a:p>
            <a:pPr marL="0" indent="0">
              <a:buNone/>
            </a:pPr>
            <a:endParaRPr kumimoji="1" lang="ja-JP" altLang="en-US" sz="2400">
              <a:ea typeface="+mj-ea"/>
            </a:endParaRPr>
          </a:p>
        </p:txBody>
      </p:sp>
    </p:spTree>
    <p:extLst>
      <p:ext uri="{BB962C8B-B14F-4D97-AF65-F5344CB8AC3E}">
        <p14:creationId xmlns:p14="http://schemas.microsoft.com/office/powerpoint/2010/main" xmlns="" val="2694345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6087277-84C4-08B0-D0CD-BE1B7645AF29}"/>
              </a:ext>
            </a:extLst>
          </p:cNvPr>
          <p:cNvSpPr>
            <a:spLocks noGrp="1"/>
          </p:cNvSpPr>
          <p:nvPr>
            <p:ph type="title"/>
          </p:nvPr>
        </p:nvSpPr>
        <p:spPr>
          <a:xfrm>
            <a:off x="762000" y="18255"/>
            <a:ext cx="10515600" cy="1325563"/>
          </a:xfrm>
        </p:spPr>
        <p:txBody>
          <a:bodyPr/>
          <a:lstStyle/>
          <a:p>
            <a:r>
              <a:rPr kumimoji="1" lang="ja-JP" altLang="en-US">
                <a:latin typeface="+mn-lt"/>
              </a:rPr>
              <a:t>安否確認シートの使い方</a:t>
            </a:r>
          </a:p>
        </p:txBody>
      </p:sp>
      <p:sp>
        <p:nvSpPr>
          <p:cNvPr id="3" name="コンテンツ プレースホルダー 2">
            <a:extLst>
              <a:ext uri="{FF2B5EF4-FFF2-40B4-BE49-F238E27FC236}">
                <a16:creationId xmlns:a16="http://schemas.microsoft.com/office/drawing/2014/main" xmlns="" id="{54391B0A-C894-7CFE-15DF-0A5FEE6B92B7}"/>
              </a:ext>
            </a:extLst>
          </p:cNvPr>
          <p:cNvSpPr>
            <a:spLocks noGrp="1"/>
          </p:cNvSpPr>
          <p:nvPr>
            <p:ph sz="half" idx="1"/>
          </p:nvPr>
        </p:nvSpPr>
        <p:spPr>
          <a:xfrm>
            <a:off x="914400" y="1253331"/>
            <a:ext cx="5181600" cy="4351338"/>
          </a:xfrm>
        </p:spPr>
        <p:txBody>
          <a:bodyPr>
            <a:normAutofit/>
          </a:bodyPr>
          <a:lstStyle/>
          <a:p>
            <a:pPr marL="0" indent="0">
              <a:buNone/>
            </a:pPr>
            <a:r>
              <a:rPr kumimoji="1" lang="ja-JP" altLang="en-US" sz="2000"/>
              <a:t>１．</a:t>
            </a:r>
            <a:r>
              <a:rPr lang="ja-JP" altLang="ja-JP" sz="2000">
                <a:effectLst/>
                <a:ea typeface="ＭＳ 明朝" panose="02020609040205080304" pitchFamily="49" charset="-128"/>
                <a:cs typeface="Times New Roman" panose="02020603050405020304" pitchFamily="18" charset="0"/>
              </a:rPr>
              <a:t>普段は玄関ドアの内側などに貼っておいてください。</a:t>
            </a:r>
            <a:r>
              <a:rPr lang="ja-JP" altLang="ja-JP" sz="2000">
                <a:effectLst/>
              </a:rPr>
              <a:t> </a:t>
            </a:r>
            <a:endParaRPr kumimoji="1" lang="ja-JP" altLang="en-US" sz="2000"/>
          </a:p>
        </p:txBody>
      </p:sp>
      <p:sp>
        <p:nvSpPr>
          <p:cNvPr id="4" name="コンテンツ プレースホルダー 3">
            <a:extLst>
              <a:ext uri="{FF2B5EF4-FFF2-40B4-BE49-F238E27FC236}">
                <a16:creationId xmlns:a16="http://schemas.microsoft.com/office/drawing/2014/main" xmlns="" id="{3EE72E98-86F5-2CC8-EA7C-00460EE232D8}"/>
              </a:ext>
            </a:extLst>
          </p:cNvPr>
          <p:cNvSpPr>
            <a:spLocks noGrp="1"/>
          </p:cNvSpPr>
          <p:nvPr>
            <p:ph sz="half" idx="2"/>
          </p:nvPr>
        </p:nvSpPr>
        <p:spPr>
          <a:xfrm>
            <a:off x="6248400" y="1253331"/>
            <a:ext cx="5181600" cy="4351338"/>
          </a:xfrm>
        </p:spPr>
        <p:txBody>
          <a:bodyPr/>
          <a:lstStyle/>
          <a:p>
            <a:pPr marL="0" indent="0">
              <a:buNone/>
            </a:pPr>
            <a:r>
              <a:rPr lang="ja-JP" altLang="ja-JP" sz="2000" kern="100">
                <a:effectLst/>
                <a:ea typeface="ＭＳ 明朝" panose="02020609040205080304" pitchFamily="49" charset="-128"/>
                <a:cs typeface="Times New Roman" panose="02020603050405020304" pitchFamily="18" charset="0"/>
              </a:rPr>
              <a:t>２．大地震（震度</a:t>
            </a:r>
            <a:r>
              <a:rPr lang="en-US" altLang="ja-JP" sz="2000" kern="100" dirty="0">
                <a:effectLst/>
                <a:ea typeface="ＭＳ 明朝" panose="02020609040205080304" pitchFamily="49" charset="-128"/>
                <a:cs typeface="Times New Roman" panose="02020603050405020304" pitchFamily="18" charset="0"/>
              </a:rPr>
              <a:t>5</a:t>
            </a:r>
            <a:r>
              <a:rPr lang="ja-JP" altLang="ja-JP" sz="2000" kern="100">
                <a:effectLst/>
                <a:ea typeface="ＭＳ 明朝" panose="02020609040205080304" pitchFamily="49" charset="-128"/>
                <a:cs typeface="Times New Roman" panose="02020603050405020304" pitchFamily="18" charset="0"/>
              </a:rPr>
              <a:t>以上）などの災害発生時には、同居されておられるご家族の安全を確認してから、「安否確認シート」を玄関ドア外側に貼ってください。</a:t>
            </a:r>
          </a:p>
          <a:p>
            <a:pPr marL="0" indent="0">
              <a:buNone/>
            </a:pPr>
            <a:endParaRPr lang="ja-JP" altLang="en-US"/>
          </a:p>
        </p:txBody>
      </p:sp>
      <p:pic>
        <p:nvPicPr>
          <p:cNvPr id="5" name="図 4" descr="壁に貼られたポスター&#10;&#10;低い精度で自動的に生成された説明">
            <a:extLst>
              <a:ext uri="{FF2B5EF4-FFF2-40B4-BE49-F238E27FC236}">
                <a16:creationId xmlns:a16="http://schemas.microsoft.com/office/drawing/2014/main" xmlns="" id="{11A612BB-333E-3923-DE29-A87A38AFB6D7}"/>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62583" y="2578894"/>
            <a:ext cx="4285234" cy="3213508"/>
          </a:xfrm>
          <a:prstGeom prst="rect">
            <a:avLst/>
          </a:prstGeom>
        </p:spPr>
      </p:pic>
      <p:pic>
        <p:nvPicPr>
          <p:cNvPr id="6" name="図 5" descr="屋内, 写真, 備え, ドア が含まれている画像&#10;&#10;自動的に生成された説明">
            <a:extLst>
              <a:ext uri="{FF2B5EF4-FFF2-40B4-BE49-F238E27FC236}">
                <a16:creationId xmlns:a16="http://schemas.microsoft.com/office/drawing/2014/main" xmlns="" id="{560D4697-2508-7FCF-20DD-5B0587D56DE9}"/>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697140" y="2578894"/>
            <a:ext cx="4284119" cy="3213508"/>
          </a:xfrm>
          <a:prstGeom prst="rect">
            <a:avLst/>
          </a:prstGeom>
        </p:spPr>
      </p:pic>
    </p:spTree>
    <p:extLst>
      <p:ext uri="{BB962C8B-B14F-4D97-AF65-F5344CB8AC3E}">
        <p14:creationId xmlns:p14="http://schemas.microsoft.com/office/powerpoint/2010/main" xmlns="" val="2339202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