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1"/>
  </p:notesMasterIdLst>
  <p:handoutMasterIdLst>
    <p:handoutMasterId r:id="rId202"/>
  </p:handoutMasterIdLst>
  <p:sldIdLst>
    <p:sldId id="257" r:id="rId2"/>
    <p:sldId id="1441" r:id="rId3"/>
    <p:sldId id="5153" r:id="rId4"/>
    <p:sldId id="5240" r:id="rId5"/>
    <p:sldId id="5048" r:id="rId6"/>
    <p:sldId id="261" r:id="rId7"/>
    <p:sldId id="264" r:id="rId8"/>
    <p:sldId id="5144" r:id="rId9"/>
    <p:sldId id="3216" r:id="rId10"/>
    <p:sldId id="275" r:id="rId11"/>
    <p:sldId id="422" r:id="rId12"/>
    <p:sldId id="273" r:id="rId13"/>
    <p:sldId id="270" r:id="rId14"/>
    <p:sldId id="274" r:id="rId15"/>
    <p:sldId id="267" r:id="rId16"/>
    <p:sldId id="402" r:id="rId17"/>
    <p:sldId id="271" r:id="rId18"/>
    <p:sldId id="278" r:id="rId19"/>
    <p:sldId id="370" r:id="rId20"/>
    <p:sldId id="5143" r:id="rId21"/>
    <p:sldId id="4121" r:id="rId22"/>
    <p:sldId id="1452" r:id="rId23"/>
    <p:sldId id="5229" r:id="rId24"/>
    <p:sldId id="280" r:id="rId25"/>
    <p:sldId id="5079" r:id="rId26"/>
    <p:sldId id="5077" r:id="rId27"/>
    <p:sldId id="283" r:id="rId28"/>
    <p:sldId id="5091" r:id="rId29"/>
    <p:sldId id="5092" r:id="rId30"/>
    <p:sldId id="5093" r:id="rId31"/>
    <p:sldId id="5094" r:id="rId32"/>
    <p:sldId id="5096" r:id="rId33"/>
    <p:sldId id="377" r:id="rId34"/>
    <p:sldId id="5061" r:id="rId35"/>
    <p:sldId id="5078" r:id="rId36"/>
    <p:sldId id="5080" r:id="rId37"/>
    <p:sldId id="382" r:id="rId38"/>
    <p:sldId id="379" r:id="rId39"/>
    <p:sldId id="380" r:id="rId40"/>
    <p:sldId id="381" r:id="rId41"/>
    <p:sldId id="5230" r:id="rId42"/>
    <p:sldId id="289" r:id="rId43"/>
    <p:sldId id="5227" r:id="rId44"/>
    <p:sldId id="5179" r:id="rId45"/>
    <p:sldId id="5124" r:id="rId46"/>
    <p:sldId id="4125" r:id="rId47"/>
    <p:sldId id="5140" r:id="rId48"/>
    <p:sldId id="5131" r:id="rId49"/>
    <p:sldId id="5141" r:id="rId50"/>
    <p:sldId id="5122" r:id="rId51"/>
    <p:sldId id="5132" r:id="rId52"/>
    <p:sldId id="5142" r:id="rId53"/>
    <p:sldId id="5145" r:id="rId54"/>
    <p:sldId id="392" r:id="rId55"/>
    <p:sldId id="5228" r:id="rId56"/>
    <p:sldId id="5180" r:id="rId57"/>
    <p:sldId id="4123" r:id="rId58"/>
    <p:sldId id="4131" r:id="rId59"/>
    <p:sldId id="5156" r:id="rId60"/>
    <p:sldId id="4127" r:id="rId61"/>
    <p:sldId id="5204" r:id="rId62"/>
    <p:sldId id="5205" r:id="rId63"/>
    <p:sldId id="5171" r:id="rId64"/>
    <p:sldId id="4140" r:id="rId65"/>
    <p:sldId id="4129" r:id="rId66"/>
    <p:sldId id="4104" r:id="rId67"/>
    <p:sldId id="4106" r:id="rId68"/>
    <p:sldId id="5236" r:id="rId69"/>
    <p:sldId id="5237" r:id="rId70"/>
    <p:sldId id="4149" r:id="rId71"/>
    <p:sldId id="5155" r:id="rId72"/>
    <p:sldId id="5160" r:id="rId73"/>
    <p:sldId id="5200" r:id="rId74"/>
    <p:sldId id="315" r:id="rId75"/>
    <p:sldId id="5202" r:id="rId76"/>
    <p:sldId id="5201" r:id="rId77"/>
    <p:sldId id="5181" r:id="rId78"/>
    <p:sldId id="4128" r:id="rId79"/>
    <p:sldId id="4135" r:id="rId80"/>
    <p:sldId id="307" r:id="rId81"/>
    <p:sldId id="5216" r:id="rId82"/>
    <p:sldId id="5183" r:id="rId83"/>
    <p:sldId id="5231" r:id="rId84"/>
    <p:sldId id="292" r:id="rId85"/>
    <p:sldId id="293" r:id="rId86"/>
    <p:sldId id="5232" r:id="rId87"/>
    <p:sldId id="5082" r:id="rId88"/>
    <p:sldId id="296" r:id="rId89"/>
    <p:sldId id="297" r:id="rId90"/>
    <p:sldId id="298" r:id="rId91"/>
    <p:sldId id="299" r:id="rId92"/>
    <p:sldId id="4148" r:id="rId93"/>
    <p:sldId id="5219" r:id="rId94"/>
    <p:sldId id="300" r:id="rId95"/>
    <p:sldId id="5217" r:id="rId96"/>
    <p:sldId id="5233" r:id="rId97"/>
    <p:sldId id="320" r:id="rId98"/>
    <p:sldId id="306" r:id="rId99"/>
    <p:sldId id="389" r:id="rId100"/>
    <p:sldId id="1455" r:id="rId101"/>
    <p:sldId id="5042" r:id="rId102"/>
    <p:sldId id="5113" r:id="rId103"/>
    <p:sldId id="5112" r:id="rId104"/>
    <p:sldId id="304" r:id="rId105"/>
    <p:sldId id="318" r:id="rId106"/>
    <p:sldId id="321" r:id="rId107"/>
    <p:sldId id="5220" r:id="rId108"/>
    <p:sldId id="323" r:id="rId109"/>
    <p:sldId id="324" r:id="rId110"/>
    <p:sldId id="325" r:id="rId111"/>
    <p:sldId id="327" r:id="rId112"/>
    <p:sldId id="329" r:id="rId113"/>
    <p:sldId id="328" r:id="rId114"/>
    <p:sldId id="5221" r:id="rId115"/>
    <p:sldId id="330" r:id="rId116"/>
    <p:sldId id="398" r:id="rId117"/>
    <p:sldId id="400" r:id="rId118"/>
    <p:sldId id="343" r:id="rId119"/>
    <p:sldId id="403" r:id="rId120"/>
    <p:sldId id="346" r:id="rId121"/>
    <p:sldId id="332" r:id="rId122"/>
    <p:sldId id="333" r:id="rId123"/>
    <p:sldId id="334" r:id="rId124"/>
    <p:sldId id="336" r:id="rId125"/>
    <p:sldId id="337" r:id="rId126"/>
    <p:sldId id="5148" r:id="rId127"/>
    <p:sldId id="339" r:id="rId128"/>
    <p:sldId id="413" r:id="rId129"/>
    <p:sldId id="559" r:id="rId130"/>
    <p:sldId id="312" r:id="rId131"/>
    <p:sldId id="5126" r:id="rId132"/>
    <p:sldId id="5129" r:id="rId133"/>
    <p:sldId id="410" r:id="rId134"/>
    <p:sldId id="5238" r:id="rId135"/>
    <p:sldId id="5130" r:id="rId136"/>
    <p:sldId id="373" r:id="rId137"/>
    <p:sldId id="375" r:id="rId138"/>
    <p:sldId id="348" r:id="rId139"/>
    <p:sldId id="352" r:id="rId140"/>
    <p:sldId id="350" r:id="rId141"/>
    <p:sldId id="351" r:id="rId142"/>
    <p:sldId id="353" r:id="rId143"/>
    <p:sldId id="5234" r:id="rId144"/>
    <p:sldId id="277" r:id="rId145"/>
    <p:sldId id="269" r:id="rId146"/>
    <p:sldId id="5062" r:id="rId147"/>
    <p:sldId id="5045" r:id="rId148"/>
    <p:sldId id="5044" r:id="rId149"/>
    <p:sldId id="5046" r:id="rId150"/>
    <p:sldId id="384" r:id="rId151"/>
    <p:sldId id="5047" r:id="rId152"/>
    <p:sldId id="5049" r:id="rId153"/>
    <p:sldId id="5051" r:id="rId154"/>
    <p:sldId id="5074" r:id="rId155"/>
    <p:sldId id="301" r:id="rId156"/>
    <p:sldId id="5218" r:id="rId157"/>
    <p:sldId id="311" r:id="rId158"/>
    <p:sldId id="383" r:id="rId159"/>
    <p:sldId id="268" r:id="rId160"/>
    <p:sldId id="5040" r:id="rId161"/>
    <p:sldId id="5043" r:id="rId162"/>
    <p:sldId id="5050" r:id="rId163"/>
    <p:sldId id="779" r:id="rId164"/>
    <p:sldId id="1451" r:id="rId165"/>
    <p:sldId id="5052" r:id="rId166"/>
    <p:sldId id="5054" r:id="rId167"/>
    <p:sldId id="5053" r:id="rId168"/>
    <p:sldId id="5059" r:id="rId169"/>
    <p:sldId id="5060" r:id="rId170"/>
    <p:sldId id="5063" r:id="rId171"/>
    <p:sldId id="5235" r:id="rId172"/>
    <p:sldId id="355" r:id="rId173"/>
    <p:sldId id="314" r:id="rId174"/>
    <p:sldId id="366" r:id="rId175"/>
    <p:sldId id="5110" r:id="rId176"/>
    <p:sldId id="5111" r:id="rId177"/>
    <p:sldId id="5109" r:id="rId178"/>
    <p:sldId id="5108" r:id="rId179"/>
    <p:sldId id="356" r:id="rId180"/>
    <p:sldId id="5098" r:id="rId181"/>
    <p:sldId id="361" r:id="rId182"/>
    <p:sldId id="359" r:id="rId183"/>
    <p:sldId id="5147" r:id="rId184"/>
    <p:sldId id="5226" r:id="rId185"/>
    <p:sldId id="5105" r:id="rId186"/>
    <p:sldId id="357" r:id="rId187"/>
    <p:sldId id="5196" r:id="rId188"/>
    <p:sldId id="5197" r:id="rId189"/>
    <p:sldId id="5106" r:id="rId190"/>
    <p:sldId id="5107" r:id="rId191"/>
    <p:sldId id="362" r:id="rId192"/>
    <p:sldId id="5066" r:id="rId193"/>
    <p:sldId id="5065" r:id="rId194"/>
    <p:sldId id="5198" r:id="rId195"/>
    <p:sldId id="5199" r:id="rId196"/>
    <p:sldId id="363" r:id="rId197"/>
    <p:sldId id="367" r:id="rId198"/>
    <p:sldId id="5114" r:id="rId199"/>
    <p:sldId id="376" r:id="rId20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0 掌握任督2脈" id="{358CE8CF-0126-4CE3-B70C-266CF021BD60}">
          <p14:sldIdLst>
            <p14:sldId id="257"/>
            <p14:sldId id="1441"/>
            <p14:sldId id="5153"/>
            <p14:sldId id="5240"/>
          </p14:sldIdLst>
        </p14:section>
        <p14:section name=" 1 大型組件認知" id="{0300F281-02FC-46D1-AC4D-244AE7A33892}">
          <p14:sldIdLst>
            <p14:sldId id="5048"/>
            <p14:sldId id="261"/>
            <p14:sldId id="264"/>
            <p14:sldId id="5144"/>
            <p14:sldId id="3216"/>
            <p14:sldId id="275"/>
            <p14:sldId id="422"/>
            <p14:sldId id="273"/>
            <p14:sldId id="270"/>
            <p14:sldId id="274"/>
            <p14:sldId id="267"/>
            <p14:sldId id="402"/>
            <p14:sldId id="271"/>
            <p14:sldId id="278"/>
            <p14:sldId id="370"/>
            <p14:sldId id="5143"/>
            <p14:sldId id="4121"/>
            <p14:sldId id="1452"/>
          </p14:sldIdLst>
        </p14:section>
        <p14:section name=" 2 評估大型組件" id="{41EC44EF-BA26-4BB4-869D-2FDD39D76EF1}">
          <p14:sldIdLst>
            <p14:sldId id="5229"/>
            <p14:sldId id="280"/>
            <p14:sldId id="5079"/>
            <p14:sldId id="5077"/>
            <p14:sldId id="283"/>
            <p14:sldId id="5091"/>
            <p14:sldId id="5092"/>
            <p14:sldId id="5093"/>
            <p14:sldId id="5094"/>
            <p14:sldId id="5096"/>
            <p14:sldId id="377"/>
            <p14:sldId id="5061"/>
            <p14:sldId id="5078"/>
            <p14:sldId id="5080"/>
            <p14:sldId id="382"/>
            <p14:sldId id="379"/>
            <p14:sldId id="380"/>
            <p14:sldId id="381"/>
          </p14:sldIdLst>
        </p14:section>
        <p14:section name=" 3 模型輕量化" id="{8A89C757-DF9F-4897-BD20-03516FB7035D}">
          <p14:sldIdLst>
            <p14:sldId id="5230"/>
            <p14:sldId id="289"/>
            <p14:sldId id="5227"/>
            <p14:sldId id="5179"/>
            <p14:sldId id="5124"/>
            <p14:sldId id="4125"/>
            <p14:sldId id="5140"/>
            <p14:sldId id="5131"/>
            <p14:sldId id="5141"/>
            <p14:sldId id="5122"/>
            <p14:sldId id="5132"/>
            <p14:sldId id="5142"/>
            <p14:sldId id="5145"/>
            <p14:sldId id="392"/>
            <p14:sldId id="5228"/>
            <p14:sldId id="5180"/>
            <p14:sldId id="4123"/>
            <p14:sldId id="4131"/>
            <p14:sldId id="5156"/>
            <p14:sldId id="4127"/>
            <p14:sldId id="5204"/>
            <p14:sldId id="5205"/>
            <p14:sldId id="5171"/>
            <p14:sldId id="4140"/>
            <p14:sldId id="4129"/>
            <p14:sldId id="4104"/>
            <p14:sldId id="4106"/>
            <p14:sldId id="5236"/>
            <p14:sldId id="5237"/>
            <p14:sldId id="4149"/>
            <p14:sldId id="5155"/>
            <p14:sldId id="5160"/>
            <p14:sldId id="5200"/>
            <p14:sldId id="315"/>
            <p14:sldId id="5202"/>
            <p14:sldId id="5201"/>
            <p14:sldId id="5181"/>
            <p14:sldId id="4128"/>
            <p14:sldId id="4135"/>
            <p14:sldId id="307"/>
            <p14:sldId id="5216"/>
            <p14:sldId id="5183"/>
          </p14:sldIdLst>
        </p14:section>
        <p14:section name=" 4 模型組態化" id="{E2D53481-3C83-46EE-9B77-DABA4C9A4266}">
          <p14:sldIdLst>
            <p14:sldId id="5231"/>
            <p14:sldId id="292"/>
            <p14:sldId id="293"/>
          </p14:sldIdLst>
        </p14:section>
        <p14:section name="5 結構組織化" id="{D1921E3B-0668-43DE-AC62-0E073D2B77A6}">
          <p14:sldIdLst>
            <p14:sldId id="5232"/>
            <p14:sldId id="5082"/>
            <p14:sldId id="296"/>
            <p14:sldId id="297"/>
            <p14:sldId id="298"/>
            <p14:sldId id="299"/>
            <p14:sldId id="4148"/>
            <p14:sldId id="5219"/>
            <p14:sldId id="300"/>
            <p14:sldId id="5217"/>
          </p14:sldIdLst>
        </p14:section>
        <p14:section name=" 6 軟體最佳化" id="{486401B6-E821-484A-BFBD-6CEC0C1186FD}">
          <p14:sldIdLst>
            <p14:sldId id="5233"/>
            <p14:sldId id="320"/>
            <p14:sldId id="306"/>
            <p14:sldId id="389"/>
            <p14:sldId id="1455"/>
            <p14:sldId id="5042"/>
            <p14:sldId id="5113"/>
            <p14:sldId id="5112"/>
            <p14:sldId id="304"/>
            <p14:sldId id="318"/>
            <p14:sldId id="321"/>
            <p14:sldId id="5220"/>
            <p14:sldId id="323"/>
            <p14:sldId id="324"/>
            <p14:sldId id="325"/>
            <p14:sldId id="327"/>
            <p14:sldId id="329"/>
            <p14:sldId id="328"/>
            <p14:sldId id="5221"/>
            <p14:sldId id="330"/>
            <p14:sldId id="398"/>
            <p14:sldId id="400"/>
            <p14:sldId id="343"/>
            <p14:sldId id="403"/>
            <p14:sldId id="346"/>
            <p14:sldId id="332"/>
            <p14:sldId id="333"/>
            <p14:sldId id="334"/>
            <p14:sldId id="336"/>
            <p14:sldId id="337"/>
            <p14:sldId id="5148"/>
            <p14:sldId id="339"/>
            <p14:sldId id="413"/>
            <p14:sldId id="559"/>
            <p14:sldId id="312"/>
            <p14:sldId id="5126"/>
            <p14:sldId id="5129"/>
            <p14:sldId id="410"/>
            <p14:sldId id="5238"/>
            <p14:sldId id="5130"/>
            <p14:sldId id="373"/>
            <p14:sldId id="375"/>
            <p14:sldId id="348"/>
            <p14:sldId id="352"/>
            <p14:sldId id="350"/>
            <p14:sldId id="351"/>
            <p14:sldId id="353"/>
          </p14:sldIdLst>
        </p14:section>
        <p14:section name="7 CAD-PDM-ERP" id="{20F3C5E3-6A67-4E97-8AE4-CB18F4DC6A09}">
          <p14:sldIdLst>
            <p14:sldId id="5234"/>
            <p14:sldId id="277"/>
            <p14:sldId id="269"/>
            <p14:sldId id="5062"/>
            <p14:sldId id="5045"/>
            <p14:sldId id="5044"/>
            <p14:sldId id="5046"/>
            <p14:sldId id="384"/>
            <p14:sldId id="5047"/>
            <p14:sldId id="5049"/>
            <p14:sldId id="5051"/>
            <p14:sldId id="5074"/>
            <p14:sldId id="301"/>
            <p14:sldId id="5218"/>
            <p14:sldId id="311"/>
            <p14:sldId id="383"/>
            <p14:sldId id="268"/>
            <p14:sldId id="5040"/>
            <p14:sldId id="5043"/>
            <p14:sldId id="5050"/>
            <p14:sldId id="779"/>
            <p14:sldId id="1451"/>
            <p14:sldId id="5052"/>
            <p14:sldId id="5054"/>
            <p14:sldId id="5053"/>
            <p14:sldId id="5059"/>
            <p14:sldId id="5060"/>
            <p14:sldId id="5063"/>
          </p14:sldIdLst>
        </p14:section>
        <p14:section name=" 8 電腦硬體" id="{9385F837-E938-41AE-AA1E-BE1E2D10A679}">
          <p14:sldIdLst>
            <p14:sldId id="5235"/>
            <p14:sldId id="355"/>
            <p14:sldId id="314"/>
            <p14:sldId id="366"/>
            <p14:sldId id="5110"/>
            <p14:sldId id="5111"/>
            <p14:sldId id="5109"/>
            <p14:sldId id="5108"/>
            <p14:sldId id="356"/>
            <p14:sldId id="5098"/>
            <p14:sldId id="361"/>
            <p14:sldId id="359"/>
            <p14:sldId id="5147"/>
            <p14:sldId id="5226"/>
            <p14:sldId id="5105"/>
            <p14:sldId id="357"/>
            <p14:sldId id="5196"/>
            <p14:sldId id="5197"/>
            <p14:sldId id="5106"/>
            <p14:sldId id="5107"/>
            <p14:sldId id="362"/>
            <p14:sldId id="5066"/>
            <p14:sldId id="5065"/>
            <p14:sldId id="5198"/>
            <p14:sldId id="5199"/>
            <p14:sldId id="363"/>
            <p14:sldId id="367"/>
            <p14:sldId id="5114"/>
          </p14:sldIdLst>
        </p14:section>
        <p14:section name="10 火力展示" id="{34A4DA81-6218-407A-A778-37DA4E292301}">
          <p14:sldIdLst>
            <p14:sldId id="3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8F86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834" autoAdjust="0"/>
    <p:restoredTop sz="94484" autoAdjust="0"/>
  </p:normalViewPr>
  <p:slideViewPr>
    <p:cSldViewPr snapToGrid="0">
      <p:cViewPr varScale="1">
        <p:scale>
          <a:sx n="36" d="100"/>
          <a:sy n="36" d="100"/>
        </p:scale>
        <p:origin x="45" y="802"/>
      </p:cViewPr>
      <p:guideLst>
        <p:guide orient="horz" pos="1162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tableStyles" Target="tableStyle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handoutMaster" Target="handoutMasters/handout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38962213495778"/>
          <c:y val="2.9641096430684282E-2"/>
          <c:w val="0.81093788054463289"/>
          <c:h val="0.96534999046406089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BC-4F26-8108-8DF72E6147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BC-4F26-8108-8DF72E6147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BC-4F26-8108-8DF72E6147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BC-4F26-8108-8DF72E61471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BC-4F26-8108-8DF72E614715}"/>
              </c:ext>
            </c:extLst>
          </c:dPt>
          <c:cat>
            <c:strRef>
              <c:f>工作表1!$A$2:$A$6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50-4300-AF08-4D9AC441C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59100367260732E-2"/>
          <c:y val="3.4649820022097058E-2"/>
          <c:w val="0.8109379345858998"/>
          <c:h val="0.965350092065832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0F-4450-A09D-B8E7ABC5E4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0F-4450-A09D-B8E7ABC5E4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0F-4450-A09D-B8E7ABC5E4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0F-4450-A09D-B8E7ABC5E4F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60F-4450-A09D-B8E7ABC5E4F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424-4D64-834E-43F4DC0104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424-4D64-834E-43F4DC01043F}"/>
              </c:ext>
            </c:extLst>
          </c:dPt>
          <c:cat>
            <c:strRef>
              <c:f>工作表1!$A$2:$A$8</c:f>
              <c:strCache>
                <c:ptCount val="7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strCache>
            </c:strRef>
          </c:cat>
          <c:val>
            <c:numRef>
              <c:f>工作表1!$B$2:$B$8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0F-4450-A09D-B8E7ABC5E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6847A76-7CE7-4625-BC29-DC1477D35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A3B7C56-9FA5-47D7-B002-A610FC3EE2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4135B-86FF-4577-B8A9-0F1995D24A95}" type="datetimeFigureOut">
              <a:rPr lang="zh-TW" altLang="en-US" smtClean="0"/>
              <a:t>2024/11/3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DBF682A-243A-42DB-97F1-8A03B409D9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TW"/>
              <a:t>1/154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D0F0C7-337E-430F-BAAA-317869937B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99200-7B45-41E2-BBE1-211450F6EE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054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911B1-E4D2-49CE-89C7-D159B3E602D7}" type="datetimeFigureOut">
              <a:rPr lang="zh-TW" altLang="en-US" smtClean="0"/>
              <a:t>2024/11/3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TW"/>
              <a:t>1/154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C3586-7651-46E7-A9F9-37686B691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85919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    </a:t>
            </a:r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學通工程圖依序有</a:t>
            </a:r>
            <a:r>
              <a:rPr lang="en-US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項：</a:t>
            </a:r>
            <a:r>
              <a:rPr lang="en-US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工程視圖、</a:t>
            </a:r>
            <a:r>
              <a:rPr lang="en-US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註記，工程視圖最難，必須認識圖學和看得懂圖，例如：細部放大圖、斷裂視圖、標註原則、公差應用。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21267-6D8D-41B5-A900-415C7714C9C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9398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50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2957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6444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622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4371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19287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79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183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82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174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92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2527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93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436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22147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048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D67E46-1469-46AC-A553-8B1954456587}" type="slidenum">
              <a:rPr lang="zh-TW" altLang="en-US"/>
              <a:pPr/>
              <a:t>129</a:t>
            </a:fld>
            <a:endParaRPr lang="en-US" altLang="zh-TW"/>
          </a:p>
        </p:txBody>
      </p:sp>
      <p:sp>
        <p:nvSpPr>
          <p:cNvPr id="90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5400"/>
          </a:xfrm>
          <a:ln/>
        </p:spPr>
      </p:sp>
      <p:sp>
        <p:nvSpPr>
          <p:cNvPr id="90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zh-TW" altLang="en-US" sz="1400">
                <a:latin typeface="Times New Roman" pitchFamily="18" charset="0"/>
                <a:ea typeface="華康古印體" charset="-120"/>
              </a:rPr>
              <a:t>在繪製草圖時(編輯草圖模式)，所有的【草圖繪圖工具】都可供選取。然而，此時便無法在【特徵工具】欄上做選取。</a:t>
            </a:r>
          </a:p>
          <a:p>
            <a:pPr>
              <a:spcBef>
                <a:spcPct val="0"/>
              </a:spcBef>
            </a:pPr>
            <a:r>
              <a:rPr lang="zh-TW" altLang="en-US" sz="1400">
                <a:latin typeface="Times New Roman" pitchFamily="18" charset="0"/>
                <a:ea typeface="華康古印體" charset="-120"/>
              </a:rPr>
              <a:t>同樣地，在【編輯零件模式】的時候，這些選項就能夠取用，但是【草圖繪圖工具】就會呈現灰階，而無法選取。</a:t>
            </a:r>
            <a:r>
              <a:rPr lang="zh-TW" altLang="en-US" sz="1400"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zh-TW" altLang="en-US" sz="1400">
                <a:latin typeface="Times New Roman" pitchFamily="18" charset="0"/>
                <a:ea typeface="華康古印體" charset="-120"/>
              </a:rPr>
              <a:t>藉由</a:t>
            </a:r>
            <a:r>
              <a:rPr lang="zh-TW" altLang="en-US" sz="1400">
                <a:solidFill>
                  <a:srgbClr val="FF0066"/>
                </a:solidFill>
                <a:latin typeface="Times New Roman" pitchFamily="18" charset="0"/>
                <a:ea typeface="華康古印體" charset="-120"/>
              </a:rPr>
              <a:t>限制選項</a:t>
            </a:r>
            <a:r>
              <a:rPr lang="zh-TW" altLang="en-US" sz="1400">
                <a:latin typeface="Times New Roman" pitchFamily="18" charset="0"/>
                <a:ea typeface="華康古印體" charset="-120"/>
              </a:rPr>
              <a:t>的設計，她可幫助使用者只對適當的選項作選擇，而不適用的選項便會以灰階作隱藏，減少初學者上手的時間。</a:t>
            </a:r>
            <a:endParaRPr lang="zh-TW" altLang="en-US" sz="1400"/>
          </a:p>
        </p:txBody>
      </p:sp>
    </p:spTree>
    <p:extLst>
      <p:ext uri="{BB962C8B-B14F-4D97-AF65-F5344CB8AC3E}">
        <p14:creationId xmlns:p14="http://schemas.microsoft.com/office/powerpoint/2010/main" val="33259059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4277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9481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7920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644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26040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25712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3D0ED8-60B2-4E8E-9905-693C71C09EA8}" type="slidenum">
              <a:rPr lang="zh-TW" altLang="en-US"/>
              <a:pPr/>
              <a:t>163</a:t>
            </a:fld>
            <a:endParaRPr lang="en-US" altLang="zh-TW"/>
          </a:p>
        </p:txBody>
      </p:sp>
      <p:sp>
        <p:nvSpPr>
          <p:cNvPr id="161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9300"/>
            <a:ext cx="6646863" cy="3740150"/>
          </a:xfrm>
          <a:ln/>
        </p:spPr>
      </p:sp>
      <p:sp>
        <p:nvSpPr>
          <p:cNvPr id="161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17-2-5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加工製造法</a:t>
            </a:r>
          </a:p>
          <a:p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    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以加工製造順序建模，例如：先繪製素材長度，再依加工順序將特徵繪製：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素材（直徑和長度）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鍵槽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5.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溝槽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6.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壓花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7.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導角。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5324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讓工程圖與製程連結。工程圖不再只是成品圖，最近興起把工程圖加上圖層，能在一張圖面表達加工製成資訊，例如：加工預留度、製造過程、素材大小</a:t>
            </a:r>
            <a:r>
              <a:rPr lang="en-US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 dirty="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等。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21267-6D8D-41B5-A900-415C7714C9CE}" type="slidenum">
              <a:rPr lang="zh-TW" altLang="en-US" smtClean="0"/>
              <a:t>164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65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3547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3D0ED8-60B2-4E8E-9905-693C71C09EA8}" type="slidenum">
              <a:rPr lang="zh-TW" altLang="en-US"/>
              <a:pPr/>
              <a:t>165</a:t>
            </a:fld>
            <a:endParaRPr lang="en-US" altLang="zh-TW"/>
          </a:p>
        </p:txBody>
      </p:sp>
      <p:sp>
        <p:nvSpPr>
          <p:cNvPr id="161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9300"/>
            <a:ext cx="6646863" cy="3740150"/>
          </a:xfrm>
          <a:ln/>
        </p:spPr>
      </p:sp>
      <p:sp>
        <p:nvSpPr>
          <p:cNvPr id="161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17-2-5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加工製造法</a:t>
            </a:r>
          </a:p>
          <a:p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    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以加工製造順序建模，例如：先繪製素材長度，再依加工順序將特徵繪製：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素材（直徑和長度）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鍵槽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5.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溝槽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6.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壓花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7.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導角。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59646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3D0ED8-60B2-4E8E-9905-693C71C09EA8}" type="slidenum">
              <a:rPr lang="zh-TW" altLang="en-US"/>
              <a:pPr/>
              <a:t>166</a:t>
            </a:fld>
            <a:endParaRPr lang="en-US" altLang="zh-TW"/>
          </a:p>
        </p:txBody>
      </p:sp>
      <p:sp>
        <p:nvSpPr>
          <p:cNvPr id="161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9300"/>
            <a:ext cx="6646863" cy="3740150"/>
          </a:xfrm>
          <a:ln/>
        </p:spPr>
      </p:sp>
      <p:sp>
        <p:nvSpPr>
          <p:cNvPr id="161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17-2-5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加工製造法</a:t>
            </a:r>
          </a:p>
          <a:p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    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以加工製造順序建模，例如：先繪製素材長度，再依加工順序將特徵繪製：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素材（直徑和長度）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鍵槽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5.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溝槽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6.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壓花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7.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導角。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8454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3D0ED8-60B2-4E8E-9905-693C71C09EA8}" type="slidenum">
              <a:rPr lang="zh-TW" altLang="en-US"/>
              <a:pPr/>
              <a:t>167</a:t>
            </a:fld>
            <a:endParaRPr lang="en-US" altLang="zh-TW"/>
          </a:p>
        </p:txBody>
      </p:sp>
      <p:sp>
        <p:nvSpPr>
          <p:cNvPr id="161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9300"/>
            <a:ext cx="6646863" cy="3740150"/>
          </a:xfrm>
          <a:ln/>
        </p:spPr>
      </p:sp>
      <p:sp>
        <p:nvSpPr>
          <p:cNvPr id="161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17-2-5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加工製造法</a:t>
            </a:r>
          </a:p>
          <a:p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    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以加工製造順序建模，例如：先繪製素材長度，再依加工順序將特徵繪製：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素材（直徑和長度）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第</a:t>
            </a:r>
            <a:r>
              <a:rPr lang="en-US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車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鍵槽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5.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溝槽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6.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壓花</a:t>
            </a:r>
            <a:r>
              <a:rPr lang="en-US" altLang="zh-TW" sz="180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7.</a:t>
            </a:r>
            <a:r>
              <a:rPr lang="zh-TW" altLang="zh-TW" sz="180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導角。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84768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常遇到成千上萬圖面要導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這是大工程，過程中公司還要營運會使用到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圖面，先解決視圖不會看錯風險，先求有再求好，下圖左。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DWG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工程圖放</a:t>
            </a: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3D</a:t>
            </a:r>
            <a:endParaRPr lang="zh-TW" altLang="zh-TW" sz="1800" b="1" spc="40" dirty="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建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模型，把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價值創造出來。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步驟1 建立3D模型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把複雜圖面建立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步驟2 轉DWG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零件轉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，每次說到這，常問同學零件可以轉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嗎。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步驟3 貼到DWG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將零件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貼到現有的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工程圖，建議不要進版次，否則文件會做不完。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3D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導入工程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排入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導入工程把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圖面更新。畫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作廢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工程圖，下圖右。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21267-6D8D-41B5-A900-415C7714C9CE}" type="slidenum">
              <a:rPr lang="zh-TW" altLang="en-US" smtClean="0"/>
              <a:t>168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5088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常遇到成千上萬圖面要導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這是大工程，過程中公司還要營運會使用到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圖面，先解決視圖不會看錯風險，先求有再求好，下圖左。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DWG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工程圖放</a:t>
            </a: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3D</a:t>
            </a:r>
            <a:endParaRPr lang="zh-TW" altLang="zh-TW" sz="1800" b="1" spc="40" dirty="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建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模型，把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價值創造出來。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步驟1 建立3D模型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把複雜圖面建立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步驟2 轉DWG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零件轉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，每次說到這，常問同學零件可以轉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嗎。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步驟3 貼到DWG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將零件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貼到現有的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工程圖，建議不要進版次，否則文件會做不完。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3D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導入工程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排入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導入工程把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圖面更新。畫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作廢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工程圖，下圖右。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21267-6D8D-41B5-A900-415C7714C9CE}" type="slidenum">
              <a:rPr lang="zh-TW" altLang="en-US" smtClean="0"/>
              <a:t>169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14678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常遇到成千上萬圖面要導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這是大工程，過程中公司還要營運會使用到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圖面，先解決視圖不會看錯風險，先求有再求好，下圖左。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DWG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工程圖放</a:t>
            </a: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3D</a:t>
            </a:r>
            <a:endParaRPr lang="zh-TW" altLang="zh-TW" sz="1800" b="1" spc="40" dirty="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建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模型，把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價值創造出來。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步驟1 建立3D模型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把複雜圖面建立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步驟2 轉DWG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零件轉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，每次說到這，常問同學零件可以轉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嗎。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步驟3 貼到DWG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將零件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貼到現有的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工程圖，建議不要進版次，否則文件會做不完。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3D</a:t>
            </a:r>
            <a:r>
              <a:rPr lang="zh-TW" altLang="zh-TW" sz="1800" b="1" spc="40" dirty="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導入工程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排入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3D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導入工程把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圖面更新。畫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作廢</a:t>
            </a:r>
            <a:r>
              <a:rPr lang="en-US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DWG</a:t>
            </a:r>
            <a:r>
              <a:rPr lang="zh-TW" altLang="zh-TW" sz="1800" spc="40" dirty="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工程圖，下圖右。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21267-6D8D-41B5-A900-415C7714C9CE}" type="slidenum">
              <a:rPr lang="zh-TW" altLang="en-US" smtClean="0"/>
              <a:t>170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66167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8481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5481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008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13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1pPr>
            <a:lvl2pPr marL="742889" indent="-285726" eaLnBrk="0" hangingPunct="0"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2pPr>
            <a:lvl3pPr marL="1142907" indent="-228581" eaLnBrk="0" hangingPunct="0"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3pPr>
            <a:lvl4pPr marL="1600070" indent="-228581" eaLnBrk="0" hangingPunct="0"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4pPr>
            <a:lvl5pPr marL="2057232" indent="-228581" eaLnBrk="0" hangingPunct="0"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5pPr>
            <a:lvl6pPr marL="2514395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6pPr>
            <a:lvl7pPr marL="2971559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7pPr>
            <a:lvl8pPr marL="3428722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8pPr>
            <a:lvl9pPr marL="3885884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華康細圓體" pitchFamily="49" charset="-120"/>
              </a:defRPr>
            </a:lvl9pPr>
          </a:lstStyle>
          <a:p>
            <a:pPr eaLnBrk="1" hangingPunct="1"/>
            <a:fld id="{C36F29F6-5FEF-4610-B5D7-FB9988BD14FC}" type="slidenum">
              <a:rPr lang="zh-TW" altLang="en-US" sz="1200">
                <a:latin typeface="Times New Roman" pitchFamily="18" charset="0"/>
              </a:rPr>
              <a:pPr eaLnBrk="1" hangingPunct="1"/>
              <a:t>22</a:t>
            </a:fld>
            <a:endParaRPr lang="en-US" altLang="zh-TW" sz="1200" dirty="0">
              <a:latin typeface="Times New Roman" pitchFamily="18" charset="0"/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57238"/>
            <a:ext cx="6580187" cy="3702050"/>
          </a:xfrm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4713" y="4711701"/>
            <a:ext cx="5032375" cy="4457700"/>
          </a:xfrm>
          <a:noFill/>
        </p:spPr>
        <p:txBody>
          <a:bodyPr/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594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4562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79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302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3604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8627C-4B35-4575-A22F-50C182D286B1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65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AFCB472-7AB4-4B8D-9A82-D748D402AC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4265" y="6138000"/>
            <a:ext cx="220773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1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>
            <a:extLst>
              <a:ext uri="{FF2B5EF4-FFF2-40B4-BE49-F238E27FC236}">
                <a16:creationId xmlns:a16="http://schemas.microsoft.com/office/drawing/2014/main" id="{D03FDCD0-3FBF-4150-9F21-6BC3BE21CE71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6408902"/>
            <a:ext cx="1219200" cy="328230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fld id="{33BBE88B-31F6-4C51-AAA9-9B10DCE806AE}" type="slidenum">
              <a:rPr kumimoji="1" lang="en-US" altLang="zh-TW" sz="2000" b="1" smtClean="0">
                <a:solidFill>
                  <a:srgbClr val="FF0000"/>
                </a:solidFill>
                <a:latin typeface="Arial" pitchFamily="34" charset="0"/>
                <a:ea typeface="新細明體" pitchFamily="18" charset="-120"/>
              </a:rPr>
              <a:pPr algn="ctr"/>
              <a:t>‹#›</a:t>
            </a:fld>
            <a:r>
              <a:rPr kumimoji="1" lang="en-US" altLang="zh-TW" sz="2000" b="1">
                <a:solidFill>
                  <a:srgbClr val="FF0000"/>
                </a:solidFill>
                <a:latin typeface="Arial" pitchFamily="34" charset="0"/>
                <a:ea typeface="新細明體" pitchFamily="18" charset="-120"/>
              </a:rPr>
              <a:t>/198</a:t>
            </a:r>
            <a:endParaRPr kumimoji="1" lang="en-US" altLang="zh-TW" sz="2000" b="1" dirty="0">
              <a:solidFill>
                <a:srgbClr val="FF0000"/>
              </a:solidFill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E68751D-6336-4B1E-B963-A8A09ADBEB81}"/>
              </a:ext>
            </a:extLst>
          </p:cNvPr>
          <p:cNvSpPr/>
          <p:nvPr userDrawn="1"/>
        </p:nvSpPr>
        <p:spPr>
          <a:xfrm>
            <a:off x="1678765" y="0"/>
            <a:ext cx="8834470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SolidWorks</a:t>
            </a:r>
            <a:r>
              <a:rPr lang="en-US" altLang="zh-TW" sz="4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zh-TW" altLang="en-US" sz="4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大型組件技術與實務</a:t>
            </a:r>
            <a:endParaRPr lang="en-US" altLang="zh-TW" sz="4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中圓體(P)" pitchFamily="34" charset="-120"/>
              <a:ea typeface="華康中圓體(P)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625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olidworks.org.tw/forum.php?mod=viewthread&amp;tid=27132&amp;extra=page%3D1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olidworks.org.tw/forum.php?mod=viewthread&amp;tid=26025&amp;extra=page%3D1" TargetMode="External"/><Relationship Id="rId4" Type="http://schemas.openxmlformats.org/officeDocument/2006/relationships/image" Target="../media/image3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png"/><Relationship Id="rId7" Type="http://schemas.openxmlformats.org/officeDocument/2006/relationships/image" Target="../media/image351.png"/><Relationship Id="rId2" Type="http://schemas.openxmlformats.org/officeDocument/2006/relationships/image" Target="../media/image347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5" Type="http://schemas.openxmlformats.org/officeDocument/2006/relationships/image" Target="../media/image350.png"/><Relationship Id="rId4" Type="http://schemas.openxmlformats.org/officeDocument/2006/relationships/image" Target="../media/image34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png"/><Relationship Id="rId2" Type="http://schemas.openxmlformats.org/officeDocument/2006/relationships/image" Target="../media/image3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png"/><Relationship Id="rId2" Type="http://schemas.openxmlformats.org/officeDocument/2006/relationships/image" Target="../media/image35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png"/><Relationship Id="rId2" Type="http://schemas.openxmlformats.org/officeDocument/2006/relationships/image" Target="../media/image3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0.png"/><Relationship Id="rId4" Type="http://schemas.openxmlformats.org/officeDocument/2006/relationships/image" Target="../media/image35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png"/><Relationship Id="rId2" Type="http://schemas.openxmlformats.org/officeDocument/2006/relationships/image" Target="../media/image3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5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png"/><Relationship Id="rId2" Type="http://schemas.openxmlformats.org/officeDocument/2006/relationships/image" Target="../media/image3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9.png"/><Relationship Id="rId4" Type="http://schemas.openxmlformats.org/officeDocument/2006/relationships/image" Target="../media/image36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png"/><Relationship Id="rId2" Type="http://schemas.openxmlformats.org/officeDocument/2006/relationships/image" Target="../media/image373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6.png"/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2.png"/><Relationship Id="rId5" Type="http://schemas.openxmlformats.org/officeDocument/2006/relationships/image" Target="../media/image290.png"/><Relationship Id="rId4" Type="http://schemas.openxmlformats.org/officeDocument/2006/relationships/image" Target="../media/image37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png"/><Relationship Id="rId2" Type="http://schemas.openxmlformats.org/officeDocument/2006/relationships/image" Target="../media/image382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png"/><Relationship Id="rId2" Type="http://schemas.openxmlformats.org/officeDocument/2006/relationships/image" Target="../media/image384.jp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7.png"/><Relationship Id="rId2" Type="http://schemas.openxmlformats.org/officeDocument/2006/relationships/image" Target="../media/image38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5" Type="http://schemas.openxmlformats.org/officeDocument/2006/relationships/image" Target="../media/image389.png"/><Relationship Id="rId4" Type="http://schemas.openxmlformats.org/officeDocument/2006/relationships/image" Target="../media/image388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4.png"/><Relationship Id="rId4" Type="http://schemas.openxmlformats.org/officeDocument/2006/relationships/image" Target="../media/image39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8.png"/><Relationship Id="rId2" Type="http://schemas.openxmlformats.org/officeDocument/2006/relationships/image" Target="../media/image39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0.png"/><Relationship Id="rId4" Type="http://schemas.openxmlformats.org/officeDocument/2006/relationships/image" Target="../media/image399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2.png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8.png"/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6.png"/><Relationship Id="rId5" Type="http://schemas.openxmlformats.org/officeDocument/2006/relationships/image" Target="../media/image405.png"/><Relationship Id="rId4" Type="http://schemas.openxmlformats.org/officeDocument/2006/relationships/image" Target="../media/image404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7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8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9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412.png"/><Relationship Id="rId7" Type="http://schemas.openxmlformats.org/officeDocument/2006/relationships/image" Target="../media/image416.png"/><Relationship Id="rId2" Type="http://schemas.openxmlformats.org/officeDocument/2006/relationships/hyperlink" Target="http://www.solidworks.org.tw/forum.php?mod=viewthread&amp;tid=39586&amp;extra=page%3D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5.png"/><Relationship Id="rId5" Type="http://schemas.openxmlformats.org/officeDocument/2006/relationships/image" Target="../media/image414.png"/><Relationship Id="rId4" Type="http://schemas.openxmlformats.org/officeDocument/2006/relationships/image" Target="../media/image413.png"/><Relationship Id="rId9" Type="http://schemas.openxmlformats.org/officeDocument/2006/relationships/image" Target="../media/image13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8.png"/><Relationship Id="rId7" Type="http://schemas.openxmlformats.org/officeDocument/2006/relationships/image" Target="../media/image420.png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9.png"/><Relationship Id="rId5" Type="http://schemas.openxmlformats.org/officeDocument/2006/relationships/image" Target="../media/image138.png"/><Relationship Id="rId4" Type="http://schemas.openxmlformats.org/officeDocument/2006/relationships/image" Target="../media/image184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2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4.png"/><Relationship Id="rId2" Type="http://schemas.openxmlformats.org/officeDocument/2006/relationships/image" Target="../media/image4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5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8.gif"/><Relationship Id="rId4" Type="http://schemas.openxmlformats.org/officeDocument/2006/relationships/image" Target="../media/image4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png"/><Relationship Id="rId3" Type="http://schemas.openxmlformats.org/officeDocument/2006/relationships/image" Target="../media/image429.png"/><Relationship Id="rId7" Type="http://schemas.openxmlformats.org/officeDocument/2006/relationships/image" Target="../media/image4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2.png"/><Relationship Id="rId5" Type="http://schemas.openxmlformats.org/officeDocument/2006/relationships/image" Target="../media/image431.png"/><Relationship Id="rId4" Type="http://schemas.openxmlformats.org/officeDocument/2006/relationships/image" Target="../media/image430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35.png"/><Relationship Id="rId4" Type="http://schemas.openxmlformats.org/officeDocument/2006/relationships/notesSlide" Target="../notesSlides/notesSlide2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36.png"/><Relationship Id="rId4" Type="http://schemas.openxmlformats.org/officeDocument/2006/relationships/notesSlide" Target="../notesSlides/notesSlide2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8.png"/><Relationship Id="rId2" Type="http://schemas.openxmlformats.org/officeDocument/2006/relationships/image" Target="../media/image437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9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3.png"/><Relationship Id="rId4" Type="http://schemas.openxmlformats.org/officeDocument/2006/relationships/image" Target="../media/image442.emf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png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6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7.pn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9.png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3.png"/><Relationship Id="rId2" Type="http://schemas.openxmlformats.org/officeDocument/2006/relationships/image" Target="../media/image452.pn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6.png"/><Relationship Id="rId2" Type="http://schemas.openxmlformats.org/officeDocument/2006/relationships/image" Target="../media/image45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7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9.jpeg"/><Relationship Id="rId2" Type="http://schemas.openxmlformats.org/officeDocument/2006/relationships/image" Target="../media/image4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60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3.png"/><Relationship Id="rId2" Type="http://schemas.openxmlformats.org/officeDocument/2006/relationships/image" Target="../media/image4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4.pn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3" Type="http://schemas.openxmlformats.org/officeDocument/2006/relationships/image" Target="../media/image466.png"/><Relationship Id="rId7" Type="http://schemas.openxmlformats.org/officeDocument/2006/relationships/image" Target="../media/image470.png"/><Relationship Id="rId2" Type="http://schemas.openxmlformats.org/officeDocument/2006/relationships/image" Target="../media/image4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9.png"/><Relationship Id="rId5" Type="http://schemas.openxmlformats.org/officeDocument/2006/relationships/image" Target="../media/image468.png"/><Relationship Id="rId4" Type="http://schemas.openxmlformats.org/officeDocument/2006/relationships/image" Target="../media/image467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2.png"/><Relationship Id="rId7" Type="http://schemas.openxmlformats.org/officeDocument/2006/relationships/image" Target="../media/image475.png"/><Relationship Id="rId2" Type="http://schemas.openxmlformats.org/officeDocument/2006/relationships/image" Target="../media/image4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4.png"/><Relationship Id="rId5" Type="http://schemas.openxmlformats.org/officeDocument/2006/relationships/image" Target="../media/image466.png"/><Relationship Id="rId4" Type="http://schemas.openxmlformats.org/officeDocument/2006/relationships/image" Target="../media/image473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9.png"/><Relationship Id="rId4" Type="http://schemas.openxmlformats.org/officeDocument/2006/relationships/image" Target="../media/image4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3.png"/><Relationship Id="rId5" Type="http://schemas.openxmlformats.org/officeDocument/2006/relationships/image" Target="../media/image482.png"/><Relationship Id="rId4" Type="http://schemas.openxmlformats.org/officeDocument/2006/relationships/image" Target="../media/image479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png"/><Relationship Id="rId2" Type="http://schemas.openxmlformats.org/officeDocument/2006/relationships/image" Target="../media/image48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6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6.png"/><Relationship Id="rId2" Type="http://schemas.openxmlformats.org/officeDocument/2006/relationships/image" Target="../media/image48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7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7.png"/><Relationship Id="rId2" Type="http://schemas.openxmlformats.org/officeDocument/2006/relationships/image" Target="../media/image488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9.png"/><Relationship Id="rId5" Type="http://schemas.openxmlformats.org/officeDocument/2006/relationships/image" Target="../media/image290.png"/><Relationship Id="rId4" Type="http://schemas.openxmlformats.org/officeDocument/2006/relationships/image" Target="../media/image490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3.png"/><Relationship Id="rId2" Type="http://schemas.openxmlformats.org/officeDocument/2006/relationships/image" Target="../media/image4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6.png"/><Relationship Id="rId5" Type="http://schemas.openxmlformats.org/officeDocument/2006/relationships/image" Target="../media/image495.png"/><Relationship Id="rId4" Type="http://schemas.openxmlformats.org/officeDocument/2006/relationships/image" Target="../media/image494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8.png"/><Relationship Id="rId2" Type="http://schemas.openxmlformats.org/officeDocument/2006/relationships/image" Target="../media/image497.pn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3.png"/><Relationship Id="rId2" Type="http://schemas.openxmlformats.org/officeDocument/2006/relationships/image" Target="../media/image502.pn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5.png"/><Relationship Id="rId2" Type="http://schemas.openxmlformats.org/officeDocument/2006/relationships/image" Target="../media/image50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6.png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2.png"/><Relationship Id="rId3" Type="http://schemas.openxmlformats.org/officeDocument/2006/relationships/image" Target="../media/image507.png"/><Relationship Id="rId7" Type="http://schemas.openxmlformats.org/officeDocument/2006/relationships/image" Target="../media/image5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0.png"/><Relationship Id="rId5" Type="http://schemas.openxmlformats.org/officeDocument/2006/relationships/image" Target="../media/image509.png"/><Relationship Id="rId4" Type="http://schemas.openxmlformats.org/officeDocument/2006/relationships/image" Target="../media/image508.png"/><Relationship Id="rId9" Type="http://schemas.openxmlformats.org/officeDocument/2006/relationships/image" Target="../media/image513.gif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9.png"/><Relationship Id="rId3" Type="http://schemas.openxmlformats.org/officeDocument/2006/relationships/image" Target="../media/image514.png"/><Relationship Id="rId7" Type="http://schemas.openxmlformats.org/officeDocument/2006/relationships/image" Target="../media/image5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7.png"/><Relationship Id="rId11" Type="http://schemas.openxmlformats.org/officeDocument/2006/relationships/image" Target="../media/image522.png"/><Relationship Id="rId5" Type="http://schemas.openxmlformats.org/officeDocument/2006/relationships/image" Target="../media/image516.png"/><Relationship Id="rId10" Type="http://schemas.openxmlformats.org/officeDocument/2006/relationships/image" Target="../media/image521.png"/><Relationship Id="rId4" Type="http://schemas.openxmlformats.org/officeDocument/2006/relationships/image" Target="../media/image515.png"/><Relationship Id="rId9" Type="http://schemas.openxmlformats.org/officeDocument/2006/relationships/image" Target="../media/image520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5.png"/><Relationship Id="rId4" Type="http://schemas.openxmlformats.org/officeDocument/2006/relationships/image" Target="../media/image524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7.pn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2.png"/><Relationship Id="rId13" Type="http://schemas.openxmlformats.org/officeDocument/2006/relationships/image" Target="../media/image534.png"/><Relationship Id="rId3" Type="http://schemas.openxmlformats.org/officeDocument/2006/relationships/image" Target="../media/image528.png"/><Relationship Id="rId7" Type="http://schemas.openxmlformats.org/officeDocument/2006/relationships/image" Target="../media/image511.png"/><Relationship Id="rId12" Type="http://schemas.openxmlformats.org/officeDocument/2006/relationships/image" Target="../media/image5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0.png"/><Relationship Id="rId11" Type="http://schemas.openxmlformats.org/officeDocument/2006/relationships/image" Target="../media/image532.png"/><Relationship Id="rId5" Type="http://schemas.openxmlformats.org/officeDocument/2006/relationships/image" Target="../media/image509.png"/><Relationship Id="rId10" Type="http://schemas.openxmlformats.org/officeDocument/2006/relationships/image" Target="../media/image531.png"/><Relationship Id="rId4" Type="http://schemas.openxmlformats.org/officeDocument/2006/relationships/image" Target="../media/image529.png"/><Relationship Id="rId9" Type="http://schemas.openxmlformats.org/officeDocument/2006/relationships/image" Target="../media/image530.png"/><Relationship Id="rId14" Type="http://schemas.openxmlformats.org/officeDocument/2006/relationships/image" Target="../media/image535.png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8.png"/><Relationship Id="rId3" Type="http://schemas.openxmlformats.org/officeDocument/2006/relationships/image" Target="../media/image463.png"/><Relationship Id="rId7" Type="http://schemas.openxmlformats.org/officeDocument/2006/relationships/image" Target="../media/image5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536.png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3.png"/><Relationship Id="rId3" Type="http://schemas.openxmlformats.org/officeDocument/2006/relationships/image" Target="../media/image539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2.png"/><Relationship Id="rId5" Type="http://schemas.openxmlformats.org/officeDocument/2006/relationships/image" Target="../media/image541.png"/><Relationship Id="rId4" Type="http://schemas.openxmlformats.org/officeDocument/2006/relationships/image" Target="../media/image5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5.png"/><Relationship Id="rId3" Type="http://schemas.openxmlformats.org/officeDocument/2006/relationships/image" Target="../media/image463.png"/><Relationship Id="rId7" Type="http://schemas.openxmlformats.org/officeDocument/2006/relationships/image" Target="../media/image5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0.png"/><Relationship Id="rId5" Type="http://schemas.openxmlformats.org/officeDocument/2006/relationships/image" Target="../media/image542.png"/><Relationship Id="rId4" Type="http://schemas.openxmlformats.org/officeDocument/2006/relationships/image" Target="../media/image544.png"/><Relationship Id="rId9" Type="http://schemas.openxmlformats.org/officeDocument/2006/relationships/image" Target="../media/image546.pn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7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9.jpeg"/><Relationship Id="rId2" Type="http://schemas.openxmlformats.org/officeDocument/2006/relationships/image" Target="../media/image5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2.jpeg"/><Relationship Id="rId5" Type="http://schemas.openxmlformats.org/officeDocument/2006/relationships/image" Target="../media/image551.jpeg"/><Relationship Id="rId4" Type="http://schemas.openxmlformats.org/officeDocument/2006/relationships/image" Target="../media/image550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4.jpeg"/><Relationship Id="rId2" Type="http://schemas.openxmlformats.org/officeDocument/2006/relationships/image" Target="../media/image553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lidworks.com/support/system-requirements" TargetMode="External"/><Relationship Id="rId2" Type="http://schemas.openxmlformats.org/officeDocument/2006/relationships/image" Target="../media/image5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6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5.jpeg"/><Relationship Id="rId2" Type="http://schemas.openxmlformats.org/officeDocument/2006/relationships/image" Target="../media/image5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8.jpeg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9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hyperlink" Target="https://24h.pchome.com.tw/store/DCANM7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2.png"/><Relationship Id="rId4" Type="http://schemas.openxmlformats.org/officeDocument/2006/relationships/image" Target="../media/image561.png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gif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5.png"/><Relationship Id="rId2" Type="http://schemas.openxmlformats.org/officeDocument/2006/relationships/image" Target="../media/image56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7.jpeg"/><Relationship Id="rId4" Type="http://schemas.openxmlformats.org/officeDocument/2006/relationships/image" Target="../media/image566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9.png"/><Relationship Id="rId2" Type="http://schemas.openxmlformats.org/officeDocument/2006/relationships/image" Target="../media/image5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0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4.png"/><Relationship Id="rId5" Type="http://schemas.openxmlformats.org/officeDocument/2006/relationships/image" Target="../media/image573.png"/><Relationship Id="rId4" Type="http://schemas.openxmlformats.org/officeDocument/2006/relationships/image" Target="../media/image572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8.png"/><Relationship Id="rId5" Type="http://schemas.openxmlformats.org/officeDocument/2006/relationships/image" Target="../media/image577.png"/><Relationship Id="rId4" Type="http://schemas.openxmlformats.org/officeDocument/2006/relationships/image" Target="../media/image576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ucial.tw/products/memory/ddr5" TargetMode="External"/><Relationship Id="rId7" Type="http://schemas.openxmlformats.org/officeDocument/2006/relationships/image" Target="../media/image58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1.png"/><Relationship Id="rId5" Type="http://schemas.openxmlformats.org/officeDocument/2006/relationships/image" Target="../media/image580.jpeg"/><Relationship Id="rId4" Type="http://schemas.openxmlformats.org/officeDocument/2006/relationships/image" Target="../media/image579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5.png"/><Relationship Id="rId4" Type="http://schemas.openxmlformats.org/officeDocument/2006/relationships/image" Target="../media/image584.png"/></Relationships>
</file>

<file path=ppt/slides/_rels/slide1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2.png"/><Relationship Id="rId3" Type="http://schemas.openxmlformats.org/officeDocument/2006/relationships/image" Target="../media/image587.jpeg"/><Relationship Id="rId7" Type="http://schemas.openxmlformats.org/officeDocument/2006/relationships/image" Target="../media/image591.png"/><Relationship Id="rId2" Type="http://schemas.openxmlformats.org/officeDocument/2006/relationships/image" Target="../media/image5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0.png"/><Relationship Id="rId5" Type="http://schemas.openxmlformats.org/officeDocument/2006/relationships/image" Target="../media/image589.png"/><Relationship Id="rId4" Type="http://schemas.openxmlformats.org/officeDocument/2006/relationships/image" Target="../media/image588.jpe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3.jpeg"/><Relationship Id="rId2" Type="http://schemas.openxmlformats.org/officeDocument/2006/relationships/image" Target="../media/image5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2.png"/><Relationship Id="rId5" Type="http://schemas.openxmlformats.org/officeDocument/2006/relationships/image" Target="../media/image594.jpeg"/><Relationship Id="rId4" Type="http://schemas.openxmlformats.org/officeDocument/2006/relationships/image" Target="../media/image588.jpeg"/></Relationships>
</file>

<file path=ppt/slides/_rels/slide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8.jpeg"/><Relationship Id="rId3" Type="http://schemas.openxmlformats.org/officeDocument/2006/relationships/image" Target="../media/image596.png"/><Relationship Id="rId7" Type="http://schemas.openxmlformats.org/officeDocument/2006/relationships/image" Target="../media/image600.jpeg"/><Relationship Id="rId2" Type="http://schemas.openxmlformats.org/officeDocument/2006/relationships/image" Target="../media/image59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9.jpeg"/><Relationship Id="rId5" Type="http://schemas.openxmlformats.org/officeDocument/2006/relationships/image" Target="../media/image598.png"/><Relationship Id="rId4" Type="http://schemas.openxmlformats.org/officeDocument/2006/relationships/image" Target="../media/image597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ten.com.tw/item/show?22222269277744" TargetMode="External"/><Relationship Id="rId2" Type="http://schemas.openxmlformats.org/officeDocument/2006/relationships/image" Target="../media/image6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4.jpeg"/><Relationship Id="rId5" Type="http://schemas.openxmlformats.org/officeDocument/2006/relationships/image" Target="../media/image603.png"/><Relationship Id="rId4" Type="http://schemas.openxmlformats.org/officeDocument/2006/relationships/image" Target="../media/image60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5.png"/><Relationship Id="rId2" Type="http://schemas.openxmlformats.org/officeDocument/2006/relationships/hyperlink" Target="https://www.ruten.com.tw/item/show?2222226927774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8.jpeg"/><Relationship Id="rId5" Type="http://schemas.openxmlformats.org/officeDocument/2006/relationships/image" Target="../media/image607.jpeg"/><Relationship Id="rId4" Type="http://schemas.openxmlformats.org/officeDocument/2006/relationships/image" Target="../media/image606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09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2.jpeg"/><Relationship Id="rId2" Type="http://schemas.openxmlformats.org/officeDocument/2006/relationships/image" Target="../media/image611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3.png"/><Relationship Id="rId2" Type="http://schemas.openxmlformats.org/officeDocument/2006/relationships/hyperlink" Target="https://www.ruten.com.tw/item/show?2223520953983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6.png"/><Relationship Id="rId5" Type="http://schemas.openxmlformats.org/officeDocument/2006/relationships/image" Target="../media/image615.png"/><Relationship Id="rId4" Type="http://schemas.openxmlformats.org/officeDocument/2006/relationships/image" Target="../media/image614.jpe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6.jpeg"/><Relationship Id="rId2" Type="http://schemas.openxmlformats.org/officeDocument/2006/relationships/image" Target="../media/image6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5" Type="http://schemas.openxmlformats.org/officeDocument/2006/relationships/image" Target="../media/image619.jpeg"/><Relationship Id="rId4" Type="http://schemas.openxmlformats.org/officeDocument/2006/relationships/image" Target="../media/image618.jpeg"/></Relationships>
</file>

<file path=ppt/slides/_rels/slide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6.jpeg"/><Relationship Id="rId3" Type="http://schemas.openxmlformats.org/officeDocument/2006/relationships/image" Target="../media/image621.jpeg"/><Relationship Id="rId7" Type="http://schemas.openxmlformats.org/officeDocument/2006/relationships/image" Target="../media/image625.jpe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4.jpeg"/><Relationship Id="rId5" Type="http://schemas.openxmlformats.org/officeDocument/2006/relationships/image" Target="../media/image623.jpeg"/><Relationship Id="rId4" Type="http://schemas.openxmlformats.org/officeDocument/2006/relationships/image" Target="../media/image622.jpe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8.png"/><Relationship Id="rId2" Type="http://schemas.openxmlformats.org/officeDocument/2006/relationships/image" Target="../media/image62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9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7" Type="http://schemas.openxmlformats.org/officeDocument/2006/relationships/hyperlink" Target="https://24h.pchome.com.tw/prod/DCAR1D-A900AYSX0" TargetMode="External"/><Relationship Id="rId2" Type="http://schemas.openxmlformats.org/officeDocument/2006/relationships/hyperlink" Target="https://ofeyhong.pixnet.net/blog/post/142288513-%E3%80%90%E9%9B%BB%E8%85%A6%E9%80%B1%E9%82%8A%E9%81%B8%E8%B3%BC%E3%80%91ups-%E4%B8%8D%E6%96%B7%E9%9B%BB%E7%B3%BB%E7%B5%B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5" Type="http://schemas.openxmlformats.org/officeDocument/2006/relationships/image" Target="../media/image632.png"/><Relationship Id="rId4" Type="http://schemas.openxmlformats.org/officeDocument/2006/relationships/image" Target="../media/image631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4.jpeg"/><Relationship Id="rId2" Type="http://schemas.openxmlformats.org/officeDocument/2006/relationships/image" Target="../media/image6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5.jpe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7.png"/><Relationship Id="rId2" Type="http://schemas.openxmlformats.org/officeDocument/2006/relationships/image" Target="../media/image6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8.gif"/><Relationship Id="rId4" Type="http://schemas.openxmlformats.org/officeDocument/2006/relationships/hyperlink" Target="https://geometry-sw.com.tw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83.png"/><Relationship Id="rId7" Type="http://schemas.openxmlformats.org/officeDocument/2006/relationships/image" Target="../media/image9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olidworks.com/sw/support/benchmarks.htm" TargetMode="Externa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0.png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0.png"/><Relationship Id="rId4" Type="http://schemas.openxmlformats.org/officeDocument/2006/relationships/image" Target="../media/image1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5" Type="http://schemas.openxmlformats.org/officeDocument/2006/relationships/image" Target="../media/image82.png"/><Relationship Id="rId4" Type="http://schemas.openxmlformats.org/officeDocument/2006/relationships/image" Target="../media/image1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5" Type="http://schemas.openxmlformats.org/officeDocument/2006/relationships/image" Target="../media/image146.png"/><Relationship Id="rId4" Type="http://schemas.openxmlformats.org/officeDocument/2006/relationships/image" Target="../media/image1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gif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4.png"/><Relationship Id="rId4" Type="http://schemas.openxmlformats.org/officeDocument/2006/relationships/image" Target="../media/image173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jpe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3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20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8.png"/><Relationship Id="rId4" Type="http://schemas.openxmlformats.org/officeDocument/2006/relationships/image" Target="../media/image21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10" Type="http://schemas.openxmlformats.org/officeDocument/2006/relationships/image" Target="../media/image223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4.pn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0.png"/><Relationship Id="rId4" Type="http://schemas.openxmlformats.org/officeDocument/2006/relationships/image" Target="../media/image225.png"/><Relationship Id="rId9" Type="http://schemas.openxmlformats.org/officeDocument/2006/relationships/image" Target="../media/image22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232.png"/><Relationship Id="rId7" Type="http://schemas.openxmlformats.org/officeDocument/2006/relationships/image" Target="../media/image234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216.png"/><Relationship Id="rId5" Type="http://schemas.openxmlformats.org/officeDocument/2006/relationships/image" Target="../media/image233.png"/><Relationship Id="rId10" Type="http://schemas.openxmlformats.org/officeDocument/2006/relationships/image" Target="../media/image236.png"/><Relationship Id="rId4" Type="http://schemas.openxmlformats.org/officeDocument/2006/relationships/image" Target="../media/image217.png"/><Relationship Id="rId9" Type="http://schemas.openxmlformats.org/officeDocument/2006/relationships/image" Target="../media/image23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image" Target="../media/image113.png"/><Relationship Id="rId7" Type="http://schemas.openxmlformats.org/officeDocument/2006/relationships/image" Target="../media/image217.png"/><Relationship Id="rId12" Type="http://schemas.openxmlformats.org/officeDocument/2006/relationships/image" Target="../media/image243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11" Type="http://schemas.openxmlformats.org/officeDocument/2006/relationships/image" Target="../media/image242.png"/><Relationship Id="rId5" Type="http://schemas.openxmlformats.org/officeDocument/2006/relationships/image" Target="../media/image239.png"/><Relationship Id="rId10" Type="http://schemas.openxmlformats.org/officeDocument/2006/relationships/image" Target="../media/image241.png"/><Relationship Id="rId4" Type="http://schemas.openxmlformats.org/officeDocument/2006/relationships/image" Target="../media/image238.png"/><Relationship Id="rId9" Type="http://schemas.openxmlformats.org/officeDocument/2006/relationships/image" Target="../media/image23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3.png"/><Relationship Id="rId5" Type="http://schemas.openxmlformats.org/officeDocument/2006/relationships/image" Target="../media/image252.png"/><Relationship Id="rId4" Type="http://schemas.openxmlformats.org/officeDocument/2006/relationships/image" Target="../media/image25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9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0.png"/><Relationship Id="rId11" Type="http://schemas.openxmlformats.org/officeDocument/2006/relationships/image" Target="../media/image275.png"/><Relationship Id="rId5" Type="http://schemas.openxmlformats.org/officeDocument/2006/relationships/image" Target="../media/image269.png"/><Relationship Id="rId10" Type="http://schemas.openxmlformats.org/officeDocument/2006/relationships/image" Target="../media/image274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8.png"/><Relationship Id="rId4" Type="http://schemas.openxmlformats.org/officeDocument/2006/relationships/image" Target="../media/image277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7" Type="http://schemas.openxmlformats.org/officeDocument/2006/relationships/image" Target="../media/image1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282.png"/><Relationship Id="rId4" Type="http://schemas.openxmlformats.org/officeDocument/2006/relationships/image" Target="../media/image28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283.png"/><Relationship Id="rId7" Type="http://schemas.openxmlformats.org/officeDocument/2006/relationships/image" Target="../media/image2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6.png"/><Relationship Id="rId5" Type="http://schemas.openxmlformats.org/officeDocument/2006/relationships/image" Target="../media/image285.png"/><Relationship Id="rId4" Type="http://schemas.openxmlformats.org/officeDocument/2006/relationships/image" Target="../media/image2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2.png"/><Relationship Id="rId5" Type="http://schemas.openxmlformats.org/officeDocument/2006/relationships/image" Target="../media/image291.png"/><Relationship Id="rId4" Type="http://schemas.openxmlformats.org/officeDocument/2006/relationships/image" Target="../media/image290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3" Type="http://schemas.openxmlformats.org/officeDocument/2006/relationships/image" Target="../media/image294.png"/><Relationship Id="rId7" Type="http://schemas.openxmlformats.org/officeDocument/2006/relationships/image" Target="../media/image29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7.png"/><Relationship Id="rId5" Type="http://schemas.openxmlformats.org/officeDocument/2006/relationships/image" Target="../media/image296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4.png"/><Relationship Id="rId4" Type="http://schemas.openxmlformats.org/officeDocument/2006/relationships/image" Target="../media/image30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png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8.png"/><Relationship Id="rId4" Type="http://schemas.openxmlformats.org/officeDocument/2006/relationships/image" Target="../media/image307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5.png"/><Relationship Id="rId5" Type="http://schemas.openxmlformats.org/officeDocument/2006/relationships/image" Target="../media/image314.png"/><Relationship Id="rId4" Type="http://schemas.openxmlformats.org/officeDocument/2006/relationships/image" Target="../media/image31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5" Type="http://schemas.openxmlformats.org/officeDocument/2006/relationships/image" Target="../media/image318.png"/><Relationship Id="rId4" Type="http://schemas.openxmlformats.org/officeDocument/2006/relationships/image" Target="../media/image3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facebook.com/Teknik-Resim-%C3%87izimleri-132450787088363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3.png"/><Relationship Id="rId4" Type="http://schemas.openxmlformats.org/officeDocument/2006/relationships/image" Target="../media/image32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6.png"/><Relationship Id="rId5" Type="http://schemas.openxmlformats.org/officeDocument/2006/relationships/image" Target="../media/image325.png"/><Relationship Id="rId4" Type="http://schemas.openxmlformats.org/officeDocument/2006/relationships/image" Target="../media/image29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png"/><Relationship Id="rId7" Type="http://schemas.openxmlformats.org/officeDocument/2006/relationships/image" Target="../media/image3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5" Type="http://schemas.openxmlformats.org/officeDocument/2006/relationships/image" Target="../media/image329.png"/><Relationship Id="rId4" Type="http://schemas.openxmlformats.org/officeDocument/2006/relationships/image" Target="../media/image32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5.png"/><Relationship Id="rId5" Type="http://schemas.openxmlformats.org/officeDocument/2006/relationships/image" Target="../media/image334.png"/><Relationship Id="rId4" Type="http://schemas.openxmlformats.org/officeDocument/2006/relationships/image" Target="../media/image33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7.png"/><Relationship Id="rId2" Type="http://schemas.openxmlformats.org/officeDocument/2006/relationships/image" Target="../media/image336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jpeg"/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0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png"/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6.png"/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512" y="-16249"/>
            <a:ext cx="12192000" cy="6858000"/>
          </a:xfrm>
          <a:prstGeom prst="rect">
            <a:avLst/>
          </a:prstGeom>
        </p:spPr>
      </p:pic>
      <p:pic>
        <p:nvPicPr>
          <p:cNvPr id="16" name="Picture 2" descr="http://www.principalspage.com/theblog/wp-content/uploads/2008/08/NEW.g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771" y="650341"/>
            <a:ext cx="2479879" cy="22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avat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702" y="5302648"/>
            <a:ext cx="1063672" cy="11398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日期版面配置區 3"/>
          <p:cNvSpPr txBox="1">
            <a:spLocks/>
          </p:cNvSpPr>
          <p:nvPr/>
        </p:nvSpPr>
        <p:spPr>
          <a:xfrm>
            <a:off x="168771" y="6510603"/>
            <a:ext cx="1382182" cy="33114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800" b="1" i="0" kern="1200">
                <a:solidFill>
                  <a:srgbClr val="B13CC4"/>
                </a:solidFill>
                <a:latin typeface="Arial" pitchFamily="34" charset="0"/>
                <a:ea typeface="華康特粗圓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5pPr>
            <a:lvl6pPr marL="22860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6pPr>
            <a:lvl7pPr marL="27432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7pPr>
            <a:lvl8pPr marL="32004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8pPr>
            <a:lvl9pPr marL="36576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9pPr>
          </a:lstStyle>
          <a:p>
            <a:fld id="{6010BD98-E86E-4081-8542-7A922C6917B2}" type="datetime1">
              <a:rPr lang="zh-TW" altLang="en-US" sz="1632">
                <a:latin typeface="華康細圓體(P)" panose="020F0300000000000000" pitchFamily="34" charset="-120"/>
                <a:ea typeface="華康細圓體(P)" panose="020F0300000000000000" pitchFamily="34" charset="-120"/>
              </a:rPr>
              <a:pPr/>
              <a:t>2024/11/3</a:t>
            </a:fld>
            <a:endParaRPr lang="zh-TW" altLang="en-US" sz="1632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726" y="682551"/>
            <a:ext cx="7437811" cy="583987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595154" y="6247449"/>
            <a:ext cx="6300604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28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6"/>
              </a:rPr>
              <a:t>5-90-8 </a:t>
            </a:r>
            <a:r>
              <a:rPr lang="en-US" altLang="zh-TW" sz="2800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6"/>
              </a:rPr>
              <a:t>SolidWorks</a:t>
            </a:r>
            <a:r>
              <a:rPr lang="zh-TW" altLang="en-US" sz="2800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6"/>
              </a:rPr>
              <a:t>大型</a:t>
            </a:r>
            <a:r>
              <a:rPr lang="zh-TW" altLang="en-US" sz="28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6"/>
              </a:rPr>
              <a:t>組件技術</a:t>
            </a:r>
            <a:endParaRPr lang="zh-TW" altLang="en-US" sz="2800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9EBDC75-9F8F-4236-989E-2D309C93D77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1005" y="6121751"/>
            <a:ext cx="2207735" cy="720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8D9939A-7154-441E-BDE8-3A42FC3702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2665" y="6176194"/>
            <a:ext cx="611263" cy="60971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B3284F2-6E5D-4C43-ABA1-D839333F9EF2}"/>
              </a:ext>
            </a:extLst>
          </p:cNvPr>
          <p:cNvSpPr/>
          <p:nvPr/>
        </p:nvSpPr>
        <p:spPr>
          <a:xfrm>
            <a:off x="1678765" y="0"/>
            <a:ext cx="8834470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SolidWorks</a:t>
            </a:r>
            <a:r>
              <a:rPr lang="en-US" altLang="zh-TW" sz="4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4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大型組件技術與實務</a:t>
            </a:r>
            <a:endParaRPr lang="en-US" altLang="zh-TW" sz="4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770AF58-192E-305E-3F48-9A9662585BF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07" y="2928487"/>
            <a:ext cx="3077916" cy="192021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6500178-8907-A7B6-2262-E61A5271DC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6178" y="922127"/>
            <a:ext cx="4122562" cy="302034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FF11FF1-80B8-9572-A7DA-AC4AFF038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650" y="670729"/>
            <a:ext cx="7437811" cy="583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2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擁有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模型簡化技術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53716" y="6384993"/>
            <a:ext cx="2487928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大型組合件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化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2" y="1870755"/>
            <a:ext cx="5810974" cy="4153018"/>
          </a:xfrm>
          <a:prstGeom prst="rect">
            <a:avLst/>
          </a:prstGeom>
        </p:spPr>
      </p:pic>
      <p:pic>
        <p:nvPicPr>
          <p:cNvPr id="8" name="Picture 2" descr="http://ts1.mm.bing.net/th?id=HN.608052577797344265&amp;pid=1.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3341" y="4462942"/>
            <a:ext cx="1414921" cy="141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F0DE186-5E67-4812-B24B-4556319D8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318" y="2182253"/>
            <a:ext cx="5428444" cy="3841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24661FDE-11AB-4AFC-9573-B638F13C5282}"/>
              </a:ext>
            </a:extLst>
          </p:cNvPr>
          <p:cNvSpPr/>
          <p:nvPr/>
        </p:nvSpPr>
        <p:spPr>
          <a:xfrm>
            <a:off x="6759284" y="6384993"/>
            <a:ext cx="2672526" cy="343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32">
                <a:solidFill>
                  <a:srgbClr val="444444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5"/>
              </a:rPr>
              <a:t>10-40-4  </a:t>
            </a:r>
            <a:r>
              <a:rPr lang="zh-TW" altLang="en-US" sz="1632" dirty="0">
                <a:solidFill>
                  <a:srgbClr val="444444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5"/>
              </a:rPr>
              <a:t>模型檔案縮小策略</a:t>
            </a:r>
            <a:endParaRPr lang="zh-TW" altLang="en-US" sz="1632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00580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97CB901-7748-BAA4-C243-179747DD6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5884" y="2004061"/>
            <a:ext cx="4982447" cy="388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0"/>
          <p:cNvSpPr txBox="1">
            <a:spLocks noChangeArrowheads="1"/>
          </p:cNvSpPr>
          <p:nvPr/>
        </p:nvSpPr>
        <p:spPr bwMode="auto">
          <a:xfrm>
            <a:off x="8200704" y="1257113"/>
            <a:ext cx="1765234" cy="47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95">
                <a:solidFill>
                  <a:srgbClr val="0099CC"/>
                </a:solidFill>
                <a:ea typeface="新細明體" pitchFamily="18" charset="-120"/>
              </a:rPr>
              <a:t>3D </a:t>
            </a:r>
            <a:r>
              <a:rPr lang="zh-TW" altLang="en-US" sz="2495">
                <a:solidFill>
                  <a:srgbClr val="0099CC"/>
                </a:solidFill>
                <a:ea typeface="新細明體" pitchFamily="18" charset="-120"/>
              </a:rPr>
              <a:t>電路圖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260" y="1882185"/>
            <a:ext cx="3347475" cy="11196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02" y="3206283"/>
            <a:ext cx="3628262" cy="1468182"/>
          </a:xfrm>
          <a:prstGeom prst="rect">
            <a:avLst/>
          </a:prstGeom>
        </p:spPr>
      </p:pic>
      <p:sp>
        <p:nvSpPr>
          <p:cNvPr id="3" name="Rectangle 51"/>
          <p:cNvSpPr>
            <a:spLocks noChangeArrowheads="1"/>
          </p:cNvSpPr>
          <p:nvPr/>
        </p:nvSpPr>
        <p:spPr bwMode="auto">
          <a:xfrm>
            <a:off x="107217" y="829253"/>
            <a:ext cx="11976161" cy="93634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	2 </a:t>
            </a:r>
            <a:r>
              <a:rPr lang="zh-TW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快速鍵</a:t>
            </a: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+</a:t>
            </a:r>
            <a:r>
              <a:rPr lang="zh-TW" altLang="en-US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視角手勢</a:t>
            </a: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+API</a:t>
            </a:r>
            <a:endParaRPr lang="zh-TW" altLang="en-US" sz="2495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AutoShape 12"/>
          <p:cNvSpPr>
            <a:spLocks noChangeArrowheads="1"/>
          </p:cNvSpPr>
          <p:nvPr/>
        </p:nvSpPr>
        <p:spPr bwMode="auto">
          <a:xfrm>
            <a:off x="295109" y="5504962"/>
            <a:ext cx="967726" cy="486840"/>
          </a:xfrm>
          <a:prstGeom prst="wedgeRoundRectCallout">
            <a:avLst>
              <a:gd name="adj1" fmla="val 36111"/>
              <a:gd name="adj2" fmla="val -1209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86955"/>
            <a:r>
              <a:rPr lang="zh-TW" altLang="en-US" sz="2495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結合</a:t>
            </a:r>
          </a:p>
        </p:txBody>
      </p:sp>
      <p:pic>
        <p:nvPicPr>
          <p:cNvPr id="7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735" y="2059578"/>
            <a:ext cx="956096" cy="9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6428" y="5037371"/>
            <a:ext cx="1344672" cy="134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C6717F0-A8DB-48CC-94B1-E8BB5A3B8F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2155" y="3456324"/>
            <a:ext cx="2338618" cy="225338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B3F42A3-4F6A-4BA8-B821-0D8920859A1F}"/>
              </a:ext>
            </a:extLst>
          </p:cNvPr>
          <p:cNvSpPr/>
          <p:nvPr/>
        </p:nvSpPr>
        <p:spPr>
          <a:xfrm>
            <a:off x="4310083" y="6126477"/>
            <a:ext cx="2073003" cy="349776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1633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1633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等角視＋原點打開</a:t>
            </a:r>
            <a:endParaRPr lang="zh-TW" altLang="en-US" sz="1633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4A2E4E-D339-44D7-9C0F-DE107048F95B}"/>
              </a:ext>
            </a:extLst>
          </p:cNvPr>
          <p:cNvSpPr/>
          <p:nvPr/>
        </p:nvSpPr>
        <p:spPr>
          <a:xfrm>
            <a:off x="10361848" y="5092505"/>
            <a:ext cx="1344672" cy="529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775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API</a:t>
            </a:r>
            <a:endParaRPr lang="zh-TW" altLang="en-US" sz="2775" b="1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370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A4D2B45D-ECE1-B846-B5C3-90D0B99EC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8" y="1869568"/>
            <a:ext cx="2442267" cy="2680537"/>
          </a:xfrm>
          <a:prstGeom prst="rect">
            <a:avLst/>
          </a:prstGeom>
        </p:spPr>
      </p:pic>
      <p:sp>
        <p:nvSpPr>
          <p:cNvPr id="2" name="Text Box 50"/>
          <p:cNvSpPr txBox="1">
            <a:spLocks noChangeArrowheads="1"/>
          </p:cNvSpPr>
          <p:nvPr/>
        </p:nvSpPr>
        <p:spPr bwMode="auto">
          <a:xfrm>
            <a:off x="8200704" y="1257113"/>
            <a:ext cx="1765234" cy="47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95">
                <a:solidFill>
                  <a:srgbClr val="0099CC"/>
                </a:solidFill>
                <a:ea typeface="新細明體" pitchFamily="18" charset="-120"/>
              </a:rPr>
              <a:t>3D </a:t>
            </a:r>
            <a:r>
              <a:rPr lang="zh-TW" altLang="en-US" sz="2495">
                <a:solidFill>
                  <a:srgbClr val="0099CC"/>
                </a:solidFill>
                <a:ea typeface="新細明體" pitchFamily="18" charset="-120"/>
              </a:rPr>
              <a:t>電路圖</a:t>
            </a:r>
          </a:p>
        </p:txBody>
      </p:sp>
      <p:sp>
        <p:nvSpPr>
          <p:cNvPr id="3" name="Rectangle 51"/>
          <p:cNvSpPr>
            <a:spLocks noChangeArrowheads="1"/>
          </p:cNvSpPr>
          <p:nvPr/>
        </p:nvSpPr>
        <p:spPr bwMode="auto">
          <a:xfrm>
            <a:off x="107218" y="829253"/>
            <a:ext cx="11977568" cy="93634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 </a:t>
            </a:r>
            <a:r>
              <a:rPr lang="zh-TW" altLang="en-US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關閉檢視效果</a:t>
            </a:r>
            <a:endParaRPr lang="zh-TW" altLang="en-US" sz="2495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6" name="向右箭號 10">
            <a:extLst>
              <a:ext uri="{FF2B5EF4-FFF2-40B4-BE49-F238E27FC236}">
                <a16:creationId xmlns:a16="http://schemas.microsoft.com/office/drawing/2014/main" id="{CB6CE86A-75A2-9E24-16F5-457DFF187A03}"/>
              </a:ext>
            </a:extLst>
          </p:cNvPr>
          <p:cNvSpPr/>
          <p:nvPr/>
        </p:nvSpPr>
        <p:spPr bwMode="auto">
          <a:xfrm rot="7226081">
            <a:off x="1967119" y="2557557"/>
            <a:ext cx="758192" cy="41999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110FFD45-EC2A-A4A9-A7E1-FB633446A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132" y="2045059"/>
            <a:ext cx="4533326" cy="406412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FD02C3F0-FBA6-C5DC-F9A3-81FE43864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742" y="2334318"/>
            <a:ext cx="6275891" cy="402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0"/>
          <p:cNvSpPr txBox="1">
            <a:spLocks noChangeArrowheads="1"/>
          </p:cNvSpPr>
          <p:nvPr/>
        </p:nvSpPr>
        <p:spPr bwMode="auto">
          <a:xfrm>
            <a:off x="8200704" y="1257113"/>
            <a:ext cx="1765234" cy="47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95">
                <a:solidFill>
                  <a:srgbClr val="0099CC"/>
                </a:solidFill>
                <a:ea typeface="新細明體" pitchFamily="18" charset="-120"/>
              </a:rPr>
              <a:t>3D </a:t>
            </a:r>
            <a:r>
              <a:rPr lang="zh-TW" altLang="en-US" sz="2495">
                <a:solidFill>
                  <a:srgbClr val="0099CC"/>
                </a:solidFill>
                <a:ea typeface="新細明體" pitchFamily="18" charset="-120"/>
              </a:rPr>
              <a:t>電路圖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E30A01F2-5880-C723-EA76-2C85BA811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7" y="2384750"/>
            <a:ext cx="1895740" cy="1810003"/>
          </a:xfrm>
          <a:prstGeom prst="rect">
            <a:avLst/>
          </a:prstGeom>
        </p:spPr>
      </p:pic>
      <p:sp>
        <p:nvSpPr>
          <p:cNvPr id="30" name="向右箭號 10">
            <a:extLst>
              <a:ext uri="{FF2B5EF4-FFF2-40B4-BE49-F238E27FC236}">
                <a16:creationId xmlns:a16="http://schemas.microsoft.com/office/drawing/2014/main" id="{85F52C67-8B95-D0E1-E182-62DECB175440}"/>
              </a:ext>
            </a:extLst>
          </p:cNvPr>
          <p:cNvSpPr/>
          <p:nvPr/>
        </p:nvSpPr>
        <p:spPr bwMode="auto">
          <a:xfrm rot="7582666">
            <a:off x="912845" y="2396793"/>
            <a:ext cx="758192" cy="41999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FA27B27-0CBA-ADDC-6EBA-6036688D6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335" y="1918816"/>
            <a:ext cx="4065735" cy="472314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7B2E8FB-1B9B-7449-326A-D1AD01A63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047" y="2259760"/>
            <a:ext cx="4973978" cy="3541212"/>
          </a:xfrm>
          <a:prstGeom prst="rect">
            <a:avLst/>
          </a:prstGeom>
        </p:spPr>
      </p:pic>
      <p:sp>
        <p:nvSpPr>
          <p:cNvPr id="4" name="Rectangle 51">
            <a:extLst>
              <a:ext uri="{FF2B5EF4-FFF2-40B4-BE49-F238E27FC236}">
                <a16:creationId xmlns:a16="http://schemas.microsoft.com/office/drawing/2014/main" id="{64EA82D4-233A-414B-50CE-9D3D0F2E0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18" y="829253"/>
            <a:ext cx="11977568" cy="93634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 </a:t>
            </a:r>
            <a:r>
              <a:rPr lang="zh-TW" altLang="en-US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關閉檢視效果</a:t>
            </a:r>
            <a:endParaRPr lang="zh-TW" altLang="en-US" sz="2495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1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0"/>
          <p:cNvSpPr txBox="1">
            <a:spLocks noChangeArrowheads="1"/>
          </p:cNvSpPr>
          <p:nvPr/>
        </p:nvSpPr>
        <p:spPr bwMode="auto">
          <a:xfrm>
            <a:off x="8200704" y="1257113"/>
            <a:ext cx="1765234" cy="47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95363" eaLnBrk="0" hangingPunct="0">
              <a:defRPr sz="1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95">
                <a:solidFill>
                  <a:srgbClr val="0099CC"/>
                </a:solidFill>
                <a:ea typeface="新細明體" pitchFamily="18" charset="-120"/>
              </a:rPr>
              <a:t>3D </a:t>
            </a:r>
            <a:r>
              <a:rPr lang="zh-TW" altLang="en-US" sz="2495">
                <a:solidFill>
                  <a:srgbClr val="0099CC"/>
                </a:solidFill>
                <a:ea typeface="新細明體" pitchFamily="18" charset="-120"/>
              </a:rPr>
              <a:t>電路圖</a:t>
            </a:r>
          </a:p>
        </p:txBody>
      </p:sp>
      <p:sp>
        <p:nvSpPr>
          <p:cNvPr id="3" name="Rectangle 51"/>
          <p:cNvSpPr>
            <a:spLocks noChangeArrowheads="1"/>
          </p:cNvSpPr>
          <p:nvPr/>
        </p:nvSpPr>
        <p:spPr bwMode="auto">
          <a:xfrm>
            <a:off x="107218" y="829253"/>
            <a:ext cx="11977568" cy="93634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08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08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前置作業</a:t>
            </a:r>
            <a:endParaRPr lang="zh-TW" altLang="en-US" sz="3208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 </a:t>
            </a:r>
            <a:r>
              <a:rPr lang="zh-TW" altLang="en-US" sz="2495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必要時關閉帶邊線塗彩</a:t>
            </a:r>
            <a:endParaRPr lang="zh-TW" altLang="en-US" sz="2495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3AB24E9-003A-FC1B-C4AC-E63E876F3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395" y="1850327"/>
            <a:ext cx="1132601" cy="12530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B60E655-4A60-92E4-FB82-A23DF6191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75" y="1850326"/>
            <a:ext cx="1328617" cy="143781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CAAAC54-5199-697E-8C48-7BD29E703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75" y="3288145"/>
            <a:ext cx="4390002" cy="312545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BC8845B-3018-0BEC-340A-0D411696A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873" y="2343108"/>
            <a:ext cx="6071913" cy="409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9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隱藏所有類型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C600FAF-94A5-4346-BDF6-5DDD68C8D8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40" y="2100714"/>
            <a:ext cx="1627457" cy="361415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B1DC621-4C29-4FF9-818C-3211757F5DA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2746128" y="1859957"/>
            <a:ext cx="7778436" cy="409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656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系統選項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~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整體系統設定與設定精靈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書籍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1486471" y="6020424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系統選項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27438" y="6030171"/>
            <a:ext cx="2137124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複製設定精靈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00411F6-1617-F6DB-97BF-1B30AB6CCC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796" y="1972944"/>
            <a:ext cx="4402731" cy="395630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99A7301-71FA-D7F5-FD08-4B3C2275E9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156" y="2504654"/>
            <a:ext cx="4044363" cy="319418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5C4CC85-8ED4-2B6E-F96F-296BEB50BE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956" y="1836500"/>
            <a:ext cx="3115808" cy="436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382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一般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運算效能與網路連結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7112502" y="4153253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966" y="1862212"/>
            <a:ext cx="2145507" cy="3022789"/>
          </a:xfrm>
          <a:prstGeom prst="rect">
            <a:avLst/>
          </a:prstGeom>
        </p:spPr>
      </p:pic>
      <p:sp>
        <p:nvSpPr>
          <p:cNvPr id="15" name="AutoShape 32"/>
          <p:cNvSpPr>
            <a:spLocks noChangeArrowheads="1"/>
          </p:cNvSpPr>
          <p:nvPr/>
        </p:nvSpPr>
        <p:spPr bwMode="auto">
          <a:xfrm>
            <a:off x="2603049" y="1925368"/>
            <a:ext cx="1528273" cy="611753"/>
          </a:xfrm>
          <a:prstGeom prst="wedgeRoundRectCallout">
            <a:avLst>
              <a:gd name="adj1" fmla="val -114767"/>
              <a:gd name="adj2" fmla="val -2709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凍結</a:t>
            </a:r>
            <a:r>
              <a:rPr lang="zh-TW" altLang="en-US" sz="2487" dirty="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棒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" name="AutoShape 32"/>
          <p:cNvSpPr>
            <a:spLocks noChangeArrowheads="1"/>
          </p:cNvSpPr>
          <p:nvPr/>
        </p:nvSpPr>
        <p:spPr bwMode="auto">
          <a:xfrm>
            <a:off x="2678705" y="2683158"/>
            <a:ext cx="1588502" cy="611753"/>
          </a:xfrm>
          <a:prstGeom prst="wedgeRoundRectCallout">
            <a:avLst>
              <a:gd name="adj1" fmla="val -68889"/>
              <a:gd name="adj2" fmla="val -691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連</a:t>
            </a: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RSS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7" name="AutoShape 32"/>
          <p:cNvSpPr>
            <a:spLocks noChangeArrowheads="1"/>
          </p:cNvSpPr>
          <p:nvPr/>
        </p:nvSpPr>
        <p:spPr bwMode="auto">
          <a:xfrm>
            <a:off x="142612" y="5311332"/>
            <a:ext cx="2764365" cy="611753"/>
          </a:xfrm>
          <a:prstGeom prst="wedgeRoundRectCallout">
            <a:avLst>
              <a:gd name="adj1" fmla="val -23363"/>
              <a:gd name="adj2" fmla="val -118894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傳送效能紀錄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D27B824-38CC-4EE3-A41A-743D3A99D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468" y="1925368"/>
            <a:ext cx="3107165" cy="421771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21B324E-6667-4AA3-ACB0-8162D9C14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365" y="3420003"/>
            <a:ext cx="832888" cy="58876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E5BCBE7-0820-4B70-ACB7-7A01079716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855" y="1990113"/>
            <a:ext cx="3167826" cy="3750227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80466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工程圖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工程圖、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顯示樣式、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267221" y="6330865"/>
            <a:ext cx="181171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設定成紅色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2273822" y="4907457"/>
            <a:ext cx="1796837" cy="611753"/>
          </a:xfrm>
          <a:prstGeom prst="wedgeRoundRectCallout">
            <a:avLst>
              <a:gd name="adj1" fmla="val -58464"/>
              <a:gd name="adj2" fmla="val -13953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所選項次</a:t>
            </a: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C00833B-6F1E-E992-0B96-B1648451D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43" y="1954045"/>
            <a:ext cx="5386299" cy="41071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E7CCC52-0AEB-F70F-CD82-E296D3F250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5657" y="4224934"/>
            <a:ext cx="3924403" cy="11049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92C6B7EC-2611-ADEF-F435-E17A9FC649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623" y="2043004"/>
            <a:ext cx="2079226" cy="1578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9317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4-3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色彩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強調所選色彩顯示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267221" y="6330865"/>
            <a:ext cx="181171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設定成紅色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20" y="2050812"/>
            <a:ext cx="5053390" cy="4150998"/>
          </a:xfrm>
          <a:prstGeom prst="rect">
            <a:avLst/>
          </a:prstGeom>
        </p:spPr>
      </p:pic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2273822" y="4907457"/>
            <a:ext cx="1796837" cy="611753"/>
          </a:xfrm>
          <a:prstGeom prst="wedgeRoundRectCallout">
            <a:avLst>
              <a:gd name="adj1" fmla="val -58464"/>
              <a:gd name="adj2" fmla="val -13953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所選項次</a:t>
            </a: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107" y="2152335"/>
            <a:ext cx="4422985" cy="3844556"/>
          </a:xfrm>
          <a:prstGeom prst="rect">
            <a:avLst/>
          </a:prstGeom>
        </p:spPr>
      </p:pic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6925309" y="5126134"/>
            <a:ext cx="1796837" cy="611753"/>
          </a:xfrm>
          <a:prstGeom prst="wedgeRoundRectCallout">
            <a:avLst>
              <a:gd name="adj1" fmla="val -8909"/>
              <a:gd name="adj2" fmla="val -166644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所選項次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706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CC240C6-5B9A-4006-8134-CA2BF87D2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8" y="1922957"/>
            <a:ext cx="5139070" cy="32537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草圖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圓心點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+2.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圖元點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1280906" y="4564935"/>
            <a:ext cx="1360643" cy="611753"/>
          </a:xfrm>
          <a:prstGeom prst="wedgeRoundRectCallout">
            <a:avLst>
              <a:gd name="adj1" fmla="val -9300"/>
              <a:gd name="adj2" fmla="val -188157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圓心點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4118416" y="4387249"/>
            <a:ext cx="1632038" cy="611753"/>
          </a:xfrm>
          <a:prstGeom prst="wedgeRoundRectCallout">
            <a:avLst>
              <a:gd name="adj1" fmla="val -46400"/>
              <a:gd name="adj2" fmla="val -9827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圖元點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454" y="4014998"/>
            <a:ext cx="5716378" cy="220221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917" y="1922957"/>
            <a:ext cx="5937452" cy="2202211"/>
          </a:xfrm>
          <a:prstGeom prst="rect">
            <a:avLst/>
          </a:prstGeom>
        </p:spPr>
      </p:pic>
      <p:pic>
        <p:nvPicPr>
          <p:cNvPr id="13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4069" y="4225581"/>
            <a:ext cx="1715388" cy="171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4069" y="2609547"/>
            <a:ext cx="926398" cy="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03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產品管理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能力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7ECF506-F8F0-CD67-8A7D-A6740EAA9F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2473" y="853417"/>
            <a:ext cx="3079527" cy="159969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B721D26-7567-FB57-02D7-4EA4D627CE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011" y="2391997"/>
            <a:ext cx="9520014" cy="2756620"/>
          </a:xfrm>
          <a:prstGeom prst="rect">
            <a:avLst/>
          </a:prstGeom>
        </p:spPr>
      </p:pic>
      <p:sp>
        <p:nvSpPr>
          <p:cNvPr id="2" name="AutoShape 12">
            <a:extLst>
              <a:ext uri="{FF2B5EF4-FFF2-40B4-BE49-F238E27FC236}">
                <a16:creationId xmlns:a16="http://schemas.microsoft.com/office/drawing/2014/main" id="{522223F9-2857-E756-3B79-777CB9C89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515" y="4149466"/>
            <a:ext cx="1077686" cy="966821"/>
          </a:xfrm>
          <a:prstGeom prst="wedgeRoundRectCallout">
            <a:avLst>
              <a:gd name="adj1" fmla="val 70498"/>
              <a:gd name="adj2" fmla="val -7615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小李</a:t>
            </a:r>
          </a:p>
        </p:txBody>
      </p:sp>
      <p:sp>
        <p:nvSpPr>
          <p:cNvPr id="4" name="AutoShape 12">
            <a:extLst>
              <a:ext uri="{FF2B5EF4-FFF2-40B4-BE49-F238E27FC236}">
                <a16:creationId xmlns:a16="http://schemas.microsoft.com/office/drawing/2014/main" id="{E73B3A2B-AC4F-660C-A2F9-AC54CFDF7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978" y="5059696"/>
            <a:ext cx="1077686" cy="966821"/>
          </a:xfrm>
          <a:prstGeom prst="wedgeRoundRectCallout">
            <a:avLst>
              <a:gd name="adj1" fmla="val 64437"/>
              <a:gd name="adj2" fmla="val -10993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小陳</a:t>
            </a:r>
          </a:p>
        </p:txBody>
      </p:sp>
      <p:sp>
        <p:nvSpPr>
          <p:cNvPr id="6" name="AutoShape 12">
            <a:extLst>
              <a:ext uri="{FF2B5EF4-FFF2-40B4-BE49-F238E27FC236}">
                <a16:creationId xmlns:a16="http://schemas.microsoft.com/office/drawing/2014/main" id="{1D26FD36-F14D-4D57-F489-55BBFD3F9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049" y="5225993"/>
            <a:ext cx="1077686" cy="966821"/>
          </a:xfrm>
          <a:prstGeom prst="wedgeRoundRectCallout">
            <a:avLst>
              <a:gd name="adj1" fmla="val 35144"/>
              <a:gd name="adj2" fmla="val -8629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小郎</a:t>
            </a:r>
          </a:p>
        </p:txBody>
      </p:sp>
      <p:sp>
        <p:nvSpPr>
          <p:cNvPr id="7" name="AutoShape 12">
            <a:extLst>
              <a:ext uri="{FF2B5EF4-FFF2-40B4-BE49-F238E27FC236}">
                <a16:creationId xmlns:a16="http://schemas.microsoft.com/office/drawing/2014/main" id="{C506543C-BA3F-CF8E-BFD6-CB7139EC9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652" y="5148617"/>
            <a:ext cx="1077686" cy="966821"/>
          </a:xfrm>
          <a:prstGeom prst="wedgeRoundRectCallout">
            <a:avLst>
              <a:gd name="adj1" fmla="val 47265"/>
              <a:gd name="adj2" fmla="val -13020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4</a:t>
            </a: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二郎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63D8B5B5-9C58-1EDE-D34A-D9C8139C907D}"/>
              </a:ext>
            </a:extLst>
          </p:cNvPr>
          <p:cNvSpPr/>
          <p:nvPr/>
        </p:nvSpPr>
        <p:spPr>
          <a:xfrm>
            <a:off x="457200" y="1992086"/>
            <a:ext cx="10924162" cy="4602798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F2A41A13-A44A-A238-D1A1-60A441BB4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2172" y="2473605"/>
            <a:ext cx="1077686" cy="966821"/>
          </a:xfrm>
          <a:prstGeom prst="wedgeRoundRectCallout">
            <a:avLst>
              <a:gd name="adj1" fmla="val -42334"/>
              <a:gd name="adj2" fmla="val -8554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5</a:t>
            </a: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大郎</a:t>
            </a:r>
          </a:p>
        </p:txBody>
      </p:sp>
    </p:spTree>
    <p:extLst>
      <p:ext uri="{BB962C8B-B14F-4D97-AF65-F5344CB8AC3E}">
        <p14:creationId xmlns:p14="http://schemas.microsoft.com/office/powerpoint/2010/main" val="334926411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顯示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選擇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透明度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邊線顯示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ACD1547-D1B5-E2C1-CED2-01ACDB71E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1" y="2211994"/>
            <a:ext cx="5865117" cy="37363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3FC2791-F8F6-FA6B-E9BE-D8861C166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63" y="2011845"/>
            <a:ext cx="4411657" cy="41366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Line 25">
            <a:extLst>
              <a:ext uri="{FF2B5EF4-FFF2-40B4-BE49-F238E27FC236}">
                <a16:creationId xmlns:a16="http://schemas.microsoft.com/office/drawing/2014/main" id="{3B9BAD6E-6F05-CFF1-BA5E-EADB0F6852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4580" y="2303929"/>
            <a:ext cx="571420" cy="50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11" name="Line 25">
            <a:extLst>
              <a:ext uri="{FF2B5EF4-FFF2-40B4-BE49-F238E27FC236}">
                <a16:creationId xmlns:a16="http://schemas.microsoft.com/office/drawing/2014/main" id="{07E7070F-2D88-4704-6251-05526D734B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1827" y="4080183"/>
            <a:ext cx="571420" cy="50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13" name="Line 25">
            <a:extLst>
              <a:ext uri="{FF2B5EF4-FFF2-40B4-BE49-F238E27FC236}">
                <a16:creationId xmlns:a16="http://schemas.microsoft.com/office/drawing/2014/main" id="{B9C4314D-FB29-4D9F-2F30-12003BD996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1827" y="4860112"/>
            <a:ext cx="571420" cy="50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23866440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效能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最重要的設定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095" y="1871530"/>
            <a:ext cx="4513747" cy="448462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194" y="2637334"/>
            <a:ext cx="3075716" cy="1483795"/>
          </a:xfrm>
          <a:prstGeom prst="rect">
            <a:avLst/>
          </a:prstGeom>
        </p:spPr>
      </p:pic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4679624" y="1897579"/>
            <a:ext cx="2729450" cy="520565"/>
          </a:xfrm>
          <a:prstGeom prst="wedgeRoundRectCallout">
            <a:avLst>
              <a:gd name="adj1" fmla="val -60970"/>
              <a:gd name="adj2" fmla="val -1133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 dirty="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 dirty="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模型重算確認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4679623" y="2562891"/>
            <a:ext cx="1876744" cy="520565"/>
          </a:xfrm>
          <a:prstGeom prst="wedgeRoundRectCallout">
            <a:avLst>
              <a:gd name="adj1" fmla="val -142806"/>
              <a:gd name="adj2" fmla="val -40698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透明度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4279105" y="3359892"/>
            <a:ext cx="1916080" cy="520565"/>
          </a:xfrm>
          <a:prstGeom prst="wedgeRoundRectCallout">
            <a:avLst>
              <a:gd name="adj1" fmla="val -52037"/>
              <a:gd name="adj2" fmla="val 144082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輕量抑制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5795859" y="4109776"/>
            <a:ext cx="2418099" cy="520565"/>
          </a:xfrm>
          <a:prstGeom prst="wedgeRoundRectCallout">
            <a:avLst>
              <a:gd name="adj1" fmla="val -50270"/>
              <a:gd name="adj2" fmla="val 8520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檢查過時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2"/>
          <p:cNvSpPr>
            <a:spLocks noChangeArrowheads="1"/>
          </p:cNvSpPr>
          <p:nvPr/>
        </p:nvSpPr>
        <p:spPr bwMode="auto">
          <a:xfrm>
            <a:off x="5957783" y="4896462"/>
            <a:ext cx="2305945" cy="520565"/>
          </a:xfrm>
          <a:prstGeom prst="wedgeRoundRectCallout">
            <a:avLst>
              <a:gd name="adj1" fmla="val -57679"/>
              <a:gd name="adj2" fmla="val 3845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解除輕量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2"/>
          <p:cNvSpPr>
            <a:spLocks noChangeArrowheads="1"/>
          </p:cNvSpPr>
          <p:nvPr/>
        </p:nvSpPr>
        <p:spPr bwMode="auto">
          <a:xfrm>
            <a:off x="6070656" y="5571384"/>
            <a:ext cx="2143302" cy="520565"/>
          </a:xfrm>
          <a:prstGeom prst="wedgeRoundRectCallout">
            <a:avLst>
              <a:gd name="adj1" fmla="val -67462"/>
              <a:gd name="adj2" fmla="val -34275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載入計算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" name="AutoShape 32"/>
          <p:cNvSpPr>
            <a:spLocks noChangeArrowheads="1"/>
          </p:cNvSpPr>
          <p:nvPr/>
        </p:nvSpPr>
        <p:spPr bwMode="auto">
          <a:xfrm>
            <a:off x="6064396" y="6262475"/>
            <a:ext cx="2450423" cy="520565"/>
          </a:xfrm>
          <a:prstGeom prst="wedgeRoundRectCallout">
            <a:avLst>
              <a:gd name="adj1" fmla="val -79822"/>
              <a:gd name="adj2" fmla="val -4639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結合速度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7" name="AutoShape 32"/>
          <p:cNvSpPr>
            <a:spLocks noChangeArrowheads="1"/>
          </p:cNvSpPr>
          <p:nvPr/>
        </p:nvSpPr>
        <p:spPr bwMode="auto">
          <a:xfrm>
            <a:off x="7994308" y="1873516"/>
            <a:ext cx="2775486" cy="520565"/>
          </a:xfrm>
          <a:prstGeom prst="wedgeRoundRectCallout">
            <a:avLst>
              <a:gd name="adj1" fmla="val -21003"/>
              <a:gd name="adj2" fmla="val 149277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更新物質特性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8" name="AutoShape 32"/>
          <p:cNvSpPr>
            <a:spLocks noChangeArrowheads="1"/>
          </p:cNvSpPr>
          <p:nvPr/>
        </p:nvSpPr>
        <p:spPr bwMode="auto">
          <a:xfrm>
            <a:off x="8631137" y="4420422"/>
            <a:ext cx="2156185" cy="520565"/>
          </a:xfrm>
          <a:prstGeom prst="wedgeRoundRectCallout">
            <a:avLst>
              <a:gd name="adj1" fmla="val -39129"/>
              <a:gd name="adj2" fmla="val -112198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無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預覽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152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81940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4-6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最重要的設定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937333A-53CB-1A1F-7DB6-2A6FAD4C6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15" y="1936662"/>
            <a:ext cx="4420696" cy="43924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F629343-63A3-4FF4-3B3D-31B773717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007" y="2241168"/>
            <a:ext cx="3154508" cy="383489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9877153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7697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4-6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效能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高品質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動態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767" y="2336318"/>
            <a:ext cx="4920382" cy="3080650"/>
          </a:xfrm>
          <a:prstGeom prst="rect">
            <a:avLst/>
          </a:prstGeom>
        </p:spPr>
      </p:pic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5157628" y="6193366"/>
            <a:ext cx="1876744" cy="520565"/>
          </a:xfrm>
          <a:prstGeom prst="wedgeRoundRectCallout">
            <a:avLst>
              <a:gd name="adj1" fmla="val -46056"/>
              <a:gd name="adj2" fmla="val -25605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透明度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 descr="圖 2-9-16">
            <a:extLst>
              <a:ext uri="{FF2B5EF4-FFF2-40B4-BE49-F238E27FC236}">
                <a16:creationId xmlns:a16="http://schemas.microsoft.com/office/drawing/2014/main" id="{9281FBE1-A57E-4FFC-8724-C7DFA343712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28" y="2008130"/>
            <a:ext cx="5299019" cy="4072892"/>
          </a:xfrm>
          <a:prstGeom prst="rect">
            <a:avLst/>
          </a:prstGeom>
          <a:noFill/>
          <a:ln w="6350" cmpd="sng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367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81940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4-6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最重要的設定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2502326" y="5741910"/>
            <a:ext cx="1916080" cy="520565"/>
          </a:xfrm>
          <a:prstGeom prst="wedgeRoundRectCallout">
            <a:avLst>
              <a:gd name="adj1" fmla="val -12856"/>
              <a:gd name="adj2" fmla="val 1831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輕量抑制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8" name="AutoShape 32"/>
          <p:cNvSpPr>
            <a:spLocks noChangeArrowheads="1"/>
          </p:cNvSpPr>
          <p:nvPr/>
        </p:nvSpPr>
        <p:spPr bwMode="auto">
          <a:xfrm>
            <a:off x="8303960" y="5741909"/>
            <a:ext cx="2156185" cy="520565"/>
          </a:xfrm>
          <a:prstGeom prst="wedgeRoundRectCallout">
            <a:avLst>
              <a:gd name="adj1" fmla="val -27388"/>
              <a:gd name="adj2" fmla="val -26674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無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預覽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659" y="2185532"/>
            <a:ext cx="4229478" cy="31997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A13FBB1-8608-45F9-A9BC-5D24571DB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69" y="2123029"/>
            <a:ext cx="2341862" cy="242215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8D7FEB9-CDAD-4CB1-AB8D-0045CD4AD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268" y="2468077"/>
            <a:ext cx="4191882" cy="30075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5863570-2D51-439C-A4F4-DA27FF8F7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36" y="4715012"/>
            <a:ext cx="1795146" cy="148507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9984333-D934-4C44-8524-97401250917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041753" y="2185532"/>
            <a:ext cx="1111634" cy="122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2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組件模式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104393" y="6330865"/>
            <a:ext cx="213712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提高檢視效率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435" y="1950619"/>
            <a:ext cx="6968503" cy="4438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7823728" y="1977710"/>
            <a:ext cx="1876744" cy="520565"/>
          </a:xfrm>
          <a:prstGeom prst="wedgeRoundRectCallout">
            <a:avLst>
              <a:gd name="adj1" fmla="val -139247"/>
              <a:gd name="adj2" fmla="val 7318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8681833" y="3800102"/>
            <a:ext cx="1876744" cy="520565"/>
          </a:xfrm>
          <a:prstGeom prst="wedgeRoundRectCallout">
            <a:avLst>
              <a:gd name="adj1" fmla="val -39241"/>
              <a:gd name="adj2" fmla="val -81090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指定數量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8285793" y="5121944"/>
            <a:ext cx="1876744" cy="520565"/>
          </a:xfrm>
          <a:prstGeom prst="wedgeRoundRectCallout">
            <a:avLst>
              <a:gd name="adj1" fmla="val -25752"/>
              <a:gd name="adj2" fmla="val 100020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指定數量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2738809" y="5261569"/>
            <a:ext cx="1876744" cy="520565"/>
          </a:xfrm>
          <a:prstGeom prst="wedgeRoundRectCallout">
            <a:avLst>
              <a:gd name="adj1" fmla="val 52857"/>
              <a:gd name="adj2" fmla="val 84927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設計檢閱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000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2872" y="2801191"/>
            <a:ext cx="3870111" cy="3410250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871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  重新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計算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模型計算至最新狀態</a:t>
            </a:r>
          </a:p>
        </p:txBody>
      </p:sp>
      <p:sp>
        <p:nvSpPr>
          <p:cNvPr id="5" name="矩形 4"/>
          <p:cNvSpPr/>
          <p:nvPr/>
        </p:nvSpPr>
        <p:spPr>
          <a:xfrm>
            <a:off x="6096000" y="2801191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開啟組件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220" y="1870725"/>
            <a:ext cx="4399331" cy="99482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203" y="1844675"/>
            <a:ext cx="4040947" cy="366333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267303" y="5661777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零件變更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向右箭號 12"/>
          <p:cNvSpPr/>
          <p:nvPr/>
        </p:nvSpPr>
        <p:spPr bwMode="auto">
          <a:xfrm>
            <a:off x="5186920" y="5317233"/>
            <a:ext cx="943099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821303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  重新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計算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儲存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文件前更新模型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13" y="2121423"/>
            <a:ext cx="5091092" cy="391084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656" y="1764820"/>
            <a:ext cx="4497268" cy="447269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62E0A81-D261-483C-AE40-125E3CC44F2B}"/>
              </a:ext>
            </a:extLst>
          </p:cNvPr>
          <p:cNvSpPr/>
          <p:nvPr/>
        </p:nvSpPr>
        <p:spPr>
          <a:xfrm>
            <a:off x="4221135" y="6317187"/>
            <a:ext cx="3764172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紀錄被修改或更新的文件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28867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6380297" y="4011685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61274" y="4915861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開啟舊檔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1243" y="2001029"/>
            <a:ext cx="3893290" cy="251609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4" y="2046169"/>
            <a:ext cx="2971692" cy="245435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1304426" y="3785059"/>
            <a:ext cx="1834909" cy="451381"/>
          </a:xfrm>
          <a:prstGeom prst="roundRect">
            <a:avLst>
              <a:gd name="adj" fmla="val 16667"/>
            </a:avLst>
          </a:prstGeom>
          <a:noFill/>
          <a:ln w="698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622" tIns="46310" rIns="92622" bIns="46310" anchor="ctr">
            <a:scene3d>
              <a:camera prst="orthographicFront">
                <a:rot lat="0" lon="20099993" rev="0"/>
              </a:camera>
              <a:lightRig rig="threePt" dir="t"/>
            </a:scene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 sz="888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68107" y="5172621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選項控制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cxnSp>
        <p:nvCxnSpPr>
          <p:cNvPr id="13" name="AutoShape 23"/>
          <p:cNvCxnSpPr>
            <a:cxnSpLocks noChangeShapeType="1"/>
          </p:cNvCxnSpPr>
          <p:nvPr/>
        </p:nvCxnSpPr>
        <p:spPr bwMode="auto">
          <a:xfrm rot="5400000" flipH="1" flipV="1">
            <a:off x="3619264" y="2766251"/>
            <a:ext cx="1368486" cy="938052"/>
          </a:xfrm>
          <a:prstGeom prst="curvedConnector3">
            <a:avLst>
              <a:gd name="adj1" fmla="val 97205"/>
            </a:avLst>
          </a:prstGeom>
          <a:noFill/>
          <a:ln w="825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82196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進入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大型組件模式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3539D47-B1C6-4049-BCBC-8A03E1D752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474" y="2097051"/>
            <a:ext cx="4427672" cy="137920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AE89D92-5A01-498C-B69B-A83DC9A3B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214" y="3665171"/>
            <a:ext cx="2173818" cy="250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5718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 線上說明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大型組合件模式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72449" y="6317187"/>
            <a:ext cx="246253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大型組合件模式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4BB5580-1F23-407C-B1C9-607FF54965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14" y="2393821"/>
            <a:ext cx="4549430" cy="2867331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812C4E0-18D4-66B4-423D-699C87EF4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849" y="2296851"/>
            <a:ext cx="6605791" cy="29643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72974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產品資料管理能力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(CAD+PDM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與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ERP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合作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CB83839-3BD4-51AB-F5AD-86D6126DB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569" y="1836500"/>
            <a:ext cx="8386923" cy="4072982"/>
          </a:xfrm>
          <a:prstGeom prst="rect">
            <a:avLst/>
          </a:prstGeom>
        </p:spPr>
      </p:pic>
      <p:sp>
        <p:nvSpPr>
          <p:cNvPr id="5" name="AutoShape 34">
            <a:extLst>
              <a:ext uri="{FF2B5EF4-FFF2-40B4-BE49-F238E27FC236}">
                <a16:creationId xmlns:a16="http://schemas.microsoft.com/office/drawing/2014/main" id="{66F09A1A-C660-C202-BF53-E300131F7F0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709" y="2193839"/>
            <a:ext cx="2970347" cy="898494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chemeClr val="accent1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6365" tIns="35355" rIns="36365" bIns="35355" anchor="ctr" anchorCtr="1"/>
          <a:lstStyle/>
          <a:p>
            <a:pPr defTabSz="791750"/>
            <a:r>
              <a:rPr lang="en-US" altLang="zh-TW" sz="2806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CAD+PDM</a:t>
            </a:r>
            <a:r>
              <a:rPr lang="zh-TW" altLang="en-US" sz="2806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6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endParaRPr lang="en-US" altLang="zh-TW" sz="2806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B2983853-0F68-F19C-F34D-ACF038C78D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709" y="4636546"/>
            <a:ext cx="3185700" cy="89849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solidFill>
              <a:schemeClr val="accent1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6365" tIns="35355" rIns="36365" bIns="35355" anchor="ctr" anchorCtr="1"/>
          <a:lstStyle/>
          <a:p>
            <a:pPr defTabSz="791750"/>
            <a:r>
              <a:rPr lang="en-US" altLang="zh-TW" sz="2806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CAD+PDM+ERP</a:t>
            </a:r>
            <a:r>
              <a:rPr lang="zh-TW" altLang="en-US" sz="2806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6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endParaRPr lang="en-US" altLang="zh-TW" sz="2806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99EE1609-BE79-24B7-5EE4-F6DF6797D2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709" y="3390132"/>
            <a:ext cx="3018986" cy="898494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solidFill>
              <a:schemeClr val="accent1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6365" tIns="35355" rIns="36365" bIns="35355" anchor="ctr" anchorCtr="1"/>
          <a:lstStyle/>
          <a:p>
            <a:pPr defTabSz="791750"/>
            <a:r>
              <a:rPr lang="en-US" altLang="zh-TW" sz="2806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CAD+ERP</a:t>
            </a:r>
            <a:r>
              <a:rPr lang="zh-TW" altLang="en-US" sz="2806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6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endParaRPr lang="en-US" altLang="zh-TW" sz="2806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754582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73421C49-5F22-40B0-9981-1B83536AF7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801" y="3140101"/>
            <a:ext cx="4993348" cy="3042821"/>
          </a:xfrm>
          <a:prstGeom prst="rect">
            <a:avLst/>
          </a:prstGeom>
        </p:spPr>
      </p:pic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777575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進入大型設計檢閱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99" y="2096495"/>
            <a:ext cx="2143573" cy="1770400"/>
          </a:xfrm>
          <a:prstGeom prst="rect">
            <a:avLst/>
          </a:prstGeom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576453" y="3556481"/>
            <a:ext cx="1730519" cy="394734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622" tIns="46310" rIns="92622" bIns="46310" anchor="ctr">
            <a:scene3d>
              <a:camera prst="orthographicFront">
                <a:rot lat="0" lon="20099993" rev="0"/>
              </a:camera>
              <a:lightRig rig="threePt" dir="t"/>
            </a:scene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 sz="888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7C37961-137F-432D-B929-6C014AAA14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8676" y="2249373"/>
            <a:ext cx="3577508" cy="354339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B0D7254-D2B3-4012-82A1-104BB0BFE93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818" y="1925753"/>
            <a:ext cx="3733898" cy="1055942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C505989-4F47-4C35-BF31-A9044BF1CA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818" y="2981695"/>
            <a:ext cx="1807076" cy="13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066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4-8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外部參考資料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不產生參考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3907" y="1893559"/>
            <a:ext cx="7620258" cy="44373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AutoShape 32"/>
          <p:cNvSpPr>
            <a:spLocks noChangeArrowheads="1"/>
          </p:cNvSpPr>
          <p:nvPr/>
        </p:nvSpPr>
        <p:spPr bwMode="auto">
          <a:xfrm>
            <a:off x="7823728" y="1977710"/>
            <a:ext cx="1876744" cy="520565"/>
          </a:xfrm>
          <a:prstGeom prst="wedgeRoundRectCallout">
            <a:avLst>
              <a:gd name="adj1" fmla="val -133200"/>
              <a:gd name="adj2" fmla="val 7788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以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唯讀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7892837" y="2807019"/>
            <a:ext cx="1876744" cy="520565"/>
          </a:xfrm>
          <a:prstGeom prst="wedgeRoundRectCallout">
            <a:avLst>
              <a:gd name="adj1" fmla="val -64035"/>
              <a:gd name="adj2" fmla="val 44152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載入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7951148" y="3567220"/>
            <a:ext cx="1876744" cy="520565"/>
          </a:xfrm>
          <a:prstGeom prst="wedgeRoundRectCallout">
            <a:avLst>
              <a:gd name="adj1" fmla="val -122153"/>
              <a:gd name="adj2" fmla="val 1990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尋找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8089366" y="4258311"/>
            <a:ext cx="1876744" cy="520565"/>
          </a:xfrm>
          <a:prstGeom prst="wedgeRoundRectCallout">
            <a:avLst>
              <a:gd name="adj1" fmla="val -75562"/>
              <a:gd name="adj2" fmla="val -19918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6983621" y="5730157"/>
            <a:ext cx="1876744" cy="520565"/>
          </a:xfrm>
          <a:prstGeom prst="wedgeRoundRectCallout">
            <a:avLst>
              <a:gd name="adj1" fmla="val -89492"/>
              <a:gd name="adj2" fmla="val 259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產生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108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3-9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檔案位置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經常使用預設範本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440" y="1915155"/>
            <a:ext cx="7512361" cy="4432580"/>
          </a:xfrm>
          <a:prstGeom prst="rect">
            <a:avLst/>
          </a:prstGeom>
        </p:spPr>
      </p:pic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9413237" y="3014347"/>
            <a:ext cx="1036637" cy="2870275"/>
          </a:xfrm>
          <a:prstGeom prst="wedgeRoundRectCallout">
            <a:avLst>
              <a:gd name="adj1" fmla="val -88575"/>
              <a:gd name="adj2" fmla="val 1643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</a:p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指</a:t>
            </a:r>
            <a:endParaRPr lang="en-US" altLang="zh-TW" sz="2487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定</a:t>
            </a:r>
            <a:endParaRPr lang="en-US" altLang="zh-TW" sz="2487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範</a:t>
            </a:r>
            <a:endParaRPr lang="en-US" altLang="zh-TW" sz="2487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本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2"/>
          <p:cNvSpPr>
            <a:spLocks noChangeArrowheads="1"/>
          </p:cNvSpPr>
          <p:nvPr/>
        </p:nvSpPr>
        <p:spPr bwMode="auto">
          <a:xfrm>
            <a:off x="6810237" y="5502275"/>
            <a:ext cx="1776195" cy="520565"/>
          </a:xfrm>
          <a:prstGeom prst="wedgeRoundRectCallout">
            <a:avLst>
              <a:gd name="adj1" fmla="val -43173"/>
              <a:gd name="adj2" fmla="val 77052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經常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使用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663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4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視角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關閉轉換與備份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79" y="1912927"/>
            <a:ext cx="4551921" cy="446535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7" name="AutoShape 32"/>
          <p:cNvSpPr>
            <a:spLocks noChangeArrowheads="1"/>
          </p:cNvSpPr>
          <p:nvPr/>
        </p:nvSpPr>
        <p:spPr bwMode="auto">
          <a:xfrm>
            <a:off x="930454" y="3429000"/>
            <a:ext cx="1876744" cy="520565"/>
          </a:xfrm>
          <a:prstGeom prst="wedgeRoundRectCallout">
            <a:avLst>
              <a:gd name="adj1" fmla="val 46662"/>
              <a:gd name="adj2" fmla="val 112974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轉變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195A37B-66FA-4986-9F45-FDC49C88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826" y="2041655"/>
            <a:ext cx="5515261" cy="4048991"/>
          </a:xfrm>
          <a:prstGeom prst="rect">
            <a:avLst/>
          </a:prstGeom>
        </p:spPr>
      </p:pic>
      <p:sp>
        <p:nvSpPr>
          <p:cNvPr id="11" name="AutoShape 32">
            <a:extLst>
              <a:ext uri="{FF2B5EF4-FFF2-40B4-BE49-F238E27FC236}">
                <a16:creationId xmlns:a16="http://schemas.microsoft.com/office/drawing/2014/main" id="{15888138-DC80-45CA-8A43-27DAB115B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5771" y="3359892"/>
            <a:ext cx="1876744" cy="520565"/>
          </a:xfrm>
          <a:prstGeom prst="wedgeRoundRectCallout">
            <a:avLst>
              <a:gd name="adj1" fmla="val -74363"/>
              <a:gd name="adj2" fmla="val -25525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備份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>
            <a:extLst>
              <a:ext uri="{FF2B5EF4-FFF2-40B4-BE49-F238E27FC236}">
                <a16:creationId xmlns:a16="http://schemas.microsoft.com/office/drawing/2014/main" id="{12162040-8FB5-49A1-98FD-ABADEB934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619" y="2051902"/>
            <a:ext cx="1876744" cy="520565"/>
          </a:xfrm>
          <a:prstGeom prst="wedgeRoundRectCallout">
            <a:avLst>
              <a:gd name="adj1" fmla="val -70584"/>
              <a:gd name="adj2" fmla="val -911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復原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2">
            <a:extLst>
              <a:ext uri="{FF2B5EF4-FFF2-40B4-BE49-F238E27FC236}">
                <a16:creationId xmlns:a16="http://schemas.microsoft.com/office/drawing/2014/main" id="{6912118E-4E6A-46D2-835B-32043938E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619" y="5018009"/>
            <a:ext cx="1876744" cy="520565"/>
          </a:xfrm>
          <a:prstGeom prst="wedgeRoundRectCallout">
            <a:avLst>
              <a:gd name="adj1" fmla="val -70962"/>
              <a:gd name="adj2" fmla="val -37285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通知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96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4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02114"/>
            <a:ext cx="12192000" cy="102457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02695"/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異型孔精靈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en-US" altLang="zh-TW" sz="3265" dirty="0" err="1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ToolxBox</a:t>
            </a:r>
            <a:endParaRPr lang="zh-TW" altLang="en-US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指定位置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908" y="1839491"/>
            <a:ext cx="5360130" cy="4422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AutoShape 32"/>
          <p:cNvSpPr>
            <a:spLocks noChangeArrowheads="1"/>
          </p:cNvSpPr>
          <p:nvPr/>
        </p:nvSpPr>
        <p:spPr bwMode="auto">
          <a:xfrm>
            <a:off x="7248652" y="2388380"/>
            <a:ext cx="1876744" cy="520565"/>
          </a:xfrm>
          <a:prstGeom prst="wedgeRoundRectCallout">
            <a:avLst>
              <a:gd name="adj1" fmla="val -72680"/>
              <a:gd name="adj2" fmla="val 2337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指定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位置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7270855" y="3113689"/>
            <a:ext cx="1876744" cy="520565"/>
          </a:xfrm>
          <a:prstGeom prst="wedgeRoundRectCallout">
            <a:avLst>
              <a:gd name="adj1" fmla="val -65956"/>
              <a:gd name="adj2" fmla="val -2165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487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搜尋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23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文件屬性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影像品質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用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API)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5683867" y="442869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5" name="矩形 14"/>
          <p:cNvSpPr/>
          <p:nvPr/>
        </p:nvSpPr>
        <p:spPr>
          <a:xfrm>
            <a:off x="5104393" y="6330865"/>
            <a:ext cx="213712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低品質高效率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0C09DA-52F5-EB79-E367-3C74EF6F6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0" y="1910990"/>
            <a:ext cx="6467912" cy="4419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7A0888A-658C-C4EB-8851-514E642A4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96" y="5503640"/>
            <a:ext cx="4578505" cy="3746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A996946-7163-6BBB-2943-D6726F6DE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759" y="3816735"/>
            <a:ext cx="2636345" cy="283163"/>
          </a:xfrm>
          <a:prstGeom prst="rect">
            <a:avLst/>
          </a:prstGeom>
        </p:spPr>
      </p:pic>
      <p:sp>
        <p:nvSpPr>
          <p:cNvPr id="17" name="AutoShape 32">
            <a:extLst>
              <a:ext uri="{FF2B5EF4-FFF2-40B4-BE49-F238E27FC236}">
                <a16:creationId xmlns:a16="http://schemas.microsoft.com/office/drawing/2014/main" id="{9EABD434-3E14-E1AE-4B6F-6E43217B5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454" y="2965445"/>
            <a:ext cx="1848207" cy="1200616"/>
          </a:xfrm>
          <a:prstGeom prst="wedgeRoundRectCallout">
            <a:avLst>
              <a:gd name="adj1" fmla="val -87595"/>
              <a:gd name="adj2" fmla="val 4135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組合件套用全部零件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AEA09CF8-25CB-C46B-55F7-74680B854F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050" y="4377831"/>
            <a:ext cx="3068313" cy="211167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0A724E4-192F-BD09-2399-88F433C418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875" y="2020410"/>
            <a:ext cx="3406794" cy="2308952"/>
          </a:xfrm>
          <a:prstGeom prst="rect">
            <a:avLst/>
          </a:prstGeom>
        </p:spPr>
      </p:pic>
      <p:pic>
        <p:nvPicPr>
          <p:cNvPr id="26" name="Picture 6" descr="http://ico.ooopic.com/ajax/iconpng/?id=117487.png">
            <a:extLst>
              <a:ext uri="{FF2B5EF4-FFF2-40B4-BE49-F238E27FC236}">
                <a16:creationId xmlns:a16="http://schemas.microsoft.com/office/drawing/2014/main" id="{1D47F9EC-A36F-9AE4-20E3-97129B185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1762" y="4679194"/>
            <a:ext cx="1011748" cy="101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7F7E967-E21A-6F6E-A96A-573F9BE22B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8122" y="1649622"/>
            <a:ext cx="1240452" cy="1058367"/>
          </a:xfrm>
          <a:prstGeom prst="rect">
            <a:avLst/>
          </a:prstGeom>
        </p:spPr>
      </p:pic>
      <p:sp>
        <p:nvSpPr>
          <p:cNvPr id="2" name="AutoShape 32">
            <a:extLst>
              <a:ext uri="{FF2B5EF4-FFF2-40B4-BE49-F238E27FC236}">
                <a16:creationId xmlns:a16="http://schemas.microsoft.com/office/drawing/2014/main" id="{C70DFD4A-924B-2EDB-1E65-F68C31952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5931" y="945564"/>
            <a:ext cx="1318173" cy="1074846"/>
          </a:xfrm>
          <a:prstGeom prst="wedgeRoundRectCallout">
            <a:avLst>
              <a:gd name="adj1" fmla="val -70672"/>
              <a:gd name="adj2" fmla="val 8539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點選</a:t>
            </a:r>
            <a:endParaRPr lang="en-US" altLang="zh-TW" sz="2487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HOME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32">
            <a:extLst>
              <a:ext uri="{FF2B5EF4-FFF2-40B4-BE49-F238E27FC236}">
                <a16:creationId xmlns:a16="http://schemas.microsoft.com/office/drawing/2014/main" id="{39777F0A-3023-7584-FB39-4990021DA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396" y="5883674"/>
            <a:ext cx="1848207" cy="605827"/>
          </a:xfrm>
          <a:prstGeom prst="wedgeRoundRectCallout">
            <a:avLst>
              <a:gd name="adj1" fmla="val -68605"/>
              <a:gd name="adj2" fmla="val -6072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工程圖專用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287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9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20458AEB-F97F-4686-36B1-174998ACB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4" y="2293062"/>
            <a:ext cx="7020054" cy="268613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9D07EEC0-68F3-ECBC-FB53-2C2297085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76023"/>
            <a:ext cx="7163872" cy="803639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文件屬性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影像品質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5395659" y="43920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5" name="矩形 14"/>
          <p:cNvSpPr/>
          <p:nvPr/>
        </p:nvSpPr>
        <p:spPr>
          <a:xfrm>
            <a:off x="5104393" y="6330865"/>
            <a:ext cx="510076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用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7" name="AutoShape 32">
            <a:extLst>
              <a:ext uri="{FF2B5EF4-FFF2-40B4-BE49-F238E27FC236}">
                <a16:creationId xmlns:a16="http://schemas.microsoft.com/office/drawing/2014/main" id="{9EABD434-3E14-E1AE-4B6F-6E43217B5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7084" y="5162517"/>
            <a:ext cx="1848207" cy="1200616"/>
          </a:xfrm>
          <a:prstGeom prst="wedgeRoundRectCallout">
            <a:avLst>
              <a:gd name="adj1" fmla="val -52113"/>
              <a:gd name="adj2" fmla="val -8481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組合件套用全部零件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6" name="Picture 6" descr="http://ico.ooopic.com/ajax/iconpng/?id=117487.png">
            <a:extLst>
              <a:ext uri="{FF2B5EF4-FFF2-40B4-BE49-F238E27FC236}">
                <a16:creationId xmlns:a16="http://schemas.microsoft.com/office/drawing/2014/main" id="{1D47F9EC-A36F-9AE4-20E3-97129B185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79192"/>
            <a:ext cx="1312052" cy="131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7F7E967-E21A-6F6E-A96A-573F9BE22B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5211" y="2334023"/>
            <a:ext cx="1240452" cy="105836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C04E295-59A9-41EF-2FC4-92886FE098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3872" y="2028420"/>
            <a:ext cx="2314360" cy="22845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AF4F2EB-DABA-73DB-AE18-F0922222299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8232" y="2028420"/>
            <a:ext cx="2677956" cy="450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附加模組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關閉不要的附加程式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模組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7" name="AutoShape 32"/>
          <p:cNvSpPr>
            <a:spLocks noChangeArrowheads="1"/>
          </p:cNvSpPr>
          <p:nvPr/>
        </p:nvSpPr>
        <p:spPr bwMode="auto">
          <a:xfrm>
            <a:off x="7620389" y="5983329"/>
            <a:ext cx="1876744" cy="520565"/>
          </a:xfrm>
          <a:prstGeom prst="wedgeRoundRectCallout">
            <a:avLst>
              <a:gd name="adj1" fmla="val -34559"/>
              <a:gd name="adj2" fmla="val 27545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載入過程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013" y="2027231"/>
            <a:ext cx="5677347" cy="373136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3C2EEF6B-7F72-C881-E8DF-537997919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77" y="1920250"/>
            <a:ext cx="3615685" cy="41694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7734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91714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斷開連結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避免彈性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BBF5A7F-47EE-4E14-B97A-FBD0EF1F8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614" y="1826875"/>
            <a:ext cx="4931668" cy="437845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DD3D196-B1A8-4FF2-8DA4-4D8521EB4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84" y="2139033"/>
            <a:ext cx="3385896" cy="205772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4B73FB-0331-47CB-AC01-78FED9D11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198" y="2222405"/>
            <a:ext cx="3181094" cy="189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4364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740" name="Rectangle 28"/>
          <p:cNvSpPr>
            <a:spLocks noChangeArrowheads="1"/>
          </p:cNvSpPr>
          <p:nvPr/>
        </p:nvSpPr>
        <p:spPr bwMode="auto">
          <a:xfrm>
            <a:off x="-1" y="778859"/>
            <a:ext cx="12192001" cy="106581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47" tIns="40074" rIns="80147" bIns="40074" anchor="ctr">
            <a:spAutoFit/>
          </a:bodyPr>
          <a:lstStyle/>
          <a:p>
            <a:pPr algn="ctr" defTabSz="801708"/>
            <a:r>
              <a:rPr lang="en-US" altLang="zh-TW" sz="3600" i="0">
                <a:solidFill>
                  <a:srgbClr val="FFFF66"/>
                </a:solidFill>
                <a:latin typeface="華康中圓體" pitchFamily="49" charset="-120"/>
                <a:ea typeface="華康中圓體" pitchFamily="49" charset="-120"/>
              </a:rPr>
              <a:t>4-16</a:t>
            </a:r>
            <a:r>
              <a:rPr lang="zh-TW" altLang="en-US" sz="3600" i="0">
                <a:solidFill>
                  <a:srgbClr val="FFFF66"/>
                </a:solidFill>
                <a:latin typeface="華康中圓體" pitchFamily="49" charset="-120"/>
                <a:ea typeface="華康中圓體" pitchFamily="49" charset="-120"/>
              </a:rPr>
              <a:t> 重新計算</a:t>
            </a:r>
          </a:p>
          <a:p>
            <a:pPr algn="ctr" defTabSz="801708"/>
            <a:r>
              <a:rPr lang="zh-TW" altLang="en-US" sz="2800" i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深層與淺層運算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87228AE9-F3DE-C79E-C9A7-8194DCB79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929049"/>
              </p:ext>
            </p:extLst>
          </p:nvPr>
        </p:nvGraphicFramePr>
        <p:xfrm>
          <a:off x="82140" y="2030599"/>
          <a:ext cx="6360719" cy="1846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180">
                  <a:extLst>
                    <a:ext uri="{9D8B030D-6E8A-4147-A177-3AD203B41FA5}">
                      <a16:colId xmlns:a16="http://schemas.microsoft.com/office/drawing/2014/main" val="212520746"/>
                    </a:ext>
                  </a:extLst>
                </a:gridCol>
                <a:gridCol w="1606908">
                  <a:extLst>
                    <a:ext uri="{9D8B030D-6E8A-4147-A177-3AD203B41FA5}">
                      <a16:colId xmlns:a16="http://schemas.microsoft.com/office/drawing/2014/main" val="422385955"/>
                    </a:ext>
                  </a:extLst>
                </a:gridCol>
                <a:gridCol w="1573451">
                  <a:extLst>
                    <a:ext uri="{9D8B030D-6E8A-4147-A177-3AD203B41FA5}">
                      <a16:colId xmlns:a16="http://schemas.microsoft.com/office/drawing/2014/main" val="3026884507"/>
                    </a:ext>
                  </a:extLst>
                </a:gridCol>
                <a:gridCol w="1590180">
                  <a:extLst>
                    <a:ext uri="{9D8B030D-6E8A-4147-A177-3AD203B41FA5}">
                      <a16:colId xmlns:a16="http://schemas.microsoft.com/office/drawing/2014/main" val="3323220"/>
                    </a:ext>
                  </a:extLst>
                </a:gridCol>
              </a:tblGrid>
              <a:tr h="615655"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計算方式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 部分變更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整體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深層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772383"/>
                  </a:ext>
                </a:extLst>
              </a:tr>
              <a:tr h="615655"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快速鍵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CTRL+B</a:t>
                      </a:r>
                      <a:endParaRPr lang="zh-TW" altLang="en-US" sz="24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CTRL+Q</a:t>
                      </a:r>
                      <a:endParaRPr lang="zh-TW" altLang="en-US" sz="24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Q</a:t>
                      </a:r>
                      <a:endParaRPr lang="zh-TW" altLang="en-US" sz="24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323600"/>
                  </a:ext>
                </a:extLst>
              </a:tr>
              <a:tr h="615655"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速度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適中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857747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05CCF977-7495-D717-A866-D7DBB0A56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025" y="4179197"/>
            <a:ext cx="1344134" cy="158577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2B686FD-A710-4746-218E-FA7001DD41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4180" y="3967479"/>
            <a:ext cx="3127517" cy="259792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2EFFD9D-03DA-FDAB-A5AE-FF4E5568E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9450" y="2093184"/>
            <a:ext cx="5360276" cy="367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52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資料整合能力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~SOLIDWORKS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一條龍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978" y="2014599"/>
            <a:ext cx="2429701" cy="1839634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70661" y="5230756"/>
            <a:ext cx="21423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 dirty="0" err="1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eDrawings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729" y="2014599"/>
            <a:ext cx="2417525" cy="1738315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501651" y="6354903"/>
            <a:ext cx="3109909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一條龍最簡單管理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7524BCD-5F88-9E90-6B81-36D69D0E75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577" y="2075681"/>
            <a:ext cx="4884544" cy="33834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5A5B961-F743-9AC1-27F5-B4A94C2EB1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729" y="4077166"/>
            <a:ext cx="3733187" cy="188867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CFC9E7A-B078-F8A7-8D5C-B8A4971A9C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31" y="3907858"/>
            <a:ext cx="1274497" cy="1207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475606C-0ABE-0F98-9F0C-0C48C07E244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8158" y="2040504"/>
            <a:ext cx="1349864" cy="151315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C26360F-BC45-3110-1E77-9A6502EC3E2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7213" y="5114858"/>
            <a:ext cx="937099" cy="95498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582307F-0AF9-EC9F-F69B-282122DC0F3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581" y="5182478"/>
            <a:ext cx="1398851" cy="13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5409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985D4DC5-CDE0-A7DA-E614-1851D05EC4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523" y="3804619"/>
            <a:ext cx="3646722" cy="2539073"/>
          </a:xfrm>
          <a:prstGeom prst="rect">
            <a:avLst/>
          </a:prstGeom>
        </p:spPr>
      </p:pic>
      <p:sp>
        <p:nvSpPr>
          <p:cNvPr id="1224722" name="Rectangle 18"/>
          <p:cNvSpPr>
            <a:spLocks noChangeArrowheads="1"/>
          </p:cNvSpPr>
          <p:nvPr/>
        </p:nvSpPr>
        <p:spPr bwMode="auto">
          <a:xfrm>
            <a:off x="0" y="3552773"/>
            <a:ext cx="2332337" cy="875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546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46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2020</a:t>
            </a:r>
          </a:p>
          <a:p>
            <a:pPr algn="ctr"/>
            <a:r>
              <a:rPr lang="zh-TW" altLang="en-US" sz="2546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整體效率提升</a:t>
            </a:r>
            <a:endParaRPr lang="zh-TW" altLang="en-US" sz="2546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02364" y="6343692"/>
            <a:ext cx="4387271" cy="514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新版本高效率</a:t>
            </a:r>
            <a:r>
              <a:rPr lang="en-US" altLang="zh-TW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速度和功能</a:t>
            </a:r>
            <a:r>
              <a:rPr lang="en-US" altLang="zh-TW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742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2835473" y="2830847"/>
            <a:ext cx="1261884" cy="95410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2022</a:t>
            </a:r>
          </a:p>
          <a:p>
            <a:pPr algn="ctr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穩定度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4-17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軟體版本 階段里程碑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C27E7DF-FAE4-9E2C-67F3-5F095CCD90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26" y="4485242"/>
            <a:ext cx="2969623" cy="1891858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:a16="http://schemas.microsoft.com/office/drawing/2014/main" id="{BFA838E1-E4B7-3FA5-CADD-8F66F851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970" y="1952285"/>
            <a:ext cx="2651688" cy="95410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2023</a:t>
            </a:r>
          </a:p>
          <a:p>
            <a:pPr algn="ctr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+BOM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矩形: 圓角化對角角落 2">
            <a:extLst>
              <a:ext uri="{FF2B5EF4-FFF2-40B4-BE49-F238E27FC236}">
                <a16:creationId xmlns:a16="http://schemas.microsoft.com/office/drawing/2014/main" id="{10AC99BF-0ABA-2263-0747-6F60B4A04AD9}"/>
              </a:ext>
            </a:extLst>
          </p:cNvPr>
          <p:cNvSpPr/>
          <p:nvPr/>
        </p:nvSpPr>
        <p:spPr>
          <a:xfrm>
            <a:off x="149926" y="1980201"/>
            <a:ext cx="2503237" cy="87588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夠用就好</a:t>
            </a:r>
            <a:r>
              <a:rPr lang="en-US" altLang="zh-TW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endParaRPr lang="zh-TW" altLang="en-US" sz="280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F392DEF-91A5-1097-1578-30F829DEDA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5621" y="3031801"/>
            <a:ext cx="2742386" cy="1891858"/>
          </a:xfrm>
          <a:prstGeom prst="rect">
            <a:avLst/>
          </a:prstGeom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id="{369E4206-0083-8FF4-580A-FFC32C20D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845" y="1934268"/>
            <a:ext cx="2651688" cy="95410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2024</a:t>
            </a:r>
          </a:p>
          <a:p>
            <a:pPr algn="ctr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+BOM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1E62B60-822C-3240-3E3C-88C1E0E939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9635" y="3137059"/>
            <a:ext cx="3634912" cy="204939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A09E020-91A8-9D8C-0FC0-B3217E08782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492" y="5358248"/>
            <a:ext cx="3668582" cy="68581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8BFF75E-D3B1-A6B0-A404-204821F4D9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467" y="1842204"/>
            <a:ext cx="11107251" cy="41224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37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4722" grpId="0"/>
      <p:bldP spid="9" grpId="0" animBg="1"/>
      <p:bldP spid="8" grpId="0" animBg="1"/>
      <p:bldP spid="13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56774" y="6263893"/>
            <a:ext cx="2291012" cy="5143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新版本高效率</a:t>
            </a:r>
            <a:endParaRPr lang="zh-TW" altLang="en-US" sz="2742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提高軟體版本就不用努力了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2022 2023 assy">
            <a:hlinkClick r:id="" action="ppaction://media"/>
            <a:extLst>
              <a:ext uri="{FF2B5EF4-FFF2-40B4-BE49-F238E27FC236}">
                <a16:creationId xmlns:a16="http://schemas.microsoft.com/office/drawing/2014/main" id="{C336F4EF-12F5-09CE-7973-C82D97589E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" y="-1"/>
            <a:ext cx="12223780" cy="6858001"/>
          </a:xfrm>
          <a:prstGeom prst="rect">
            <a:avLst/>
          </a:prstGeom>
        </p:spPr>
      </p:pic>
      <p:sp>
        <p:nvSpPr>
          <p:cNvPr id="8" name="AutoShape 32">
            <a:extLst>
              <a:ext uri="{FF2B5EF4-FFF2-40B4-BE49-F238E27FC236}">
                <a16:creationId xmlns:a16="http://schemas.microsoft.com/office/drawing/2014/main" id="{A4238CCE-E508-65DB-C0C8-2A9E79CEE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4948" y="5939210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2023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>
            <a:extLst>
              <a:ext uri="{FF2B5EF4-FFF2-40B4-BE49-F238E27FC236}">
                <a16:creationId xmlns:a16="http://schemas.microsoft.com/office/drawing/2014/main" id="{D0E84AAF-9617-009C-5C10-87F14448C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0402" y="6025144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2022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107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56774" y="6263893"/>
            <a:ext cx="2291012" cy="5143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新版本高效率</a:t>
            </a:r>
            <a:endParaRPr lang="zh-TW" altLang="en-US" sz="2742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提高軟體版本就不用努力了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2020 2021 drawings">
            <a:hlinkClick r:id="" action="ppaction://media"/>
            <a:extLst>
              <a:ext uri="{FF2B5EF4-FFF2-40B4-BE49-F238E27FC236}">
                <a16:creationId xmlns:a16="http://schemas.microsoft.com/office/drawing/2014/main" id="{45DCE4DC-78D8-F320-CEE2-51BF42109C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116"/>
          </a:xfrm>
          <a:prstGeom prst="rect">
            <a:avLst/>
          </a:prstGeom>
        </p:spPr>
      </p:pic>
      <p:sp>
        <p:nvSpPr>
          <p:cNvPr id="5" name="AutoShape 32">
            <a:extLst>
              <a:ext uri="{FF2B5EF4-FFF2-40B4-BE49-F238E27FC236}">
                <a16:creationId xmlns:a16="http://schemas.microsoft.com/office/drawing/2014/main" id="{D935771C-F667-5110-8875-C1FAE1D56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4948" y="5939210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2021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2">
            <a:extLst>
              <a:ext uri="{FF2B5EF4-FFF2-40B4-BE49-F238E27FC236}">
                <a16:creationId xmlns:a16="http://schemas.microsoft.com/office/drawing/2014/main" id="{28A6767E-3210-49CD-BA05-A5163E249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0402" y="6025144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2020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75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4-18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過濾和搜尋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2">
            <a:extLst>
              <a:ext uri="{FF2B5EF4-FFF2-40B4-BE49-F238E27FC236}">
                <a16:creationId xmlns:a16="http://schemas.microsoft.com/office/drawing/2014/main" id="{C6C59708-C3D3-F20B-8D34-0DCE6FA92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291" y="4003473"/>
            <a:ext cx="1293977" cy="581837"/>
          </a:xfrm>
          <a:prstGeom prst="wedgeRoundRectCallout">
            <a:avLst>
              <a:gd name="adj1" fmla="val -23561"/>
              <a:gd name="adj2" fmla="val -3450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2015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AB10DBC-E033-093B-A2FB-24E9E834F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75215"/>
            <a:ext cx="5834215" cy="38565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4F36F67-5947-248C-B1B0-C689CC4B5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99" y="2075215"/>
            <a:ext cx="4867977" cy="40530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584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4-18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2024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過濾和搜尋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2">
            <a:extLst>
              <a:ext uri="{FF2B5EF4-FFF2-40B4-BE49-F238E27FC236}">
                <a16:creationId xmlns:a16="http://schemas.microsoft.com/office/drawing/2014/main" id="{C6C59708-C3D3-F20B-8D34-0DCE6FA92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291" y="4003473"/>
            <a:ext cx="1293977" cy="581837"/>
          </a:xfrm>
          <a:prstGeom prst="wedgeRoundRectCallout">
            <a:avLst>
              <a:gd name="adj1" fmla="val -23561"/>
              <a:gd name="adj2" fmla="val -3450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2015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E97BA97-ADDC-2794-8652-1FDBE33619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57" y="2207283"/>
            <a:ext cx="4464259" cy="317159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294D5E2-F818-5D7C-A27C-15BD3C263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413" y="1983422"/>
            <a:ext cx="7154983" cy="157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8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4-19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新版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本特徵結構一定比較好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12" y="2015052"/>
            <a:ext cx="11271681" cy="3595277"/>
          </a:xfrm>
          <a:prstGeom prst="rect">
            <a:avLst/>
          </a:prstGeom>
        </p:spPr>
      </p:pic>
      <p:sp>
        <p:nvSpPr>
          <p:cNvPr id="2" name="AutoShape 32">
            <a:extLst>
              <a:ext uri="{FF2B5EF4-FFF2-40B4-BE49-F238E27FC236}">
                <a16:creationId xmlns:a16="http://schemas.microsoft.com/office/drawing/2014/main" id="{79009593-545E-0E3E-59F8-0EB92811A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7603" y="2138732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2013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2">
            <a:extLst>
              <a:ext uri="{FF2B5EF4-FFF2-40B4-BE49-F238E27FC236}">
                <a16:creationId xmlns:a16="http://schemas.microsoft.com/office/drawing/2014/main" id="{C6C59708-C3D3-F20B-8D34-0DCE6FA92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291" y="4003473"/>
            <a:ext cx="1293977" cy="581837"/>
          </a:xfrm>
          <a:prstGeom prst="wedgeRoundRectCallout">
            <a:avLst>
              <a:gd name="adj1" fmla="val -23561"/>
              <a:gd name="adj2" fmla="val -3450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44109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92" name="Chart 3"/>
          <p:cNvGraphicFramePr>
            <a:graphicFrameLocks/>
          </p:cNvGraphicFramePr>
          <p:nvPr/>
        </p:nvGraphicFramePr>
        <p:xfrm>
          <a:off x="234530" y="2009095"/>
          <a:ext cx="5505693" cy="4287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工作表" r:id="rId3" imgW="6972311" imgH="5454720" progId="Excel.Sheet.8">
                  <p:embed/>
                </p:oleObj>
              </mc:Choice>
              <mc:Fallback>
                <p:oleObj name="工作表" r:id="rId3" imgW="6972311" imgH="5454720" progId="Excel.Sheet.8">
                  <p:embed/>
                  <p:pic>
                    <p:nvPicPr>
                      <p:cNvPr id="16392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530" y="2009095"/>
                        <a:ext cx="5505693" cy="428764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 bwMode="auto">
          <a:xfrm>
            <a:off x="3613761" y="3242625"/>
            <a:ext cx="1949009" cy="1172629"/>
          </a:xfrm>
          <a:prstGeom prst="rect">
            <a:avLst/>
          </a:prstGeom>
          <a:noFill/>
          <a:scene3d>
            <a:camera prst="isometricLeftDown">
              <a:rot lat="2400000" lon="900000" rev="0"/>
            </a:camera>
            <a:lightRig rig="threePt" dir="t"/>
          </a:scene3d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600" dirty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Up to </a:t>
            </a:r>
            <a:r>
              <a:rPr lang="en-US" altLang="zh-TW" sz="2600" dirty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70</a:t>
            </a:r>
            <a:r>
              <a:rPr lang="en-US" sz="2600" dirty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% Time Savings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-571464" y="3650213"/>
            <a:ext cx="3806917" cy="424732"/>
          </a:xfrm>
          <a:prstGeom prst="rect">
            <a:avLst/>
          </a:prstGeom>
          <a:noFill/>
          <a:effectLst/>
          <a:scene3d>
            <a:camera prst="perspectiveContrastingRightFacing" fov="2700000">
              <a:rot lat="18600000" lon="19200000" rev="18600000"/>
            </a:camera>
            <a:lightRig rig="threePt" dir="t"/>
          </a:scene3d>
          <a:sp3d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zh-TW" altLang="en-US" sz="2400" dirty="0">
                <a:ln w="1905">
                  <a:noFill/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開啟大型組件時間</a:t>
            </a:r>
            <a:endParaRPr lang="en-US" sz="2400" dirty="0">
              <a:ln w="1905">
                <a:noFill/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8091" y="5441470"/>
            <a:ext cx="944691" cy="42793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zh-TW" sz="2358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+mj-cs"/>
              </a:rPr>
              <a:t>2020</a:t>
            </a:r>
            <a:endParaRPr lang="en-GB" sz="2358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  <a:cs typeface="+mj-cs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2359852" y="5694960"/>
            <a:ext cx="944691" cy="42793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zh-TW" sz="2358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+mj-cs"/>
              </a:rPr>
              <a:t>2021</a:t>
            </a:r>
            <a:endParaRPr lang="en-GB" sz="2358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  <a:cs typeface="+mj-cs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3594737" y="5860425"/>
            <a:ext cx="944691" cy="42793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zh-TW" sz="2358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+mj-cs"/>
              </a:rPr>
              <a:t>2022</a:t>
            </a:r>
            <a:endParaRPr lang="en-GB" sz="2358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  <a:cs typeface="+mj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軟體版本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新減少舊版轉換時間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D910061-D9BD-4BD3-82F4-0F17F7953226}"/>
              </a:ext>
            </a:extLst>
          </p:cNvPr>
          <p:cNvSpPr/>
          <p:nvPr/>
        </p:nvSpPr>
        <p:spPr>
          <a:xfrm>
            <a:off x="4461074" y="6330865"/>
            <a:ext cx="3401893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平均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個模型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0.5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秒轉換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0CA4D0E-1B46-4260-BDE8-3D9E31B32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1078" y="2081610"/>
            <a:ext cx="5974300" cy="3561937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974962329"/>
      </p:ext>
    </p:extLst>
  </p:cSld>
  <p:clrMapOvr>
    <a:masterClrMapping/>
  </p:clrMapOvr>
  <p:transition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相同版本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工作排程轉換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升級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文件版本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BE94AFB-219B-424E-8EF7-3C414D081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142" y="2830165"/>
            <a:ext cx="4789840" cy="375567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BE63FB1-B123-4BBE-B279-A04014DBDA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114" y="1870204"/>
            <a:ext cx="4065134" cy="423006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290A0B3-CBA9-4B28-8E05-4C82AEBC4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08" y="1755319"/>
            <a:ext cx="3860861" cy="11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4723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1" name="矩形 10"/>
          <p:cNvSpPr/>
          <p:nvPr/>
        </p:nvSpPr>
        <p:spPr>
          <a:xfrm>
            <a:off x="4941563" y="6330865"/>
            <a:ext cx="246253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記憶你常用視角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05" y="1953387"/>
            <a:ext cx="9583202" cy="4137260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視角方位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新增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視角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013869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 err="1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SpeedPak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設定檢視模型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0" name="矩形 9"/>
          <p:cNvSpPr/>
          <p:nvPr/>
        </p:nvSpPr>
        <p:spPr>
          <a:xfrm>
            <a:off x="4453077" y="6330865"/>
            <a:ext cx="2787943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游標</a:t>
            </a: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穿透檢視模型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85" y="1936491"/>
            <a:ext cx="4937651" cy="41541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AB01CC2-10F8-4A13-B908-8D2FAFBFD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10" y="2082417"/>
            <a:ext cx="4536905" cy="3110286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54030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9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只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關注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沒留意大型工程圖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81" y="2160867"/>
            <a:ext cx="4303256" cy="36812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488" y="1911987"/>
            <a:ext cx="5545611" cy="415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37208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4-23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排練預演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動畫檢閱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579" y="1930483"/>
            <a:ext cx="6093166" cy="420925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360C5FC-AB21-4B50-9684-97167C37D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76" y="2022936"/>
            <a:ext cx="4145616" cy="433450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09546217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7697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快照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類似照片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867" y="1996705"/>
            <a:ext cx="6965834" cy="394628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0" name="矩形 9"/>
          <p:cNvSpPr/>
          <p:nvPr/>
        </p:nvSpPr>
        <p:spPr>
          <a:xfrm>
            <a:off x="4778736" y="6330865"/>
            <a:ext cx="2787943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只能在組合件使用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2739F35-9689-47B0-BB36-16ECCFE8E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76" y="2027990"/>
            <a:ext cx="4347614" cy="382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8210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826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4-25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 err="1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eDrawings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沒有載入模型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72976EC-6353-449F-B8A0-A25C01E2E9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705" y="1922327"/>
            <a:ext cx="6192365" cy="473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0864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820475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資料處理與資訊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資料與資訊，內在的感受才能明白模組化的方向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06911" name="Rectangle 66">
            <a:extLst>
              <a:ext uri="{FF2B5EF4-FFF2-40B4-BE49-F238E27FC236}">
                <a16:creationId xmlns:a16="http://schemas.microsoft.com/office/drawing/2014/main" id="{3487AF5C-7EDA-AD0C-3F01-BAC7EA1DC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068" y="5855459"/>
            <a:ext cx="25876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處理前看不懂</a:t>
            </a:r>
            <a:endParaRPr lang="en-US" altLang="zh-CN" sz="2800" baseline="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12" name="Rectangle 66">
            <a:extLst>
              <a:ext uri="{FF2B5EF4-FFF2-40B4-BE49-F238E27FC236}">
                <a16:creationId xmlns:a16="http://schemas.microsoft.com/office/drawing/2014/main" id="{E171C008-E283-FE4B-CD42-5C1ED804C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36" y="2722265"/>
            <a:ext cx="28233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200" baseline="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未整理的紀錄</a:t>
            </a:r>
            <a:endParaRPr lang="en-US" altLang="zh-CN" sz="2200" baseline="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13" name="Rectangle 66">
            <a:extLst>
              <a:ext uri="{FF2B5EF4-FFF2-40B4-BE49-F238E27FC236}">
                <a16:creationId xmlns:a16="http://schemas.microsoft.com/office/drawing/2014/main" id="{36319789-81D8-8FBC-D66B-10EC6C729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754" y="5878904"/>
            <a:ext cx="26402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過程</a:t>
            </a:r>
            <a:endParaRPr lang="en-US" altLang="zh-TW" sz="28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45" name="文字方塊 506944">
            <a:extLst>
              <a:ext uri="{FF2B5EF4-FFF2-40B4-BE49-F238E27FC236}">
                <a16:creationId xmlns:a16="http://schemas.microsoft.com/office/drawing/2014/main" id="{AB512010-46C6-AAA3-C2DC-0790A82AA4DC}"/>
              </a:ext>
            </a:extLst>
          </p:cNvPr>
          <p:cNvSpPr txBox="1"/>
          <p:nvPr/>
        </p:nvSpPr>
        <p:spPr>
          <a:xfrm>
            <a:off x="7939634" y="2697691"/>
            <a:ext cx="42109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使用工具或方法轉為看得懂</a:t>
            </a:r>
            <a:endParaRPr lang="en-US" altLang="zh-CN" sz="22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46" name="Rectangle 66">
            <a:extLst>
              <a:ext uri="{FF2B5EF4-FFF2-40B4-BE49-F238E27FC236}">
                <a16:creationId xmlns:a16="http://schemas.microsoft.com/office/drawing/2014/main" id="{5F3DD5B8-8096-3AFD-8B3B-3397BDDFF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2342" y="5686694"/>
            <a:ext cx="26402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處理後看得懂</a:t>
            </a:r>
            <a:endParaRPr lang="en-US" altLang="zh-TW" sz="28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47" name="文字方塊 506946">
            <a:extLst>
              <a:ext uri="{FF2B5EF4-FFF2-40B4-BE49-F238E27FC236}">
                <a16:creationId xmlns:a16="http://schemas.microsoft.com/office/drawing/2014/main" id="{E1DC4ADB-2886-1BD7-C314-91EC59AE6E46}"/>
              </a:ext>
            </a:extLst>
          </p:cNvPr>
          <p:cNvSpPr txBox="1"/>
          <p:nvPr/>
        </p:nvSpPr>
        <p:spPr>
          <a:xfrm>
            <a:off x="3868706" y="2653370"/>
            <a:ext cx="42109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用那種方法處理紀錄</a:t>
            </a:r>
            <a:endParaRPr lang="en-US" altLang="zh-CN" sz="22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506955" name="圖片 506954">
            <a:extLst>
              <a:ext uri="{FF2B5EF4-FFF2-40B4-BE49-F238E27FC236}">
                <a16:creationId xmlns:a16="http://schemas.microsoft.com/office/drawing/2014/main" id="{79A88D3B-1182-316F-6B82-1843C12410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294" y="3053282"/>
            <a:ext cx="3687000" cy="2633412"/>
          </a:xfrm>
          <a:prstGeom prst="rect">
            <a:avLst/>
          </a:prstGeom>
        </p:spPr>
      </p:pic>
      <p:pic>
        <p:nvPicPr>
          <p:cNvPr id="506956" name="圖片 506955">
            <a:extLst>
              <a:ext uri="{FF2B5EF4-FFF2-40B4-BE49-F238E27FC236}">
                <a16:creationId xmlns:a16="http://schemas.microsoft.com/office/drawing/2014/main" id="{36C5883C-FA6B-8869-BD02-39964A154C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706" y="3153152"/>
            <a:ext cx="3687000" cy="2633412"/>
          </a:xfrm>
          <a:prstGeom prst="rect">
            <a:avLst/>
          </a:prstGeom>
        </p:spPr>
      </p:pic>
      <p:pic>
        <p:nvPicPr>
          <p:cNvPr id="506958" name="圖片 506957">
            <a:extLst>
              <a:ext uri="{FF2B5EF4-FFF2-40B4-BE49-F238E27FC236}">
                <a16:creationId xmlns:a16="http://schemas.microsoft.com/office/drawing/2014/main" id="{2DABDDEF-9E68-1ABE-E859-4CE3772B4F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872" y="3203422"/>
            <a:ext cx="1952129" cy="2228492"/>
          </a:xfrm>
          <a:prstGeom prst="rect">
            <a:avLst/>
          </a:prstGeom>
        </p:spPr>
      </p:pic>
      <p:sp>
        <p:nvSpPr>
          <p:cNvPr id="506959" name="文字方塊 506958">
            <a:extLst>
              <a:ext uri="{FF2B5EF4-FFF2-40B4-BE49-F238E27FC236}">
                <a16:creationId xmlns:a16="http://schemas.microsoft.com/office/drawing/2014/main" id="{B692305B-1235-4CCE-7586-DE9A9F28929B}"/>
              </a:ext>
            </a:extLst>
          </p:cNvPr>
          <p:cNvSpPr txBox="1"/>
          <p:nvPr/>
        </p:nvSpPr>
        <p:spPr>
          <a:xfrm>
            <a:off x="1619794" y="4765805"/>
            <a:ext cx="734635" cy="9208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altLang="zh-CN" sz="22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506961" name="圖片 506960">
            <a:extLst>
              <a:ext uri="{FF2B5EF4-FFF2-40B4-BE49-F238E27FC236}">
                <a16:creationId xmlns:a16="http://schemas.microsoft.com/office/drawing/2014/main" id="{B9C76C85-8457-7FAA-408D-1E2CEA3EC2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3972" y="3179976"/>
            <a:ext cx="1356184" cy="2579764"/>
          </a:xfrm>
          <a:prstGeom prst="rect">
            <a:avLst/>
          </a:prstGeom>
        </p:spPr>
      </p:pic>
      <p:sp>
        <p:nvSpPr>
          <p:cNvPr id="506962" name="AutoShape 34">
            <a:extLst>
              <a:ext uri="{FF2B5EF4-FFF2-40B4-BE49-F238E27FC236}">
                <a16:creationId xmlns:a16="http://schemas.microsoft.com/office/drawing/2014/main" id="{B7FC67A2-6110-9728-EA5E-FBB20AFD431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7236" y="1932431"/>
            <a:ext cx="2587643" cy="754865"/>
          </a:xfrm>
          <a:prstGeom prst="roundRect">
            <a:avLst>
              <a:gd name="adj" fmla="val 50000"/>
            </a:avLst>
          </a:prstGeom>
          <a:solidFill>
            <a:srgbClr val="28F86D"/>
          </a:solidFill>
          <a:ln>
            <a:solidFill>
              <a:srgbClr val="FF0000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algn="ctr"/>
            <a:r>
              <a:rPr lang="zh-TW" altLang="en-US" sz="3200" baseline="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資料</a:t>
            </a:r>
            <a:r>
              <a:rPr lang="en-US" altLang="zh-TW" sz="320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(data)</a:t>
            </a:r>
          </a:p>
        </p:txBody>
      </p:sp>
      <p:sp>
        <p:nvSpPr>
          <p:cNvPr id="506965" name="AutoShape 34">
            <a:extLst>
              <a:ext uri="{FF2B5EF4-FFF2-40B4-BE49-F238E27FC236}">
                <a16:creationId xmlns:a16="http://schemas.microsoft.com/office/drawing/2014/main" id="{70A48D11-8883-87C7-D430-A6ABB8DC58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0347" y="1907991"/>
            <a:ext cx="2587643" cy="754865"/>
          </a:xfrm>
          <a:prstGeom prst="roundRect">
            <a:avLst>
              <a:gd name="adj" fmla="val 50000"/>
            </a:avLst>
          </a:prstGeom>
          <a:solidFill>
            <a:srgbClr val="28F86D"/>
          </a:solidFill>
          <a:ln>
            <a:solidFill>
              <a:srgbClr val="FF0000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algn="ctr"/>
            <a:r>
              <a:rPr lang="zh-TW" altLang="en-US" sz="3200" baseline="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資料處理</a:t>
            </a:r>
            <a:endParaRPr lang="en-US" altLang="zh-TW" sz="32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966" name="AutoShape 34">
            <a:extLst>
              <a:ext uri="{FF2B5EF4-FFF2-40B4-BE49-F238E27FC236}">
                <a16:creationId xmlns:a16="http://schemas.microsoft.com/office/drawing/2014/main" id="{182ACBDA-A721-6D52-CAAA-2FC40296FB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9211958" y="1942826"/>
            <a:ext cx="1666279" cy="754865"/>
          </a:xfrm>
          <a:prstGeom prst="roundRect">
            <a:avLst>
              <a:gd name="adj" fmla="val 50000"/>
            </a:avLst>
          </a:prstGeom>
          <a:solidFill>
            <a:srgbClr val="28F86D"/>
          </a:solidFill>
          <a:ln>
            <a:solidFill>
              <a:srgbClr val="FF0000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algn="ctr"/>
            <a:r>
              <a:rPr lang="zh-TW" altLang="en-US" sz="3200" baseline="0">
                <a:solidFill>
                  <a:srgbClr val="0070C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資訊</a:t>
            </a:r>
            <a:endParaRPr lang="en-US" altLang="zh-TW" sz="3200">
              <a:solidFill>
                <a:srgbClr val="0070C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17D8E8F-FBFD-DA4F-6EBB-456CF9F49617}"/>
              </a:ext>
            </a:extLst>
          </p:cNvPr>
          <p:cNvSpPr/>
          <p:nvPr/>
        </p:nvSpPr>
        <p:spPr>
          <a:xfrm>
            <a:off x="4280869" y="3179976"/>
            <a:ext cx="3902159" cy="260658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  <p:sp>
        <p:nvSpPr>
          <p:cNvPr id="3" name="Line 25">
            <a:extLst>
              <a:ext uri="{FF2B5EF4-FFF2-40B4-BE49-F238E27FC236}">
                <a16:creationId xmlns:a16="http://schemas.microsoft.com/office/drawing/2014/main" id="{6E3D4913-4013-BEB8-6E71-C4FBE811EF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9276" y="6142182"/>
            <a:ext cx="1255379" cy="70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4" name="Line 25">
            <a:extLst>
              <a:ext uri="{FF2B5EF4-FFF2-40B4-BE49-F238E27FC236}">
                <a16:creationId xmlns:a16="http://schemas.microsoft.com/office/drawing/2014/main" id="{A590A86E-8C8B-8A37-373A-5578E6A221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9348" y="6149242"/>
            <a:ext cx="1255379" cy="70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306806125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54" descr="ebike.jpg">
            <a:extLst>
              <a:ext uri="{FF2B5EF4-FFF2-40B4-BE49-F238E27FC236}">
                <a16:creationId xmlns:a16="http://schemas.microsoft.com/office/drawing/2014/main" id="{04C177E7-5EE6-4E87-2BD3-C62CE53D5C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745144"/>
            <a:ext cx="5273613" cy="405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0644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為源頭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1.CAD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PDM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ERP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串接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以模型為基礎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Afbeelding 54" descr="ebike.jpg">
            <a:extLst>
              <a:ext uri="{FF2B5EF4-FFF2-40B4-BE49-F238E27FC236}">
                <a16:creationId xmlns:a16="http://schemas.microsoft.com/office/drawing/2014/main" id="{07266181-7493-0F57-D119-FD86297276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5713" y="1846125"/>
            <a:ext cx="2483801" cy="322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箭號: ＞形 4">
            <a:extLst>
              <a:ext uri="{FF2B5EF4-FFF2-40B4-BE49-F238E27FC236}">
                <a16:creationId xmlns:a16="http://schemas.microsoft.com/office/drawing/2014/main" id="{A3A6A493-56E4-14A1-A5A3-3573F15D7A84}"/>
              </a:ext>
            </a:extLst>
          </p:cNvPr>
          <p:cNvSpPr/>
          <p:nvPr/>
        </p:nvSpPr>
        <p:spPr>
          <a:xfrm>
            <a:off x="317705" y="4459982"/>
            <a:ext cx="1934307" cy="828759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solidFill>
                  <a:srgbClr val="FFFF00"/>
                </a:solidFill>
              </a:rPr>
              <a:t>CAD</a:t>
            </a:r>
            <a:endParaRPr lang="zh-TW" altLang="en-US" sz="4000">
              <a:solidFill>
                <a:srgbClr val="FFFF00"/>
              </a:solidFill>
            </a:endParaRPr>
          </a:p>
        </p:txBody>
      </p:sp>
      <p:sp>
        <p:nvSpPr>
          <p:cNvPr id="6" name="箭號: ＞形 5">
            <a:extLst>
              <a:ext uri="{FF2B5EF4-FFF2-40B4-BE49-F238E27FC236}">
                <a16:creationId xmlns:a16="http://schemas.microsoft.com/office/drawing/2014/main" id="{015D2144-E675-9FD7-C732-60B3A76A1618}"/>
              </a:ext>
            </a:extLst>
          </p:cNvPr>
          <p:cNvSpPr/>
          <p:nvPr/>
        </p:nvSpPr>
        <p:spPr>
          <a:xfrm>
            <a:off x="2514001" y="5658674"/>
            <a:ext cx="2531024" cy="828759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solidFill>
                  <a:srgbClr val="FFFF00"/>
                </a:solidFill>
              </a:rPr>
              <a:t>PDM</a:t>
            </a:r>
            <a:endParaRPr lang="zh-TW" altLang="en-US" sz="4000">
              <a:solidFill>
                <a:srgbClr val="FFFF00"/>
              </a:solidFill>
            </a:endParaRPr>
          </a:p>
        </p:txBody>
      </p:sp>
      <p:sp>
        <p:nvSpPr>
          <p:cNvPr id="7" name="箭號: ＞形 6">
            <a:extLst>
              <a:ext uri="{FF2B5EF4-FFF2-40B4-BE49-F238E27FC236}">
                <a16:creationId xmlns:a16="http://schemas.microsoft.com/office/drawing/2014/main" id="{27CE6F13-BD2E-77F6-D0B6-C61A99F24A95}"/>
              </a:ext>
            </a:extLst>
          </p:cNvPr>
          <p:cNvSpPr/>
          <p:nvPr/>
        </p:nvSpPr>
        <p:spPr>
          <a:xfrm>
            <a:off x="5665713" y="5061076"/>
            <a:ext cx="2344079" cy="828759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solidFill>
                  <a:srgbClr val="FFFF00"/>
                </a:solidFill>
              </a:rPr>
              <a:t>ERP</a:t>
            </a:r>
            <a:endParaRPr lang="zh-TW" altLang="en-US" sz="4000">
              <a:solidFill>
                <a:srgbClr val="FFFF00"/>
              </a:solidFill>
            </a:endParaRPr>
          </a:p>
        </p:txBody>
      </p:sp>
      <p:pic>
        <p:nvPicPr>
          <p:cNvPr id="9" name="Afbeelding 4" descr="sequence.jpg">
            <a:extLst>
              <a:ext uri="{FF2B5EF4-FFF2-40B4-BE49-F238E27FC236}">
                <a16:creationId xmlns:a16="http://schemas.microsoft.com/office/drawing/2014/main" id="{E679A64E-4D32-43D0-8B6B-B56E45AA1F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9514" y="2061098"/>
            <a:ext cx="1702820" cy="31080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0" name="Object 6">
            <a:extLst>
              <a:ext uri="{FF2B5EF4-FFF2-40B4-BE49-F238E27FC236}">
                <a16:creationId xmlns:a16="http://schemas.microsoft.com/office/drawing/2014/main" id="{1ED1331E-70E7-D8F7-0D6B-4D73137198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79286" y="2797543"/>
          <a:ext cx="2063750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1108364" imgH="1393239" progId="">
                  <p:embed/>
                </p:oleObj>
              </mc:Choice>
              <mc:Fallback>
                <p:oleObj name="Visio" r:id="rId5" imgW="1108364" imgH="1393239" progId="">
                  <p:embed/>
                  <p:pic>
                    <p:nvPicPr>
                      <p:cNvPr id="10" name="Object 6">
                        <a:extLst>
                          <a:ext uri="{FF2B5EF4-FFF2-40B4-BE49-F238E27FC236}">
                            <a16:creationId xmlns:a16="http://schemas.microsoft.com/office/drawing/2014/main" id="{1ED1331E-70E7-D8F7-0D6B-4D73137198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9286" y="2797543"/>
                        <a:ext cx="2063750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5">
            <a:extLst>
              <a:ext uri="{FF2B5EF4-FFF2-40B4-BE49-F238E27FC236}">
                <a16:creationId xmlns:a16="http://schemas.microsoft.com/office/drawing/2014/main" id="{DDF4E881-0CE4-459B-E2F1-9C5121107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025" y="6350645"/>
            <a:ext cx="2679526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會畫圖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會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WORD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560902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54" descr="ebike.jpg">
            <a:extLst>
              <a:ext uri="{FF2B5EF4-FFF2-40B4-BE49-F238E27FC236}">
                <a16:creationId xmlns:a16="http://schemas.microsoft.com/office/drawing/2014/main" id="{04C177E7-5EE6-4E87-2BD3-C62CE53D5C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490" y="1763815"/>
            <a:ext cx="3812922" cy="29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0192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為源頭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</a:t>
            </a:r>
            <a:r>
              <a:rPr lang="zh-TW" altLang="en-US" sz="2358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源頭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產生資訊</a:t>
            </a:r>
            <a:endParaRPr lang="zh-TW" altLang="en-US" sz="2358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4D4703A-55AD-BE6D-BAE0-C4B8DB5F36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8648" y="2182508"/>
            <a:ext cx="3067343" cy="22598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箭號: ＞形 7">
            <a:extLst>
              <a:ext uri="{FF2B5EF4-FFF2-40B4-BE49-F238E27FC236}">
                <a16:creationId xmlns:a16="http://schemas.microsoft.com/office/drawing/2014/main" id="{0D3097AA-632D-9EC4-7258-F4DD370F7C62}"/>
              </a:ext>
            </a:extLst>
          </p:cNvPr>
          <p:cNvSpPr/>
          <p:nvPr/>
        </p:nvSpPr>
        <p:spPr>
          <a:xfrm>
            <a:off x="262388" y="4609961"/>
            <a:ext cx="9380376" cy="528501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solidFill>
                  <a:srgbClr val="FFFF00"/>
                </a:solidFill>
              </a:rPr>
              <a:t>CAD+PDM</a:t>
            </a:r>
            <a:endParaRPr lang="zh-TW" altLang="en-US" sz="4000">
              <a:solidFill>
                <a:srgbClr val="FFFF00"/>
              </a:solidFill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FA00C80-FE49-3FF2-5149-E83889595B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0187" y="2123671"/>
            <a:ext cx="4049592" cy="2318718"/>
          </a:xfrm>
          <a:prstGeom prst="rect">
            <a:avLst/>
          </a:prstGeom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4C620685-357C-AB3D-5251-792F76C5A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025" y="6350645"/>
            <a:ext cx="2679526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問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ERP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要甚麼資訊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箭號: ＞形 18">
            <a:extLst>
              <a:ext uri="{FF2B5EF4-FFF2-40B4-BE49-F238E27FC236}">
                <a16:creationId xmlns:a16="http://schemas.microsoft.com/office/drawing/2014/main" id="{037F001A-8A8F-B402-C7A7-60A79E3E4DD9}"/>
              </a:ext>
            </a:extLst>
          </p:cNvPr>
          <p:cNvSpPr/>
          <p:nvPr/>
        </p:nvSpPr>
        <p:spPr>
          <a:xfrm>
            <a:off x="7943272" y="5306034"/>
            <a:ext cx="4174837" cy="647266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solidFill>
                  <a:srgbClr val="FFFF00"/>
                </a:solidFill>
              </a:rPr>
              <a:t>ERP</a:t>
            </a:r>
            <a:endParaRPr lang="zh-TW" altLang="en-US" sz="4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80301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0E8960C-4D1C-0C09-8353-22783CEDDD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591" y="1428916"/>
            <a:ext cx="6054689" cy="3145175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49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專案管理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產品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整體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歸檔、不是版次整理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70EF56B1-3825-66BE-B770-E30A34F1A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254" y="2401463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 1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8239BDC8-7A89-4A46-6775-B641BC3FC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9931" y="5984091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 3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70D914CC-91F6-1232-F861-0BE03ECD0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501" y="5527405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 2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E5542EE4-56E5-BF48-9648-E06E7CDAC1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806" y="4441881"/>
            <a:ext cx="1684664" cy="185851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0E1F0F6-C138-114E-67A2-C1F518C77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80105" y="4215824"/>
            <a:ext cx="1834291" cy="1650144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8E70123A-C232-3796-BB5A-FF50C72275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50280" y="2264210"/>
            <a:ext cx="2780284" cy="134467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B81CD8B-070F-704F-B890-FF43B7951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34" y="1956471"/>
            <a:ext cx="1718982" cy="19884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7BB540D-DF7D-27AB-46B0-E8F6271316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1010" y="3871624"/>
            <a:ext cx="2170694" cy="2202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1B8BBA-E1B1-83D5-7A40-537EE5619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5004" y="5675719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 2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C4AEFD1-2F50-D200-BBBB-85BC392FA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3486" y="3293058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D1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2">
            <a:extLst>
              <a:ext uri="{FF2B5EF4-FFF2-40B4-BE49-F238E27FC236}">
                <a16:creationId xmlns:a16="http://schemas.microsoft.com/office/drawing/2014/main" id="{404C9653-1FBF-86EC-1DD9-0CA895E88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280" y="2082487"/>
            <a:ext cx="2853487" cy="1680706"/>
          </a:xfrm>
          <a:prstGeom prst="wedgeRoundRectCallout">
            <a:avLst>
              <a:gd name="adj1" fmla="val -57536"/>
              <a:gd name="adj2" fmla="val -12641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F190BBB-4A62-E69D-76E4-3F3906220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698" y="6401314"/>
            <a:ext cx="23926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只有最新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>
            <a:extLst>
              <a:ext uri="{FF2B5EF4-FFF2-40B4-BE49-F238E27FC236}">
                <a16:creationId xmlns:a16="http://schemas.microsoft.com/office/drawing/2014/main" id="{76BD7008-1E5E-B991-9543-BF3F23A33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010" y="3944915"/>
            <a:ext cx="3230127" cy="2223273"/>
          </a:xfrm>
          <a:prstGeom prst="wedgeRoundRectCallout">
            <a:avLst>
              <a:gd name="adj1" fmla="val -76070"/>
              <a:gd name="adj2" fmla="val -38256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32">
            <a:extLst>
              <a:ext uri="{FF2B5EF4-FFF2-40B4-BE49-F238E27FC236}">
                <a16:creationId xmlns:a16="http://schemas.microsoft.com/office/drawing/2014/main" id="{BC20443F-43EB-3071-F325-3E69B2138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7300" y="4453394"/>
            <a:ext cx="2782997" cy="1967703"/>
          </a:xfrm>
          <a:prstGeom prst="wedgeRoundRectCallout">
            <a:avLst>
              <a:gd name="adj1" fmla="val 1172"/>
              <a:gd name="adj2" fmla="val -76574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32">
            <a:extLst>
              <a:ext uri="{FF2B5EF4-FFF2-40B4-BE49-F238E27FC236}">
                <a16:creationId xmlns:a16="http://schemas.microsoft.com/office/drawing/2014/main" id="{4C8B0C65-31F4-C9DF-8AFC-43B744890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839" y="4245245"/>
            <a:ext cx="2213543" cy="2323997"/>
          </a:xfrm>
          <a:prstGeom prst="wedgeRoundRectCallout">
            <a:avLst>
              <a:gd name="adj1" fmla="val 72195"/>
              <a:gd name="adj2" fmla="val -72777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3" name="AutoShape 32">
            <a:extLst>
              <a:ext uri="{FF2B5EF4-FFF2-40B4-BE49-F238E27FC236}">
                <a16:creationId xmlns:a16="http://schemas.microsoft.com/office/drawing/2014/main" id="{9EBD7C17-4133-7885-204B-D2A498CF1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36" y="2082487"/>
            <a:ext cx="2562699" cy="1883386"/>
          </a:xfrm>
          <a:prstGeom prst="wedgeRoundRectCallout">
            <a:avLst>
              <a:gd name="adj1" fmla="val 73180"/>
              <a:gd name="adj2" fmla="val -6339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4" name="Picture 6" descr="http://ico.ooopic.com/ajax/iconpng/?id=117487.png">
            <a:extLst>
              <a:ext uri="{FF2B5EF4-FFF2-40B4-BE49-F238E27FC236}">
                <a16:creationId xmlns:a16="http://schemas.microsoft.com/office/drawing/2014/main" id="{8F2236D2-AF2A-F381-FBC5-EB932DB9D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4041" y="1646978"/>
            <a:ext cx="5137692" cy="513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3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3559A26E-7CEE-6069-71ED-E0CB36D707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152" y="1844675"/>
            <a:ext cx="3715353" cy="192998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0E8960C-4D1C-0C09-8353-22783CEDDD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722" y="1971270"/>
            <a:ext cx="3647775" cy="1894877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3357B845-21D6-234C-65D9-E8ED747898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132" y="2042000"/>
            <a:ext cx="3511615" cy="1824147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專案管理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產品歸檔範例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70EF56B1-3825-66BE-B770-E30A34F1A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384" y="5992176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A1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8239BDC8-7A89-4A46-6775-B641BC3FC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779" y="5996299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A2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70D914CC-91F6-1232-F861-0BE03ECD0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1763" y="5992176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A3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E5542EE4-56E5-BF48-9648-E06E7CDAC1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226" y="3842810"/>
            <a:ext cx="1684664" cy="185851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0E1F0F6-C138-114E-67A2-C1F518C772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0280" y="4155080"/>
            <a:ext cx="1856135" cy="1650144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8E70123A-C232-3796-BB5A-FF50C72275C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076" y="4028422"/>
            <a:ext cx="2161956" cy="1672906"/>
          </a:xfrm>
          <a:prstGeom prst="rect">
            <a:avLst/>
          </a:prstGeom>
        </p:spPr>
      </p:pic>
      <p:sp>
        <p:nvSpPr>
          <p:cNvPr id="31" name="AutoShape 32">
            <a:extLst>
              <a:ext uri="{FF2B5EF4-FFF2-40B4-BE49-F238E27FC236}">
                <a16:creationId xmlns:a16="http://schemas.microsoft.com/office/drawing/2014/main" id="{B7D0F296-D954-4273-BCF6-276F47EBE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67" y="1877063"/>
            <a:ext cx="3914471" cy="3994533"/>
          </a:xfrm>
          <a:prstGeom prst="wedgeRoundRectCallout">
            <a:avLst>
              <a:gd name="adj1" fmla="val -38332"/>
              <a:gd name="adj2" fmla="val -22554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2" name="AutoShape 32">
            <a:extLst>
              <a:ext uri="{FF2B5EF4-FFF2-40B4-BE49-F238E27FC236}">
                <a16:creationId xmlns:a16="http://schemas.microsoft.com/office/drawing/2014/main" id="{29236E8F-9CBC-BB6C-3050-F55DC861F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431" y="1919374"/>
            <a:ext cx="3999245" cy="3994533"/>
          </a:xfrm>
          <a:prstGeom prst="wedgeRoundRectCallout">
            <a:avLst>
              <a:gd name="adj1" fmla="val -38332"/>
              <a:gd name="adj2" fmla="val -22554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3" name="AutoShape 32">
            <a:extLst>
              <a:ext uri="{FF2B5EF4-FFF2-40B4-BE49-F238E27FC236}">
                <a16:creationId xmlns:a16="http://schemas.microsoft.com/office/drawing/2014/main" id="{8422B5D7-6A5C-47A1-4C4A-68AD0F1C9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357" y="1937053"/>
            <a:ext cx="3577389" cy="3994533"/>
          </a:xfrm>
          <a:prstGeom prst="wedgeRoundRectCallout">
            <a:avLst>
              <a:gd name="adj1" fmla="val -38332"/>
              <a:gd name="adj2" fmla="val -22554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C5DA7A75-3AAB-989A-2FC1-D27F2B81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698" y="6401314"/>
            <a:ext cx="23926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產品履歷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319645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49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市購件管理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建立公同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母體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產出到各產品中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C5DA7A75-3AAB-989A-2FC1-D27F2B81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494" y="6401314"/>
            <a:ext cx="5118848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模組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檔案母體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升級為共用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公用件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1D3021-2BAE-AB6C-E790-E7570E7520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69" y="2106245"/>
            <a:ext cx="2200629" cy="135391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E1595DB-9B39-0982-53C8-1991ED097F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312" y="2119922"/>
            <a:ext cx="1578735" cy="134023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F79654-860E-238E-47B1-FAA16B82C77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30000"/>
          </a:blip>
          <a:stretch>
            <a:fillRect/>
          </a:stretch>
        </p:blipFill>
        <p:spPr>
          <a:xfrm>
            <a:off x="6577944" y="4375844"/>
            <a:ext cx="1428713" cy="135391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1316898-7B81-0D6D-53DB-D655D10A229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30000"/>
          </a:blip>
          <a:stretch>
            <a:fillRect/>
          </a:stretch>
        </p:blipFill>
        <p:spPr>
          <a:xfrm>
            <a:off x="1979648" y="4282567"/>
            <a:ext cx="1924300" cy="182355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80503C6-32B8-DE30-3CAF-26ADC0F40E0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30000"/>
          </a:blip>
          <a:stretch>
            <a:fillRect/>
          </a:stretch>
        </p:blipFill>
        <p:spPr>
          <a:xfrm>
            <a:off x="8949309" y="4465646"/>
            <a:ext cx="1239185" cy="1174306"/>
          </a:xfrm>
          <a:prstGeom prst="rect">
            <a:avLst/>
          </a:prstGeom>
        </p:spPr>
      </p:pic>
      <p:sp>
        <p:nvSpPr>
          <p:cNvPr id="9" name="向右箭號 10">
            <a:extLst>
              <a:ext uri="{FF2B5EF4-FFF2-40B4-BE49-F238E27FC236}">
                <a16:creationId xmlns:a16="http://schemas.microsoft.com/office/drawing/2014/main" id="{A16BE614-F3DD-FF81-F6D3-A536631E5D76}"/>
              </a:ext>
            </a:extLst>
          </p:cNvPr>
          <p:cNvSpPr/>
          <p:nvPr/>
        </p:nvSpPr>
        <p:spPr bwMode="auto">
          <a:xfrm rot="5400000">
            <a:off x="2800230" y="3805466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C991F64-9EF9-5BD7-7B3E-6E68B11A2D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683" y="2028202"/>
            <a:ext cx="1977296" cy="143298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090DA95-B50E-AE7D-FB0E-44FB981A7F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3955" y="1987546"/>
            <a:ext cx="2200629" cy="135391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B4D6EF2-DDEA-46F0-180D-6609470F0E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7596" y="2155966"/>
            <a:ext cx="1578735" cy="134023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5ADB38D-B8BF-B3DF-4984-2BCB751798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584" y="2063216"/>
            <a:ext cx="1977296" cy="1432984"/>
          </a:xfrm>
          <a:prstGeom prst="rect">
            <a:avLst/>
          </a:prstGeom>
        </p:spPr>
      </p:pic>
      <p:sp>
        <p:nvSpPr>
          <p:cNvPr id="14" name="向右箭號 10">
            <a:extLst>
              <a:ext uri="{FF2B5EF4-FFF2-40B4-BE49-F238E27FC236}">
                <a16:creationId xmlns:a16="http://schemas.microsoft.com/office/drawing/2014/main" id="{DCF95336-3CB0-B037-5E3E-AEBC06735D4A}"/>
              </a:ext>
            </a:extLst>
          </p:cNvPr>
          <p:cNvSpPr/>
          <p:nvPr/>
        </p:nvSpPr>
        <p:spPr bwMode="auto">
          <a:xfrm rot="3737283">
            <a:off x="1668083" y="3875103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5" name="向右箭號 10">
            <a:extLst>
              <a:ext uri="{FF2B5EF4-FFF2-40B4-BE49-F238E27FC236}">
                <a16:creationId xmlns:a16="http://schemas.microsoft.com/office/drawing/2014/main" id="{73D2A667-03CF-91F7-031B-8E4CCD60C157}"/>
              </a:ext>
            </a:extLst>
          </p:cNvPr>
          <p:cNvSpPr/>
          <p:nvPr/>
        </p:nvSpPr>
        <p:spPr bwMode="auto">
          <a:xfrm rot="8163478">
            <a:off x="4126464" y="3875103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D61784F-4A05-B6CC-04A7-10EB591A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30000"/>
          </a:blip>
          <a:stretch>
            <a:fillRect/>
          </a:stretch>
        </p:blipFill>
        <p:spPr>
          <a:xfrm>
            <a:off x="10637370" y="4465646"/>
            <a:ext cx="1239185" cy="1174306"/>
          </a:xfrm>
          <a:prstGeom prst="rect">
            <a:avLst/>
          </a:prstGeom>
        </p:spPr>
      </p:pic>
      <p:sp>
        <p:nvSpPr>
          <p:cNvPr id="17" name="向右箭號 10">
            <a:extLst>
              <a:ext uri="{FF2B5EF4-FFF2-40B4-BE49-F238E27FC236}">
                <a16:creationId xmlns:a16="http://schemas.microsoft.com/office/drawing/2014/main" id="{2790DC0B-9449-0076-5747-6CDCC1077129}"/>
              </a:ext>
            </a:extLst>
          </p:cNvPr>
          <p:cNvSpPr/>
          <p:nvPr/>
        </p:nvSpPr>
        <p:spPr bwMode="auto">
          <a:xfrm rot="5400000">
            <a:off x="7129186" y="361719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8" name="向右箭號 10">
            <a:extLst>
              <a:ext uri="{FF2B5EF4-FFF2-40B4-BE49-F238E27FC236}">
                <a16:creationId xmlns:a16="http://schemas.microsoft.com/office/drawing/2014/main" id="{77B87467-9EC9-1961-EDF6-BCC56F6150DE}"/>
              </a:ext>
            </a:extLst>
          </p:cNvPr>
          <p:cNvSpPr/>
          <p:nvPr/>
        </p:nvSpPr>
        <p:spPr bwMode="auto">
          <a:xfrm rot="5400000">
            <a:off x="9147587" y="370922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9" name="向右箭號 10">
            <a:extLst>
              <a:ext uri="{FF2B5EF4-FFF2-40B4-BE49-F238E27FC236}">
                <a16:creationId xmlns:a16="http://schemas.microsoft.com/office/drawing/2014/main" id="{46368995-3494-E955-9B59-B867BF25C39F}"/>
              </a:ext>
            </a:extLst>
          </p:cNvPr>
          <p:cNvSpPr/>
          <p:nvPr/>
        </p:nvSpPr>
        <p:spPr bwMode="auto">
          <a:xfrm rot="5400000">
            <a:off x="10955039" y="370922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1775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網管能力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grpSp>
        <p:nvGrpSpPr>
          <p:cNvPr id="30" name="Group 31"/>
          <p:cNvGrpSpPr/>
          <p:nvPr/>
        </p:nvGrpSpPr>
        <p:grpSpPr>
          <a:xfrm>
            <a:off x="4237575" y="4207538"/>
            <a:ext cx="5435815" cy="2423854"/>
            <a:chOff x="4572000" y="3333750"/>
            <a:chExt cx="3429000" cy="1295400"/>
          </a:xfrm>
        </p:grpSpPr>
        <p:pic>
          <p:nvPicPr>
            <p:cNvPr id="31" name="Picture 12" descr="http://upload.wikimedia.org/wikipedia/commons/thumb/c/c1/Computer-aj_aj_ashton_01.svg/320px-Computer-aj_aj_ashton_01.svg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72000" y="3333750"/>
              <a:ext cx="1295400" cy="1295400"/>
            </a:xfrm>
            <a:prstGeom prst="rect">
              <a:avLst/>
            </a:prstGeom>
            <a:noFill/>
          </p:spPr>
        </p:pic>
        <p:pic>
          <p:nvPicPr>
            <p:cNvPr id="32" name="Picture 12" descr="http://upload.wikimedia.org/wikipedia/commons/thumb/c/c1/Computer-aj_aj_ashton_01.svg/320px-Computer-aj_aj_ashton_01.svg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38800" y="3333750"/>
              <a:ext cx="1295400" cy="1295400"/>
            </a:xfrm>
            <a:prstGeom prst="rect">
              <a:avLst/>
            </a:prstGeom>
            <a:noFill/>
          </p:spPr>
        </p:pic>
        <p:pic>
          <p:nvPicPr>
            <p:cNvPr id="33" name="Picture 12" descr="http://upload.wikimedia.org/wikipedia/commons/thumb/c/c1/Computer-aj_aj_ashton_01.svg/320px-Computer-aj_aj_ashton_01.svg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05600" y="3333750"/>
              <a:ext cx="1295400" cy="1295400"/>
            </a:xfrm>
            <a:prstGeom prst="rect">
              <a:avLst/>
            </a:prstGeom>
            <a:noFill/>
          </p:spPr>
        </p:pic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29DE61C5-6F90-4FF0-B1E5-120C91CB9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7710"/>
            <a:ext cx="3187443" cy="194982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D5ABCC6-E2A9-4940-9300-4D0FABE22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454" y="2257710"/>
            <a:ext cx="9062861" cy="20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2966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7296753" y="4501698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104395" y="6330865"/>
            <a:ext cx="213712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特別是市購件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21" y="1990641"/>
            <a:ext cx="7855736" cy="4340224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 bwMode="auto">
          <a:xfrm rot="8801472">
            <a:off x="5450912" y="2401328"/>
            <a:ext cx="1543198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9460269-D8B9-C0C4-A68C-1E519A8AD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8212" y="1990641"/>
            <a:ext cx="3241067" cy="402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176E137-5D25-DC89-1EDB-E336052D9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27" y="8049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市購件管理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建立公同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母體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產出到各產品中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383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共用件管理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建立公同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母體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產出到各產品中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C5DA7A75-3AAB-989A-2FC1-D27F2B81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698" y="6401314"/>
            <a:ext cx="23926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哪種好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1D3021-2BAE-AB6C-E790-E7570E7520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69" y="2106245"/>
            <a:ext cx="2200629" cy="135391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E1595DB-9B39-0982-53C8-1991ED097F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312" y="2119922"/>
            <a:ext cx="1578735" cy="1340234"/>
          </a:xfrm>
          <a:prstGeom prst="rect">
            <a:avLst/>
          </a:prstGeom>
        </p:spPr>
      </p:pic>
      <p:sp>
        <p:nvSpPr>
          <p:cNvPr id="9" name="向右箭號 10">
            <a:extLst>
              <a:ext uri="{FF2B5EF4-FFF2-40B4-BE49-F238E27FC236}">
                <a16:creationId xmlns:a16="http://schemas.microsoft.com/office/drawing/2014/main" id="{A16BE614-F3DD-FF81-F6D3-A536631E5D76}"/>
              </a:ext>
            </a:extLst>
          </p:cNvPr>
          <p:cNvSpPr/>
          <p:nvPr/>
        </p:nvSpPr>
        <p:spPr bwMode="auto">
          <a:xfrm rot="5400000">
            <a:off x="2800230" y="3805466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C991F64-9EF9-5BD7-7B3E-6E68B11A2D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683" y="2028202"/>
            <a:ext cx="1977296" cy="143298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090DA95-B50E-AE7D-FB0E-44FB981A7F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3955" y="1987546"/>
            <a:ext cx="2200629" cy="135391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B4D6EF2-DDEA-46F0-180D-6609470F0E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7596" y="2155966"/>
            <a:ext cx="1578735" cy="134023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5ADB38D-B8BF-B3DF-4984-2BCB751798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584" y="2063216"/>
            <a:ext cx="1977296" cy="1432984"/>
          </a:xfrm>
          <a:prstGeom prst="rect">
            <a:avLst/>
          </a:prstGeom>
        </p:spPr>
      </p:pic>
      <p:sp>
        <p:nvSpPr>
          <p:cNvPr id="14" name="向右箭號 10">
            <a:extLst>
              <a:ext uri="{FF2B5EF4-FFF2-40B4-BE49-F238E27FC236}">
                <a16:creationId xmlns:a16="http://schemas.microsoft.com/office/drawing/2014/main" id="{DCF95336-3CB0-B037-5E3E-AEBC06735D4A}"/>
              </a:ext>
            </a:extLst>
          </p:cNvPr>
          <p:cNvSpPr/>
          <p:nvPr/>
        </p:nvSpPr>
        <p:spPr bwMode="auto">
          <a:xfrm rot="3737283">
            <a:off x="1668083" y="3875103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5" name="向右箭號 10">
            <a:extLst>
              <a:ext uri="{FF2B5EF4-FFF2-40B4-BE49-F238E27FC236}">
                <a16:creationId xmlns:a16="http://schemas.microsoft.com/office/drawing/2014/main" id="{73D2A667-03CF-91F7-031B-8E4CCD60C157}"/>
              </a:ext>
            </a:extLst>
          </p:cNvPr>
          <p:cNvSpPr/>
          <p:nvPr/>
        </p:nvSpPr>
        <p:spPr bwMode="auto">
          <a:xfrm rot="8163478">
            <a:off x="4126464" y="3875103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7" name="向右箭號 10">
            <a:extLst>
              <a:ext uri="{FF2B5EF4-FFF2-40B4-BE49-F238E27FC236}">
                <a16:creationId xmlns:a16="http://schemas.microsoft.com/office/drawing/2014/main" id="{2790DC0B-9449-0076-5747-6CDCC1077129}"/>
              </a:ext>
            </a:extLst>
          </p:cNvPr>
          <p:cNvSpPr/>
          <p:nvPr/>
        </p:nvSpPr>
        <p:spPr bwMode="auto">
          <a:xfrm rot="5400000">
            <a:off x="7129186" y="361719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8" name="向右箭號 10">
            <a:extLst>
              <a:ext uri="{FF2B5EF4-FFF2-40B4-BE49-F238E27FC236}">
                <a16:creationId xmlns:a16="http://schemas.microsoft.com/office/drawing/2014/main" id="{77B87467-9EC9-1961-EDF6-BCC56F6150DE}"/>
              </a:ext>
            </a:extLst>
          </p:cNvPr>
          <p:cNvSpPr/>
          <p:nvPr/>
        </p:nvSpPr>
        <p:spPr bwMode="auto">
          <a:xfrm rot="5400000">
            <a:off x="9147587" y="370922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9" name="向右箭號 10">
            <a:extLst>
              <a:ext uri="{FF2B5EF4-FFF2-40B4-BE49-F238E27FC236}">
                <a16:creationId xmlns:a16="http://schemas.microsoft.com/office/drawing/2014/main" id="{46368995-3494-E955-9B59-B867BF25C39F}"/>
              </a:ext>
            </a:extLst>
          </p:cNvPr>
          <p:cNvSpPr/>
          <p:nvPr/>
        </p:nvSpPr>
        <p:spPr bwMode="auto">
          <a:xfrm rot="5400000">
            <a:off x="10955039" y="3709229"/>
            <a:ext cx="683851" cy="2703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1FB05F-E9BA-58DF-4F28-F5946A0010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860" y="4375844"/>
            <a:ext cx="2394247" cy="191059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4BE2D67-6F83-CE1D-1814-C0ACDD45D0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321" y="4375844"/>
            <a:ext cx="1816731" cy="144974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BF44A2C-FD62-DFCA-623C-589DE2B4EF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236" y="4425382"/>
            <a:ext cx="1816731" cy="144974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1ADB843F-E89E-E92A-259D-C354C08725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1880" y="4420096"/>
            <a:ext cx="1816731" cy="14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8631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E181C068-A3D2-6CA6-5D06-533D744819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5734" y="2098912"/>
            <a:ext cx="2994468" cy="303483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2FB3510-BFCA-E9D9-4A44-7292EE081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8" y="2012634"/>
            <a:ext cx="3285128" cy="3653867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共用件管理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模組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檔案母體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升級為共用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公用件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Line 25">
            <a:extLst>
              <a:ext uri="{FF2B5EF4-FFF2-40B4-BE49-F238E27FC236}">
                <a16:creationId xmlns:a16="http://schemas.microsoft.com/office/drawing/2014/main" id="{C7462FE9-5459-3A60-5324-0DA3A2DF08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8032" y="4639711"/>
            <a:ext cx="1209125" cy="4628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414CD3C-2431-03CF-FC04-F71E83D50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568" y="1978296"/>
            <a:ext cx="4432682" cy="3537254"/>
          </a:xfrm>
          <a:prstGeom prst="rect">
            <a:avLst/>
          </a:prstGeom>
        </p:spPr>
      </p:pic>
      <p:sp>
        <p:nvSpPr>
          <p:cNvPr id="16" name="Line 25">
            <a:extLst>
              <a:ext uri="{FF2B5EF4-FFF2-40B4-BE49-F238E27FC236}">
                <a16:creationId xmlns:a16="http://schemas.microsoft.com/office/drawing/2014/main" id="{403AE931-147B-7657-0BD5-CEBACF3435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57087" y="3429000"/>
            <a:ext cx="1311609" cy="31792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20" name="AutoShape 32">
            <a:extLst>
              <a:ext uri="{FF2B5EF4-FFF2-40B4-BE49-F238E27FC236}">
                <a16:creationId xmlns:a16="http://schemas.microsoft.com/office/drawing/2014/main" id="{811A8FB9-0460-6F08-6556-78041AC38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08" y="5852932"/>
            <a:ext cx="3033351" cy="568797"/>
          </a:xfrm>
          <a:prstGeom prst="wedgeRoundRectCallout">
            <a:avLst>
              <a:gd name="adj1" fmla="val 31215"/>
              <a:gd name="adj2" fmla="val -92499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母版永遠最新</a:t>
            </a:r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B7E28174-A0BA-EA9D-90E3-C3B7DFFD7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5446" y="5438158"/>
            <a:ext cx="645660" cy="4566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A1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7" name="AutoShape 32">
            <a:extLst>
              <a:ext uri="{FF2B5EF4-FFF2-40B4-BE49-F238E27FC236}">
                <a16:creationId xmlns:a16="http://schemas.microsoft.com/office/drawing/2014/main" id="{30CDD227-C8A5-41DC-68B2-8DCE10B91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672" y="4871115"/>
            <a:ext cx="1938319" cy="938295"/>
          </a:xfrm>
          <a:prstGeom prst="wedgeRoundRectCallout">
            <a:avLst>
              <a:gd name="adj1" fmla="val 16519"/>
              <a:gd name="adj2" fmla="val -176946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開專案後</a:t>
            </a:r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複製</a:t>
            </a:r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696648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22FB3510-BFCA-E9D9-4A44-7292EE08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8" y="2012634"/>
            <a:ext cx="3285128" cy="3653867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共用件管理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檔案封存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Line 25">
            <a:extLst>
              <a:ext uri="{FF2B5EF4-FFF2-40B4-BE49-F238E27FC236}">
                <a16:creationId xmlns:a16="http://schemas.microsoft.com/office/drawing/2014/main" id="{C7462FE9-5459-3A60-5324-0DA3A2DF08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8032" y="4639711"/>
            <a:ext cx="1209125" cy="4628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414CD3C-2431-03CF-FC04-F71E83D505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280" y="2378246"/>
            <a:ext cx="3091869" cy="246729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6C423EE-771B-B904-F033-16C4BCC3B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739" y="2833599"/>
            <a:ext cx="4734457" cy="3019333"/>
          </a:xfrm>
          <a:prstGeom prst="rect">
            <a:avLst/>
          </a:prstGeom>
        </p:spPr>
      </p:pic>
      <p:sp>
        <p:nvSpPr>
          <p:cNvPr id="16" name="Line 25">
            <a:extLst>
              <a:ext uri="{FF2B5EF4-FFF2-40B4-BE49-F238E27FC236}">
                <a16:creationId xmlns:a16="http://schemas.microsoft.com/office/drawing/2014/main" id="{403AE931-147B-7657-0BD5-CEBACF3435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4793" y="3847722"/>
            <a:ext cx="967966" cy="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20" name="AutoShape 32">
            <a:extLst>
              <a:ext uri="{FF2B5EF4-FFF2-40B4-BE49-F238E27FC236}">
                <a16:creationId xmlns:a16="http://schemas.microsoft.com/office/drawing/2014/main" id="{811A8FB9-0460-6F08-6556-78041AC38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08" y="5852932"/>
            <a:ext cx="1982687" cy="568797"/>
          </a:xfrm>
          <a:prstGeom prst="wedgeRoundRectCallout">
            <a:avLst>
              <a:gd name="adj1" fmla="val 31215"/>
              <a:gd name="adj2" fmla="val -92499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永遠最新</a:t>
            </a:r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B7E28174-A0BA-EA9D-90E3-C3B7DFFD7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852" y="4530369"/>
            <a:ext cx="1434554" cy="681491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40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A3</a:t>
            </a:r>
            <a:endParaRPr lang="en-US" altLang="zh-TW" sz="40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5" name="AutoShape 32">
            <a:extLst>
              <a:ext uri="{FF2B5EF4-FFF2-40B4-BE49-F238E27FC236}">
                <a16:creationId xmlns:a16="http://schemas.microsoft.com/office/drawing/2014/main" id="{A547F091-DF53-212C-1D1C-AD3E23B45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4515" y="1987954"/>
            <a:ext cx="4734457" cy="677167"/>
          </a:xfrm>
          <a:prstGeom prst="wedgeRoundRectCallout">
            <a:avLst>
              <a:gd name="adj1" fmla="val 46353"/>
              <a:gd name="adj2" fmla="val 216660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36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舊機種要不要更新</a:t>
            </a:r>
            <a:r>
              <a:rPr lang="en-US" altLang="zh-TW" sz="36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00950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專案管理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版本封存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899698" y="6254811"/>
            <a:ext cx="23926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專案管理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版本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4E057F6-7E51-7992-C6E6-C4A13D084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189" y="1992040"/>
            <a:ext cx="3049425" cy="413148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7C0200D-8DDC-3B27-D1BF-2D47767C1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48" y="2230712"/>
            <a:ext cx="2978840" cy="18997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AutoShape 32">
            <a:extLst>
              <a:ext uri="{FF2B5EF4-FFF2-40B4-BE49-F238E27FC236}">
                <a16:creationId xmlns:a16="http://schemas.microsoft.com/office/drawing/2014/main" id="{312602F3-73DC-A288-A045-769F2B010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188" y="1975965"/>
            <a:ext cx="3190044" cy="4079155"/>
          </a:xfrm>
          <a:prstGeom prst="wedgeRoundRectCallout">
            <a:avLst>
              <a:gd name="adj1" fmla="val -96888"/>
              <a:gd name="adj2" fmla="val -19176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303115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62602"/>
            <a:ext cx="12192000" cy="10651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檔案資料結構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檔案類型分類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522507" y="2032034"/>
            <a:ext cx="4122202" cy="384822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980" y="2020185"/>
            <a:ext cx="4836442" cy="3384012"/>
          </a:xfrm>
          <a:prstGeom prst="rect">
            <a:avLst/>
          </a:prstGeom>
        </p:spPr>
      </p:pic>
      <p:pic>
        <p:nvPicPr>
          <p:cNvPr id="6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5718" y="4841036"/>
            <a:ext cx="1489829" cy="148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6975" y="4485225"/>
            <a:ext cx="1615046" cy="161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23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57729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檔案資料結構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清楚的命名，方便資料移轉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41562" y="6330865"/>
            <a:ext cx="2462534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以檔案類型分類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BA7303A-DD94-9E43-0717-50FE1D927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737" y="1964174"/>
            <a:ext cx="9488276" cy="413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7515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792304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檔案資料結構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TREEHOUSE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組合件管理的利器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65304" y="6330865"/>
            <a:ext cx="1822935" cy="512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Know HOW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7710" y="3428999"/>
            <a:ext cx="1598573" cy="259882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03D71D8-C0A7-4A20-BB65-CB3069B5F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96" y="566980"/>
            <a:ext cx="1715654" cy="168316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DD0DD3E-5482-4DC7-B8AA-CCD58B710D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26" y="1844675"/>
            <a:ext cx="5960084" cy="438705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2353F96-D5EF-2511-3E44-F2010E3B12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0941" y="2061825"/>
            <a:ext cx="4133433" cy="384906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857064F-8219-7C1C-9083-42BE7F02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9325" y="2061825"/>
            <a:ext cx="1685546" cy="984888"/>
          </a:xfrm>
          <a:prstGeom prst="rect">
            <a:avLst/>
          </a:prstGeom>
        </p:spPr>
      </p:pic>
      <p:sp>
        <p:nvSpPr>
          <p:cNvPr id="13" name="AutoShape 32">
            <a:extLst>
              <a:ext uri="{FF2B5EF4-FFF2-40B4-BE49-F238E27FC236}">
                <a16:creationId xmlns:a16="http://schemas.microsoft.com/office/drawing/2014/main" id="{016D6EAF-4AD9-A31E-3FA7-C2E4CB8A2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141" y="1935633"/>
            <a:ext cx="2192706" cy="1190323"/>
          </a:xfrm>
          <a:prstGeom prst="wedgeRoundRectCallout">
            <a:avLst>
              <a:gd name="adj1" fmla="val -102203"/>
              <a:gd name="adj2" fmla="val 8768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633525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檔案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管理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1.SolidWorks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Explorer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協助你管理文件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4941567" y="6330865"/>
            <a:ext cx="246253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檔案位置與命名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61" y="1844675"/>
            <a:ext cx="5943384" cy="452861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6B3314D-F7E0-9434-098D-B5D676875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766" y="2327215"/>
            <a:ext cx="5484797" cy="283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1700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檔案管理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產品資料管理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PDM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1" name="Picture 4" descr="C:\Users\mbuchli\AppData\Local\Temp\SNAGHTML17e0f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202" y="1870494"/>
            <a:ext cx="7851597" cy="457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032691" y="6401314"/>
            <a:ext cx="2126618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整合檔案總管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3957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先軟後硬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3" name="Picture 7" descr="C:\Users\mjolley\AppData\Local\Microsoft\Windows\Temporary Internet Files\Content.IE5\HPFTFFZ0\MC90044039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82943" y="4294573"/>
            <a:ext cx="1771124" cy="17711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1DC2E69B-C7E5-ABA6-4720-D1D1C0EAA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8504" y="6357757"/>
            <a:ext cx="5414991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硬體即時效果有限，不是真功夫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26" name="Picture 2" descr="Dell Precision 3660工作站(i7-12700/8G DDR5/512SSD+1TB/P620_2G/500W/W11P) -  PChome 24h購物">
            <a:extLst>
              <a:ext uri="{FF2B5EF4-FFF2-40B4-BE49-F238E27FC236}">
                <a16:creationId xmlns:a16="http://schemas.microsoft.com/office/drawing/2014/main" id="{896D2944-96E8-1284-54D4-4DBE94968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6344" y="2053477"/>
            <a:ext cx="4136599" cy="413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AEB9D0E-5612-303D-60E4-9237EEA22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09" y="2053477"/>
            <a:ext cx="5603449" cy="39091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70165667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49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編碼原則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0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編碼原則都好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2CDE107-0B4D-28C3-0A26-CB00777ED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700" y="2117659"/>
            <a:ext cx="3456384" cy="252581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27E28E5-B727-6BE1-1D3B-11E3A7206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158" y="1954299"/>
            <a:ext cx="3441951" cy="282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278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編碼原則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編碼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大原則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2E1123B-970A-3F8C-2E6E-8C0E5DB9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666" y="6280113"/>
            <a:ext cx="2054617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分類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CC64603-DDE0-FA9B-8CE3-F3F7FCF43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8" y="3046643"/>
            <a:ext cx="3763313" cy="247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37412AF-57C4-E400-DF7C-9DD3E8186DBD}"/>
              </a:ext>
            </a:extLst>
          </p:cNvPr>
          <p:cNvSpPr txBox="1"/>
          <p:nvPr/>
        </p:nvSpPr>
        <p:spPr>
          <a:xfrm>
            <a:off x="4356755" y="3225796"/>
            <a:ext cx="61000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4800" b="0" i="0">
                <a:solidFill>
                  <a:srgbClr val="333333"/>
                </a:solidFill>
                <a:effectLst/>
                <a:latin typeface="SF Pro TC"/>
              </a:rPr>
              <a:t>iPhone-13-Pro-W-1-A</a:t>
            </a:r>
            <a:r>
              <a:rPr lang="zh-TW" altLang="en-US" sz="4800" b="0" i="0">
                <a:solidFill>
                  <a:srgbClr val="333333"/>
                </a:solidFill>
                <a:effectLst/>
                <a:latin typeface="SF Pro TC"/>
              </a:rPr>
              <a:t> </a:t>
            </a:r>
            <a:endParaRPr lang="en-US" altLang="zh-TW" sz="4800" b="0" i="0">
              <a:solidFill>
                <a:srgbClr val="333333"/>
              </a:solidFill>
              <a:effectLst/>
              <a:latin typeface="SF Pro TC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1511617-5959-20B0-A333-95E4C6319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44" y="1974145"/>
            <a:ext cx="12167031" cy="670806"/>
          </a:xfrm>
          <a:prstGeom prst="rect">
            <a:avLst/>
          </a:prstGeom>
        </p:spPr>
      </p:pic>
      <p:sp>
        <p:nvSpPr>
          <p:cNvPr id="11" name="AutoShape 32">
            <a:extLst>
              <a:ext uri="{FF2B5EF4-FFF2-40B4-BE49-F238E27FC236}">
                <a16:creationId xmlns:a16="http://schemas.microsoft.com/office/drawing/2014/main" id="{B54FAB72-0E07-AECD-A9A2-2E7852910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9371" y="4369243"/>
            <a:ext cx="1165796" cy="570862"/>
          </a:xfrm>
          <a:prstGeom prst="wedgeRoundRectCallout">
            <a:avLst>
              <a:gd name="adj1" fmla="val 31959"/>
              <a:gd name="adj2" fmla="val -13900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產品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32">
            <a:extLst>
              <a:ext uri="{FF2B5EF4-FFF2-40B4-BE49-F238E27FC236}">
                <a16:creationId xmlns:a16="http://schemas.microsoft.com/office/drawing/2014/main" id="{7218D75C-51DE-B85D-E4F0-F2DD28944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463" y="4369243"/>
            <a:ext cx="1165796" cy="570862"/>
          </a:xfrm>
          <a:prstGeom prst="wedgeRoundRectCallout">
            <a:avLst>
              <a:gd name="adj1" fmla="val 62233"/>
              <a:gd name="adj2" fmla="val -146028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型號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4" name="AutoShape 32">
            <a:extLst>
              <a:ext uri="{FF2B5EF4-FFF2-40B4-BE49-F238E27FC236}">
                <a16:creationId xmlns:a16="http://schemas.microsoft.com/office/drawing/2014/main" id="{C5DE0782-A6BA-0AC4-9655-7BDAA77F9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6345" y="4369243"/>
            <a:ext cx="1165796" cy="570862"/>
          </a:xfrm>
          <a:prstGeom prst="wedgeRoundRectCallout">
            <a:avLst>
              <a:gd name="adj1" fmla="val 38840"/>
              <a:gd name="adj2" fmla="val -15024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規格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5" name="AutoShape 32">
            <a:extLst>
              <a:ext uri="{FF2B5EF4-FFF2-40B4-BE49-F238E27FC236}">
                <a16:creationId xmlns:a16="http://schemas.microsoft.com/office/drawing/2014/main" id="{2D0C74C9-4BA5-931F-604D-884BC1E1F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7462" y="2927717"/>
            <a:ext cx="1165796" cy="570862"/>
          </a:xfrm>
          <a:prstGeom prst="wedgeRoundRectCallout">
            <a:avLst>
              <a:gd name="adj1" fmla="val -135921"/>
              <a:gd name="adj2" fmla="val 6473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版本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8" name="AutoShape 32">
            <a:extLst>
              <a:ext uri="{FF2B5EF4-FFF2-40B4-BE49-F238E27FC236}">
                <a16:creationId xmlns:a16="http://schemas.microsoft.com/office/drawing/2014/main" id="{707748E0-BD42-D9F4-7C38-6D27D978B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4887" y="4352207"/>
            <a:ext cx="1462575" cy="570862"/>
          </a:xfrm>
          <a:prstGeom prst="wedgeRoundRectCallout">
            <a:avLst>
              <a:gd name="adj1" fmla="val -72782"/>
              <a:gd name="adj2" fmla="val -13900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流水號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9" name="向右箭號 10">
            <a:extLst>
              <a:ext uri="{FF2B5EF4-FFF2-40B4-BE49-F238E27FC236}">
                <a16:creationId xmlns:a16="http://schemas.microsoft.com/office/drawing/2014/main" id="{8453076B-6F0F-D52B-FED4-8F161A21328C}"/>
              </a:ext>
            </a:extLst>
          </p:cNvPr>
          <p:cNvSpPr/>
          <p:nvPr/>
        </p:nvSpPr>
        <p:spPr bwMode="auto">
          <a:xfrm rot="8690254">
            <a:off x="5099740" y="2658757"/>
            <a:ext cx="1036010" cy="448863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20" name="AutoShape 32">
            <a:extLst>
              <a:ext uri="{FF2B5EF4-FFF2-40B4-BE49-F238E27FC236}">
                <a16:creationId xmlns:a16="http://schemas.microsoft.com/office/drawing/2014/main" id="{0EFD2D06-29D8-0D4D-EB68-63FF3173E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27" y="4369243"/>
            <a:ext cx="1462574" cy="570862"/>
          </a:xfrm>
          <a:prstGeom prst="wedgeRoundRectCallout">
            <a:avLst>
              <a:gd name="adj1" fmla="val -5603"/>
              <a:gd name="adj2" fmla="val -140408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en-US" altLang="zh-TW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3-1</a:t>
            </a:r>
            <a:r>
              <a:rPr lang="zh-TW" altLang="en-US" sz="24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規格 </a:t>
            </a:r>
            <a:endParaRPr lang="en-US" altLang="zh-TW" sz="24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953268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-9627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編碼原則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大原則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686913" y="623435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2E1123B-970A-3F8C-2E6E-8C0E5DB9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666" y="6280113"/>
            <a:ext cx="2054617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編碼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分類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8937FC7-0447-3841-9871-C9B49DE416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702" y="2419454"/>
            <a:ext cx="3870610" cy="29857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342CA5B-037E-1AF8-42C1-7E985FC105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401" y="2450502"/>
            <a:ext cx="3673974" cy="29547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994E29F1-A5D9-1269-B3D5-ABD64607B9B4}"/>
              </a:ext>
            </a:extLst>
          </p:cNvPr>
          <p:cNvSpPr txBox="1"/>
          <p:nvPr/>
        </p:nvSpPr>
        <p:spPr>
          <a:xfrm>
            <a:off x="3641463" y="5715866"/>
            <a:ext cx="6099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/>
              <a:t>https://www.youtube.com/watch?v=oBzFklxb6YM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95AAB0-9EC8-1AE5-9230-7B7EFAE75D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80" y="2691943"/>
            <a:ext cx="4108133" cy="271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2070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E4280C7E-3E70-403D-A45D-7435940994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5735" y="4138646"/>
            <a:ext cx="2100029" cy="1796292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0" y="790870"/>
            <a:ext cx="12191680" cy="103399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295" tIns="45147" rIns="90295" bIns="45147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製程畫法的技術</a:t>
            </a:r>
            <a:endParaRPr lang="en-US" altLang="zh-TW" sz="2358" b="1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11778" name="AutoShape 2"/>
          <p:cNvSpPr>
            <a:spLocks noChangeArrowheads="1"/>
          </p:cNvSpPr>
          <p:nvPr/>
        </p:nvSpPr>
        <p:spPr bwMode="auto">
          <a:xfrm>
            <a:off x="2142177" y="2160515"/>
            <a:ext cx="70" cy="25115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 sz="1632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39274C8-2C22-41C3-9C34-D30CFF261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632" y="2105100"/>
            <a:ext cx="1936043" cy="167203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4E8DE73-9DA9-4996-9DB5-B8F811BD3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422" y="2178666"/>
            <a:ext cx="1747815" cy="145875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14F3F6D-541C-4F61-A0DF-955BA4250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5896" y="2227650"/>
            <a:ext cx="1930490" cy="145875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7727227-4D0B-4661-A6B1-54023EC8F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9655" y="4171373"/>
            <a:ext cx="1789890" cy="167203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135B8CED-5D88-47E2-94F6-27CFC3E6F9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915" y="4369779"/>
            <a:ext cx="1853212" cy="1458754"/>
          </a:xfrm>
          <a:prstGeom prst="rect">
            <a:avLst/>
          </a:prstGeom>
        </p:spPr>
      </p:pic>
      <p:sp>
        <p:nvSpPr>
          <p:cNvPr id="27" name="AutoShape 13">
            <a:extLst>
              <a:ext uri="{FF2B5EF4-FFF2-40B4-BE49-F238E27FC236}">
                <a16:creationId xmlns:a16="http://schemas.microsoft.com/office/drawing/2014/main" id="{2C02471C-F055-446B-919F-248201933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1659" y="5631529"/>
            <a:ext cx="737887" cy="439629"/>
          </a:xfrm>
          <a:prstGeom prst="rightArrow">
            <a:avLst>
              <a:gd name="adj1" fmla="val 50000"/>
              <a:gd name="adj2" fmla="val 4285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295" tIns="45147" rIns="90295" bIns="45147" anchor="ctr"/>
          <a:lstStyle/>
          <a:p>
            <a:endParaRPr lang="zh-TW" altLang="en-US" sz="1632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1B888AF2-9FEB-4BB7-B254-F5E3C36D75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" t="3805" r="2875"/>
          <a:stretch/>
        </p:blipFill>
        <p:spPr>
          <a:xfrm>
            <a:off x="151325" y="2061920"/>
            <a:ext cx="4449825" cy="3982829"/>
          </a:xfrm>
          <a:prstGeom prst="rect">
            <a:avLst/>
          </a:prstGeom>
        </p:spPr>
      </p:pic>
      <p:sp>
        <p:nvSpPr>
          <p:cNvPr id="16" name="橢圓形圖說文字 11">
            <a:extLst>
              <a:ext uri="{FF2B5EF4-FFF2-40B4-BE49-F238E27FC236}">
                <a16:creationId xmlns:a16="http://schemas.microsoft.com/office/drawing/2014/main" id="{FED5B8AF-FA2E-4891-8F8B-083C6FFFA5B1}"/>
              </a:ext>
            </a:extLst>
          </p:cNvPr>
          <p:cNvSpPr/>
          <p:nvPr/>
        </p:nvSpPr>
        <p:spPr>
          <a:xfrm>
            <a:off x="5150200" y="3548741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1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18" name="橢圓形圖說文字 11">
            <a:extLst>
              <a:ext uri="{FF2B5EF4-FFF2-40B4-BE49-F238E27FC236}">
                <a16:creationId xmlns:a16="http://schemas.microsoft.com/office/drawing/2014/main" id="{F2D6BFF5-E0B6-45FF-96FD-24E86E3A441E}"/>
              </a:ext>
            </a:extLst>
          </p:cNvPr>
          <p:cNvSpPr/>
          <p:nvPr/>
        </p:nvSpPr>
        <p:spPr>
          <a:xfrm>
            <a:off x="7427576" y="3548741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2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19" name="橢圓形圖說文字 11">
            <a:extLst>
              <a:ext uri="{FF2B5EF4-FFF2-40B4-BE49-F238E27FC236}">
                <a16:creationId xmlns:a16="http://schemas.microsoft.com/office/drawing/2014/main" id="{892B1297-B98B-4095-BD81-BFA32E29BFFF}"/>
              </a:ext>
            </a:extLst>
          </p:cNvPr>
          <p:cNvSpPr/>
          <p:nvPr/>
        </p:nvSpPr>
        <p:spPr>
          <a:xfrm>
            <a:off x="9935736" y="3548741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3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20" name="橢圓形圖說文字 11">
            <a:extLst>
              <a:ext uri="{FF2B5EF4-FFF2-40B4-BE49-F238E27FC236}">
                <a16:creationId xmlns:a16="http://schemas.microsoft.com/office/drawing/2014/main" id="{546899D1-7297-4EE9-940E-AB923820F67D}"/>
              </a:ext>
            </a:extLst>
          </p:cNvPr>
          <p:cNvSpPr/>
          <p:nvPr/>
        </p:nvSpPr>
        <p:spPr>
          <a:xfrm>
            <a:off x="5123549" y="5552869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4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22" name="橢圓形圖說文字 11">
            <a:extLst>
              <a:ext uri="{FF2B5EF4-FFF2-40B4-BE49-F238E27FC236}">
                <a16:creationId xmlns:a16="http://schemas.microsoft.com/office/drawing/2014/main" id="{9881778E-7C63-4E9D-B04A-E7342FE0B092}"/>
              </a:ext>
            </a:extLst>
          </p:cNvPr>
          <p:cNvSpPr/>
          <p:nvPr/>
        </p:nvSpPr>
        <p:spPr>
          <a:xfrm>
            <a:off x="7391589" y="5552869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5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24" name="橢圓形圖說文字 11">
            <a:extLst>
              <a:ext uri="{FF2B5EF4-FFF2-40B4-BE49-F238E27FC236}">
                <a16:creationId xmlns:a16="http://schemas.microsoft.com/office/drawing/2014/main" id="{70CB94E4-3DBD-4DB9-8495-E2FAED6FAB48}"/>
              </a:ext>
            </a:extLst>
          </p:cNvPr>
          <p:cNvSpPr/>
          <p:nvPr/>
        </p:nvSpPr>
        <p:spPr>
          <a:xfrm>
            <a:off x="9524829" y="5316428"/>
            <a:ext cx="380321" cy="345339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6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0" name="AutoShape 13">
            <a:extLst>
              <a:ext uri="{FF2B5EF4-FFF2-40B4-BE49-F238E27FC236}">
                <a16:creationId xmlns:a16="http://schemas.microsoft.com/office/drawing/2014/main" id="{CA152A86-6F60-4B87-BBE3-0EEE74841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4545" y="5631529"/>
            <a:ext cx="737887" cy="439629"/>
          </a:xfrm>
          <a:prstGeom prst="rightArrow">
            <a:avLst>
              <a:gd name="adj1" fmla="val 50000"/>
              <a:gd name="adj2" fmla="val 4285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295" tIns="45147" rIns="90295" bIns="45147" anchor="ctr"/>
          <a:lstStyle/>
          <a:p>
            <a:endParaRPr lang="zh-TW" altLang="en-US" sz="1632"/>
          </a:p>
        </p:txBody>
      </p:sp>
      <p:sp>
        <p:nvSpPr>
          <p:cNvPr id="31" name="AutoShape 13">
            <a:extLst>
              <a:ext uri="{FF2B5EF4-FFF2-40B4-BE49-F238E27FC236}">
                <a16:creationId xmlns:a16="http://schemas.microsoft.com/office/drawing/2014/main" id="{5C66AB69-0F3E-42D5-8641-08AEB871A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322" y="3501450"/>
            <a:ext cx="737887" cy="439629"/>
          </a:xfrm>
          <a:prstGeom prst="rightArrow">
            <a:avLst>
              <a:gd name="adj1" fmla="val 50000"/>
              <a:gd name="adj2" fmla="val 4285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295" tIns="45147" rIns="90295" bIns="45147" anchor="ctr"/>
          <a:lstStyle/>
          <a:p>
            <a:endParaRPr lang="zh-TW" altLang="en-US" sz="1632"/>
          </a:p>
        </p:txBody>
      </p:sp>
      <p:sp>
        <p:nvSpPr>
          <p:cNvPr id="32" name="AutoShape 13">
            <a:extLst>
              <a:ext uri="{FF2B5EF4-FFF2-40B4-BE49-F238E27FC236}">
                <a16:creationId xmlns:a16="http://schemas.microsoft.com/office/drawing/2014/main" id="{C0BD9429-6032-4EE0-96E1-D96C1C73F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7104" y="3455370"/>
            <a:ext cx="737887" cy="439629"/>
          </a:xfrm>
          <a:prstGeom prst="rightArrow">
            <a:avLst>
              <a:gd name="adj1" fmla="val 50000"/>
              <a:gd name="adj2" fmla="val 4285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295" tIns="45147" rIns="90295" bIns="45147" anchor="ctr"/>
          <a:lstStyle/>
          <a:p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355919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1" grpId="0" animBg="1"/>
      <p:bldP spid="32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" y="747577"/>
            <a:ext cx="12191999" cy="10103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270" tIns="43636" rIns="87270" bIns="43636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defTabSz="872426">
              <a:lnSpc>
                <a:spcPct val="110000"/>
              </a:lnSpc>
            </a:pPr>
            <a:r>
              <a:rPr lang="en-US" altLang="zh-TW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製程管理圖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600BB71-F5C5-4522-B66F-E1F30D9721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8" y="2188380"/>
            <a:ext cx="5650101" cy="392198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CE65EFF-DC92-46BC-858D-86BCA05BEF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750" y="1869636"/>
            <a:ext cx="2064273" cy="142267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9EE200C-5719-4E8B-BB11-6BA3101133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661" y="1904825"/>
            <a:ext cx="2027077" cy="139322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10C6959-823E-4876-A3F5-53CEAA4DF4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4257" y="1983691"/>
            <a:ext cx="1917879" cy="130862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22ABAF1A-0B90-4A2F-AC72-65ED0DC03E3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750" y="3457958"/>
            <a:ext cx="2045676" cy="141182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3089997B-588B-45D2-8E25-BB60D0696E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5701" y="3464600"/>
            <a:ext cx="2027077" cy="1394893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69F5C777-7582-48CF-8C3D-212C13304F0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079" y="3484860"/>
            <a:ext cx="1999057" cy="1374633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A1A51DE1-CF02-4CF3-83CE-9390723CE28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883" y="5035431"/>
            <a:ext cx="2381429" cy="1637659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0D80132D-A53A-46AD-A6A7-E3277F00DC0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614" y="5035431"/>
            <a:ext cx="1162973" cy="994767"/>
          </a:xfrm>
          <a:prstGeom prst="rect">
            <a:avLst/>
          </a:prstGeom>
        </p:spPr>
      </p:pic>
      <p:sp>
        <p:nvSpPr>
          <p:cNvPr id="29" name="橢圓形圖說文字 11">
            <a:extLst>
              <a:ext uri="{FF2B5EF4-FFF2-40B4-BE49-F238E27FC236}">
                <a16:creationId xmlns:a16="http://schemas.microsoft.com/office/drawing/2014/main" id="{A9D75060-908A-42A4-8962-E498196749A1}"/>
              </a:ext>
            </a:extLst>
          </p:cNvPr>
          <p:cNvSpPr/>
          <p:nvPr/>
        </p:nvSpPr>
        <p:spPr>
          <a:xfrm>
            <a:off x="7905701" y="3055528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2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0" name="橢圓形圖說文字 12">
            <a:extLst>
              <a:ext uri="{FF2B5EF4-FFF2-40B4-BE49-F238E27FC236}">
                <a16:creationId xmlns:a16="http://schemas.microsoft.com/office/drawing/2014/main" id="{E2BEE3B6-B17D-45F3-8A97-BB8A42E5B81A}"/>
              </a:ext>
            </a:extLst>
          </p:cNvPr>
          <p:cNvSpPr/>
          <p:nvPr/>
        </p:nvSpPr>
        <p:spPr>
          <a:xfrm>
            <a:off x="10018750" y="3032042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3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1" name="橢圓形圖說文字 13">
            <a:extLst>
              <a:ext uri="{FF2B5EF4-FFF2-40B4-BE49-F238E27FC236}">
                <a16:creationId xmlns:a16="http://schemas.microsoft.com/office/drawing/2014/main" id="{3B6C31F3-8A3E-4E9B-A3F2-F28EE49E45F5}"/>
              </a:ext>
            </a:extLst>
          </p:cNvPr>
          <p:cNvSpPr/>
          <p:nvPr/>
        </p:nvSpPr>
        <p:spPr>
          <a:xfrm>
            <a:off x="5637645" y="4656879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4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2" name="橢圓形圖說文字 14">
            <a:extLst>
              <a:ext uri="{FF2B5EF4-FFF2-40B4-BE49-F238E27FC236}">
                <a16:creationId xmlns:a16="http://schemas.microsoft.com/office/drawing/2014/main" id="{E2503E45-430B-4C23-9221-73E856EE0702}"/>
              </a:ext>
            </a:extLst>
          </p:cNvPr>
          <p:cNvSpPr/>
          <p:nvPr/>
        </p:nvSpPr>
        <p:spPr>
          <a:xfrm>
            <a:off x="7813753" y="4688944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5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3" name="橢圓形圖說文字 15">
            <a:extLst>
              <a:ext uri="{FF2B5EF4-FFF2-40B4-BE49-F238E27FC236}">
                <a16:creationId xmlns:a16="http://schemas.microsoft.com/office/drawing/2014/main" id="{AAD1C08E-EBE0-46BE-B38F-5BF00303B874}"/>
              </a:ext>
            </a:extLst>
          </p:cNvPr>
          <p:cNvSpPr/>
          <p:nvPr/>
        </p:nvSpPr>
        <p:spPr>
          <a:xfrm>
            <a:off x="9941131" y="4705082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6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4" name="橢圓形圖說文字 16">
            <a:extLst>
              <a:ext uri="{FF2B5EF4-FFF2-40B4-BE49-F238E27FC236}">
                <a16:creationId xmlns:a16="http://schemas.microsoft.com/office/drawing/2014/main" id="{A5021DCA-7546-4538-99DC-E0EF72CDAB37}"/>
              </a:ext>
            </a:extLst>
          </p:cNvPr>
          <p:cNvSpPr/>
          <p:nvPr/>
        </p:nvSpPr>
        <p:spPr>
          <a:xfrm>
            <a:off x="6665640" y="6310772"/>
            <a:ext cx="363896" cy="34109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7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36" name="橢圓形圖說文字 11">
            <a:extLst>
              <a:ext uri="{FF2B5EF4-FFF2-40B4-BE49-F238E27FC236}">
                <a16:creationId xmlns:a16="http://schemas.microsoft.com/office/drawing/2014/main" id="{FB22E24D-3780-421D-BB25-E6DADD6D4AAB}"/>
              </a:ext>
            </a:extLst>
          </p:cNvPr>
          <p:cNvSpPr/>
          <p:nvPr/>
        </p:nvSpPr>
        <p:spPr>
          <a:xfrm>
            <a:off x="5643452" y="3029786"/>
            <a:ext cx="380331" cy="345348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7030A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 dirty="0">
                <a:latin typeface="華康細圓體(P)" panose="020F0300000000000000" pitchFamily="34" charset="-120"/>
                <a:ea typeface="華康細圓體(P)" panose="020F0300000000000000" pitchFamily="34" charset="-120"/>
                <a:cs typeface="Arial" panose="020B0604020202020204" pitchFamily="34" charset="0"/>
              </a:rPr>
              <a:t>1</a:t>
            </a:r>
            <a:endParaRPr lang="zh-TW" altLang="en-US" sz="2400" dirty="0">
              <a:latin typeface="華康細圓體(P)" panose="020F0300000000000000" pitchFamily="34" charset="-120"/>
              <a:ea typeface="華康細圓體(P)" panose="020F0300000000000000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7">
            <a:extLst>
              <a:ext uri="{FF2B5EF4-FFF2-40B4-BE49-F238E27FC236}">
                <a16:creationId xmlns:a16="http://schemas.microsoft.com/office/drawing/2014/main" id="{CF1E6776-A671-460A-BA75-E82EAE7F3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39" y="5030042"/>
            <a:ext cx="1267281" cy="63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80145" tIns="40073" rIns="80145" bIns="40073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zh-TW" altLang="en-US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車</a:t>
            </a:r>
            <a:r>
              <a:rPr lang="en-US" altLang="zh-TW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&gt;</a:t>
            </a:r>
            <a:r>
              <a:rPr lang="zh-TW" altLang="en-US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銑</a:t>
            </a:r>
            <a:r>
              <a:rPr lang="en-US" altLang="zh-TW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&gt;</a:t>
            </a:r>
            <a:r>
              <a:rPr lang="zh-TW" altLang="en-US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磨</a:t>
            </a:r>
            <a:r>
              <a:rPr lang="en-US" altLang="zh-TW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&gt;</a:t>
            </a:r>
            <a:r>
              <a:rPr lang="zh-TW" altLang="en-US" sz="1814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高週波</a:t>
            </a:r>
            <a:endParaRPr lang="en-US" altLang="zh-TW" sz="1814" b="1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832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0" y="790870"/>
            <a:ext cx="12191680" cy="103399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295" tIns="45147" rIns="90295" bIns="45147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製程畫法的技術</a:t>
            </a:r>
            <a:endParaRPr lang="en-US" altLang="zh-TW" sz="2358" b="1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11778" name="AutoShape 2"/>
          <p:cNvSpPr>
            <a:spLocks noChangeArrowheads="1"/>
          </p:cNvSpPr>
          <p:nvPr/>
        </p:nvSpPr>
        <p:spPr bwMode="auto">
          <a:xfrm>
            <a:off x="2142177" y="2160515"/>
            <a:ext cx="70" cy="25115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 sz="1632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A51D01D-5657-1386-239A-2614EECCC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25" y="2000356"/>
            <a:ext cx="1937643" cy="3548716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2CEB1FE2-9823-376E-F93A-EA58FDC3D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637" y="6330692"/>
            <a:ext cx="38979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模型多組態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料號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，修改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?)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E2C9402-B534-38AE-0257-8EE78E7EA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48" y="2242172"/>
            <a:ext cx="8971743" cy="34262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A4E131D-F3BD-8518-8D9F-273B19055E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2633"/>
            <a:ext cx="1672352" cy="143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3184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0" y="790870"/>
            <a:ext cx="12191680" cy="103399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295" tIns="45147" rIns="90295" bIns="45147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製程畫法的技術</a:t>
            </a:r>
            <a:endParaRPr lang="en-US" altLang="zh-TW" sz="2358" b="1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11778" name="AutoShape 2"/>
          <p:cNvSpPr>
            <a:spLocks noChangeArrowheads="1"/>
          </p:cNvSpPr>
          <p:nvPr/>
        </p:nvSpPr>
        <p:spPr bwMode="auto">
          <a:xfrm>
            <a:off x="2142177" y="2160515"/>
            <a:ext cx="70" cy="25115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 sz="1632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E89B1A8-4382-91D1-7D3E-E1DDF738E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86" y="2053867"/>
            <a:ext cx="2883829" cy="37744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265045-D231-6B20-AE75-2471A724F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637" y="6330692"/>
            <a:ext cx="353214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料號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，修改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?)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06E586D-CD67-C190-CE56-11178B646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188" y="1921578"/>
            <a:ext cx="8666826" cy="403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2779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0" y="790870"/>
            <a:ext cx="12191680" cy="103399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295" tIns="45147" rIns="90295" bIns="45147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358" b="1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製程畫法的技術</a:t>
            </a:r>
            <a:endParaRPr lang="en-US" altLang="zh-TW" sz="2358" b="1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11778" name="AutoShape 2"/>
          <p:cNvSpPr>
            <a:spLocks noChangeArrowheads="1"/>
          </p:cNvSpPr>
          <p:nvPr/>
        </p:nvSpPr>
        <p:spPr bwMode="auto">
          <a:xfrm>
            <a:off x="2142177" y="2160515"/>
            <a:ext cx="70" cy="25115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 sz="1632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EB1FE2-9823-376E-F93A-EA58FDC3D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0940" y="6401314"/>
            <a:ext cx="3184360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5BDE8BC-8872-473D-1937-80E31AE424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73" y="4252456"/>
            <a:ext cx="2074369" cy="167437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DCE9B3D-BC05-065F-FBEA-2258506E5F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860" y="4447952"/>
            <a:ext cx="1544250" cy="132089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AEED34F-46D0-AEFB-BBEF-CC13CCF6D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069" y="2091356"/>
            <a:ext cx="1747815" cy="145875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76044BB-1CCD-D0E7-7FE7-CCC3B0BA6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1350" y="2018989"/>
            <a:ext cx="1930490" cy="145875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553334F-134B-F1E7-806F-0263CDEA2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1387" y="4274916"/>
            <a:ext cx="1789890" cy="167203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105D8A1B-FC3B-E8B0-66C8-186FF8EA3DA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882" y="4514824"/>
            <a:ext cx="1508169" cy="118715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CB02E811-CD0C-68FE-A214-1C3245D589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8895" y="4427231"/>
            <a:ext cx="2074369" cy="136740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DFB304A-66C2-E3F2-9D47-311176B7B2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519" y="4605936"/>
            <a:ext cx="2204598" cy="132089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4A633A8-DEAB-87B6-88F6-780C9C7CA3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5903" y="2125124"/>
            <a:ext cx="2213900" cy="124648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C101CFF-ACE9-6EF7-00DD-056A863658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31691" y="2055359"/>
            <a:ext cx="2176692" cy="1386013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DABC0F40-FA40-17B9-F1A5-2F814D5691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3325" y="2157791"/>
            <a:ext cx="1739493" cy="948814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0FC93B0D-8B55-3C6F-DA9F-CC810CB6ADE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353" y="2411673"/>
            <a:ext cx="1445732" cy="1290179"/>
          </a:xfrm>
          <a:prstGeom prst="rect">
            <a:avLst/>
          </a:prstGeom>
        </p:spPr>
      </p:pic>
      <p:sp>
        <p:nvSpPr>
          <p:cNvPr id="28" name="AutoShape 32">
            <a:extLst>
              <a:ext uri="{FF2B5EF4-FFF2-40B4-BE49-F238E27FC236}">
                <a16:creationId xmlns:a16="http://schemas.microsoft.com/office/drawing/2014/main" id="{15DB69B8-6B90-C9B1-59DE-63D89E194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1691" y="2018989"/>
            <a:ext cx="2176622" cy="1121592"/>
          </a:xfrm>
          <a:prstGeom prst="wedgeRoundRectCallout">
            <a:avLst>
              <a:gd name="adj1" fmla="val -69893"/>
              <a:gd name="adj2" fmla="val 36074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9" name="AutoShape 32">
            <a:extLst>
              <a:ext uri="{FF2B5EF4-FFF2-40B4-BE49-F238E27FC236}">
                <a16:creationId xmlns:a16="http://schemas.microsoft.com/office/drawing/2014/main" id="{0B3493F5-EB1B-E49B-6943-AFA745C4B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428" y="2004457"/>
            <a:ext cx="2376851" cy="1121592"/>
          </a:xfrm>
          <a:prstGeom prst="wedgeRoundRectCallout">
            <a:avLst>
              <a:gd name="adj1" fmla="val -69893"/>
              <a:gd name="adj2" fmla="val 36074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0" name="AutoShape 32">
            <a:extLst>
              <a:ext uri="{FF2B5EF4-FFF2-40B4-BE49-F238E27FC236}">
                <a16:creationId xmlns:a16="http://schemas.microsoft.com/office/drawing/2014/main" id="{3C0D5633-AA7C-1043-4DAD-9B15C9322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204" y="4377354"/>
            <a:ext cx="2176623" cy="1121592"/>
          </a:xfrm>
          <a:prstGeom prst="wedgeRoundRectCallout">
            <a:avLst>
              <a:gd name="adj1" fmla="val -62865"/>
              <a:gd name="adj2" fmla="val -9393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1" name="AutoShape 32">
            <a:extLst>
              <a:ext uri="{FF2B5EF4-FFF2-40B4-BE49-F238E27FC236}">
                <a16:creationId xmlns:a16="http://schemas.microsoft.com/office/drawing/2014/main" id="{AE51342E-5A05-EEF8-1A48-C51D5C85E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900" y="4144793"/>
            <a:ext cx="2176623" cy="1121592"/>
          </a:xfrm>
          <a:prstGeom prst="wedgeRoundRectCallout">
            <a:avLst>
              <a:gd name="adj1" fmla="val -78619"/>
              <a:gd name="adj2" fmla="val 12557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endParaRPr lang="en-US" altLang="zh-TW" sz="32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634574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835500"/>
            <a:ext cx="12191999" cy="10103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270" tIns="43636" rIns="87270" bIns="43636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defTabSz="872426">
              <a:lnSpc>
                <a:spcPct val="110000"/>
              </a:lnSpc>
            </a:pPr>
            <a:r>
              <a:rPr lang="en-US" altLang="zh-TW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</a:t>
            </a:r>
            <a:r>
              <a:rPr lang="zh-TW" altLang="en-US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零件與組合件檔案屬性</a:t>
            </a:r>
            <a:endParaRPr lang="zh-TW" altLang="en-US" sz="23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4855306" y="5080045"/>
            <a:ext cx="2481383" cy="47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zh-TW" altLang="en-US" sz="2540" b="1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零件工程圖</a:t>
            </a:r>
            <a:endParaRPr lang="en-US" altLang="zh-TW" sz="2540" b="1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900CC9C-C1F7-95E7-C60B-AE00E30E2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180" y="3551699"/>
            <a:ext cx="3666260" cy="2701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E948519-0FFD-136E-5CEE-93E45C67CA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813" y="2406919"/>
            <a:ext cx="3956370" cy="258381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EC371F2-AFD5-EB84-5927-B788800FE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853" y="2009958"/>
            <a:ext cx="1074914" cy="124901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A437EFF-D6CB-9298-06E9-C104A30F5D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5809" y="2189678"/>
            <a:ext cx="1045170" cy="121566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2B74CD6-FD39-D106-33C0-FB69F06D36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6556" y="2428388"/>
            <a:ext cx="3492092" cy="24975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E1CE8D9-D1A2-E34D-D448-2965372DC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39" y="1948186"/>
            <a:ext cx="1191992" cy="1497631"/>
          </a:xfrm>
          <a:prstGeom prst="rect">
            <a:avLst/>
          </a:prstGeom>
        </p:spPr>
      </p:pic>
      <p:sp>
        <p:nvSpPr>
          <p:cNvPr id="15" name="矩形 7">
            <a:extLst>
              <a:ext uri="{FF2B5EF4-FFF2-40B4-BE49-F238E27FC236}">
                <a16:creationId xmlns:a16="http://schemas.microsoft.com/office/drawing/2014/main" id="{CDC284AA-7869-0A04-BA85-A66028F6B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910" y="5112838"/>
            <a:ext cx="2481383" cy="47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zh-TW" altLang="en-US" sz="2540" b="1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組合件工程圖</a:t>
            </a:r>
            <a:endParaRPr lang="en-US" altLang="zh-TW" sz="2540" b="1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85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ED5B177B-4BE6-3AA4-256B-0DFB8982BC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995120"/>
            <a:ext cx="5754774" cy="4027380"/>
          </a:xfrm>
          <a:prstGeom prst="rect">
            <a:avLst/>
          </a:prstGeom>
        </p:spPr>
      </p:pic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835500"/>
            <a:ext cx="12191999" cy="10103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270" tIns="43636" rIns="87270" bIns="43636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defTabSz="872426">
              <a:lnSpc>
                <a:spcPct val="110000"/>
              </a:lnSpc>
            </a:pPr>
            <a:r>
              <a:rPr lang="zh-TW" altLang="en-US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零件多本體檔案屬性</a:t>
            </a:r>
            <a:r>
              <a:rPr lang="en-US" altLang="zh-TW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看起來像組合件</a:t>
            </a:r>
            <a:r>
              <a:rPr lang="en-US" altLang="zh-TW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4367694" y="6312770"/>
            <a:ext cx="3456612" cy="47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zh-TW" altLang="en-US" sz="2540" b="1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零件多本體</a:t>
            </a:r>
            <a:r>
              <a:rPr lang="en-US" altLang="zh-TW" sz="2540" b="1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=</a:t>
            </a:r>
            <a:r>
              <a:rPr lang="zh-TW" altLang="en-US" sz="2540" b="1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除料清單</a:t>
            </a:r>
            <a:endParaRPr lang="en-US" altLang="zh-TW" sz="2540" b="1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AE1AE90-85CE-2D7F-ED2E-F6CE15036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105" y="2081641"/>
            <a:ext cx="1170965" cy="123904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B8A764B-9060-A4DB-2D7F-57DCEF5D3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3" y="1962045"/>
            <a:ext cx="2182810" cy="171681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5615F1-42B7-3E45-0624-2A44A1F6E3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317" y="3795107"/>
            <a:ext cx="4114198" cy="22490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8641BA7-A1C3-DB9A-C623-06E1ACEE2A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4523" y="2103343"/>
            <a:ext cx="1074914" cy="124901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E56D885-7D65-01B4-FDC5-678601A4963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751" y="3889653"/>
            <a:ext cx="1513519" cy="206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9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298604" y="6329471"/>
            <a:ext cx="1764925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程序與辦法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20" y="2017617"/>
            <a:ext cx="2921453" cy="4199055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3C2231D-C17C-5E51-7DB3-2E59F7468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建立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CAD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管理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制度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B647FA9-7DA3-2BEB-DA10-D557B22B44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3273" y="1988979"/>
            <a:ext cx="4659106" cy="40767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C3E90C5-50B5-3A63-C108-C18D209263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413" y="2139954"/>
            <a:ext cx="3231880" cy="39254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33161752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835500"/>
            <a:ext cx="12191999" cy="10103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270" tIns="43636" rIns="87270" bIns="43636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加工製造法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defTabSz="872426">
              <a:lnSpc>
                <a:spcPct val="110000"/>
              </a:lnSpc>
            </a:pPr>
            <a:r>
              <a:rPr lang="zh-TW" altLang="en-US" sz="23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零件檔案屬性</a:t>
            </a:r>
            <a:endParaRPr lang="zh-TW" altLang="en-US" sz="23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900CC9C-C1F7-95E7-C60B-AE00E30E2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97" y="1965247"/>
            <a:ext cx="2929195" cy="21580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BE23E31-EFC6-7B01-F8D2-F501941E81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479" y="2018000"/>
            <a:ext cx="3859824" cy="221006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EC38326-66C2-70C0-E69E-80107C6683B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6338" y="2052585"/>
            <a:ext cx="3439586" cy="18803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08400FF-D04C-53AF-47BA-B2FC07013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255" y="4568400"/>
            <a:ext cx="1080552" cy="114337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6370789-6FE2-E984-605A-FE6BDABB3A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644" y="4557731"/>
            <a:ext cx="910032" cy="1143374"/>
          </a:xfrm>
          <a:prstGeom prst="rect">
            <a:avLst/>
          </a:prstGeom>
        </p:spPr>
      </p:pic>
      <p:sp>
        <p:nvSpPr>
          <p:cNvPr id="17" name="十字形 16">
            <a:extLst>
              <a:ext uri="{FF2B5EF4-FFF2-40B4-BE49-F238E27FC236}">
                <a16:creationId xmlns:a16="http://schemas.microsoft.com/office/drawing/2014/main" id="{9987ACC6-2382-E570-6301-D64DAD0BE536}"/>
              </a:ext>
            </a:extLst>
          </p:cNvPr>
          <p:cNvSpPr/>
          <p:nvPr/>
        </p:nvSpPr>
        <p:spPr>
          <a:xfrm>
            <a:off x="2799738" y="4400262"/>
            <a:ext cx="1499756" cy="1453883"/>
          </a:xfrm>
          <a:prstGeom prst="plus">
            <a:avLst>
              <a:gd name="adj" fmla="val 3913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19E94BA-BAB8-8054-6359-F0562C22D58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6066" y="4568400"/>
            <a:ext cx="1233407" cy="1504756"/>
          </a:xfrm>
          <a:prstGeom prst="rect">
            <a:avLst/>
          </a:prstGeom>
        </p:spPr>
      </p:pic>
      <p:sp>
        <p:nvSpPr>
          <p:cNvPr id="21" name="向右箭號 10">
            <a:extLst>
              <a:ext uri="{FF2B5EF4-FFF2-40B4-BE49-F238E27FC236}">
                <a16:creationId xmlns:a16="http://schemas.microsoft.com/office/drawing/2014/main" id="{23D76FE2-D945-DFC2-DDD6-AB26DC1B38EA}"/>
              </a:ext>
            </a:extLst>
          </p:cNvPr>
          <p:cNvSpPr/>
          <p:nvPr/>
        </p:nvSpPr>
        <p:spPr bwMode="auto">
          <a:xfrm>
            <a:off x="7094794" y="4902771"/>
            <a:ext cx="1036010" cy="448863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79586"/>
            <a:endParaRPr lang="zh-TW" altLang="en-US" sz="963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9F2899E5-73D3-C17A-6147-C45ADAE23E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0029" y="4441002"/>
            <a:ext cx="1398990" cy="163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4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658379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162724" y="1165469"/>
            <a:ext cx="2142383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硬碟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162724" y="1891114"/>
            <a:ext cx="2142383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記憶體</a:t>
            </a: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gray">
          <a:xfrm>
            <a:off x="162724" y="2616760"/>
            <a:ext cx="2142383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顯示卡</a:t>
            </a: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gray">
          <a:xfrm>
            <a:off x="162724" y="3376960"/>
            <a:ext cx="2142383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CPU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162724" y="4137161"/>
            <a:ext cx="2211492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網路設備</a:t>
            </a:r>
          </a:p>
        </p:txBody>
      </p:sp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2581544" y="1183260"/>
            <a:ext cx="2349710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整體搭配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2"/>
          <p:cNvSpPr>
            <a:spLocks noChangeArrowheads="1"/>
          </p:cNvSpPr>
          <p:nvPr/>
        </p:nvSpPr>
        <p:spPr bwMode="gray">
          <a:xfrm>
            <a:off x="2583189" y="1857280"/>
            <a:ext cx="2349710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NB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VS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PC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2590057" y="2616760"/>
            <a:ext cx="2349710" cy="55287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潛規則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26B3A97-6371-1A5E-76A9-5F255EB9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0909" y="2039708"/>
            <a:ext cx="6718367" cy="377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450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57729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硬體效能化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.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專業搭配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594304" y="6330865"/>
            <a:ext cx="1061381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Wintel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Picture 9" descr="NV_Logo_3D_Horizontal_DarkTyp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5621" y="1832575"/>
            <a:ext cx="4008329" cy="911895"/>
          </a:xfrm>
          <a:prstGeom prst="rect">
            <a:avLst/>
          </a:prstGeom>
        </p:spPr>
      </p:pic>
      <p:pic>
        <p:nvPicPr>
          <p:cNvPr id="8" name="Picture 8" descr="Intel-Logo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543" y="1962137"/>
            <a:ext cx="2229231" cy="1471924"/>
          </a:xfrm>
          <a:prstGeom prst="rect">
            <a:avLst/>
          </a:prstGeom>
        </p:spPr>
      </p:pic>
      <p:pic>
        <p:nvPicPr>
          <p:cNvPr id="1026" name="Picture 2" descr="打遊戲、工作效率都升級！微軟替Windows 10 添加2 項全新功能- 自由電子報3C科技">
            <a:extLst>
              <a:ext uri="{FF2B5EF4-FFF2-40B4-BE49-F238E27FC236}">
                <a16:creationId xmlns:a16="http://schemas.microsoft.com/office/drawing/2014/main" id="{46691FF3-3314-A64E-8A1E-E1606A1A1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0337" y="4294519"/>
            <a:ext cx="4488874" cy="146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g.technews.tw/wp-content/uploads/2014/01/HP-Pc.jpg">
            <a:extLst>
              <a:ext uri="{FF2B5EF4-FFF2-40B4-BE49-F238E27FC236}">
                <a16:creationId xmlns:a16="http://schemas.microsoft.com/office/drawing/2014/main" id="{4D442D1D-7772-D96B-DA19-46DBA6F0B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0276" y="3981545"/>
            <a:ext cx="3650501" cy="216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notebookcheck.net/typo3temp/_processed_/csm_asus1015PX_5552a22799.jpg">
            <a:extLst>
              <a:ext uri="{FF2B5EF4-FFF2-40B4-BE49-F238E27FC236}">
                <a16:creationId xmlns:a16="http://schemas.microsoft.com/office/drawing/2014/main" id="{AA5985AF-3292-7402-5D7E-84DB2ECE5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721" y="2292743"/>
            <a:ext cx="2007764" cy="129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表格 12">
            <a:extLst>
              <a:ext uri="{FF2B5EF4-FFF2-40B4-BE49-F238E27FC236}">
                <a16:creationId xmlns:a16="http://schemas.microsoft.com/office/drawing/2014/main" id="{E7AE1C44-2892-B944-3629-123D36359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215929"/>
              </p:ext>
            </p:extLst>
          </p:nvPr>
        </p:nvGraphicFramePr>
        <p:xfrm>
          <a:off x="419770" y="2407459"/>
          <a:ext cx="3201780" cy="267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35">
                  <a:extLst>
                    <a:ext uri="{9D8B030D-6E8A-4147-A177-3AD203B41FA5}">
                      <a16:colId xmlns:a16="http://schemas.microsoft.com/office/drawing/2014/main" val="4166260214"/>
                    </a:ext>
                  </a:extLst>
                </a:gridCol>
                <a:gridCol w="1662545">
                  <a:extLst>
                    <a:ext uri="{9D8B030D-6E8A-4147-A177-3AD203B41FA5}">
                      <a16:colId xmlns:a16="http://schemas.microsoft.com/office/drawing/2014/main" val="728925143"/>
                    </a:ext>
                  </a:extLst>
                </a:gridCol>
              </a:tblGrid>
              <a:tr h="379337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華碩電腦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740459"/>
                  </a:ext>
                </a:extLst>
              </a:tr>
              <a:tr h="379337"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CPU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I7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320149"/>
                  </a:ext>
                </a:extLst>
              </a:tr>
              <a:tr h="379337"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RAM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32G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00533"/>
                  </a:ext>
                </a:extLst>
              </a:tr>
              <a:tr h="379337"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HD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4T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865066"/>
                  </a:ext>
                </a:extLst>
              </a:tr>
              <a:tr h="379337">
                <a:tc>
                  <a:txBody>
                    <a:bodyPr/>
                    <a:lstStyle/>
                    <a:p>
                      <a:r>
                        <a:rPr lang="en-US" altLang="zh-TW" sz="1800" b="0" i="0" kern="120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graphics card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4G</a:t>
                      </a:r>
                      <a:endParaRPr lang="zh-TW" altLang="en-US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225098"/>
                  </a:ext>
                </a:extLst>
              </a:tr>
              <a:tr h="379337">
                <a:tc>
                  <a:txBody>
                    <a:bodyPr/>
                    <a:lstStyle/>
                    <a:p>
                      <a:r>
                        <a:rPr lang="zh-TW" altLang="en-US" sz="2800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多少錢</a:t>
                      </a:r>
                      <a:r>
                        <a:rPr lang="en-US" altLang="zh-TW" sz="2800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?</a:t>
                      </a:r>
                      <a:endParaRPr lang="zh-TW" altLang="en-US" sz="2800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買多久</a:t>
                      </a:r>
                      <a:r>
                        <a:rPr lang="en-US" altLang="zh-TW" sz="2800">
                          <a:solidFill>
                            <a:srgbClr val="FF0000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?</a:t>
                      </a:r>
                      <a:endParaRPr lang="zh-TW" altLang="en-US" sz="2800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586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4975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03386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5-7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NB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VS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PC</a:t>
            </a: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主要與次要設備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14338" name="Picture 2" descr="http://www.notebookcheck.net/typo3temp/_processed_/csm_asus1015PX_5552a2279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6020" y="2329048"/>
            <a:ext cx="4031994" cy="259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mg.technews.tw/wp-content/uploads/2014/01/HP-Pc.jpg"/>
          <p:cNvPicPr>
            <a:picLocks noChangeAspect="1" noChangeArrowheads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483" y="1847583"/>
            <a:ext cx="7266643" cy="429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2744038" y="5706389"/>
            <a:ext cx="2212465" cy="754053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40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PC(</a:t>
            </a:r>
            <a:r>
              <a:rPr lang="zh-TW" altLang="en-US" sz="40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主要</a:t>
            </a:r>
            <a:r>
              <a:rPr lang="en-US" altLang="zh-TW" sz="40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40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24165" y="5291669"/>
            <a:ext cx="1487908" cy="522131"/>
          </a:xfrm>
          <a:prstGeom prst="rect">
            <a:avLst/>
          </a:prstGeom>
          <a:solidFill>
            <a:srgbClr val="28F86D"/>
          </a:solidFill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NB(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次要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1227916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03386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5-7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NB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VS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PC</a:t>
            </a: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原廠建議的配備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14340" name="Picture 4" descr="http://img.technews.tw/wp-content/uploads/2014/01/HP-Pc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91" y="2630702"/>
            <a:ext cx="2698247" cy="159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720EA6AA-3BC8-187F-F274-000A3434B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464" y="6401314"/>
            <a:ext cx="1827072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3"/>
              </a:rPr>
              <a:t>標準配備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EE313E15-94B3-FFE2-09CD-B8D59E10D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984" y="2005830"/>
            <a:ext cx="8610456" cy="35284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5636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461914F-1664-297F-BDBB-84D08D58B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90" y="1995364"/>
            <a:ext cx="9448646" cy="36312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03386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5-7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NB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VS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PC</a:t>
            </a: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主要與次要設備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14340" name="Picture 4" descr="http://img.technews.tw/wp-content/uploads/2014/01/HP-Pc.jpg"/>
          <p:cNvPicPr>
            <a:picLocks noChangeAspect="1" noChangeArrowheads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9936" y="813794"/>
            <a:ext cx="2698247" cy="159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3dconnexion - 優惠推薦- 2022年10月| 蝦皮購物台灣">
            <a:extLst>
              <a:ext uri="{FF2B5EF4-FFF2-40B4-BE49-F238E27FC236}">
                <a16:creationId xmlns:a16="http://schemas.microsoft.com/office/drawing/2014/main" id="{7A6839B1-9A8B-8D2D-5861-4246E7984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846" y="3187716"/>
            <a:ext cx="2057977" cy="205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32">
            <a:extLst>
              <a:ext uri="{FF2B5EF4-FFF2-40B4-BE49-F238E27FC236}">
                <a16:creationId xmlns:a16="http://schemas.microsoft.com/office/drawing/2014/main" id="{19428D61-652B-9559-7922-208195C2C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3309" y="5931409"/>
            <a:ext cx="2042808" cy="825225"/>
          </a:xfrm>
          <a:prstGeom prst="wedgeRoundRectCallout">
            <a:avLst>
              <a:gd name="adj1" fmla="val 51128"/>
              <a:gd name="adj2" fmla="val -94557"/>
              <a:gd name="adj3" fmla="val 16667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36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4.5</a:t>
            </a:r>
            <a:r>
              <a:rPr lang="zh-TW" altLang="en-US" sz="36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萬</a:t>
            </a:r>
            <a:endParaRPr lang="en-US" altLang="zh-TW" sz="360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3849070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03386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5-7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螢幕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多螢幕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鍵盤滑鼠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顯學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D2E951F-2F89-4042-811C-3CC5EB6004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535" y="1865874"/>
            <a:ext cx="7023402" cy="4188740"/>
          </a:xfrm>
          <a:prstGeom prst="rect">
            <a:avLst/>
          </a:prstGeom>
        </p:spPr>
      </p:pic>
      <p:sp>
        <p:nvSpPr>
          <p:cNvPr id="2" name="AutoShape 32">
            <a:extLst>
              <a:ext uri="{FF2B5EF4-FFF2-40B4-BE49-F238E27FC236}">
                <a16:creationId xmlns:a16="http://schemas.microsoft.com/office/drawing/2014/main" id="{42355B57-1A5D-D6A4-0A61-2410F8CA7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4244" y="3580662"/>
            <a:ext cx="2042808" cy="825225"/>
          </a:xfrm>
          <a:prstGeom prst="wedgeRoundRectCallout">
            <a:avLst>
              <a:gd name="adj1" fmla="val -103956"/>
              <a:gd name="adj2" fmla="val 177421"/>
              <a:gd name="adj3" fmla="val 16667"/>
            </a:avLst>
          </a:prstGeom>
          <a:solidFill>
            <a:srgbClr val="28F86D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2D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滑鼠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" name="AutoShape 32">
            <a:extLst>
              <a:ext uri="{FF2B5EF4-FFF2-40B4-BE49-F238E27FC236}">
                <a16:creationId xmlns:a16="http://schemas.microsoft.com/office/drawing/2014/main" id="{6E997267-5F0B-CC96-D490-293EE3A7C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47" y="3934692"/>
            <a:ext cx="1632627" cy="850778"/>
          </a:xfrm>
          <a:prstGeom prst="wedgeRoundRectCallout">
            <a:avLst>
              <a:gd name="adj1" fmla="val 140240"/>
              <a:gd name="adj2" fmla="val 108599"/>
              <a:gd name="adj3" fmla="val 16667"/>
            </a:avLst>
          </a:prstGeom>
          <a:solidFill>
            <a:srgbClr val="28F86D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3D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滑鼠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F2B70-BC02-B81A-DC52-017765ED3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464" y="6401314"/>
            <a:ext cx="1827072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標準配備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927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鍵盤滑鼠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2D+3D+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左手鍵盤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AutoShape 4" descr="HUAWEI modem 寛頻數據機, 電腦＆科技, 電腦周邊及配件, Wifi及上網相關產品- Carousell">
            <a:extLst>
              <a:ext uri="{FF2B5EF4-FFF2-40B4-BE49-F238E27FC236}">
                <a16:creationId xmlns:a16="http://schemas.microsoft.com/office/drawing/2014/main" id="{862BC4AA-B4A6-B72A-223E-5B26E473E3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6" descr="HUAWEI modem 寛頻數據機, 電腦＆科技, 電腦周邊及配件, Wifi及上網相關產品- Carousell">
            <a:extLst>
              <a:ext uri="{FF2B5EF4-FFF2-40B4-BE49-F238E27FC236}">
                <a16:creationId xmlns:a16="http://schemas.microsoft.com/office/drawing/2014/main" id="{67589320-B599-A513-430C-8CA5D59026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6A11F94-E7AF-D14C-DA9D-29B1F252AD89}"/>
              </a:ext>
            </a:extLst>
          </p:cNvPr>
          <p:cNvSpPr txBox="1"/>
          <p:nvPr/>
        </p:nvSpPr>
        <p:spPr>
          <a:xfrm>
            <a:off x="3345873" y="6400527"/>
            <a:ext cx="6109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hlinkClick r:id="rId2"/>
              </a:rPr>
              <a:t>https://24h.pchome.com.tw/store/DCANM7</a:t>
            </a:r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07D7764-E1F7-C2B7-B957-E35F984FDC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623" y="2224318"/>
            <a:ext cx="6906232" cy="356911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B1CBAF4-7210-EC54-FD0E-0112EFC7C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46" y="2496585"/>
            <a:ext cx="1732780" cy="356911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8B181C7-97BD-8DA7-A5F4-0FEC51C0A4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652" y="2860964"/>
            <a:ext cx="3207302" cy="279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29451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5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5-0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電腦組成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硬體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738" y="1978429"/>
            <a:ext cx="8699382" cy="4353874"/>
          </a:xfrm>
          <a:prstGeom prst="rect">
            <a:avLst/>
          </a:prstGeom>
        </p:spPr>
      </p:pic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2102992" y="3967954"/>
            <a:ext cx="1098141" cy="538954"/>
          </a:xfrm>
          <a:prstGeom prst="wedgeRoundRectCallout">
            <a:avLst>
              <a:gd name="adj1" fmla="val 86247"/>
              <a:gd name="adj2" fmla="val 2945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 dirty="0" err="1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1.CPU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182602" y="4405887"/>
            <a:ext cx="1000247" cy="538954"/>
          </a:xfrm>
          <a:prstGeom prst="wedgeRoundRectCallout">
            <a:avLst>
              <a:gd name="adj1" fmla="val 86247"/>
              <a:gd name="adj2" fmla="val 29453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3.DP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10050009" y="3429000"/>
            <a:ext cx="1223761" cy="538954"/>
          </a:xfrm>
          <a:prstGeom prst="wedgeRoundRectCallout">
            <a:avLst>
              <a:gd name="adj1" fmla="val -237551"/>
              <a:gd name="adj2" fmla="val 326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4.HD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2"/>
          <p:cNvSpPr>
            <a:spLocks noChangeArrowheads="1"/>
          </p:cNvSpPr>
          <p:nvPr/>
        </p:nvSpPr>
        <p:spPr bwMode="auto">
          <a:xfrm>
            <a:off x="5931815" y="4779244"/>
            <a:ext cx="1313073" cy="538954"/>
          </a:xfrm>
          <a:prstGeom prst="wedgeRoundRectCallout">
            <a:avLst>
              <a:gd name="adj1" fmla="val -65964"/>
              <a:gd name="adj2" fmla="val -3857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2.RAM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2"/>
          <p:cNvSpPr>
            <a:spLocks noChangeArrowheads="1"/>
          </p:cNvSpPr>
          <p:nvPr/>
        </p:nvSpPr>
        <p:spPr bwMode="auto">
          <a:xfrm>
            <a:off x="7105578" y="2264443"/>
            <a:ext cx="2696170" cy="538954"/>
          </a:xfrm>
          <a:prstGeom prst="wedgeRoundRectCallout">
            <a:avLst>
              <a:gd name="adj1" fmla="val -72404"/>
              <a:gd name="adj2" fmla="val 10016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5.Power Supply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98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模組化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=C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老闆要的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27DDE98-7B88-9FA2-0F85-EC00A767FD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3694" y="1954549"/>
            <a:ext cx="5564959" cy="345588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65C546B-A95D-CEA0-386E-EF25F9079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545" y="4553527"/>
            <a:ext cx="4487230" cy="230447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FFB31BA-64E7-5829-7F8D-F1B2606CDD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19742"/>
            <a:ext cx="4572000" cy="39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8671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5-4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CPU</a:t>
            </a: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HT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多核心技術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0A8B9B6-41D9-04F8-8C0D-364E8FB7ED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338" y="2059748"/>
            <a:ext cx="5792301" cy="214644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527826F-7C5E-074B-7823-B385A3CE2A1B}"/>
              </a:ext>
            </a:extLst>
          </p:cNvPr>
          <p:cNvSpPr/>
          <p:nvPr/>
        </p:nvSpPr>
        <p:spPr>
          <a:xfrm>
            <a:off x="5360061" y="6335869"/>
            <a:ext cx="1811714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單核心計算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7DE7C00-3091-1509-6B1E-8654264B7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46" y="4334858"/>
            <a:ext cx="5648634" cy="187234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501A82F-8811-EFCC-E0AE-617A6A030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289" y="4372634"/>
            <a:ext cx="5395919" cy="130558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51E32E-D4D0-21FB-4AD0-106AC8357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0452" y="1959624"/>
            <a:ext cx="4693382" cy="234669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60986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5-4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CPU</a:t>
            </a: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多核心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INREL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I7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以上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10" name="Picture 8" descr="Intel-Logo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872" y="2192744"/>
            <a:ext cx="1520401" cy="100389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ECEFBA8-618F-3B04-D492-EFF83D6FE2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624" y="4314525"/>
            <a:ext cx="11581317" cy="1785747"/>
          </a:xfrm>
          <a:prstGeom prst="rect">
            <a:avLst/>
          </a:prstGeom>
        </p:spPr>
      </p:pic>
      <p:pic>
        <p:nvPicPr>
          <p:cNvPr id="7" name="Picture 2" descr="Intel 10nm 十代Core 處理器效能曝光IPC 效能最多快40％！ - ezone.hk - 科技焦點- 電腦- D190620">
            <a:extLst>
              <a:ext uri="{FF2B5EF4-FFF2-40B4-BE49-F238E27FC236}">
                <a16:creationId xmlns:a16="http://schemas.microsoft.com/office/drawing/2014/main" id="{9AEBC953-76AB-B789-C0E8-486437B2B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2353" y="1902984"/>
            <a:ext cx="3117711" cy="234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640931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376619" y="6304652"/>
            <a:ext cx="3438762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記憶體對檔案開啟速度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RAM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記憶體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8G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*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2=16G(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雙通道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最低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7A3004A-D960-DDFD-0FE9-4F50D7CFC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153" y="4327739"/>
            <a:ext cx="3975002" cy="17792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9888C14-3E80-D470-BC66-C0DE07A55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6116" y="1867719"/>
            <a:ext cx="3782093" cy="240377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F874AB8-265E-4141-F670-D48F69EDC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8" y="2020225"/>
            <a:ext cx="5057109" cy="1742846"/>
          </a:xfrm>
          <a:prstGeom prst="rect">
            <a:avLst/>
          </a:prstGeom>
        </p:spPr>
      </p:pic>
      <p:sp>
        <p:nvSpPr>
          <p:cNvPr id="5" name="Line 25">
            <a:extLst>
              <a:ext uri="{FF2B5EF4-FFF2-40B4-BE49-F238E27FC236}">
                <a16:creationId xmlns:a16="http://schemas.microsoft.com/office/drawing/2014/main" id="{4CBF485B-6D08-A4A9-594D-A6E10548B6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113248" y="2891648"/>
            <a:ext cx="625907" cy="59928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256F8CD-0C30-B352-304D-636AEE4DFE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163" y="3950722"/>
            <a:ext cx="2779998" cy="27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6918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6174AE56-19EB-3A53-2C13-47265EAF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183" y="2006439"/>
            <a:ext cx="5249925" cy="220496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D610866C-6783-94C3-EA5E-DD6A46A1B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40" y="1844675"/>
            <a:ext cx="5634165" cy="3002824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127417" y="6330865"/>
            <a:ext cx="4089581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記憶體對檔案開啟速度比較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RAM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記憶體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原生與超頻 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A05F689-F1E1-914B-EEA4-CC5847D645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7931" y="4035048"/>
            <a:ext cx="2095129" cy="204759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21F22F5-9DAB-4B0E-92FE-F13D9ED464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778" y="4270913"/>
            <a:ext cx="2779222" cy="2059952"/>
          </a:xfrm>
          <a:prstGeom prst="rect">
            <a:avLst/>
          </a:prstGeom>
        </p:spPr>
      </p:pic>
      <p:sp>
        <p:nvSpPr>
          <p:cNvPr id="2" name="Line 25">
            <a:extLst>
              <a:ext uri="{FF2B5EF4-FFF2-40B4-BE49-F238E27FC236}">
                <a16:creationId xmlns:a16="http://schemas.microsoft.com/office/drawing/2014/main" id="{649CF25C-3497-9C2F-F22A-11444B19F82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465722" y="2751512"/>
            <a:ext cx="423950" cy="6774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3" name="Line 25">
            <a:extLst>
              <a:ext uri="{FF2B5EF4-FFF2-40B4-BE49-F238E27FC236}">
                <a16:creationId xmlns:a16="http://schemas.microsoft.com/office/drawing/2014/main" id="{08FD3564-8641-8B5F-8275-79EF38DD1C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87729" y="3192086"/>
            <a:ext cx="423950" cy="6774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1923139220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127417" y="6330865"/>
            <a:ext cx="4089581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記憶體對檔案開啟速度比較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RAM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記憶體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ECC(</a:t>
            </a:r>
            <a:r>
              <a:rPr lang="en-US" altLang="zh-TW" sz="2400" b="0" i="1">
                <a:solidFill>
                  <a:schemeClr val="bg1"/>
                </a:solidFill>
                <a:effectLst/>
                <a:latin typeface="Noto Sans SC"/>
              </a:rPr>
              <a:t>error correction code)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錯誤更正碼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00A8C45B-C8A8-C919-FEA8-E8B315939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617" y="1844675"/>
            <a:ext cx="4331026" cy="236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617B73E-4A00-2A21-8955-1400E4CD17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554" y="4392831"/>
            <a:ext cx="2683260" cy="197473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8615F50-5483-C58F-C7AD-9289CD0240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9470" y="2023668"/>
            <a:ext cx="5026010" cy="15249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C3C0D424-B3A6-24E8-70EA-8838B3E7F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951136"/>
            <a:ext cx="5533853" cy="17827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6681625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16F18CE4-C191-975D-A341-E565E5BCCA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189" y="2328805"/>
            <a:ext cx="5419716" cy="286670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2C46A93-F0DF-AD85-70A2-38312CE2E5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408" y="2158723"/>
            <a:ext cx="5720592" cy="29609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AutoShape 32">
            <a:extLst>
              <a:ext uri="{FF2B5EF4-FFF2-40B4-BE49-F238E27FC236}">
                <a16:creationId xmlns:a16="http://schemas.microsoft.com/office/drawing/2014/main" id="{EA98ADB6-3827-1E09-258C-AEBB11214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8115" y="2325291"/>
            <a:ext cx="3544228" cy="2075991"/>
          </a:xfrm>
          <a:prstGeom prst="wedgeRoundRectCallout">
            <a:avLst>
              <a:gd name="adj1" fmla="val -61844"/>
              <a:gd name="adj2" fmla="val -1012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73258" y="6300389"/>
            <a:ext cx="7149714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WIN+R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services.msc 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記憶體對檔案開啟速度比較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RAM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記憶體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壓縮記憶體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(Ctrl+Shift+Esc)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E1740AF-7CDE-D001-4E6B-8CF824C01B54}"/>
              </a:ext>
            </a:extLst>
          </p:cNvPr>
          <p:cNvSpPr txBox="1"/>
          <p:nvPr/>
        </p:nvSpPr>
        <p:spPr>
          <a:xfrm>
            <a:off x="200297" y="58381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/>
              <a:t>https://www.796t.com/content/1550318947.html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6D4D8A2-8A20-9DE1-1174-2EC0873861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628" y="2551007"/>
            <a:ext cx="3157202" cy="16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9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bit-tech.net/content_images/2010/04/the-facts-4k-advanced-format-hard-disks/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1632" y="1619867"/>
            <a:ext cx="2577225" cy="20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硬碟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(HD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M2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SSD)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快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誰快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052" name="Picture 4" descr="http://newsroom.intel.com/servlet/JiveServlet/showImage/38-2045-1460/SSD+510+X_Ray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7740" y="1844675"/>
            <a:ext cx="2749571" cy="171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A6FEEC7-D1E5-43B6-8288-12B261EA2A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37" y="2231245"/>
            <a:ext cx="3683813" cy="106961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D669A1C-BFBC-1970-3351-0BB6274D1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124" y="3757669"/>
            <a:ext cx="3683813" cy="109244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5A03988-E3FD-A89B-42C7-EBDF75F46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179" y="3690289"/>
            <a:ext cx="4224185" cy="119471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BD371D4A-0507-476E-4CBE-D54F5AF63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9429" y="3690289"/>
            <a:ext cx="3703540" cy="111945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3D8DAE42-D3BD-0C53-0F56-EC6582076BE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334" y="5164739"/>
            <a:ext cx="1994193" cy="123840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B414F2D-6DBA-E924-83D9-6351A378427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3460" y="5308667"/>
            <a:ext cx="1994193" cy="123840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BEFDB53-5F42-ED73-BCDC-B6B1A934639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036" y="5308667"/>
            <a:ext cx="1994193" cy="123840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D8205BF-103E-AFB5-048D-418B88CF157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118" y="5222033"/>
            <a:ext cx="1994193" cy="123840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1F4FC65-835E-0482-ADC1-E5C426E6EC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6969" y="4873792"/>
            <a:ext cx="1994193" cy="123840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81556AB-5C34-410E-AC3C-9C3EE91D0B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7807" y="4689461"/>
            <a:ext cx="1994193" cy="123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59318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硬碟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(HD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M2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SSD)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快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誰快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2050" name="Picture 2" descr="http://images.bit-tech.net/content_images/2010/04/the-facts-4k-advanced-format-hard-disks/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3450" y="4054047"/>
            <a:ext cx="2577225" cy="20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newsroom.intel.com/servlet/JiveServlet/showImage/38-2045-1460/SSD+510+X_Ray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3996" y="4122230"/>
            <a:ext cx="3079159" cy="192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A6FEEC7-D1E5-43B6-8288-12B261EA2A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145" y="1918772"/>
            <a:ext cx="3683813" cy="10696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A1F4D29-0E50-AF91-E3CA-2DAFF0ACE3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9855" y="3096029"/>
            <a:ext cx="4114141" cy="336273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A78696A-0A37-A6E9-3D7E-5C875D6ED7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952" y="1918772"/>
            <a:ext cx="1994193" cy="123840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3768F63-8FB5-465B-05F9-A33030C7892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614" y="3783092"/>
            <a:ext cx="1994193" cy="123840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D5A720F-8817-5E2E-80E3-B1B799A199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492" y="3163887"/>
            <a:ext cx="1994193" cy="1238409"/>
          </a:xfrm>
          <a:prstGeom prst="rect">
            <a:avLst/>
          </a:prstGeom>
        </p:spPr>
      </p:pic>
      <p:sp>
        <p:nvSpPr>
          <p:cNvPr id="14" name="AutoShape 32">
            <a:extLst>
              <a:ext uri="{FF2B5EF4-FFF2-40B4-BE49-F238E27FC236}">
                <a16:creationId xmlns:a16="http://schemas.microsoft.com/office/drawing/2014/main" id="{4C4AF04E-1A45-F9FE-89AA-45D5D581A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7495" y="2117580"/>
            <a:ext cx="1533340" cy="618190"/>
          </a:xfrm>
          <a:prstGeom prst="wedgeRoundRectCallout">
            <a:avLst>
              <a:gd name="adj1" fmla="val -61844"/>
              <a:gd name="adj2" fmla="val -1012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不用線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BADE2086-4468-A94B-8511-C1BD66CBC4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6542" y="2960619"/>
            <a:ext cx="183119" cy="51261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17" name="Line 25">
            <a:extLst>
              <a:ext uri="{FF2B5EF4-FFF2-40B4-BE49-F238E27FC236}">
                <a16:creationId xmlns:a16="http://schemas.microsoft.com/office/drawing/2014/main" id="{B0A0CD7E-861C-9E1D-DC13-E8BDA2C989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83679" y="5500815"/>
            <a:ext cx="2673015" cy="30278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20" name="Line 25">
            <a:extLst>
              <a:ext uri="{FF2B5EF4-FFF2-40B4-BE49-F238E27FC236}">
                <a16:creationId xmlns:a16="http://schemas.microsoft.com/office/drawing/2014/main" id="{F057C847-2BE7-C6C1-502E-D0E02109E9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75776" y="4122230"/>
            <a:ext cx="1087663" cy="35238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213181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硬碟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(HD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M2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SSD)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傳輸極限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3D5F9C1-E6CC-4C92-F79E-E9F57F96BD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87" y="4395225"/>
            <a:ext cx="2756521" cy="200557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1F6D648E-B450-540A-942C-D022D3DC98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9492" y="3429000"/>
            <a:ext cx="3631031" cy="109244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8D2D06A-4F36-6F39-9897-80BD6D81CA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6834" y="4262935"/>
            <a:ext cx="3477761" cy="119471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EE51AAD-C21A-0EDC-7CEE-CE771995C3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7609" y="1969753"/>
            <a:ext cx="3449782" cy="2212651"/>
          </a:xfrm>
          <a:prstGeom prst="rect">
            <a:avLst/>
          </a:prstGeom>
        </p:spPr>
      </p:pic>
      <p:pic>
        <p:nvPicPr>
          <p:cNvPr id="1026" name="Picture 2" descr="SATA3 高速傳輸線 50CM Server級  耐高溫/純銅製造/不鏽鋼彈片/SATA線(PW-71)">
            <a:extLst>
              <a:ext uri="{FF2B5EF4-FFF2-40B4-BE49-F238E27FC236}">
                <a16:creationId xmlns:a16="http://schemas.microsoft.com/office/drawing/2014/main" id="{3E40E9EA-3DF5-107B-E131-AC71FD617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2420" y="1938264"/>
            <a:ext cx="3120503" cy="248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newsroom.intel.com/servlet/JiveServlet/showImage/38-2045-1460/SSD+510+X_Ray.jpg">
            <a:extLst>
              <a:ext uri="{FF2B5EF4-FFF2-40B4-BE49-F238E27FC236}">
                <a16:creationId xmlns:a16="http://schemas.microsoft.com/office/drawing/2014/main" id="{EF22874B-4CA1-24A5-8DDE-4BBBB1F05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2780" y="5524407"/>
            <a:ext cx="1675028" cy="104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A4334F7-C087-4389-E744-4825AF21C55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492" y="2134478"/>
            <a:ext cx="3683813" cy="1069619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91CB8EF-6F91-AD98-0E39-79DC2ED3E55C}"/>
              </a:ext>
            </a:extLst>
          </p:cNvPr>
          <p:cNvSpPr/>
          <p:nvPr/>
        </p:nvSpPr>
        <p:spPr>
          <a:xfrm>
            <a:off x="91440" y="1938264"/>
            <a:ext cx="3341716" cy="446253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57454A-5362-8274-FF4B-CBC47A002A0C}"/>
              </a:ext>
            </a:extLst>
          </p:cNvPr>
          <p:cNvSpPr/>
          <p:nvPr/>
        </p:nvSpPr>
        <p:spPr>
          <a:xfrm>
            <a:off x="3648869" y="1872596"/>
            <a:ext cx="3914030" cy="48025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  <p:sp>
        <p:nvSpPr>
          <p:cNvPr id="23" name="AutoShape 32">
            <a:extLst>
              <a:ext uri="{FF2B5EF4-FFF2-40B4-BE49-F238E27FC236}">
                <a16:creationId xmlns:a16="http://schemas.microsoft.com/office/drawing/2014/main" id="{C3E97887-F442-CDCA-F11F-8B81D5A11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6259" y="4746344"/>
            <a:ext cx="1533340" cy="618190"/>
          </a:xfrm>
          <a:prstGeom prst="wedgeRoundRectCallout">
            <a:avLst>
              <a:gd name="adj1" fmla="val -30943"/>
              <a:gd name="adj2" fmla="val -475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不用線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AutoShape 32">
            <a:extLst>
              <a:ext uri="{FF2B5EF4-FFF2-40B4-BE49-F238E27FC236}">
                <a16:creationId xmlns:a16="http://schemas.microsoft.com/office/drawing/2014/main" id="{DAEDA4EE-0F6C-203C-F5E8-4A968BDB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569" y="5739014"/>
            <a:ext cx="1533340" cy="618190"/>
          </a:xfrm>
          <a:prstGeom prst="wedgeRoundRectCallout">
            <a:avLst>
              <a:gd name="adj1" fmla="val -30943"/>
              <a:gd name="adj2" fmla="val -475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要線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909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C14F5FA1-2060-B3B3-3FEA-F3E91ADE72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584" y="3429000"/>
            <a:ext cx="5187179" cy="1926822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4810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5-3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顯示卡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Nvidia Quadro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206752" y="6300018"/>
            <a:ext cx="181171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3"/>
              </a:rPr>
              <a:t>專業繪圖卡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Picture 7" descr="NV_Logo_3D_Horizontal_DarkType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63" y="1075510"/>
            <a:ext cx="3248128" cy="7389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74EF006-0B37-6F52-A6DA-46C69B06C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" y="2106007"/>
            <a:ext cx="10939338" cy="3676483"/>
          </a:xfrm>
          <a:prstGeom prst="rect">
            <a:avLst/>
          </a:prstGeom>
        </p:spPr>
      </p:pic>
      <p:pic>
        <p:nvPicPr>
          <p:cNvPr id="3074" name="Picture 2" descr="麗臺NVIDIA T600 4GB GDDR6 128bit 工作站繪圖卡- PChome 24h購物">
            <a:extLst>
              <a:ext uri="{FF2B5EF4-FFF2-40B4-BE49-F238E27FC236}">
                <a16:creationId xmlns:a16="http://schemas.microsoft.com/office/drawing/2014/main" id="{1484B399-2235-7BE7-69B4-B354CAA3D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7757" y="748103"/>
            <a:ext cx="3101437" cy="196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577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1"/>
          <p:cNvSpPr>
            <a:spLocks noChangeArrowheads="1"/>
          </p:cNvSpPr>
          <p:nvPr/>
        </p:nvSpPr>
        <p:spPr bwMode="auto">
          <a:xfrm>
            <a:off x="53847" y="775345"/>
            <a:ext cx="12082889" cy="100617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6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6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6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14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四大技術</a:t>
            </a:r>
            <a:endParaRPr lang="zh-TW" altLang="en-US" sz="2517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C11262B-1EAA-411F-B2F4-43BBAF12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7224" y="1844479"/>
            <a:ext cx="7767404" cy="451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12">
            <a:extLst>
              <a:ext uri="{FF2B5EF4-FFF2-40B4-BE49-F238E27FC236}">
                <a16:creationId xmlns:a16="http://schemas.microsoft.com/office/drawing/2014/main" id="{9E1A10B9-5F9F-46B0-A35D-C288DF291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099" y="4562273"/>
            <a:ext cx="1167318" cy="1618806"/>
          </a:xfrm>
          <a:prstGeom prst="wedgeRoundRectCallout">
            <a:avLst>
              <a:gd name="adj1" fmla="val 93730"/>
              <a:gd name="adj2" fmla="val 139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零件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模組</a:t>
            </a:r>
          </a:p>
        </p:txBody>
      </p:sp>
      <p:sp>
        <p:nvSpPr>
          <p:cNvPr id="5" name="AutoShape 12">
            <a:extLst>
              <a:ext uri="{FF2B5EF4-FFF2-40B4-BE49-F238E27FC236}">
                <a16:creationId xmlns:a16="http://schemas.microsoft.com/office/drawing/2014/main" id="{723506EF-FA1D-4DFF-9525-8E843227C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098" y="2340534"/>
            <a:ext cx="1469442" cy="1414343"/>
          </a:xfrm>
          <a:prstGeom prst="wedgeRoundRectCallout">
            <a:avLst>
              <a:gd name="adj1" fmla="val 93730"/>
              <a:gd name="adj2" fmla="val 139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大型組合件</a:t>
            </a:r>
          </a:p>
        </p:txBody>
      </p:sp>
      <p:sp>
        <p:nvSpPr>
          <p:cNvPr id="7" name="AutoShape 12">
            <a:extLst>
              <a:ext uri="{FF2B5EF4-FFF2-40B4-BE49-F238E27FC236}">
                <a16:creationId xmlns:a16="http://schemas.microsoft.com/office/drawing/2014/main" id="{AC99FAA1-C30E-453A-AD3F-382814A20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131" y="4103720"/>
            <a:ext cx="1439327" cy="1088467"/>
          </a:xfrm>
          <a:prstGeom prst="wedgeRoundRectCallout">
            <a:avLst>
              <a:gd name="adj1" fmla="val -113840"/>
              <a:gd name="adj2" fmla="val -2642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 大型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爆炸圖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516B6A88-A0C8-466D-B503-BE0D3C2B0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1259" y="2210046"/>
            <a:ext cx="1439327" cy="1088467"/>
          </a:xfrm>
          <a:prstGeom prst="wedgeRoundRectCallout">
            <a:avLst>
              <a:gd name="adj1" fmla="val -85251"/>
              <a:gd name="adj2" fmla="val -1439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4</a:t>
            </a:r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 大型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BOM</a:t>
            </a:r>
            <a:endParaRPr lang="zh-TW" altLang="en-US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C6925B26-5208-98A8-3CAB-114B98D9E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604" y="6329471"/>
            <a:ext cx="1764925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293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4810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電源供應器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PowerSuppuly(2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千以上，金牌、全模組、雙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、保固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1353450" y="6199376"/>
            <a:ext cx="181171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2"/>
              </a:rPr>
              <a:t>專業繪圖卡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7BC7893-3778-695C-AF25-5E950CCC8D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567" y="1915886"/>
            <a:ext cx="4207373" cy="235120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A15F90D-6A23-A8BE-B211-1516A7834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475" y="1979187"/>
            <a:ext cx="5386271" cy="101196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B35EDAF-4141-2A29-88C7-1FB0EB8B86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lum brigh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7032" y="3018058"/>
            <a:ext cx="3696542" cy="3518681"/>
          </a:xfrm>
          <a:prstGeom prst="rect">
            <a:avLst/>
          </a:prstGeom>
        </p:spPr>
      </p:pic>
      <p:pic>
        <p:nvPicPr>
          <p:cNvPr id="2" name="Picture 4" descr="ASUS 華碩】ROG STRIX 850G 850W White 白色限量版金牌電源供應器-三井3C購物網">
            <a:extLst>
              <a:ext uri="{FF2B5EF4-FFF2-40B4-BE49-F238E27FC236}">
                <a16:creationId xmlns:a16="http://schemas.microsoft.com/office/drawing/2014/main" id="{E0E9C11B-D5EF-3410-3084-D62AB456A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2882" y="2974185"/>
            <a:ext cx="3105907" cy="310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25703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網路線要好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26" name="Picture 2" descr="Cat.8 電競工程級網路線5公尺八類網線CAT8 極速40Gbps 與光纖同步高規24AWG無氧銅線芯| Yahoo奇摩拍賣">
            <a:extLst>
              <a:ext uri="{FF2B5EF4-FFF2-40B4-BE49-F238E27FC236}">
                <a16:creationId xmlns:a16="http://schemas.microsoft.com/office/drawing/2014/main" id="{D92A2F8C-84A0-B665-ACA9-259F7DE0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23" y="1925040"/>
            <a:ext cx="4323693" cy="432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DAFB631-8D83-199E-F00E-BBB0E248F9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291" y="2108078"/>
            <a:ext cx="5309854" cy="39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8117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網路通道要大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050" name="Picture 2" descr="入屋光纖線可以延長嗎？ - 電腦硬件- 香港討論區Discuss.com.hk - 香討．香港No.1">
            <a:extLst>
              <a:ext uri="{FF2B5EF4-FFF2-40B4-BE49-F238E27FC236}">
                <a16:creationId xmlns:a16="http://schemas.microsoft.com/office/drawing/2014/main" id="{84153F13-4898-C18C-A6C6-0FCC9BCC0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497" y="2092448"/>
            <a:ext cx="4295690" cy="4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UAWEI modem 寛頻數據機, 電腦＆科技, 電腦周邊及配件, Wifi及上網相關產品- Carousell">
            <a:extLst>
              <a:ext uri="{FF2B5EF4-FFF2-40B4-BE49-F238E27FC236}">
                <a16:creationId xmlns:a16="http://schemas.microsoft.com/office/drawing/2014/main" id="{862BC4AA-B4A6-B72A-223E-5B26E473E3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6" descr="HUAWEI modem 寛頻數據機, 電腦＆科技, 電腦周邊及配件, Wifi及上網相關產品- Carousell">
            <a:extLst>
              <a:ext uri="{FF2B5EF4-FFF2-40B4-BE49-F238E27FC236}">
                <a16:creationId xmlns:a16="http://schemas.microsoft.com/office/drawing/2014/main" id="{67589320-B599-A513-430C-8CA5D59026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CF427DA-1034-F510-CBE9-37DFF86A45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500" y="2092449"/>
            <a:ext cx="5488655" cy="384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3443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網路通道要大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102" name="Picture 6" descr="ãdlink hubãçåçæå°çµæ">
            <a:hlinkClick r:id="rId2"/>
            <a:extLst>
              <a:ext uri="{FF2B5EF4-FFF2-40B4-BE49-F238E27FC236}">
                <a16:creationId xmlns:a16="http://schemas.microsoft.com/office/drawing/2014/main" id="{2B872626-1385-4FAD-8EF1-9EDD2418F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3272" y="1970386"/>
            <a:ext cx="4572001" cy="239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1FAC990-58A7-51CD-EC9C-075AE15932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511" y="2581563"/>
            <a:ext cx="5213943" cy="15452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DFB7AE5-CC0E-A0BE-BA84-63BD63358C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457" y="4890009"/>
            <a:ext cx="3124282" cy="1175688"/>
          </a:xfrm>
          <a:prstGeom prst="rect">
            <a:avLst/>
          </a:prstGeom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15B6FACF-7072-FCA6-F396-F9F4EC4B2B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75417" y="2231245"/>
            <a:ext cx="854283" cy="645405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2" name="Line 25">
            <a:extLst>
              <a:ext uri="{FF2B5EF4-FFF2-40B4-BE49-F238E27FC236}">
                <a16:creationId xmlns:a16="http://schemas.microsoft.com/office/drawing/2014/main" id="{F9B1E664-5402-8656-C6DB-9FE052749E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61735" y="2049305"/>
            <a:ext cx="678192" cy="645404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pic>
        <p:nvPicPr>
          <p:cNvPr id="2050" name="Picture 2" descr="2.5GbE Intel® 乙太網路介面卡──NIC 與Gigabit 網路卡">
            <a:extLst>
              <a:ext uri="{FF2B5EF4-FFF2-40B4-BE49-F238E27FC236}">
                <a16:creationId xmlns:a16="http://schemas.microsoft.com/office/drawing/2014/main" id="{A0D1D171-33A6-272B-420E-C6C20CB19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701" y="4126859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288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801930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Server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M2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Picture 4" descr="datacap_image"/>
          <p:cNvPicPr>
            <a:picLocks noChangeAspect="1" noChangeArrowheads="1"/>
          </p:cNvPicPr>
          <p:nvPr/>
        </p:nvPicPr>
        <p:blipFill rotWithShape="1">
          <a:blip r:embed="rId2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9784" y="1902381"/>
            <a:ext cx="3760125" cy="421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images.bit-tech.net/content_images/2010/04/the-facts-4k-advanced-format-hard-disks/2.jpg">
            <a:extLst>
              <a:ext uri="{FF2B5EF4-FFF2-40B4-BE49-F238E27FC236}">
                <a16:creationId xmlns:a16="http://schemas.microsoft.com/office/drawing/2014/main" id="{49911138-01ED-0D7E-4909-E9CE51F9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8841" y="4202113"/>
            <a:ext cx="2577225" cy="20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est SSD for Server Review | gagadget.com">
            <a:extLst>
              <a:ext uri="{FF2B5EF4-FFF2-40B4-BE49-F238E27FC236}">
                <a16:creationId xmlns:a16="http://schemas.microsoft.com/office/drawing/2014/main" id="{9B766E77-924F-02CA-65BB-DC1B9494E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66918" y="2063837"/>
            <a:ext cx="2878654" cy="218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DATA Shows off SSD and NVDIMM Line at Computex 2018">
            <a:extLst>
              <a:ext uri="{FF2B5EF4-FFF2-40B4-BE49-F238E27FC236}">
                <a16:creationId xmlns:a16="http://schemas.microsoft.com/office/drawing/2014/main" id="{021CA3AE-25A0-FC96-971C-83379B567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80477" y="2077770"/>
            <a:ext cx="3745873" cy="213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co.ooopic.com/ajax/iconpng/?id=117487.png">
            <a:extLst>
              <a:ext uri="{FF2B5EF4-FFF2-40B4-BE49-F238E27FC236}">
                <a16:creationId xmlns:a16="http://schemas.microsoft.com/office/drawing/2014/main" id="{3EFE729C-810B-A91C-25F7-9A850F17B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6350" y="4566092"/>
            <a:ext cx="1375520" cy="137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18E3512-9BAB-86B3-B996-2F26D4F1A0A5}"/>
              </a:ext>
            </a:extLst>
          </p:cNvPr>
          <p:cNvSpPr/>
          <p:nvPr/>
        </p:nvSpPr>
        <p:spPr>
          <a:xfrm>
            <a:off x="4956774" y="6263893"/>
            <a:ext cx="2784737" cy="5143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機房不必再用</a:t>
            </a:r>
            <a:r>
              <a:rPr lang="en-US" altLang="zh-TW" sz="2742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HD</a:t>
            </a:r>
            <a:endParaRPr lang="zh-TW" altLang="en-US" sz="2742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058454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801930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Server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SSD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M2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F2E84DC-63FD-F03B-DBAE-912DB42DA4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861" y="4788132"/>
            <a:ext cx="1511233" cy="126793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6549FBF-8113-5A9C-4E84-9819BA985D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7967" y="2976381"/>
            <a:ext cx="2549012" cy="1044197"/>
          </a:xfrm>
          <a:prstGeom prst="rect">
            <a:avLst/>
          </a:prstGeom>
        </p:spPr>
      </p:pic>
      <p:pic>
        <p:nvPicPr>
          <p:cNvPr id="3074" name="Picture 2" descr="服务器机房素材图片免费下载_高清装饰图案psd_千库网(图片编号12608546)">
            <a:extLst>
              <a:ext uri="{FF2B5EF4-FFF2-40B4-BE49-F238E27FC236}">
                <a16:creationId xmlns:a16="http://schemas.microsoft.com/office/drawing/2014/main" id="{2D69C4D1-C06E-0720-9FB6-E19E8042D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31680"/>
            <a:ext cx="2082246" cy="208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56E7676-020B-C09A-AAF7-F89E12C090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120" y="4736440"/>
            <a:ext cx="1511233" cy="126793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D215BF8-5342-C79B-3717-7CF055CBBA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88" y="4788132"/>
            <a:ext cx="1511233" cy="1267938"/>
          </a:xfrm>
          <a:prstGeom prst="rect">
            <a:avLst/>
          </a:prstGeom>
        </p:spPr>
      </p:pic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704B9E37-55A5-4CC4-9AB5-47A4EE12D1B1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rot="5400000">
            <a:off x="1942412" y="2918071"/>
            <a:ext cx="767554" cy="2972568"/>
          </a:xfrm>
          <a:prstGeom prst="bentConnector3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9170C1E2-B207-1717-E8C3-B23C69B62DB7}"/>
              </a:ext>
            </a:extLst>
          </p:cNvPr>
          <p:cNvCxnSpPr>
            <a:cxnSpLocks/>
            <a:stCxn id="11" idx="2"/>
            <a:endCxn id="4" idx="0"/>
          </p:cNvCxnSpPr>
          <p:nvPr/>
        </p:nvCxnSpPr>
        <p:spPr>
          <a:xfrm rot="16200000" flipH="1">
            <a:off x="3950698" y="3882352"/>
            <a:ext cx="767554" cy="1044005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6447E8BE-6BAB-E748-9164-766930C1F3BC}"/>
              </a:ext>
            </a:extLst>
          </p:cNvPr>
          <p:cNvCxnSpPr>
            <a:cxnSpLocks/>
            <a:stCxn id="11" idx="0"/>
            <a:endCxn id="3074" idx="3"/>
          </p:cNvCxnSpPr>
          <p:nvPr/>
        </p:nvCxnSpPr>
        <p:spPr>
          <a:xfrm rot="16200000" flipV="1">
            <a:off x="2596372" y="1760279"/>
            <a:ext cx="701976" cy="1730227"/>
          </a:xfrm>
          <a:prstGeom prst="bent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Cat.8 電競工程級網路線5公尺八類網線CAT8 極速40Gbps 與光纖同步高規24AWG無氧銅線芯| Yahoo奇摩拍賣">
            <a:extLst>
              <a:ext uri="{FF2B5EF4-FFF2-40B4-BE49-F238E27FC236}">
                <a16:creationId xmlns:a16="http://schemas.microsoft.com/office/drawing/2014/main" id="{B5850A63-928B-256B-9D04-271A48BB6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58789" y="4168534"/>
            <a:ext cx="1136988" cy="56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入屋光纖線可以延長嗎？ - 電腦硬件- 香港討論區Discuss.com.hk - 香討．香港No.1">
            <a:extLst>
              <a:ext uri="{FF2B5EF4-FFF2-40B4-BE49-F238E27FC236}">
                <a16:creationId xmlns:a16="http://schemas.microsoft.com/office/drawing/2014/main" id="{C52C4A79-5DA2-398E-E571-E0AD1E4CE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4600" y="2207226"/>
            <a:ext cx="1251540" cy="99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32">
            <a:extLst>
              <a:ext uri="{FF2B5EF4-FFF2-40B4-BE49-F238E27FC236}">
                <a16:creationId xmlns:a16="http://schemas.microsoft.com/office/drawing/2014/main" id="{074B066C-E840-98FD-2F6C-BA797632AAE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45577" y="2095690"/>
            <a:ext cx="1511232" cy="1221440"/>
          </a:xfrm>
          <a:prstGeom prst="wedgeRoundRectCallout">
            <a:avLst>
              <a:gd name="adj1" fmla="val 122209"/>
              <a:gd name="adj2" fmla="val -18872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1" name="AutoShape 32">
            <a:extLst>
              <a:ext uri="{FF2B5EF4-FFF2-40B4-BE49-F238E27FC236}">
                <a16:creationId xmlns:a16="http://schemas.microsoft.com/office/drawing/2014/main" id="{176A6FDB-63F0-90AA-76E9-5C590A5CDDE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47135" y="3932029"/>
            <a:ext cx="1511232" cy="944649"/>
          </a:xfrm>
          <a:prstGeom prst="wedgeRoundRectCallout">
            <a:avLst>
              <a:gd name="adj1" fmla="val 102407"/>
              <a:gd name="adj2" fmla="val 42727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481D40ED-2EE4-CF6A-C60D-91400BF7D35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8266" y="2478191"/>
            <a:ext cx="3674947" cy="1089172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5C9E0FC3-6F40-6D4F-202F-DBFC26F5737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2059" y="4161372"/>
            <a:ext cx="3751154" cy="108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9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24869" y="4479651"/>
            <a:ext cx="5980626" cy="2252111"/>
          </a:xfrm>
          <a:prstGeom prst="rect">
            <a:avLst/>
          </a:prstGeom>
          <a:noFill/>
        </p:spPr>
        <p:txBody>
          <a:bodyPr wrap="square" lIns="96983" tIns="48492" rIns="96983" bIns="48492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6999" dirty="0">
                <a:ln/>
                <a:solidFill>
                  <a:schemeClr val="accent3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DON’T DO IT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5-5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網路設備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不在網路開檔案</a:t>
            </a:r>
          </a:p>
        </p:txBody>
      </p:sp>
      <p:pic>
        <p:nvPicPr>
          <p:cNvPr id="10" name="Picture 2" descr="C:\Users\tschnaars\AppData\Local\Microsoft\Windows\Temporary Internet Files\Content.IE5\RFJR6NVH\MC90002361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2724" y="2459170"/>
            <a:ext cx="783984" cy="785346"/>
          </a:xfrm>
          <a:prstGeom prst="rect">
            <a:avLst/>
          </a:prstGeom>
          <a:noFill/>
        </p:spPr>
      </p:pic>
      <p:graphicFrame>
        <p:nvGraphicFramePr>
          <p:cNvPr id="11" name="Table 5"/>
          <p:cNvGraphicFramePr>
            <a:graphicFrameLocks noGrp="1"/>
          </p:cNvGraphicFramePr>
          <p:nvPr/>
        </p:nvGraphicFramePr>
        <p:xfrm>
          <a:off x="2708746" y="4014619"/>
          <a:ext cx="6774507" cy="2487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338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Process</a:t>
                      </a:r>
                    </a:p>
                  </a:txBody>
                  <a:tcPr marL="96983" marR="96983" marT="48492" marB="48492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Time</a:t>
                      </a:r>
                    </a:p>
                  </a:txBody>
                  <a:tcPr marL="96983" marR="96983" marT="48492" marB="48492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224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1.</a:t>
                      </a:r>
                      <a:r>
                        <a:rPr lang="zh-TW" altLang="en-US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在網路公用電腦開檔案</a:t>
                      </a:r>
                      <a:endParaRPr lang="en-US" sz="2500" dirty="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96983" marR="96983" marT="48492" marB="484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2min 39sec</a:t>
                      </a:r>
                    </a:p>
                  </a:txBody>
                  <a:tcPr marL="96983" marR="96983" marT="48492" marB="484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14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2.</a:t>
                      </a:r>
                      <a:r>
                        <a:rPr lang="zh-TW" altLang="en-US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複製到自己網路電腦開啟</a:t>
                      </a:r>
                      <a:endParaRPr lang="en-US" sz="2500" dirty="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96983" marR="96983" marT="48492" marB="48492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1min 25sec</a:t>
                      </a:r>
                    </a:p>
                  </a:txBody>
                  <a:tcPr marL="96983" marR="96983" marT="48492" marB="48492"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224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3.</a:t>
                      </a:r>
                      <a:r>
                        <a:rPr lang="zh-TW" altLang="en-US" sz="25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在自己電腦直接開啟</a:t>
                      </a:r>
                      <a:endParaRPr lang="en-US" sz="2500" dirty="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96983" marR="96983" marT="48492" marB="484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0min 38sec</a:t>
                      </a:r>
                    </a:p>
                  </a:txBody>
                  <a:tcPr marL="96983" marR="96983" marT="48492" marB="4849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1747" y="1893435"/>
            <a:ext cx="2487690" cy="204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C57D368-2E1A-CC07-3F04-524FF3567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42" y="1952383"/>
            <a:ext cx="4600176" cy="189597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960651840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33433"/>
            <a:ext cx="12192000" cy="101483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02695"/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5-8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不斷電系統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UPS</a:t>
            </a:r>
            <a:endParaRPr lang="zh-TW" altLang="en-US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電腦穩定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順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graphicFrame>
        <p:nvGraphicFramePr>
          <p:cNvPr id="13" name="表格 13">
            <a:extLst>
              <a:ext uri="{FF2B5EF4-FFF2-40B4-BE49-F238E27FC236}">
                <a16:creationId xmlns:a16="http://schemas.microsoft.com/office/drawing/2014/main" id="{36EB2D50-6490-0E75-76BC-02F28AA6F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701672"/>
              </p:ext>
            </p:extLst>
          </p:nvPr>
        </p:nvGraphicFramePr>
        <p:xfrm>
          <a:off x="314033" y="1959542"/>
          <a:ext cx="1166553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967">
                  <a:extLst>
                    <a:ext uri="{9D8B030D-6E8A-4147-A177-3AD203B41FA5}">
                      <a16:colId xmlns:a16="http://schemas.microsoft.com/office/drawing/2014/main" val="3828477211"/>
                    </a:ext>
                  </a:extLst>
                </a:gridCol>
                <a:gridCol w="4719782">
                  <a:extLst>
                    <a:ext uri="{9D8B030D-6E8A-4147-A177-3AD203B41FA5}">
                      <a16:colId xmlns:a16="http://schemas.microsoft.com/office/drawing/2014/main" val="1436788380"/>
                    </a:ext>
                  </a:extLst>
                </a:gridCol>
                <a:gridCol w="4211781">
                  <a:extLst>
                    <a:ext uri="{9D8B030D-6E8A-4147-A177-3AD203B41FA5}">
                      <a16:colId xmlns:a16="http://schemas.microsoft.com/office/drawing/2014/main" val="658185185"/>
                    </a:ext>
                  </a:extLst>
                </a:gridCol>
              </a:tblGrid>
              <a:tr h="5392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b="1" i="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A</a:t>
                      </a:r>
                      <a:r>
                        <a:rPr lang="zh-TW" altLang="en-US" sz="3600" b="1" i="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 在線式</a:t>
                      </a:r>
                      <a:endParaRPr lang="zh-TW" altLang="en-US" sz="3600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b="1" i="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hlinkClick r:id="rId2"/>
                        </a:rPr>
                        <a:t>B</a:t>
                      </a:r>
                      <a:r>
                        <a:rPr lang="zh-TW" altLang="en-US" sz="3600" b="1" i="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hlinkClick r:id="rId2"/>
                        </a:rPr>
                        <a:t> 離線式</a:t>
                      </a:r>
                      <a:endParaRPr lang="zh-TW" altLang="en-US" sz="3600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i="0" kern="120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C</a:t>
                      </a:r>
                      <a:r>
                        <a:rPr lang="zh-TW" altLang="en-US" sz="3600" b="1" i="0" kern="1200">
                          <a:solidFill>
                            <a:srgbClr val="FF0000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 在線互動式</a:t>
                      </a:r>
                      <a:endParaRPr lang="zh-TW" altLang="en-US" sz="3600">
                        <a:solidFill>
                          <a:srgbClr val="FF0000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689030"/>
                  </a:ext>
                </a:extLst>
              </a:tr>
              <a:tr h="701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i="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吃</a:t>
                      </a:r>
                      <a:r>
                        <a:rPr lang="en-US" altLang="zh-TW" sz="2200" b="0" i="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UPS</a:t>
                      </a:r>
                      <a:r>
                        <a:rPr lang="zh-TW" altLang="en-US" sz="2200" b="0" i="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電池的電</a:t>
                      </a:r>
                      <a:endParaRPr lang="en-US" altLang="zh-TW" sz="2200" b="0" i="0">
                        <a:solidFill>
                          <a:schemeClr val="tx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i="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沒有斷電時間差</a:t>
                      </a:r>
                      <a:endParaRPr lang="zh-TW" altLang="en-US" sz="2200">
                        <a:solidFill>
                          <a:schemeClr val="tx1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i="0" kern="120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只有停電瞬間</a:t>
                      </a:r>
                      <a:endParaRPr lang="en-US" altLang="zh-TW" sz="2200" b="0" i="0" kern="1200">
                        <a:solidFill>
                          <a:schemeClr val="tx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+mn-cs"/>
                      </a:endParaRPr>
                    </a:p>
                    <a:p>
                      <a:pPr algn="ctr"/>
                      <a:r>
                        <a:rPr lang="zh-TW" altLang="en-US" sz="2200" b="0" i="0" kern="120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才轉換成電池供電</a:t>
                      </a:r>
                      <a:endParaRPr lang="zh-TW" altLang="en-US" sz="2200">
                        <a:solidFill>
                          <a:schemeClr val="tx1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>
                          <a:solidFill>
                            <a:schemeClr val="tx1"/>
                          </a:solidFill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介於</a:t>
                      </a:r>
                      <a:r>
                        <a:rPr lang="zh-TW" altLang="en-US" sz="2200" b="0" i="0" kern="120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離線與在線之間</a:t>
                      </a:r>
                      <a:endParaRPr lang="en-US" altLang="zh-TW" sz="2200" b="0" i="0" kern="1200">
                        <a:solidFill>
                          <a:schemeClr val="tx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+mn-cs"/>
                      </a:endParaRPr>
                    </a:p>
                    <a:p>
                      <a:pPr algn="ctr"/>
                      <a:r>
                        <a:rPr lang="zh-TW" altLang="en-US" sz="2200" b="0" i="0" kern="1200">
                          <a:solidFill>
                            <a:schemeClr val="tx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  <a:cs typeface="+mn-cs"/>
                        </a:rPr>
                        <a:t>供電原理跟離線式一樣</a:t>
                      </a:r>
                      <a:endParaRPr lang="zh-TW" altLang="en-US" sz="2200">
                        <a:solidFill>
                          <a:schemeClr val="tx1"/>
                        </a:solidFill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258612"/>
                  </a:ext>
                </a:extLst>
              </a:tr>
              <a:tr h="625186">
                <a:tc>
                  <a:txBody>
                    <a:bodyPr/>
                    <a:lstStyle/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en-US" altLang="zh-TW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zh-TW" altLang="en-US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17929"/>
                  </a:ext>
                </a:extLst>
              </a:tr>
            </a:tbl>
          </a:graphicData>
        </a:graphic>
      </p:graphicFrame>
      <p:pic>
        <p:nvPicPr>
          <p:cNvPr id="15" name="圖片 14">
            <a:extLst>
              <a:ext uri="{FF2B5EF4-FFF2-40B4-BE49-F238E27FC236}">
                <a16:creationId xmlns:a16="http://schemas.microsoft.com/office/drawing/2014/main" id="{A5B198C9-F9D6-0417-74B7-27FAFF425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946" y="3608309"/>
            <a:ext cx="3975320" cy="206376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69F1D56-4D8B-EABA-6BD6-C0FF6F15F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390" y="3447614"/>
            <a:ext cx="2062671" cy="241627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C9FA39B-1702-7337-8AAE-7ABEE9D6A8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94" y="3511207"/>
            <a:ext cx="1719988" cy="2160871"/>
          </a:xfrm>
          <a:prstGeom prst="rect">
            <a:avLst/>
          </a:prstGeom>
        </p:spPr>
      </p:pic>
      <p:pic>
        <p:nvPicPr>
          <p:cNvPr id="20" name="Picture 4" descr="http://ico.ooopic.com/ajax/iconpng/?id=163220.png">
            <a:extLst>
              <a:ext uri="{FF2B5EF4-FFF2-40B4-BE49-F238E27FC236}">
                <a16:creationId xmlns:a16="http://schemas.microsoft.com/office/drawing/2014/main" id="{1F783086-BEF4-6F7D-37FE-658A2914A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2886" y="4595580"/>
            <a:ext cx="1715388" cy="171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9498B72-29BF-42F9-0ACB-755D70935572}"/>
              </a:ext>
            </a:extLst>
          </p:cNvPr>
          <p:cNvSpPr txBox="1"/>
          <p:nvPr/>
        </p:nvSpPr>
        <p:spPr>
          <a:xfrm>
            <a:off x="3977655" y="6354618"/>
            <a:ext cx="4187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0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7"/>
              </a:rPr>
              <a:t>在線互動式才不會直接吃到不穩的市電</a:t>
            </a: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08855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833433"/>
            <a:ext cx="12192000" cy="101483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02695"/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</a:t>
            </a: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5-8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潛規則</a:t>
            </a: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拆、關、會</a:t>
            </a:r>
            <a:endParaRPr lang="zh-TW" altLang="en-US" sz="2358" b="1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235829" y="5072969"/>
            <a:ext cx="3506088" cy="12157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電腦常拆容易不穩定</a:t>
            </a:r>
            <a:endParaRPr lang="en-US" altLang="zh-TW" sz="2539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1-1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要有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台電腦當備用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83" y="2383516"/>
            <a:ext cx="3634134" cy="27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098B324A-DADD-A78F-7836-902196EAAB66}"/>
              </a:ext>
            </a:extLst>
          </p:cNvPr>
          <p:cNvSpPr txBox="1"/>
          <p:nvPr/>
        </p:nvSpPr>
        <p:spPr>
          <a:xfrm>
            <a:off x="6994648" y="5644369"/>
            <a:ext cx="6109854" cy="55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年輕人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!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 一定要會電腦</a:t>
            </a:r>
            <a:endParaRPr lang="zh-TW" altLang="en-US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050" name="Picture 2" descr="3">
            <a:extLst>
              <a:ext uri="{FF2B5EF4-FFF2-40B4-BE49-F238E27FC236}">
                <a16:creationId xmlns:a16="http://schemas.microsoft.com/office/drawing/2014/main" id="{AA65BDE4-B566-1026-568A-31F12BAE9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0387" y="2691623"/>
            <a:ext cx="3372459" cy="210938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F934D4C-64D9-4C8B-7848-B7D4A3FCEF91}"/>
              </a:ext>
            </a:extLst>
          </p:cNvPr>
          <p:cNvSpPr/>
          <p:nvPr/>
        </p:nvSpPr>
        <p:spPr>
          <a:xfrm>
            <a:off x="4543103" y="5496168"/>
            <a:ext cx="2727029" cy="9421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下班關機關電源</a:t>
            </a:r>
            <a:endParaRPr lang="en-US" altLang="zh-TW" sz="2539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減少電腦損耗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052" name="Picture 4" descr="古人告誡：「人窮別說話，位卑莫勸人」，其實下半句更經典- 壹讀">
            <a:extLst>
              <a:ext uri="{FF2B5EF4-FFF2-40B4-BE49-F238E27FC236}">
                <a16:creationId xmlns:a16="http://schemas.microsoft.com/office/drawing/2014/main" id="{61558CE4-3CCD-2180-62E2-A1BB8260E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1316" y="2347369"/>
            <a:ext cx="3956517" cy="27256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9938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050" name="Picture 2" descr="Multi-Product_Graphic_with_Sustainabilit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3335" y="903747"/>
            <a:ext cx="7462007" cy="5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solidworks.com.tw/attachments/Image/authorized-training-center_1.png">
            <a:extLst>
              <a:ext uri="{FF2B5EF4-FFF2-40B4-BE49-F238E27FC236}">
                <a16:creationId xmlns:a16="http://schemas.microsoft.com/office/drawing/2014/main" id="{6B955821-BB11-1217-969B-D06F180C7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612" y="3934353"/>
            <a:ext cx="1237548" cy="123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34">
            <a:extLst>
              <a:ext uri="{FF2B5EF4-FFF2-40B4-BE49-F238E27FC236}">
                <a16:creationId xmlns:a16="http://schemas.microsoft.com/office/drawing/2014/main" id="{730597AB-9973-D0C1-99A3-502DD66C91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5106" y="1025301"/>
            <a:ext cx="4100017" cy="2302888"/>
          </a:xfrm>
          <a:prstGeom prst="roundRect">
            <a:avLst>
              <a:gd name="adj" fmla="val 20877"/>
            </a:avLst>
          </a:prstGeom>
          <a:solidFill>
            <a:srgbClr val="00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幾何科技 </a:t>
            </a:r>
            <a:endParaRPr lang="en-US" altLang="zh-TW" sz="280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SolidWorks 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養成訓練與顧問服務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geometry-sw.com.tw</a:t>
            </a:r>
            <a:endParaRPr lang="en-US" altLang="zh-TW" sz="2800" dirty="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 descr="一張含有 圖形, 圓形, 鮮豔, 符號 的圖片&#10;&#10;自動產生的描述">
            <a:extLst>
              <a:ext uri="{FF2B5EF4-FFF2-40B4-BE49-F238E27FC236}">
                <a16:creationId xmlns:a16="http://schemas.microsoft.com/office/drawing/2014/main" id="{7E4BFC16-C805-3E8C-C316-0476A02AB1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5022" y="1171396"/>
            <a:ext cx="1263774" cy="89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2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8CAFCB0-B8E6-8B10-840E-809DFA226F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57" y="3738254"/>
            <a:ext cx="3742239" cy="2337411"/>
          </a:xfrm>
          <a:prstGeom prst="rect">
            <a:avLst/>
          </a:prstGeom>
        </p:spPr>
      </p:pic>
      <p:sp>
        <p:nvSpPr>
          <p:cNvPr id="3" name="圓角矩形 9">
            <a:extLst>
              <a:ext uri="{FF2B5EF4-FFF2-40B4-BE49-F238E27FC236}">
                <a16:creationId xmlns:a16="http://schemas.microsoft.com/office/drawing/2014/main" id="{49EE0CD7-215F-F5CF-D47C-78C970F2B2C4}"/>
              </a:ext>
            </a:extLst>
          </p:cNvPr>
          <p:cNvSpPr/>
          <p:nvPr/>
        </p:nvSpPr>
        <p:spPr bwMode="auto">
          <a:xfrm>
            <a:off x="3238403" y="2537692"/>
            <a:ext cx="2857598" cy="921326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36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B</a:t>
            </a:r>
            <a:r>
              <a:rPr lang="zh-TW" altLang="en-US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效能優先</a:t>
            </a:r>
            <a:r>
              <a:rPr lang="en-US" altLang="zh-TW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?</a:t>
            </a:r>
            <a:endParaRPr lang="zh-TW" altLang="en-US" sz="32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圓角矩形 9">
            <a:extLst>
              <a:ext uri="{FF2B5EF4-FFF2-40B4-BE49-F238E27FC236}">
                <a16:creationId xmlns:a16="http://schemas.microsoft.com/office/drawing/2014/main" id="{B1101029-D61F-8D98-ACC1-D2CCABFAA973}"/>
              </a:ext>
            </a:extLst>
          </p:cNvPr>
          <p:cNvSpPr/>
          <p:nvPr/>
        </p:nvSpPr>
        <p:spPr bwMode="auto">
          <a:xfrm>
            <a:off x="130242" y="2507675"/>
            <a:ext cx="2718061" cy="921326"/>
          </a:xfrm>
          <a:prstGeom prst="roundRect">
            <a:avLst/>
          </a:prstGeom>
          <a:solidFill>
            <a:srgbClr val="00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36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A</a:t>
            </a:r>
            <a:r>
              <a:rPr lang="zh-TW" altLang="en-US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功能優先</a:t>
            </a:r>
            <a:r>
              <a:rPr lang="en-US" altLang="zh-TW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?</a:t>
            </a:r>
            <a:endParaRPr lang="zh-TW" altLang="en-US" sz="32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" name="剪去對角線角落矩形 14">
            <a:extLst>
              <a:ext uri="{FF2B5EF4-FFF2-40B4-BE49-F238E27FC236}">
                <a16:creationId xmlns:a16="http://schemas.microsoft.com/office/drawing/2014/main" id="{1AA3EDBE-01AC-E72A-6C47-CCAB85D41885}"/>
              </a:ext>
            </a:extLst>
          </p:cNvPr>
          <p:cNvSpPr/>
          <p:nvPr/>
        </p:nvSpPr>
        <p:spPr bwMode="auto">
          <a:xfrm>
            <a:off x="0" y="866994"/>
            <a:ext cx="12192000" cy="1229662"/>
          </a:xfrm>
          <a:prstGeom prst="snip2DiagRect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7096" tIns="43548" rIns="87096" bIns="435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工程管理思維</a:t>
            </a:r>
            <a:br>
              <a:rPr lang="en-US" altLang="zh-TW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</a:b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功能優先還是效能優先</a:t>
            </a:r>
            <a:endParaRPr lang="en-US" altLang="zh-TW" sz="2358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圓角矩形 9">
            <a:extLst>
              <a:ext uri="{FF2B5EF4-FFF2-40B4-BE49-F238E27FC236}">
                <a16:creationId xmlns:a16="http://schemas.microsoft.com/office/drawing/2014/main" id="{ADEE163B-053E-9857-2598-EABC0E6EC9E4}"/>
              </a:ext>
            </a:extLst>
          </p:cNvPr>
          <p:cNvSpPr/>
          <p:nvPr/>
        </p:nvSpPr>
        <p:spPr bwMode="auto">
          <a:xfrm>
            <a:off x="6510682" y="2508789"/>
            <a:ext cx="2428205" cy="9213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C</a:t>
            </a:r>
            <a:r>
              <a:rPr lang="zh-TW" altLang="en-US" sz="32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兩全其美</a:t>
            </a:r>
            <a:endParaRPr lang="zh-TW" altLang="en-US" sz="32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E491ED4-9626-7657-4CBA-D190EBEDC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586" y="3995519"/>
            <a:ext cx="2536828" cy="166110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DDED01A-AA8D-E824-84C2-E0A10490F8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99" y="3494011"/>
            <a:ext cx="1864181" cy="282589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B3B43C3-0E7A-6DCD-FDE4-ACE3887D84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7828" y="3601192"/>
            <a:ext cx="1577803" cy="2611537"/>
          </a:xfrm>
          <a:prstGeom prst="rect">
            <a:avLst/>
          </a:prstGeom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1F5457EB-1039-FF62-B1D4-F19FB18D7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1652" y="6354903"/>
            <a:ext cx="3118348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知己知彼，百戰百勝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圓角矩形 9">
            <a:extLst>
              <a:ext uri="{FF2B5EF4-FFF2-40B4-BE49-F238E27FC236}">
                <a16:creationId xmlns:a16="http://schemas.microsoft.com/office/drawing/2014/main" id="{67B03367-EE4A-D73C-84FB-3A4F39927B2F}"/>
              </a:ext>
            </a:extLst>
          </p:cNvPr>
          <p:cNvSpPr/>
          <p:nvPr/>
        </p:nvSpPr>
        <p:spPr bwMode="auto">
          <a:xfrm>
            <a:off x="9680691" y="2507674"/>
            <a:ext cx="2428205" cy="1229662"/>
          </a:xfrm>
          <a:prstGeom prst="roundRect">
            <a:avLst/>
          </a:prstGeom>
          <a:solidFill>
            <a:srgbClr val="7030A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32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定海神針</a:t>
            </a:r>
            <a:endParaRPr lang="en-US" altLang="zh-TW" sz="320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32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模組化</a:t>
            </a:r>
            <a:endParaRPr lang="zh-TW" altLang="en-US" sz="32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085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6" grpId="1" animBg="1"/>
      <p:bldP spid="2" grpId="0" animBg="1"/>
      <p:bldP spid="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1"/>
          <p:cNvSpPr>
            <a:spLocks noChangeArrowheads="1"/>
          </p:cNvSpPr>
          <p:nvPr/>
        </p:nvSpPr>
        <p:spPr bwMode="auto">
          <a:xfrm>
            <a:off x="53847" y="775345"/>
            <a:ext cx="12082889" cy="100617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6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6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6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15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任督</a:t>
            </a: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脈</a:t>
            </a:r>
            <a:endParaRPr lang="zh-TW" altLang="en-US" sz="2517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2" name="AutoShape 12">
            <a:extLst>
              <a:ext uri="{FF2B5EF4-FFF2-40B4-BE49-F238E27FC236}">
                <a16:creationId xmlns:a16="http://schemas.microsoft.com/office/drawing/2014/main" id="{FDF62AC1-AF84-0B01-0DD1-7EC590D11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511" y="6070831"/>
            <a:ext cx="1783011" cy="665018"/>
          </a:xfrm>
          <a:prstGeom prst="wedgeRoundRectCallout">
            <a:avLst>
              <a:gd name="adj1" fmla="val 45543"/>
              <a:gd name="adj2" fmla="val 269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en-US" altLang="zh-TW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BOM</a:t>
            </a:r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技術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0C4FE89A-48E2-E36B-5F76-E21CDC995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1200" y="6082655"/>
            <a:ext cx="1033701" cy="544233"/>
          </a:xfrm>
          <a:prstGeom prst="wedgeRoundRectCallout">
            <a:avLst>
              <a:gd name="adj1" fmla="val -29134"/>
              <a:gd name="adj2" fmla="val -2388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速度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A938E1F-6A2E-1962-B446-5E7146CEDE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20" y="1877522"/>
            <a:ext cx="5799089" cy="409730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CB6B913-D62A-4C9C-DC3E-BCD8D9D0B9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194" y="2394933"/>
            <a:ext cx="4075711" cy="357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2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>
            <a:extLst>
              <a:ext uri="{FF2B5EF4-FFF2-40B4-BE49-F238E27FC236}">
                <a16:creationId xmlns:a16="http://schemas.microsoft.com/office/drawing/2014/main" id="{2A2C06E7-DCC7-0D1C-F4C4-F5103C352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8852" y="1728378"/>
            <a:ext cx="3123423" cy="472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E55A0E7-FDB8-F3AC-16C0-366C0E825E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035" y="5654922"/>
            <a:ext cx="1101409" cy="1203078"/>
          </a:xfrm>
          <a:prstGeom prst="rect">
            <a:avLst/>
          </a:prstGeom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715145AA-2FF2-FE35-5E23-FC87977E0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2" y="789497"/>
            <a:ext cx="1219344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16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專家的大頭症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重來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)~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本節重點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圖說文字: 向右箭號 5">
            <a:extLst>
              <a:ext uri="{FF2B5EF4-FFF2-40B4-BE49-F238E27FC236}">
                <a16:creationId xmlns:a16="http://schemas.microsoft.com/office/drawing/2014/main" id="{FEBC3A88-EE76-9151-E5A3-989FABB46C1D}"/>
              </a:ext>
            </a:extLst>
          </p:cNvPr>
          <p:cNvSpPr/>
          <p:nvPr/>
        </p:nvSpPr>
        <p:spPr>
          <a:xfrm>
            <a:off x="169119" y="2573277"/>
            <a:ext cx="2552416" cy="1649439"/>
          </a:xfrm>
          <a:prstGeom prst="rightArrowCallout">
            <a:avLst>
              <a:gd name="adj1" fmla="val 19301"/>
              <a:gd name="adj2" fmla="val 25000"/>
              <a:gd name="adj3" fmla="val 25000"/>
              <a:gd name="adj4" fmla="val 6610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2D</a:t>
            </a:r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轉</a:t>
            </a:r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</a:p>
          <a:p>
            <a:pPr algn="ctr"/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示意</a:t>
            </a:r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</a:p>
          <a:p>
            <a:pPr algn="ctr"/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不好改</a:t>
            </a:r>
          </a:p>
        </p:txBody>
      </p:sp>
      <p:sp>
        <p:nvSpPr>
          <p:cNvPr id="7" name="圖說文字: 向右箭號 6">
            <a:extLst>
              <a:ext uri="{FF2B5EF4-FFF2-40B4-BE49-F238E27FC236}">
                <a16:creationId xmlns:a16="http://schemas.microsoft.com/office/drawing/2014/main" id="{0B0E4809-E70C-D816-9F67-A11C5DF24E65}"/>
              </a:ext>
            </a:extLst>
          </p:cNvPr>
          <p:cNvSpPr/>
          <p:nvPr/>
        </p:nvSpPr>
        <p:spPr>
          <a:xfrm>
            <a:off x="4635876" y="2736580"/>
            <a:ext cx="3840480" cy="1441537"/>
          </a:xfrm>
          <a:prstGeom prst="rightArrowCallout">
            <a:avLst>
              <a:gd name="adj1" fmla="val 18007"/>
              <a:gd name="adj2" fmla="val 27791"/>
              <a:gd name="adj3" fmla="val 19179"/>
              <a:gd name="adj4" fmla="val 846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最佳化</a:t>
            </a:r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畫</a:t>
            </a:r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模型</a:t>
            </a:r>
            <a:endParaRPr lang="en-US" altLang="zh-TW" sz="3266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運算速度</a:t>
            </a:r>
            <a:r>
              <a:rPr lang="en-US" altLang="zh-TW" sz="3266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zh-TW" altLang="en-US" sz="3266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866307F6-B145-6230-0B7A-2324AAD3A6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0756" y="4511707"/>
            <a:ext cx="2246910" cy="1415122"/>
          </a:xfrm>
          <a:prstGeom prst="roundRect">
            <a:avLst>
              <a:gd name="adj" fmla="val 11125"/>
            </a:avLst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看干涉</a:t>
            </a:r>
            <a:endParaRPr lang="en-US" altLang="zh-TW" sz="254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出工程圖</a:t>
            </a:r>
            <a:endParaRPr lang="en-US" altLang="zh-TW" sz="254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先創造</a:t>
            </a:r>
            <a:r>
              <a:rPr lang="en-US" altLang="zh-TW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3d</a:t>
            </a:r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  <a:endParaRPr lang="zh-TW" altLang="en-US" sz="254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7292A421-F055-E3CF-1A96-F20F570E866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78834" y="4383699"/>
            <a:ext cx="2026463" cy="1067897"/>
          </a:xfrm>
          <a:prstGeom prst="roundRect">
            <a:avLst>
              <a:gd name="adj" fmla="val 11125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endParaRPr lang="en-US" altLang="zh-TW" sz="254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en-US" altLang="zh-TW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4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C2112BFC-C1FF-87B3-57AC-444267D93E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72819" y="4390262"/>
            <a:ext cx="1885596" cy="1008353"/>
          </a:xfrm>
          <a:prstGeom prst="roundRect">
            <a:avLst>
              <a:gd name="adj" fmla="val 11125"/>
            </a:avLst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en-US" altLang="zh-TW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1+2</a:t>
            </a:r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沒顧好</a:t>
            </a:r>
            <a:endParaRPr lang="en-US" altLang="zh-TW" sz="254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要重做</a:t>
            </a:r>
            <a:endParaRPr lang="zh-TW" altLang="en-US" sz="254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2" name="橢圓形圖說文字 12">
            <a:extLst>
              <a:ext uri="{FF2B5EF4-FFF2-40B4-BE49-F238E27FC236}">
                <a16:creationId xmlns:a16="http://schemas.microsoft.com/office/drawing/2014/main" id="{FECBE790-1CE7-7308-082C-C88098D875D0}"/>
              </a:ext>
            </a:extLst>
          </p:cNvPr>
          <p:cNvSpPr/>
          <p:nvPr/>
        </p:nvSpPr>
        <p:spPr>
          <a:xfrm>
            <a:off x="4535848" y="1910379"/>
            <a:ext cx="705781" cy="614056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54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54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6" name="橢圓形圖說文字 14">
            <a:extLst>
              <a:ext uri="{FF2B5EF4-FFF2-40B4-BE49-F238E27FC236}">
                <a16:creationId xmlns:a16="http://schemas.microsoft.com/office/drawing/2014/main" id="{B513E21E-8FA4-AFE0-6E8E-77C880A8A252}"/>
              </a:ext>
            </a:extLst>
          </p:cNvPr>
          <p:cNvSpPr/>
          <p:nvPr/>
        </p:nvSpPr>
        <p:spPr>
          <a:xfrm>
            <a:off x="8152634" y="1866830"/>
            <a:ext cx="705781" cy="614056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54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3</a:t>
            </a:r>
            <a:endParaRPr lang="zh-TW" altLang="en-US" sz="254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30" name="橢圓形圖說文字 11">
            <a:extLst>
              <a:ext uri="{FF2B5EF4-FFF2-40B4-BE49-F238E27FC236}">
                <a16:creationId xmlns:a16="http://schemas.microsoft.com/office/drawing/2014/main" id="{8A49AAEB-74B6-EB9F-AD73-602149BDA108}"/>
              </a:ext>
            </a:extLst>
          </p:cNvPr>
          <p:cNvSpPr/>
          <p:nvPr/>
        </p:nvSpPr>
        <p:spPr>
          <a:xfrm>
            <a:off x="120756" y="1861100"/>
            <a:ext cx="635804" cy="614056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54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54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957C1A2-3FCE-1712-4CAB-36F6E17FBA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8755029" y="2531887"/>
            <a:ext cx="2583531" cy="1008353"/>
          </a:xfrm>
          <a:prstGeom prst="roundRect">
            <a:avLst>
              <a:gd name="adj" fmla="val 11125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最終目的</a:t>
            </a:r>
            <a:endParaRPr lang="en-US" altLang="zh-TW" sz="254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54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模組化</a:t>
            </a:r>
            <a:endParaRPr lang="zh-TW" altLang="en-US" sz="254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7" name="橢圓形圖說文字 11">
            <a:extLst>
              <a:ext uri="{FF2B5EF4-FFF2-40B4-BE49-F238E27FC236}">
                <a16:creationId xmlns:a16="http://schemas.microsoft.com/office/drawing/2014/main" id="{2A01900B-799A-78C6-4A0C-D6D599B68BAD}"/>
              </a:ext>
            </a:extLst>
          </p:cNvPr>
          <p:cNvSpPr/>
          <p:nvPr/>
        </p:nvSpPr>
        <p:spPr>
          <a:xfrm>
            <a:off x="2235940" y="5822178"/>
            <a:ext cx="558413" cy="492490"/>
          </a:xfrm>
          <a:prstGeom prst="wedgeEllipseCallout">
            <a:avLst>
              <a:gd name="adj1" fmla="val -12937"/>
              <a:gd name="adj2" fmla="val 35357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54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54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86666650-4396-67A0-8F3E-D111AC1F0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527" y="5791648"/>
            <a:ext cx="522739" cy="57849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50813C4D-7C1A-17ED-9A5B-F08A401CB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4245" y="5791648"/>
            <a:ext cx="671064" cy="67106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3FF0ADB6-E3C3-C50D-2B00-2881C665C6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915" y="5654922"/>
            <a:ext cx="831658" cy="1203078"/>
          </a:xfrm>
          <a:prstGeom prst="rect">
            <a:avLst/>
          </a:prstGeom>
        </p:spPr>
      </p:pic>
      <p:pic>
        <p:nvPicPr>
          <p:cNvPr id="5" name="Picture 2" descr="F:\05.Services Requests\#_TEMP\SWWD\shutterstock_103755497.png">
            <a:extLst>
              <a:ext uri="{FF2B5EF4-FFF2-40B4-BE49-F238E27FC236}">
                <a16:creationId xmlns:a16="http://schemas.microsoft.com/office/drawing/2014/main" id="{F4BC6F41-4752-C1D3-CDE1-7AAE026D0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5746" y="-1"/>
            <a:ext cx="2025116" cy="257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90AF599-AC2C-317F-139E-23F46EB23BE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5459" y="4118107"/>
            <a:ext cx="2912912" cy="196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9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A43A81C1-9388-7EC1-8F31-8154AF750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844675"/>
            <a:ext cx="5360276" cy="448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855B7B-EC3A-C186-3872-92FB57EB8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7200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機架組合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18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大型組件的延伸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Picture 8" descr="020101 polisher">
            <a:extLst>
              <a:ext uri="{FF2B5EF4-FFF2-40B4-BE49-F238E27FC236}">
                <a16:creationId xmlns:a16="http://schemas.microsoft.com/office/drawing/2014/main" id="{4A988E72-CDFD-1CC6-8D10-3674F3796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3545" y="1844675"/>
            <a:ext cx="3847309" cy="429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25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374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zh-TW" altLang="en-US" sz="36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主要評估方式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1" y="2684900"/>
            <a:ext cx="691145" cy="604752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14649" y="2708205"/>
            <a:ext cx="2666742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模型數量多</a:t>
            </a:r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1" y="3358990"/>
            <a:ext cx="691145" cy="60475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1" y="4090003"/>
            <a:ext cx="691145" cy="60475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0" y="4851217"/>
            <a:ext cx="691145" cy="604752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23218" y="4901453"/>
            <a:ext cx="3853517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</a:t>
            </a:r>
            <a:r>
              <a:rPr lang="en-US" altLang="zh-TW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關閉</a:t>
            </a:r>
            <a:r>
              <a:rPr lang="en-US" altLang="zh-TW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儲存很久</a:t>
            </a:r>
            <a:endParaRPr lang="en-US" altLang="zh-TW" sz="2721" kern="0" dirty="0">
              <a:solidFill>
                <a:srgbClr val="C0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580013" y="4163248"/>
            <a:ext cx="3796722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運算很久</a:t>
            </a:r>
            <a:r>
              <a:rPr lang="en-US" altLang="zh-TW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沒有回應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4824719" y="2039109"/>
            <a:ext cx="3742239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高階硬體</a:t>
            </a:r>
            <a:endParaRPr lang="en-US" altLang="zh-TW" sz="2721" kern="0" dirty="0">
              <a:solidFill>
                <a:srgbClr val="C0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523218" y="3405599"/>
            <a:ext cx="4353794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複雜結構或外型</a:t>
            </a:r>
            <a:endParaRPr lang="en-US" altLang="zh-TW" sz="2721" kern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lvl="1"/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8C88FAE-14D3-4D37-AD3E-0C442E9B86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265" y="1979348"/>
            <a:ext cx="691145" cy="604752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257DA83C-CD41-423C-AA01-FF670C275A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318" y="2705662"/>
            <a:ext cx="691145" cy="604752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1B0D19F-DD0B-4963-8A82-5F667C0633A4}"/>
              </a:ext>
            </a:extLst>
          </p:cNvPr>
          <p:cNvSpPr txBox="1">
            <a:spLocks/>
          </p:cNvSpPr>
          <p:nvPr/>
        </p:nvSpPr>
        <p:spPr bwMode="auto">
          <a:xfrm>
            <a:off x="523218" y="5673901"/>
            <a:ext cx="3087506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旋轉模型會慢</a:t>
            </a:r>
            <a:endParaRPr lang="en-US" altLang="zh-TW" sz="2721" kern="0" dirty="0">
              <a:solidFill>
                <a:srgbClr val="C0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EF23716-7C8C-4A8E-B999-DFA8ABB55D75}"/>
              </a:ext>
            </a:extLst>
          </p:cNvPr>
          <p:cNvSpPr txBox="1">
            <a:spLocks/>
          </p:cNvSpPr>
          <p:nvPr/>
        </p:nvSpPr>
        <p:spPr bwMode="auto">
          <a:xfrm>
            <a:off x="772892" y="904118"/>
            <a:ext cx="4004142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36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做什麼都慢</a:t>
            </a:r>
            <a:endParaRPr lang="en-US" altLang="zh-TW" sz="36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A8138228-A144-40B9-B14C-2BCAF70232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53" y="768176"/>
            <a:ext cx="1105498" cy="96731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68098A7-421A-5A36-8ED4-B5DC63DF69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0" y="5617932"/>
            <a:ext cx="691145" cy="60475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8AEDD4-D574-46E0-A0F4-C21DF9AA0851}"/>
              </a:ext>
            </a:extLst>
          </p:cNvPr>
          <p:cNvSpPr txBox="1">
            <a:spLocks/>
          </p:cNvSpPr>
          <p:nvPr/>
        </p:nvSpPr>
        <p:spPr bwMode="auto">
          <a:xfrm>
            <a:off x="4868493" y="3535396"/>
            <a:ext cx="3654689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solidFill>
                  <a:srgbClr val="C0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複雜的設定</a:t>
            </a:r>
            <a:endParaRPr lang="en-US" altLang="zh-TW" sz="2721" kern="0" dirty="0">
              <a:solidFill>
                <a:srgbClr val="C0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ED079BE-0E90-93E7-4978-91852C15C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39" y="121486"/>
            <a:ext cx="292048" cy="606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8147EF8-6892-8954-7E31-369FCC7A04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788" y="1986523"/>
            <a:ext cx="691145" cy="6047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49CE523-F236-5BF7-4ED0-2D658B7F6CF7}"/>
              </a:ext>
            </a:extLst>
          </p:cNvPr>
          <p:cNvSpPr txBox="1">
            <a:spLocks/>
          </p:cNvSpPr>
          <p:nvPr/>
        </p:nvSpPr>
        <p:spPr bwMode="auto">
          <a:xfrm>
            <a:off x="586625" y="2040869"/>
            <a:ext cx="3407338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模型看起來很大</a:t>
            </a:r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D6FF56AA-3546-FEF8-82A1-F6425C11F6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036" y="4293403"/>
            <a:ext cx="3479064" cy="18207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56BDFB-AFE7-27E6-FDDB-8B4FA151D2F9}"/>
              </a:ext>
            </a:extLst>
          </p:cNvPr>
          <p:cNvSpPr txBox="1">
            <a:spLocks/>
          </p:cNvSpPr>
          <p:nvPr/>
        </p:nvSpPr>
        <p:spPr bwMode="auto">
          <a:xfrm>
            <a:off x="4876964" y="4278406"/>
            <a:ext cx="3204083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要高階工程師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15DA59A1-B0B2-0FAC-64B8-6D3F71AF70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265" y="3431976"/>
            <a:ext cx="691145" cy="604752"/>
          </a:xfrm>
          <a:prstGeom prst="rect">
            <a:avLst/>
          </a:prstGeom>
        </p:spPr>
      </p:pic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E5A9477-748A-66B2-3C5C-1D4B63D68B17}"/>
              </a:ext>
            </a:extLst>
          </p:cNvPr>
          <p:cNvSpPr txBox="1">
            <a:spLocks/>
          </p:cNvSpPr>
          <p:nvPr/>
        </p:nvSpPr>
        <p:spPr bwMode="auto">
          <a:xfrm>
            <a:off x="4777034" y="4996657"/>
            <a:ext cx="3204083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要很多工程師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20304AC4-A7B6-CC66-1910-CE45FBDB0E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265" y="4230411"/>
            <a:ext cx="691145" cy="60475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29DD33-5FBC-20A6-33D5-A4B53950495D}"/>
              </a:ext>
            </a:extLst>
          </p:cNvPr>
          <p:cNvSpPr txBox="1">
            <a:spLocks/>
          </p:cNvSpPr>
          <p:nvPr/>
        </p:nvSpPr>
        <p:spPr bwMode="auto">
          <a:xfrm>
            <a:off x="4853327" y="2797751"/>
            <a:ext cx="3204083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高版次軟體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AB403551-09A2-A778-8AEF-A4916F5D1F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265" y="4999393"/>
            <a:ext cx="691145" cy="604752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A90B5AA-6FF5-02D2-3FB1-982087FE1D9F}"/>
              </a:ext>
            </a:extLst>
          </p:cNvPr>
          <p:cNvSpPr txBox="1">
            <a:spLocks/>
          </p:cNvSpPr>
          <p:nvPr/>
        </p:nvSpPr>
        <p:spPr bwMode="auto">
          <a:xfrm>
            <a:off x="4777034" y="5798419"/>
            <a:ext cx="3055402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會搭配關聯性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6645A49B-2A0B-3A3A-460C-AB7A22E134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266" y="5755299"/>
            <a:ext cx="684046" cy="604752"/>
          </a:xfrm>
          <a:prstGeom prst="rect">
            <a:avLst/>
          </a:prstGeom>
        </p:spPr>
      </p:pic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4895F92-7EB6-C8D1-BF46-FA3D77C1D137}"/>
              </a:ext>
            </a:extLst>
          </p:cNvPr>
          <p:cNvSpPr txBox="1">
            <a:spLocks/>
          </p:cNvSpPr>
          <p:nvPr/>
        </p:nvSpPr>
        <p:spPr bwMode="auto">
          <a:xfrm>
            <a:off x="8175815" y="2029643"/>
            <a:ext cx="3055402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電腦買很好了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013ECFD3-0A21-5A4D-37CC-AD69A9752F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047" y="1986523"/>
            <a:ext cx="684046" cy="604752"/>
          </a:xfrm>
          <a:prstGeom prst="rect">
            <a:avLst/>
          </a:prstGeom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20A44DA1-40D6-C09F-0617-9A37554FE500}"/>
              </a:ext>
            </a:extLst>
          </p:cNvPr>
          <p:cNvSpPr txBox="1">
            <a:spLocks/>
          </p:cNvSpPr>
          <p:nvPr/>
        </p:nvSpPr>
        <p:spPr bwMode="auto">
          <a:xfrm>
            <a:off x="8175814" y="2802340"/>
            <a:ext cx="4016185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難度超越自我能力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245B3584-718F-E99F-5BBB-6394E40363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047" y="2759220"/>
            <a:ext cx="684046" cy="604752"/>
          </a:xfrm>
          <a:prstGeom prst="rect">
            <a:avLst/>
          </a:prstGeom>
        </p:spPr>
      </p:pic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DDDBACBA-3F56-A032-D346-ECC77E8AE8D8}"/>
              </a:ext>
            </a:extLst>
          </p:cNvPr>
          <p:cNvSpPr txBox="1">
            <a:spLocks/>
          </p:cNvSpPr>
          <p:nvPr/>
        </p:nvSpPr>
        <p:spPr bwMode="auto">
          <a:xfrm>
            <a:off x="8189718" y="3631392"/>
            <a:ext cx="3479064" cy="63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89" tIns="45144" rIns="90289" bIns="45144" numCol="1" anchor="t" anchorCtr="0" compatLnSpc="1">
            <a:prstTxWarp prst="textNoShape">
              <a:avLst/>
            </a:prstTxWarp>
            <a:noAutofit/>
          </a:bodyPr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pPr lvl="1"/>
            <a:r>
              <a:rPr lang="zh-TW" altLang="en-US" sz="2721" kern="0"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進度無法估計</a:t>
            </a:r>
            <a:endParaRPr lang="en-US" altLang="zh-TW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24253646-0561-1537-35FC-EF4D38B51C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4950" y="3588272"/>
            <a:ext cx="684046" cy="6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13E2A72-78F5-D304-9CAA-418496082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198" y="2271925"/>
            <a:ext cx="4329617" cy="252918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1C52A878-D856-3908-E7AC-0A2239044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06" y="1962649"/>
            <a:ext cx="4127098" cy="229463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D2DEA1-1D36-82F9-E086-EA959138E9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083" y="3034955"/>
            <a:ext cx="5706014" cy="331550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C7EBBA4B-615C-D545-6DED-CACB07ED9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錯誤報告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…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長這樣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4824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圖片 55">
            <a:extLst>
              <a:ext uri="{FF2B5EF4-FFF2-40B4-BE49-F238E27FC236}">
                <a16:creationId xmlns:a16="http://schemas.microsoft.com/office/drawing/2014/main" id="{15F5D090-32F3-684C-7642-D0DC859A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542" y="3462491"/>
            <a:ext cx="5727716" cy="26021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3" name="直線接點 42"/>
          <p:cNvCxnSpPr>
            <a:cxnSpLocks/>
            <a:stCxn id="29" idx="2"/>
          </p:cNvCxnSpPr>
          <p:nvPr/>
        </p:nvCxnSpPr>
        <p:spPr bwMode="auto">
          <a:xfrm flipV="1">
            <a:off x="2805013" y="2360626"/>
            <a:ext cx="97374" cy="350587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793361"/>
            <a:ext cx="12192000" cy="104208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大型組件系統運作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2" name="AutoShape 34"/>
          <p:cNvSpPr>
            <a:spLocks noChangeArrowheads="1"/>
          </p:cNvSpPr>
          <p:nvPr/>
        </p:nvSpPr>
        <p:spPr bwMode="gray">
          <a:xfrm>
            <a:off x="194958" y="1886076"/>
            <a:ext cx="3605255" cy="521982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開啟組件或工程圖</a:t>
            </a:r>
            <a:endParaRPr lang="zh-TW" altLang="en-US" sz="20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3" name="AutoShape 34"/>
          <p:cNvSpPr>
            <a:spLocks noChangeArrowheads="1"/>
          </p:cNvSpPr>
          <p:nvPr/>
        </p:nvSpPr>
        <p:spPr bwMode="gray">
          <a:xfrm>
            <a:off x="2047163" y="2632097"/>
            <a:ext cx="3915425" cy="36187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載入模型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AutoShape 34"/>
          <p:cNvSpPr>
            <a:spLocks noChangeArrowheads="1"/>
          </p:cNvSpPr>
          <p:nvPr/>
        </p:nvSpPr>
        <p:spPr bwMode="gray">
          <a:xfrm>
            <a:off x="1994851" y="3173866"/>
            <a:ext cx="1797797" cy="414656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更新外部參考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5" name="AutoShape 34"/>
          <p:cNvSpPr>
            <a:spLocks noChangeArrowheads="1"/>
          </p:cNvSpPr>
          <p:nvPr/>
        </p:nvSpPr>
        <p:spPr bwMode="gray">
          <a:xfrm>
            <a:off x="194958" y="3748958"/>
            <a:ext cx="1619007" cy="69109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不須更新資料</a:t>
            </a:r>
            <a:endParaRPr lang="en-US" altLang="zh-TW" sz="127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模型先前沒變更</a:t>
            </a:r>
            <a:r>
              <a:rPr lang="en-US" altLang="zh-TW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6" name="AutoShape 34"/>
          <p:cNvSpPr>
            <a:spLocks noChangeArrowheads="1"/>
          </p:cNvSpPr>
          <p:nvPr/>
        </p:nvSpPr>
        <p:spPr bwMode="gray">
          <a:xfrm>
            <a:off x="1864222" y="4335573"/>
            <a:ext cx="1893781" cy="43377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解出結合關係與位置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7" name="AutoShape 34"/>
          <p:cNvSpPr>
            <a:spLocks noChangeArrowheads="1"/>
          </p:cNvSpPr>
          <p:nvPr/>
        </p:nvSpPr>
        <p:spPr bwMode="gray">
          <a:xfrm>
            <a:off x="1883978" y="4929065"/>
            <a:ext cx="1897620" cy="37309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更新特徵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9" name="AutoShape 34"/>
          <p:cNvSpPr>
            <a:spLocks noChangeArrowheads="1"/>
          </p:cNvSpPr>
          <p:nvPr/>
        </p:nvSpPr>
        <p:spPr bwMode="gray">
          <a:xfrm>
            <a:off x="1975703" y="5440942"/>
            <a:ext cx="1658619" cy="4255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更新外觀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2" name="AutoShape 34"/>
          <p:cNvSpPr>
            <a:spLocks noChangeArrowheads="1"/>
          </p:cNvSpPr>
          <p:nvPr/>
        </p:nvSpPr>
        <p:spPr bwMode="gray">
          <a:xfrm>
            <a:off x="1541418" y="6343063"/>
            <a:ext cx="4146846" cy="439619"/>
          </a:xfrm>
          <a:prstGeom prst="roundRect">
            <a:avLst>
              <a:gd name="adj" fmla="val 50000"/>
            </a:avLst>
          </a:prstGeom>
          <a:solidFill>
            <a:srgbClr val="66FF66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完成開啟</a:t>
            </a:r>
            <a:endParaRPr lang="zh-TW" altLang="en-US" sz="24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3" name="AutoShape 34"/>
          <p:cNvSpPr>
            <a:spLocks noChangeArrowheads="1"/>
          </p:cNvSpPr>
          <p:nvPr/>
        </p:nvSpPr>
        <p:spPr bwMode="gray">
          <a:xfrm>
            <a:off x="2002630" y="3764450"/>
            <a:ext cx="1658619" cy="46011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更新模型組態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4" name="AutoShape 34"/>
          <p:cNvSpPr>
            <a:spLocks noChangeArrowheads="1"/>
          </p:cNvSpPr>
          <p:nvPr/>
        </p:nvSpPr>
        <p:spPr bwMode="gray">
          <a:xfrm>
            <a:off x="4077930" y="3510650"/>
            <a:ext cx="1694950" cy="47661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顯示視圖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5" name="AutoShape 34"/>
          <p:cNvSpPr>
            <a:spLocks noChangeArrowheads="1"/>
          </p:cNvSpPr>
          <p:nvPr/>
        </p:nvSpPr>
        <p:spPr bwMode="gray">
          <a:xfrm>
            <a:off x="3907413" y="4364926"/>
            <a:ext cx="2038719" cy="66578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解出關聯視圖</a:t>
            </a:r>
            <a:endParaRPr lang="en-US" altLang="zh-TW" sz="127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剖面</a:t>
            </a:r>
            <a:r>
              <a:rPr lang="en-US" altLang="zh-TW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剪裁</a:t>
            </a:r>
            <a:r>
              <a:rPr lang="en-US" altLang="zh-TW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細部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6" name="AutoShape 34"/>
          <p:cNvSpPr>
            <a:spLocks noChangeArrowheads="1"/>
          </p:cNvSpPr>
          <p:nvPr/>
        </p:nvSpPr>
        <p:spPr bwMode="gray">
          <a:xfrm>
            <a:off x="4063907" y="5223337"/>
            <a:ext cx="1658619" cy="59813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127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解出圖層與註解</a:t>
            </a:r>
            <a:endParaRPr lang="zh-TW" altLang="en-US" sz="127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1" name="AutoShape 34"/>
          <p:cNvSpPr>
            <a:spLocks noChangeArrowheads="1"/>
          </p:cNvSpPr>
          <p:nvPr/>
        </p:nvSpPr>
        <p:spPr bwMode="gray">
          <a:xfrm>
            <a:off x="3926607" y="1941274"/>
            <a:ext cx="2374626" cy="540896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組件工程圖處理</a:t>
            </a:r>
            <a:endParaRPr lang="zh-TW" altLang="en-US" sz="20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cxnSp>
        <p:nvCxnSpPr>
          <p:cNvPr id="50" name="直線接點 49"/>
          <p:cNvCxnSpPr/>
          <p:nvPr/>
        </p:nvCxnSpPr>
        <p:spPr bwMode="auto">
          <a:xfrm flipV="1">
            <a:off x="4914111" y="2465536"/>
            <a:ext cx="0" cy="211682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肘形接點 53"/>
          <p:cNvCxnSpPr>
            <a:cxnSpLocks/>
            <a:stCxn id="23" idx="1"/>
            <a:endCxn id="25" idx="0"/>
          </p:cNvCxnSpPr>
          <p:nvPr/>
        </p:nvCxnSpPr>
        <p:spPr bwMode="auto">
          <a:xfrm rot="10800000" flipV="1">
            <a:off x="1004463" y="2813036"/>
            <a:ext cx="1042701" cy="935922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肘形接點 54"/>
          <p:cNvCxnSpPr>
            <a:cxnSpLocks/>
            <a:stCxn id="25" idx="2"/>
            <a:endCxn id="32" idx="1"/>
          </p:cNvCxnSpPr>
          <p:nvPr/>
        </p:nvCxnSpPr>
        <p:spPr bwMode="auto">
          <a:xfrm rot="16200000" flipH="1">
            <a:off x="211528" y="5232983"/>
            <a:ext cx="2122824" cy="536956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直線接點 57"/>
          <p:cNvCxnSpPr>
            <a:stCxn id="34" idx="0"/>
          </p:cNvCxnSpPr>
          <p:nvPr/>
        </p:nvCxnSpPr>
        <p:spPr bwMode="auto">
          <a:xfrm flipH="1" flipV="1">
            <a:off x="4913745" y="2974109"/>
            <a:ext cx="11660" cy="53654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直線接點 58"/>
          <p:cNvCxnSpPr/>
          <p:nvPr/>
        </p:nvCxnSpPr>
        <p:spPr bwMode="auto">
          <a:xfrm flipV="1">
            <a:off x="4893216" y="4026450"/>
            <a:ext cx="0" cy="211682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直線接點 59"/>
          <p:cNvCxnSpPr/>
          <p:nvPr/>
        </p:nvCxnSpPr>
        <p:spPr bwMode="auto">
          <a:xfrm flipV="1">
            <a:off x="4874019" y="5011655"/>
            <a:ext cx="0" cy="211682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肘形接點 60"/>
          <p:cNvCxnSpPr>
            <a:cxnSpLocks/>
            <a:stCxn id="29" idx="2"/>
            <a:endCxn id="32" idx="0"/>
          </p:cNvCxnSpPr>
          <p:nvPr/>
        </p:nvCxnSpPr>
        <p:spPr bwMode="auto">
          <a:xfrm rot="16200000" flipH="1">
            <a:off x="2971646" y="5699868"/>
            <a:ext cx="476562" cy="8098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肘形接點 63"/>
          <p:cNvCxnSpPr>
            <a:stCxn id="36" idx="2"/>
          </p:cNvCxnSpPr>
          <p:nvPr/>
        </p:nvCxnSpPr>
        <p:spPr bwMode="auto">
          <a:xfrm rot="5400000">
            <a:off x="3700340" y="4926147"/>
            <a:ext cx="297550" cy="2088204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12">
            <a:extLst>
              <a:ext uri="{FF2B5EF4-FFF2-40B4-BE49-F238E27FC236}">
                <a16:creationId xmlns:a16="http://schemas.microsoft.com/office/drawing/2014/main" id="{F75D9A69-452E-FE8A-D2C9-E61273206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668" y="1996683"/>
            <a:ext cx="1330709" cy="994397"/>
          </a:xfrm>
          <a:prstGeom prst="wedgeRoundRectCallout">
            <a:avLst>
              <a:gd name="adj1" fmla="val -5234"/>
              <a:gd name="adj2" fmla="val 9599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載入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模型</a:t>
            </a: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49B531E1-D5AD-B115-497E-ACB6DDD38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6091" y="1966066"/>
            <a:ext cx="1702397" cy="1042081"/>
          </a:xfrm>
          <a:prstGeom prst="wedgeRoundRectCallout">
            <a:avLst>
              <a:gd name="adj1" fmla="val 13560"/>
              <a:gd name="adj2" fmla="val 9770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更新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模型資訊</a:t>
            </a: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478A725C-33EA-37B7-F95C-8FA387A69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3566" y="1966066"/>
            <a:ext cx="1902773" cy="1042081"/>
          </a:xfrm>
          <a:prstGeom prst="wedgeRoundRectCallout">
            <a:avLst>
              <a:gd name="adj1" fmla="val 23693"/>
              <a:gd name="adj2" fmla="val 9078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更新</a:t>
            </a:r>
            <a:endParaRPr lang="en-US" altLang="zh-TW" sz="2903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903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模型外觀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4F7627D2-7BD1-813B-22C8-26B4B98AE30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51859" y="6203288"/>
            <a:ext cx="2797428" cy="514308"/>
          </a:xfrm>
          <a:prstGeom prst="roundRect">
            <a:avLst>
              <a:gd name="adj" fmla="val 11125"/>
            </a:avLst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重點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降低數量</a:t>
            </a:r>
            <a:endParaRPr lang="zh-TW" altLang="en-US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451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首頁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8694E37-43A8-55A4-B80C-8AD1EA15B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290" y="1878835"/>
            <a:ext cx="9096908" cy="41839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9BAC29A5-2026-FF92-3364-F4191FF39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4" y="2026628"/>
            <a:ext cx="893969" cy="893969"/>
          </a:xfrm>
          <a:prstGeom prst="rect">
            <a:avLst/>
          </a:prstGeom>
        </p:spPr>
      </p:pic>
      <p:sp>
        <p:nvSpPr>
          <p:cNvPr id="26" name="AutoShape 34">
            <a:extLst>
              <a:ext uri="{FF2B5EF4-FFF2-40B4-BE49-F238E27FC236}">
                <a16:creationId xmlns:a16="http://schemas.microsoft.com/office/drawing/2014/main" id="{5D067361-178D-977E-0C10-CFC9DFAC97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6051" y="3129517"/>
            <a:ext cx="1377665" cy="714107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4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大指標</a:t>
            </a:r>
            <a:endParaRPr lang="zh-TW" altLang="en-US" sz="2400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CC95B41-C7F5-76EE-C1EF-9C2A9FB8E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51" y="4037627"/>
            <a:ext cx="2103319" cy="22070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38686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診斷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359392C-7BD7-466D-B395-A5FE794ED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2558"/>
            <a:ext cx="956725" cy="89074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8D4A1D5-7AC9-ED04-8A3D-1B25303D3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515" y="2490588"/>
            <a:ext cx="840830" cy="67266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5B11D7F-EC68-2425-94D8-FF397A25E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9327" y="2986492"/>
            <a:ext cx="812802" cy="78477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E263176-58E5-39D3-86F5-BC8569065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6631" y="5090311"/>
            <a:ext cx="913414" cy="91341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AB8343A-78F8-A14A-BC8D-E3A9A5E881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811" y="4647922"/>
            <a:ext cx="1078285" cy="103515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C098802F-3FCF-0D67-8C37-4D4EA04FDBB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135" y="1887518"/>
            <a:ext cx="6542485" cy="43870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AutoShape 34">
            <a:extLst>
              <a:ext uri="{FF2B5EF4-FFF2-40B4-BE49-F238E27FC236}">
                <a16:creationId xmlns:a16="http://schemas.microsoft.com/office/drawing/2014/main" id="{2BEE44E4-380B-5B8C-C86A-C7E97BD75D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6051" y="3129517"/>
            <a:ext cx="1377665" cy="714107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4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大狀態</a:t>
            </a:r>
            <a:endParaRPr lang="zh-TW" altLang="en-US" sz="2400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AECB219-91C2-9C2A-CE18-767627442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9917" y="6401314"/>
            <a:ext cx="4312165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影響效能與穩定的軟硬體評估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8073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E83C123-6E28-BD97-CBB7-0468EFEC82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8469" y="1940097"/>
            <a:ext cx="5105534" cy="3342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系統維護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184A95A5-04AD-4C5E-C541-449E5844F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66" y="77929"/>
            <a:ext cx="690446" cy="69044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AC64850-2EB6-3FD6-F5B9-2C6D6F91F5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25" y="3695102"/>
            <a:ext cx="5013003" cy="27106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AutoShape 34">
            <a:extLst>
              <a:ext uri="{FF2B5EF4-FFF2-40B4-BE49-F238E27FC236}">
                <a16:creationId xmlns:a16="http://schemas.microsoft.com/office/drawing/2014/main" id="{F74158F9-C119-7F92-D97C-D86954DA94B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4345" y="1968163"/>
            <a:ext cx="1268571" cy="53558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與</a:t>
            </a:r>
            <a:r>
              <a:rPr lang="en-US" altLang="zh-TW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WIN</a:t>
            </a: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</a:t>
            </a:r>
            <a:endParaRPr lang="zh-TW" altLang="en-US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id="{7666FD83-379A-3596-1422-EF2C8E7406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464" y="2837829"/>
            <a:ext cx="1693069" cy="111985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得知影響速度</a:t>
            </a:r>
            <a:endParaRPr lang="en-US" altLang="zh-TW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的項目</a:t>
            </a:r>
            <a:endParaRPr lang="zh-TW" altLang="en-US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00C6D8F-ECEC-0887-463E-2B1875BF1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1245" y="1866593"/>
            <a:ext cx="3786410" cy="25317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AutoShape 34">
            <a:extLst>
              <a:ext uri="{FF2B5EF4-FFF2-40B4-BE49-F238E27FC236}">
                <a16:creationId xmlns:a16="http://schemas.microsoft.com/office/drawing/2014/main" id="{B7F9B21D-A05F-BDC5-6CFD-CA7DB6AC13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718" y="4232744"/>
            <a:ext cx="1532333" cy="53558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零碎檔去除</a:t>
            </a:r>
            <a:endParaRPr lang="zh-TW" altLang="en-US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FADD6403-4741-1448-B5FB-B6F8D8713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533" y="5390217"/>
            <a:ext cx="1250422" cy="1341917"/>
          </a:xfrm>
          <a:prstGeom prst="rect">
            <a:avLst/>
          </a:prstGeom>
        </p:spPr>
      </p:pic>
      <p:sp>
        <p:nvSpPr>
          <p:cNvPr id="21" name="AutoShape 34">
            <a:extLst>
              <a:ext uri="{FF2B5EF4-FFF2-40B4-BE49-F238E27FC236}">
                <a16:creationId xmlns:a16="http://schemas.microsoft.com/office/drawing/2014/main" id="{6FC90D33-1481-7DFE-606B-8CD58F6E2DFB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719" y="4950538"/>
            <a:ext cx="1532332" cy="53558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清除暫存</a:t>
            </a:r>
            <a:endParaRPr lang="zh-TW" altLang="en-US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2" name="Picture 2" descr="http://i.imgur.com/0osXm.jpg">
            <a:extLst>
              <a:ext uri="{FF2B5EF4-FFF2-40B4-BE49-F238E27FC236}">
                <a16:creationId xmlns:a16="http://schemas.microsoft.com/office/drawing/2014/main" id="{B71B1A26-17A5-3F6E-0438-19A9657C5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6177" y="4432993"/>
            <a:ext cx="2470763" cy="170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CCFC6F93-B7C0-47B7-300F-F48A92586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957" y="6375955"/>
            <a:ext cx="2914086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清理備份與暫存檔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937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對角線角落矩形 14">
            <a:extLst>
              <a:ext uri="{FF2B5EF4-FFF2-40B4-BE49-F238E27FC236}">
                <a16:creationId xmlns:a16="http://schemas.microsoft.com/office/drawing/2014/main" id="{963E4838-6DD6-F11D-9804-B386AB08CD79}"/>
              </a:ext>
            </a:extLst>
          </p:cNvPr>
          <p:cNvSpPr/>
          <p:nvPr/>
        </p:nvSpPr>
        <p:spPr bwMode="auto">
          <a:xfrm>
            <a:off x="0" y="866994"/>
            <a:ext cx="12192000" cy="1229662"/>
          </a:xfrm>
          <a:prstGeom prst="snip2DiagRect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7096" tIns="43548" rIns="87096" bIns="435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融合的技術</a:t>
            </a:r>
            <a:br>
              <a:rPr lang="en-US" altLang="zh-TW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</a:b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知識與技術的內涵</a:t>
            </a:r>
            <a:endParaRPr lang="en-US" altLang="zh-TW" sz="2358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6F184F2-CA68-5E42-312B-45EAF5F7DD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809" y="1645704"/>
            <a:ext cx="8197313" cy="509059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FDC2622-1C84-3742-278C-5E73A8DBBE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71" y="5183887"/>
            <a:ext cx="1195153" cy="16741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F36E89D-CF25-BEBE-81C7-524B2C246B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122" y="2541048"/>
            <a:ext cx="1847807" cy="25892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DDBA2C8-82AA-E4EC-7179-15DBFD1054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295" y="3523743"/>
            <a:ext cx="1097508" cy="15378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70BBECE-C108-7336-1DB9-584575345AF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917" y="1761609"/>
            <a:ext cx="1097507" cy="153733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335396D-34B9-06FE-46D4-2D5F01A0324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819" y="5277406"/>
            <a:ext cx="1128389" cy="158059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26E1E3D-2B69-A4AD-6B9D-9B35156FC74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833" y="2163262"/>
            <a:ext cx="1195153" cy="16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8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RX)-3.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問題抓取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38EFD20-7280-3346-521B-209DA988C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714" y="1314401"/>
            <a:ext cx="455944" cy="45594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3A98569-4CBA-C114-4CAF-F7CB380B63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8" y="1979254"/>
            <a:ext cx="5181736" cy="4218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7B75410-23B6-17C3-3611-72DB9A390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4050" y="3638746"/>
            <a:ext cx="4215383" cy="244336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BE50C31-30BA-F5EF-9A2A-B4A39575EC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205" y="2001048"/>
            <a:ext cx="3630481" cy="1230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AutoShape 32">
            <a:extLst>
              <a:ext uri="{FF2B5EF4-FFF2-40B4-BE49-F238E27FC236}">
                <a16:creationId xmlns:a16="http://schemas.microsoft.com/office/drawing/2014/main" id="{2CE44DBD-13CA-E559-A949-EAD406C83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754" y="3638746"/>
            <a:ext cx="4572000" cy="2422430"/>
          </a:xfrm>
          <a:prstGeom prst="wedgeRoundRectCallout">
            <a:avLst>
              <a:gd name="adj1" fmla="val -72922"/>
              <a:gd name="adj2" fmla="val -62"/>
              <a:gd name="adj3" fmla="val 16667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CCFAB88C-419B-FF9B-65EF-04231DAA1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078" y="6344854"/>
            <a:ext cx="396784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錄製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SW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不預期值中止原因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7190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69A9F57-5172-F7EA-82BB-A27FDC9471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8257" y="1948320"/>
            <a:ext cx="9236770" cy="38863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RX)-4.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穩定性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22760A7-D2BC-B51D-86A4-4B445C254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75" y="2026628"/>
            <a:ext cx="937911" cy="905567"/>
          </a:xfrm>
          <a:prstGeom prst="rect">
            <a:avLst/>
          </a:prstGeom>
        </p:spPr>
      </p:pic>
      <p:sp>
        <p:nvSpPr>
          <p:cNvPr id="8" name="AutoShape 32">
            <a:extLst>
              <a:ext uri="{FF2B5EF4-FFF2-40B4-BE49-F238E27FC236}">
                <a16:creationId xmlns:a16="http://schemas.microsoft.com/office/drawing/2014/main" id="{DD4B3C15-3528-E503-931D-9BB3CFF4E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233" y="2373312"/>
            <a:ext cx="890996" cy="502446"/>
          </a:xfrm>
          <a:prstGeom prst="wedgeRoundRectCallout">
            <a:avLst>
              <a:gd name="adj1" fmla="val -64675"/>
              <a:gd name="adj2" fmla="val 102308"/>
              <a:gd name="adj3" fmla="val 16667"/>
            </a:avLst>
          </a:prstGeom>
          <a:solidFill>
            <a:srgbClr val="FF99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25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點選 </a:t>
            </a:r>
            <a:endParaRPr lang="en-US" altLang="zh-TW" sz="25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92AEE79-7D44-BC0F-91A2-963613F9D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821" y="6401314"/>
            <a:ext cx="4570357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分析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60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天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SW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工作階段的穩定性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476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RX)-5.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8FE997-4CDF-44C3-BB01-741423EE0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027" y="649549"/>
            <a:ext cx="1355307" cy="137707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3273B49-BABF-4924-AE72-EEBE201BA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60" y="1875025"/>
            <a:ext cx="866525" cy="8665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54752AC-7DD0-E1BC-364B-EDFEF078B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464" y="2300122"/>
            <a:ext cx="5599866" cy="25984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882EE18-EA4F-9864-134F-C3F520E91F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495" y="2004768"/>
            <a:ext cx="4327185" cy="27868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E2FDF5D-CB5C-932B-AE73-CBDE0FCDD6A7}"/>
              </a:ext>
            </a:extLst>
          </p:cNvPr>
          <p:cNvSpPr txBox="1"/>
          <p:nvPr/>
        </p:nvSpPr>
        <p:spPr>
          <a:xfrm>
            <a:off x="3048681" y="6392727"/>
            <a:ext cx="60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hlinkClick r:id="rId6"/>
              </a:rPr>
              <a:t>https://www.solidworks.com/sw/support/benchmarks.htm</a:t>
            </a:r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57C81A5-4A86-558F-49EE-72334BBA67C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460" y="4968086"/>
            <a:ext cx="3374660" cy="114847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6D6BB88-111C-E447-D650-19C0C5911F7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590" y="4791584"/>
            <a:ext cx="2185905" cy="149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72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22E212-4676-DFF1-FF58-A16696431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6824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系統診斷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(SolidWorks RX)-5.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696541" y="6259614"/>
            <a:ext cx="279891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altLang="zh-TW" sz="3265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2198823-6051-4219-AA15-5E0722E771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4190" y="625861"/>
            <a:ext cx="1355307" cy="1377079"/>
          </a:xfrm>
          <a:prstGeom prst="rect">
            <a:avLst/>
          </a:prstGeom>
        </p:spPr>
      </p:pic>
      <p:pic>
        <p:nvPicPr>
          <p:cNvPr id="6" name="soldiworks RX-效能基準-簡">
            <a:hlinkClick r:id="" action="ppaction://media"/>
            <a:extLst>
              <a:ext uri="{FF2B5EF4-FFF2-40B4-BE49-F238E27FC236}">
                <a16:creationId xmlns:a16="http://schemas.microsoft.com/office/drawing/2014/main" id="{C7F69476-CBD6-0453-4C12-77CF7F9047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7928" y="1889134"/>
            <a:ext cx="8216221" cy="462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7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4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效能評估</a:t>
            </a:r>
            <a:r>
              <a:rPr lang="en-US" altLang="zh-TW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零件、組合件、工程圖都有</a:t>
            </a:r>
            <a:r>
              <a:rPr lang="en-US" altLang="zh-TW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95A4865-130D-46EA-8A8F-A3A4C1B62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7523" y="602175"/>
            <a:ext cx="1025118" cy="1006813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46F9EAE0-AED6-4E06-31C7-77D873EA6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212" y="6289587"/>
            <a:ext cx="3838817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效能評估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E0CD21A-6DD5-5F50-EF40-1C5DE0B48E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4834" y="2026628"/>
            <a:ext cx="5747807" cy="40876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C0FC182-60C9-3C18-EEA7-330B90FD5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232" y="6109910"/>
            <a:ext cx="715437" cy="71543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EB667C9-EA41-EC4F-D1D3-82E54EFB9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36" y="2127709"/>
            <a:ext cx="3425066" cy="341094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D56A7C0-D0D4-284F-3FEE-31DDD53AC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48" y="4983101"/>
            <a:ext cx="1409864" cy="163822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DB75EEF-6F90-F06C-090B-690984139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0531" y="3137329"/>
            <a:ext cx="1020388" cy="118683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FCDB1BD-3731-234C-55A1-E583764819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7036" y="4564008"/>
            <a:ext cx="1273883" cy="1125108"/>
          </a:xfrm>
          <a:prstGeom prst="rect">
            <a:avLst/>
          </a:prstGeom>
        </p:spPr>
      </p:pic>
      <p:sp>
        <p:nvSpPr>
          <p:cNvPr id="19" name="AutoShape 12">
            <a:extLst>
              <a:ext uri="{FF2B5EF4-FFF2-40B4-BE49-F238E27FC236}">
                <a16:creationId xmlns:a16="http://schemas.microsoft.com/office/drawing/2014/main" id="{C6C2F556-F4DA-9E55-1BAB-405EA369D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0531" y="2026628"/>
            <a:ext cx="1409552" cy="870857"/>
          </a:xfrm>
          <a:prstGeom prst="wedgeRoundRectCallout">
            <a:avLst>
              <a:gd name="adj1" fmla="val 78473"/>
              <a:gd name="adj2" fmla="val 10760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400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可直接</a:t>
            </a:r>
            <a:endParaRPr lang="en-US" altLang="zh-TW" sz="2400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894823"/>
            <a:r>
              <a:rPr lang="zh-TW" altLang="en-US" sz="2400">
                <a:solidFill>
                  <a:srgbClr val="00B0F0"/>
                </a:solidFill>
                <a:latin typeface="華康中圓體" pitchFamily="49" charset="-120"/>
                <a:ea typeface="華康中圓體" pitchFamily="49" charset="-120"/>
              </a:rPr>
              <a:t>開檔案</a:t>
            </a:r>
          </a:p>
        </p:txBody>
      </p:sp>
    </p:spTree>
    <p:extLst>
      <p:ext uri="{BB962C8B-B14F-4D97-AF65-F5344CB8AC3E}">
        <p14:creationId xmlns:p14="http://schemas.microsoft.com/office/powerpoint/2010/main" val="261134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273CD999-2178-8CAE-0FAA-0B9D70767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055" y="3220311"/>
            <a:ext cx="7644807" cy="350856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F8236CE-85BE-BC9F-E6A1-2F7664FB8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98" y="2003962"/>
            <a:ext cx="7330977" cy="3282141"/>
          </a:xfrm>
          <a:prstGeom prst="rect">
            <a:avLst/>
          </a:prstGeom>
          <a:ln>
            <a:solidFill>
              <a:srgbClr val="28F86D"/>
            </a:solidFill>
          </a:ln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5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組合件視覺化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F9EAE0-AED6-4E06-31C7-77D873EA6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990" y="6293371"/>
            <a:ext cx="1615821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效能評估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C0FC182-60C9-3C18-EEA7-330B90FD5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8918" y="679269"/>
            <a:ext cx="1600866" cy="160086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308F81A-1C4C-639A-2A0B-97EDAD7FDE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9076" y="2003962"/>
            <a:ext cx="1480496" cy="3200484"/>
          </a:xfrm>
          <a:prstGeom prst="rect">
            <a:avLst/>
          </a:prstGeom>
        </p:spPr>
      </p:pic>
      <p:sp>
        <p:nvSpPr>
          <p:cNvPr id="15" name="AutoShape 12">
            <a:extLst>
              <a:ext uri="{FF2B5EF4-FFF2-40B4-BE49-F238E27FC236}">
                <a16:creationId xmlns:a16="http://schemas.microsoft.com/office/drawing/2014/main" id="{67CDB080-BEB7-169F-72B5-39FA65A20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8971" y="1849922"/>
            <a:ext cx="1630602" cy="3508564"/>
          </a:xfrm>
          <a:prstGeom prst="wedgeRoundRectCallout">
            <a:avLst>
              <a:gd name="adj1" fmla="val -85659"/>
              <a:gd name="adj2" fmla="val -9798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endParaRPr lang="zh-TW" altLang="en-US" sz="2400">
              <a:solidFill>
                <a:srgbClr val="00B0F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729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常見的測試指標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F9EAE0-AED6-4E06-31C7-77D873EA6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5689" y="1950109"/>
            <a:ext cx="191958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效能評估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709080E-DBB5-9C09-FAAB-FE092F5E6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689" y="2504360"/>
            <a:ext cx="1615821" cy="158696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13A2741-B66E-78A8-D35E-C14EAD741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746" y="4819651"/>
            <a:ext cx="1586969" cy="158696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63E4858-0D51-EA66-70DB-E6B71866CF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136" y="1987538"/>
            <a:ext cx="1255526" cy="1083368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E7936BFE-1D64-19C7-62F1-A377DA509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2842" y="2092448"/>
            <a:ext cx="1694599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檔案總管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65CD627-E813-0447-9567-AD404DA1C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354" y="3429000"/>
            <a:ext cx="1454103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A4D78B5-CCDC-320C-23BB-05C712037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9746" y="2437550"/>
            <a:ext cx="3872567" cy="17593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AFAA2772-020E-0ED8-6792-4B1EABCF2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028" y="1864105"/>
            <a:ext cx="2645254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載入進度器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4E0B130A-82B2-8E70-7B07-CFF78FB721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136" y="3960124"/>
            <a:ext cx="4676700" cy="16126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AutoShape 12">
            <a:extLst>
              <a:ext uri="{FF2B5EF4-FFF2-40B4-BE49-F238E27FC236}">
                <a16:creationId xmlns:a16="http://schemas.microsoft.com/office/drawing/2014/main" id="{AAC9A4AB-3487-FE10-AF07-C77748255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354" y="3056774"/>
            <a:ext cx="1409552" cy="670014"/>
          </a:xfrm>
          <a:prstGeom prst="wedgeRoundRectCallout">
            <a:avLst>
              <a:gd name="adj1" fmla="val -609"/>
              <a:gd name="adj2" fmla="val 89205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檔案大小</a:t>
            </a:r>
            <a:endParaRPr lang="en-US" altLang="zh-TW" sz="24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3" name="AutoShape 12">
            <a:extLst>
              <a:ext uri="{FF2B5EF4-FFF2-40B4-BE49-F238E27FC236}">
                <a16:creationId xmlns:a16="http://schemas.microsoft.com/office/drawing/2014/main" id="{1F7A0108-132D-4FF2-7F66-E0E137F9A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367" y="3074158"/>
            <a:ext cx="1409552" cy="670014"/>
          </a:xfrm>
          <a:prstGeom prst="wedgeRoundRectCallout">
            <a:avLst>
              <a:gd name="adj1" fmla="val -609"/>
              <a:gd name="adj2" fmla="val 89205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894823"/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開啟時間</a:t>
            </a:r>
            <a:endParaRPr lang="en-US" altLang="zh-TW" sz="24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C32FC274-362F-43B5-B1B2-95C1935BA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028" y="4278160"/>
            <a:ext cx="2270220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組合件視覺化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920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24CD931-83D1-F8CF-7E05-8FE73BB910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17" y="1942409"/>
            <a:ext cx="3081263" cy="4298123"/>
          </a:xfrm>
          <a:prstGeom prst="rect">
            <a:avLst/>
          </a:prstGeom>
        </p:spPr>
      </p:pic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4051209" y="6345616"/>
            <a:ext cx="4089581" cy="512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和顯示有關就是顯示卡作業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772226"/>
            <a:ext cx="12192000" cy="10651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即時監控 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CPU-Z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、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GPU-Z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資源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監視器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1558" y="2831539"/>
            <a:ext cx="4387443" cy="25580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6E66A12-5B2E-BE76-A708-90320FED29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5326" y="2069260"/>
            <a:ext cx="3804657" cy="3810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04657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D50B589-F400-449A-96D2-A65AD3022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278" y="1958228"/>
            <a:ext cx="6707648" cy="431735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57728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.Windows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工作管理員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7574040" y="4350605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5" name="矩形 4"/>
          <p:cNvSpPr/>
          <p:nvPr/>
        </p:nvSpPr>
        <p:spPr>
          <a:xfrm>
            <a:off x="5430052" y="6330865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基礎判斷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auto">
          <a:xfrm>
            <a:off x="304800" y="2192744"/>
            <a:ext cx="561592" cy="1454346"/>
          </a:xfrm>
          <a:prstGeom prst="wedgeRoundRectCallout">
            <a:avLst>
              <a:gd name="adj1" fmla="val 88832"/>
              <a:gd name="adj2" fmla="val 17472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</a:p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C</a:t>
            </a:r>
          </a:p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P</a:t>
            </a:r>
          </a:p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U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157655" y="4227902"/>
            <a:ext cx="641563" cy="1710638"/>
          </a:xfrm>
          <a:prstGeom prst="wedgeRoundRectCallout">
            <a:avLst>
              <a:gd name="adj1" fmla="val 90814"/>
              <a:gd name="adj2" fmla="val 8158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</a:p>
          <a:p>
            <a:pPr algn="ctr"/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記</a:t>
            </a:r>
            <a:endParaRPr lang="en-US" altLang="zh-TW" sz="2487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憶</a:t>
            </a:r>
            <a:endParaRPr lang="en-US" altLang="zh-TW" sz="2487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體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5475188" y="2069597"/>
            <a:ext cx="2414624" cy="476443"/>
          </a:xfrm>
          <a:prstGeom prst="wedgeRoundRectCallout">
            <a:avLst>
              <a:gd name="adj1" fmla="val -78707"/>
              <a:gd name="adj2" fmla="val 37552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切換服務項目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7352465" y="6222220"/>
            <a:ext cx="2414624" cy="476443"/>
          </a:xfrm>
          <a:prstGeom prst="wedgeRoundRectCallout">
            <a:avLst>
              <a:gd name="adj1" fmla="val -64393"/>
              <a:gd name="adj2" fmla="val -13437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資源監視器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8D72CF3-0221-EC37-A7D9-C4AD998B9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403" y="6401237"/>
            <a:ext cx="2715126" cy="410938"/>
          </a:xfrm>
          <a:prstGeom prst="rect">
            <a:avLst/>
          </a:prstGeom>
        </p:spPr>
      </p:pic>
      <p:sp>
        <p:nvSpPr>
          <p:cNvPr id="10" name="AutoShape 32">
            <a:extLst>
              <a:ext uri="{FF2B5EF4-FFF2-40B4-BE49-F238E27FC236}">
                <a16:creationId xmlns:a16="http://schemas.microsoft.com/office/drawing/2014/main" id="{E141BF82-E3A3-265B-2CD5-D7CB05FB8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11" y="2612280"/>
            <a:ext cx="4202829" cy="2413147"/>
          </a:xfrm>
          <a:prstGeom prst="wedgeRoundRectCallout">
            <a:avLst>
              <a:gd name="adj1" fmla="val -66894"/>
              <a:gd name="adj2" fmla="val 5867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59837227-ABA6-1DFB-B471-B1232138F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790" y="2930559"/>
            <a:ext cx="4070870" cy="1791558"/>
          </a:xfrm>
          <a:prstGeom prst="rect">
            <a:avLst/>
          </a:prstGeom>
        </p:spPr>
      </p:pic>
      <p:sp>
        <p:nvSpPr>
          <p:cNvPr id="17" name="AutoShape 32">
            <a:extLst>
              <a:ext uri="{FF2B5EF4-FFF2-40B4-BE49-F238E27FC236}">
                <a16:creationId xmlns:a16="http://schemas.microsoft.com/office/drawing/2014/main" id="{57B42DEC-4CEB-61DC-0E2E-D32C8661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2077" y="5177526"/>
            <a:ext cx="3081550" cy="662456"/>
          </a:xfrm>
          <a:prstGeom prst="wedgeRoundRectCallout">
            <a:avLst>
              <a:gd name="adj1" fmla="val -24347"/>
              <a:gd name="adj2" fmla="val -41727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HYPER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THREADING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529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0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EF97D72-56B0-736F-DC11-990342C2A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278" y="1951142"/>
            <a:ext cx="8866508" cy="4139505"/>
          </a:xfrm>
          <a:prstGeom prst="rect">
            <a:avLst/>
          </a:prstGeom>
        </p:spPr>
      </p:pic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30053" y="6330865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進階判斷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資源監視器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149592" y="2748269"/>
            <a:ext cx="1520401" cy="1361462"/>
          </a:xfrm>
          <a:prstGeom prst="wedgeRoundRectCallout">
            <a:avLst>
              <a:gd name="adj1" fmla="val 80826"/>
              <a:gd name="adj2" fmla="val -6859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l"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切換</a:t>
            </a:r>
            <a:endParaRPr lang="en-US" altLang="zh-TW" sz="2487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服務項目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645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對角線角落矩形 14">
            <a:extLst>
              <a:ext uri="{FF2B5EF4-FFF2-40B4-BE49-F238E27FC236}">
                <a16:creationId xmlns:a16="http://schemas.microsoft.com/office/drawing/2014/main" id="{963E4838-6DD6-F11D-9804-B386AB08CD79}"/>
              </a:ext>
            </a:extLst>
          </p:cNvPr>
          <p:cNvSpPr/>
          <p:nvPr/>
        </p:nvSpPr>
        <p:spPr bwMode="auto">
          <a:xfrm>
            <a:off x="0" y="843510"/>
            <a:ext cx="12192000" cy="1353152"/>
          </a:xfrm>
          <a:prstGeom prst="snip2DiagRect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7096" tIns="43548" rIns="87096" bIns="435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現在流行</a:t>
            </a:r>
            <a:br>
              <a:rPr lang="en-US" altLang="zh-TW" sz="4571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</a:b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  <a:r>
              <a:rPr lang="zh-TW" altLang="en-US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鋼構、</a:t>
            </a: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  <a:r>
              <a:rPr lang="zh-TW" altLang="en-US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管路、</a:t>
            </a: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  <a:r>
              <a:rPr lang="zh-TW" altLang="en-US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建築</a:t>
            </a:r>
            <a:endParaRPr lang="en-US" altLang="zh-TW" sz="28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3C46C904-7F37-A37E-2701-7FFF6DD13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064" y="2596666"/>
            <a:ext cx="5419470" cy="346841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A7F257C-25A7-F4B8-928E-DA781A5490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101" y="2748457"/>
            <a:ext cx="2473047" cy="276947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3A65FB00-C75D-044B-445B-57089C441E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63924"/>
            <a:ext cx="3554279" cy="37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9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7014505-75D8-4018-BDC4-CD2707D432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073" y="5833191"/>
            <a:ext cx="8716161" cy="968571"/>
          </a:xfrm>
          <a:prstGeom prst="rect">
            <a:avLst/>
          </a:prstGeom>
        </p:spPr>
      </p:pic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A958563-3AF0-25BE-836B-47CE4C233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930" y="2071968"/>
            <a:ext cx="4905235" cy="13570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影像">
            <a:extLst>
              <a:ext uri="{FF2B5EF4-FFF2-40B4-BE49-F238E27FC236}">
                <a16:creationId xmlns:a16="http://schemas.microsoft.com/office/drawing/2014/main" id="{DDC9D1E8-E903-E223-A738-33C91F398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563510"/>
            <a:ext cx="3986002" cy="20077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440908-C9AD-CF8F-5C52-DF680E5165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2513" y="3873013"/>
            <a:ext cx="3168292" cy="1396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81D5B6A-2369-AA26-B79F-0F7226C5E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評估大型組件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SW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作業過程評估軟硬體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~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讓你越來越專業越強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47425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3806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EDDC472-D1EA-8F04-B5D3-3F9EFCAE1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77" y="1962253"/>
            <a:ext cx="3585127" cy="2792624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各階層輕量作業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榨乾它們的效能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006154" y="4936161"/>
            <a:ext cx="1366368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0.</a:t>
            </a: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工程圖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8433" y="4568686"/>
            <a:ext cx="2837647" cy="1847455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959883" y="4936161"/>
            <a:ext cx="1382182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 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852349" y="3966269"/>
            <a:ext cx="1111384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164146" y="6309653"/>
            <a:ext cx="1769504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en-US" altLang="zh-TW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.</a:t>
            </a: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8E3974F-2B01-3FBB-3EB9-45223AEEB8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7" y="2050446"/>
            <a:ext cx="1642183" cy="184745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31C2896-0155-DD63-CB8C-1E2A0FBBAC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809" y="2255055"/>
            <a:ext cx="3186676" cy="220701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985469D0-1FA8-038A-534B-670B07DDEA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461" y="5215136"/>
            <a:ext cx="1709872" cy="1458881"/>
          </a:xfrm>
          <a:prstGeom prst="rect">
            <a:avLst/>
          </a:prstGeom>
        </p:spPr>
      </p:pic>
      <p:sp>
        <p:nvSpPr>
          <p:cNvPr id="3" name="矩形: 圓角化對角角落 2">
            <a:extLst>
              <a:ext uri="{FF2B5EF4-FFF2-40B4-BE49-F238E27FC236}">
                <a16:creationId xmlns:a16="http://schemas.microsoft.com/office/drawing/2014/main" id="{5891DF53-D58A-FEFF-71E4-A9535C6B7B18}"/>
              </a:ext>
            </a:extLst>
          </p:cNvPr>
          <p:cNvSpPr/>
          <p:nvPr/>
        </p:nvSpPr>
        <p:spPr>
          <a:xfrm>
            <a:off x="9485833" y="1962253"/>
            <a:ext cx="2341547" cy="86312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數量少</a:t>
            </a:r>
            <a:endParaRPr lang="zh-TW" altLang="en-US" sz="2800"/>
          </a:p>
        </p:txBody>
      </p:sp>
      <p:sp>
        <p:nvSpPr>
          <p:cNvPr id="4" name="矩形: 圓角化對角角落 3">
            <a:extLst>
              <a:ext uri="{FF2B5EF4-FFF2-40B4-BE49-F238E27FC236}">
                <a16:creationId xmlns:a16="http://schemas.microsoft.com/office/drawing/2014/main" id="{0853EBF8-5025-7B47-12F1-408F188439BC}"/>
              </a:ext>
            </a:extLst>
          </p:cNvPr>
          <p:cNvSpPr/>
          <p:nvPr/>
        </p:nvSpPr>
        <p:spPr>
          <a:xfrm>
            <a:off x="9485833" y="3009138"/>
            <a:ext cx="2341547" cy="86312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檔案小</a:t>
            </a:r>
            <a:endParaRPr lang="zh-TW" altLang="en-US" sz="2800"/>
          </a:p>
        </p:txBody>
      </p:sp>
      <p:sp>
        <p:nvSpPr>
          <p:cNvPr id="6" name="矩形: 圓角化對角角落 5">
            <a:extLst>
              <a:ext uri="{FF2B5EF4-FFF2-40B4-BE49-F238E27FC236}">
                <a16:creationId xmlns:a16="http://schemas.microsoft.com/office/drawing/2014/main" id="{5B8579AD-0663-6607-02AD-8A6067D56C7C}"/>
              </a:ext>
            </a:extLst>
          </p:cNvPr>
          <p:cNvSpPr/>
          <p:nvPr/>
        </p:nvSpPr>
        <p:spPr>
          <a:xfrm>
            <a:off x="9485833" y="4150029"/>
            <a:ext cx="2341547" cy="86312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共用</a:t>
            </a:r>
            <a:endParaRPr lang="zh-TW" altLang="en-US" sz="2800"/>
          </a:p>
        </p:txBody>
      </p:sp>
      <p:sp>
        <p:nvSpPr>
          <p:cNvPr id="12" name="矩形: 圓角化對角角落 11">
            <a:extLst>
              <a:ext uri="{FF2B5EF4-FFF2-40B4-BE49-F238E27FC236}">
                <a16:creationId xmlns:a16="http://schemas.microsoft.com/office/drawing/2014/main" id="{C5596C87-170A-AA27-0113-3CA31169A042}"/>
              </a:ext>
            </a:extLst>
          </p:cNvPr>
          <p:cNvSpPr/>
          <p:nvPr/>
        </p:nvSpPr>
        <p:spPr>
          <a:xfrm>
            <a:off x="9485833" y="5215136"/>
            <a:ext cx="2341547" cy="86312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8F8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速度快</a:t>
            </a:r>
            <a:endParaRPr lang="zh-TW" altLang="en-US" sz="2800"/>
          </a:p>
        </p:txBody>
      </p:sp>
    </p:spTree>
    <p:extLst>
      <p:ext uri="{BB962C8B-B14F-4D97-AF65-F5344CB8AC3E}">
        <p14:creationId xmlns:p14="http://schemas.microsoft.com/office/powerpoint/2010/main" val="248220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6CAE8611-AB3C-E41F-A04C-8C3D4C6337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1172658"/>
            <a:ext cx="2220422" cy="712193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CE4D7459-B027-8FA6-DD55-AF9C8A8BD5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3050981"/>
            <a:ext cx="3654692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CE82D54-B5DE-604B-B9DF-C7D5EA203C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2075903"/>
            <a:ext cx="3118985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B336D6C2-D325-AD22-8012-219BE8F1D2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4026058"/>
            <a:ext cx="3654691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工程圖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+BOM)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9270655-B79B-EB5F-93D8-97E0248A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251" y="974245"/>
            <a:ext cx="6302750" cy="49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6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31013"/>
            <a:ext cx="12192000" cy="100527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簡化圖元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73C7274-0668-C774-B32F-B7ACA1D21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4" y="2081756"/>
            <a:ext cx="4064673" cy="327995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915DBC4-7BF3-3234-B581-BFC2F0E6B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084" y="2266063"/>
            <a:ext cx="4189689" cy="309564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98D2021-E4FC-DC81-2DA5-103BAA7A5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666" y="2398460"/>
            <a:ext cx="2771189" cy="23270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37D99E8-479C-7942-C4C6-2FBBE51AE0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537" y="2398460"/>
            <a:ext cx="2180911" cy="2156879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D5AAF335-E407-CBF4-707D-C60F08C67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08" y="6319385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草圖越複雜電腦越慢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0692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26845"/>
            <a:ext cx="12192000" cy="101361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限制條件 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VS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尺寸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0FF79F9-A228-E235-E2F2-E416ED28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63" y="5565892"/>
            <a:ext cx="2915699" cy="8474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尺寸越多電腦越慢</a:t>
            </a:r>
            <a:endParaRPr lang="en-US" altLang="zh-TW" sz="2539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尺寸不穩定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66430E-B630-0122-51E1-94429B7F7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18" y="4569783"/>
            <a:ext cx="1761758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尺寸標註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DFF0F56-1DCB-DB9E-6AA2-EADB23DF4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93" y="2069613"/>
            <a:ext cx="2324654" cy="222859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23E0018-19ED-A293-B57E-13931228E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891" y="2069613"/>
            <a:ext cx="1893689" cy="215077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7DD32B6-7DAD-8D7A-EE2F-7A17304BA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695" y="2254651"/>
            <a:ext cx="491488" cy="30718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263271A-151F-244E-A86B-E8CF78553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0853" y="4649713"/>
            <a:ext cx="2695617" cy="63896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19F56862-53DB-9F27-7560-62882D9D3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991" y="3300348"/>
            <a:ext cx="491488" cy="30718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239ED02D-8818-3476-03AE-D1FC3F5597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666" y="1977737"/>
            <a:ext cx="3749827" cy="421526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0F30817E-6D6C-2C20-5317-7844E96601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037" y="229770"/>
            <a:ext cx="1306963" cy="161490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DD67A706-DEAC-A6EA-23A7-777C7F1A21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5759" y="2009341"/>
            <a:ext cx="2915699" cy="39554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5" name="Rectangle 5">
            <a:extLst>
              <a:ext uri="{FF2B5EF4-FFF2-40B4-BE49-F238E27FC236}">
                <a16:creationId xmlns:a16="http://schemas.microsoft.com/office/drawing/2014/main" id="{0C741F89-C5D2-D003-3765-DEE93B74F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350" y="6192999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查看限制條件與數量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76596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760280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2-1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簡化限制條件與尺寸標註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1B11DCED-00A3-72DF-548C-C2D3EA2423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5333" y="2295723"/>
            <a:ext cx="1486275" cy="316018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197801A-EB90-18D8-4621-D41873F6C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955" y="1918570"/>
            <a:ext cx="3608719" cy="369282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C8B3A6E-1BD6-3BD8-F7DE-552CAF401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18" y="1844675"/>
            <a:ext cx="4107990" cy="3692821"/>
          </a:xfrm>
          <a:prstGeom prst="rect">
            <a:avLst/>
          </a:prstGeom>
        </p:spPr>
      </p:pic>
      <p:sp>
        <p:nvSpPr>
          <p:cNvPr id="21" name="AutoShape 2">
            <a:extLst>
              <a:ext uri="{FF2B5EF4-FFF2-40B4-BE49-F238E27FC236}">
                <a16:creationId xmlns:a16="http://schemas.microsoft.com/office/drawing/2014/main" id="{9AE4C286-1556-0DA8-2886-F71F6AD8D4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0961" y="5824486"/>
            <a:ext cx="2208906" cy="546467"/>
          </a:xfrm>
          <a:prstGeom prst="roundRect">
            <a:avLst>
              <a:gd name="adj" fmla="val 11125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28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條件，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尺寸</a:t>
            </a:r>
            <a:endParaRPr lang="zh-TW" altLang="en-US" sz="2177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1A239AEB-0BB8-958B-986B-8F60E55560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40173" y="5887556"/>
            <a:ext cx="3165938" cy="546467"/>
          </a:xfrm>
          <a:prstGeom prst="roundRect">
            <a:avLst>
              <a:gd name="adj" fmla="val 11125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24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條件，</a:t>
            </a:r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尺寸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Line 25">
            <a:extLst>
              <a:ext uri="{FF2B5EF4-FFF2-40B4-BE49-F238E27FC236}">
                <a16:creationId xmlns:a16="http://schemas.microsoft.com/office/drawing/2014/main" id="{B47B95D4-5751-F1D9-541B-0B62225A8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6208" y="6160789"/>
            <a:ext cx="967966" cy="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397755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26845"/>
            <a:ext cx="12192000" cy="101361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/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2-2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增加線段來等長等徑</a:t>
            </a:r>
            <a:endParaRPr lang="en-US" altLang="zh-TW" sz="2177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AD10C4-FE9B-265A-944C-D938AFD5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3795" y="6183856"/>
            <a:ext cx="1563538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減少尺寸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4CD33A3-84C4-5064-EC96-3A229B060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6" y="2103798"/>
            <a:ext cx="2673287" cy="3634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F8FB753-687C-803A-DE68-C90E45BF8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090" y="2207761"/>
            <a:ext cx="4306772" cy="372535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A07E764-16A9-C97D-6CE6-20B13770CE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4693" y="2195156"/>
            <a:ext cx="4848921" cy="3337426"/>
          </a:xfrm>
          <a:prstGeom prst="rect">
            <a:avLst/>
          </a:prstGeom>
        </p:spPr>
      </p:pic>
      <p:sp>
        <p:nvSpPr>
          <p:cNvPr id="12" name="Line 25">
            <a:extLst>
              <a:ext uri="{FF2B5EF4-FFF2-40B4-BE49-F238E27FC236}">
                <a16:creationId xmlns:a16="http://schemas.microsoft.com/office/drawing/2014/main" id="{DB11AF1F-87F2-5E01-4EA1-D0054118E4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9367" y="6012943"/>
            <a:ext cx="967966" cy="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CCA5CC3-DDB4-94CE-EE8D-CDD1FC1C4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6246" y="5518869"/>
            <a:ext cx="1563538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減少尺寸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2">
            <a:extLst>
              <a:ext uri="{FF2B5EF4-FFF2-40B4-BE49-F238E27FC236}">
                <a16:creationId xmlns:a16="http://schemas.microsoft.com/office/drawing/2014/main" id="{EF6CA095-2CA1-AAB1-1856-D0897E1CE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346" y="1957024"/>
            <a:ext cx="1303661" cy="807337"/>
          </a:xfrm>
          <a:prstGeom prst="wedgeRoundRectCallout">
            <a:avLst>
              <a:gd name="adj1" fmla="val 78770"/>
              <a:gd name="adj2" fmla="val 81595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等分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5" name="AutoShape 32">
            <a:extLst>
              <a:ext uri="{FF2B5EF4-FFF2-40B4-BE49-F238E27FC236}">
                <a16:creationId xmlns:a16="http://schemas.microsoft.com/office/drawing/2014/main" id="{54DC604D-2F8C-3CDF-9AD4-C3D9C022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8755" y="5483613"/>
            <a:ext cx="1303661" cy="807337"/>
          </a:xfrm>
          <a:prstGeom prst="wedgeRoundRectCallout">
            <a:avLst>
              <a:gd name="adj1" fmla="val -33121"/>
              <a:gd name="adj2" fmla="val -73465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等分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0666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31064"/>
            <a:ext cx="12192000" cy="101361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2-3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效能殺手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: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多餘的水平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/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垂直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DFCDA4C-E143-EB78-D0AE-CE6798D809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0285" y="1937924"/>
            <a:ext cx="8055429" cy="2156305"/>
          </a:xfrm>
          <a:prstGeom prst="rect">
            <a:avLst/>
          </a:prstGeom>
        </p:spPr>
      </p:pic>
      <p:sp>
        <p:nvSpPr>
          <p:cNvPr id="2" name="AutoShape 32">
            <a:extLst>
              <a:ext uri="{FF2B5EF4-FFF2-40B4-BE49-F238E27FC236}">
                <a16:creationId xmlns:a16="http://schemas.microsoft.com/office/drawing/2014/main" id="{ACEFD990-2BE2-6EE1-D876-C863321ED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257" y="1927126"/>
            <a:ext cx="2296885" cy="1588872"/>
          </a:xfrm>
          <a:prstGeom prst="wedgeRoundRectCallout">
            <a:avLst>
              <a:gd name="adj1" fmla="val 78897"/>
              <a:gd name="adj2" fmla="val -1295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刪除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點水平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&gt;&gt;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線段水平</a:t>
            </a:r>
            <a:endParaRPr lang="en-US" altLang="zh-TW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AutoShape 32">
            <a:extLst>
              <a:ext uri="{FF2B5EF4-FFF2-40B4-BE49-F238E27FC236}">
                <a16:creationId xmlns:a16="http://schemas.microsoft.com/office/drawing/2014/main" id="{68BB33A1-00DF-F2FC-5AEF-12A20FD63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266" y="1937924"/>
            <a:ext cx="1980220" cy="1217258"/>
          </a:xfrm>
          <a:prstGeom prst="wedgeRoundRectCallout">
            <a:avLst>
              <a:gd name="adj1" fmla="val -92194"/>
              <a:gd name="adj2" fmla="val 6818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刪除多餘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水平放置</a:t>
            </a:r>
            <a:endParaRPr lang="en-US" altLang="zh-TW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2148668-2EF9-8A15-6CC4-530F705B3D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067614"/>
            <a:ext cx="1753823" cy="3481981"/>
          </a:xfrm>
          <a:prstGeom prst="rect">
            <a:avLst/>
          </a:prstGeom>
        </p:spPr>
      </p:pic>
      <p:sp>
        <p:nvSpPr>
          <p:cNvPr id="9" name="想法泡泡: 雲朵 8">
            <a:extLst>
              <a:ext uri="{FF2B5EF4-FFF2-40B4-BE49-F238E27FC236}">
                <a16:creationId xmlns:a16="http://schemas.microsoft.com/office/drawing/2014/main" id="{4B1A48EA-E7D0-DD2C-4121-6AE3CF0B2B82}"/>
              </a:ext>
            </a:extLst>
          </p:cNvPr>
          <p:cNvSpPr/>
          <p:nvPr/>
        </p:nvSpPr>
        <p:spPr>
          <a:xfrm>
            <a:off x="164509" y="3665528"/>
            <a:ext cx="4229101" cy="2156305"/>
          </a:xfrm>
          <a:prstGeom prst="cloudCallout">
            <a:avLst>
              <a:gd name="adj1" fmla="val 62681"/>
              <a:gd name="adj2" fmla="val 2327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個限制條件</a:t>
            </a:r>
            <a:endParaRPr lang="en-US" altLang="zh-TW" sz="280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為何要</a:t>
            </a:r>
            <a:r>
              <a:rPr lang="en-US" altLang="zh-TW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個限制</a:t>
            </a:r>
            <a:endParaRPr lang="zh-TW" altLang="en-US" sz="28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想法泡泡: 雲朵 9">
            <a:extLst>
              <a:ext uri="{FF2B5EF4-FFF2-40B4-BE49-F238E27FC236}">
                <a16:creationId xmlns:a16="http://schemas.microsoft.com/office/drawing/2014/main" id="{DB2B92B1-F5DE-92FA-F132-62E673025407}"/>
              </a:ext>
            </a:extLst>
          </p:cNvPr>
          <p:cNvSpPr/>
          <p:nvPr/>
        </p:nvSpPr>
        <p:spPr>
          <a:xfrm>
            <a:off x="7679870" y="4218846"/>
            <a:ext cx="4229101" cy="2156305"/>
          </a:xfrm>
          <a:prstGeom prst="cloudCallout">
            <a:avLst>
              <a:gd name="adj1" fmla="val -81206"/>
              <a:gd name="adj2" fmla="val -2064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不要限制條</a:t>
            </a:r>
            <a:endParaRPr lang="en-US" altLang="zh-TW" sz="280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2800">
                <a:latin typeface="華康細圓體" panose="020F0309000000000000" pitchFamily="49" charset="-120"/>
                <a:ea typeface="華康細圓體" panose="020F0309000000000000" pitchFamily="49" charset="-120"/>
              </a:rPr>
              <a:t>不是更好嗎</a:t>
            </a:r>
            <a:endParaRPr lang="zh-TW" altLang="en-US" sz="28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986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D66F5BD5-F40F-3732-892F-47B9DA705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3318" y="1949250"/>
            <a:ext cx="3584139" cy="348898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3BEB9EF-BA83-A8A2-17F6-BAE7519F5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503" y="2094997"/>
            <a:ext cx="3880984" cy="348260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982BFDA-E493-EFCB-C8F0-44175A5E7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97" y="2118928"/>
            <a:ext cx="3559176" cy="2965980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26845"/>
            <a:ext cx="12192000" cy="101361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效能殺手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: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多餘的重合和點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2">
            <a:extLst>
              <a:ext uri="{FF2B5EF4-FFF2-40B4-BE49-F238E27FC236}">
                <a16:creationId xmlns:a16="http://schemas.microsoft.com/office/drawing/2014/main" id="{ACEFD990-2BE2-6EE1-D876-C863321ED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809" y="5246282"/>
            <a:ext cx="1464151" cy="826168"/>
          </a:xfrm>
          <a:prstGeom prst="wedgeRoundRectCallout">
            <a:avLst>
              <a:gd name="adj1" fmla="val 14809"/>
              <a:gd name="adj2" fmla="val -221084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刪除點</a:t>
            </a:r>
            <a:endParaRPr lang="en-US" altLang="zh-TW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A896B05F-CE50-A227-D2B8-DFB817F07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08" y="5659366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置於線段中點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93D2D66-7DF1-26D4-A538-5C6F816AE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5715" y="4129992"/>
            <a:ext cx="532203" cy="57848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1C80DF0-131F-E8FB-AE8D-0509ED6BC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794" y="3920746"/>
            <a:ext cx="996974" cy="996974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18CC7098-3AF9-1D87-6827-DDB7BEFE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318" y="5659366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交錯點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895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30514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善用基準面給限制條件和鏡射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0FF79F9-A228-E235-E2F2-E416ED28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132" y="6031281"/>
            <a:ext cx="3662783" cy="8474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基準面限制條件可以減少中心線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1B94168-F082-EAC4-C85A-684E06BDEE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136" y="2217387"/>
            <a:ext cx="4946237" cy="335848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9B5F78A-1F06-692F-102D-FF2234471C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2271" y="2647929"/>
            <a:ext cx="1627457" cy="156214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B69C8C3-F6B9-A4AA-0D8C-C0F0EB35A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192" y="2530421"/>
            <a:ext cx="1907536" cy="27324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5BC3ED5-EE14-D8E4-F11F-2A4233F82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047" y="2217387"/>
            <a:ext cx="5101610" cy="3358484"/>
          </a:xfrm>
          <a:prstGeom prst="rect">
            <a:avLst/>
          </a:prstGeom>
        </p:spPr>
      </p:pic>
      <p:sp>
        <p:nvSpPr>
          <p:cNvPr id="14" name="Line 25">
            <a:extLst>
              <a:ext uri="{FF2B5EF4-FFF2-40B4-BE49-F238E27FC236}">
                <a16:creationId xmlns:a16="http://schemas.microsoft.com/office/drawing/2014/main" id="{E03B5511-0C3A-78F7-3320-9C2AA83358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1977" y="5741503"/>
            <a:ext cx="967966" cy="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39006998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58FACF4-E17C-7027-E5E6-F08729660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795" y="1501082"/>
            <a:ext cx="6650129" cy="4894253"/>
          </a:xfrm>
          <a:prstGeom prst="rect">
            <a:avLst/>
          </a:prstGeom>
        </p:spPr>
      </p:pic>
      <p:sp>
        <p:nvSpPr>
          <p:cNvPr id="10" name="AutoShape 32">
            <a:extLst>
              <a:ext uri="{FF2B5EF4-FFF2-40B4-BE49-F238E27FC236}">
                <a16:creationId xmlns:a16="http://schemas.microsoft.com/office/drawing/2014/main" id="{953FFFCA-DF70-9F38-CFC2-9CC11DDB3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4" y="2688470"/>
            <a:ext cx="2188103" cy="2101131"/>
          </a:xfrm>
          <a:prstGeom prst="wedgeRoundRectCallout">
            <a:avLst>
              <a:gd name="adj1" fmla="val 94394"/>
              <a:gd name="adj2" fmla="val 4419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26845"/>
            <a:ext cx="12192000" cy="101361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常見的降低方法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70FCF93-4913-0A1C-071D-C6FAFB0C8A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859" y="826845"/>
            <a:ext cx="3414349" cy="235003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4E9EB4B-BA2E-2C3D-D3A2-537ACBF45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21" y="2884563"/>
            <a:ext cx="1708944" cy="1708944"/>
          </a:xfrm>
          <a:prstGeom prst="rect">
            <a:avLst/>
          </a:prstGeom>
        </p:spPr>
      </p:pic>
      <p:sp>
        <p:nvSpPr>
          <p:cNvPr id="11" name="AutoShape 32">
            <a:extLst>
              <a:ext uri="{FF2B5EF4-FFF2-40B4-BE49-F238E27FC236}">
                <a16:creationId xmlns:a16="http://schemas.microsoft.com/office/drawing/2014/main" id="{25C8FD36-1331-91D0-2C3D-0750039E2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496" y="3176881"/>
            <a:ext cx="2188103" cy="2101131"/>
          </a:xfrm>
          <a:prstGeom prst="wedgeRoundRectCallout">
            <a:avLst>
              <a:gd name="adj1" fmla="val -214482"/>
              <a:gd name="adj2" fmla="val -57069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A14631C-AE12-65F3-6CB9-6FDB9153A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9006" y="3739035"/>
            <a:ext cx="1531082" cy="95693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E3C4BC3-40BE-04FC-6AE1-5B085AFE7E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37" y="4925806"/>
            <a:ext cx="1507711" cy="14151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864003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草圖工具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: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線段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FE0911F-C115-D961-5F4A-B7EA0FAA7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49" y="1883191"/>
            <a:ext cx="783507" cy="78350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6033EF4-0835-3EA7-A1BC-A8C54D04E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899" y="2842962"/>
            <a:ext cx="5596800" cy="23270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9A5DFB3-87EA-43DC-A8A2-7D7E97A93E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551" y="2002934"/>
            <a:ext cx="6217005" cy="3003839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7FF259A3-147F-426C-05DA-62376914F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36" y="5738007"/>
            <a:ext cx="6001132" cy="8474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增加點，還是增加線段</a:t>
            </a:r>
            <a:endParaRPr lang="en-US" altLang="zh-TW" sz="2539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，那個有有效率</a:t>
            </a:r>
            <a:r>
              <a:rPr lang="en-US" altLang="zh-TW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8B5E4A3-DF5E-AA05-44C3-8176A8DBEA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699" y="5137720"/>
            <a:ext cx="867132" cy="172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31013"/>
            <a:ext cx="12192000" cy="100527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6-1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預先用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3D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草圖，留後路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714" y="6304141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減少草圖數量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1BDCA55-4E47-EE5B-CBCB-10EE2D229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7" y="2340750"/>
            <a:ext cx="1801294" cy="167706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E2EC619-F604-80B2-B825-000890AE3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073" y="1836288"/>
            <a:ext cx="1717318" cy="467110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D0C3B8E-A802-9981-187B-80B8D9C36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282" y="2190145"/>
            <a:ext cx="1423673" cy="396339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2C47E11E-CFFA-B6D2-92FB-9D590936D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09" y="2022728"/>
            <a:ext cx="1801294" cy="4484665"/>
          </a:xfrm>
          <a:prstGeom prst="rect">
            <a:avLst/>
          </a:prstGeom>
        </p:spPr>
      </p:pic>
      <p:sp>
        <p:nvSpPr>
          <p:cNvPr id="18" name="Line 25">
            <a:extLst>
              <a:ext uri="{FF2B5EF4-FFF2-40B4-BE49-F238E27FC236}">
                <a16:creationId xmlns:a16="http://schemas.microsoft.com/office/drawing/2014/main" id="{4CFC2BEE-E488-7CB5-6745-CCDE95DA4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17573" y="5761838"/>
            <a:ext cx="618482" cy="54230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19" name="Line 25">
            <a:extLst>
              <a:ext uri="{FF2B5EF4-FFF2-40B4-BE49-F238E27FC236}">
                <a16:creationId xmlns:a16="http://schemas.microsoft.com/office/drawing/2014/main" id="{D23FC4A6-6CB3-FF64-6864-433A750578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7107" y="6024825"/>
            <a:ext cx="967966" cy="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35616405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802986C-7580-62BD-672A-42350BFFC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434" y="2367198"/>
            <a:ext cx="2048998" cy="2311971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72" t="5958" r="7984" b="5207"/>
          <a:stretch/>
        </p:blipFill>
        <p:spPr bwMode="auto">
          <a:xfrm>
            <a:off x="649505" y="2351794"/>
            <a:ext cx="3492348" cy="35477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09" y="1949240"/>
            <a:ext cx="2197569" cy="2142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佈置設計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草圖不要太多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Picture 3" descr="J:\Presentation\Detail_Model-2.JPG">
            <a:extLst>
              <a:ext uri="{FF2B5EF4-FFF2-40B4-BE49-F238E27FC236}">
                <a16:creationId xmlns:a16="http://schemas.microsoft.com/office/drawing/2014/main" id="{B9919A38-E185-439F-9A00-64F3CC36E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7247" y="1926510"/>
            <a:ext cx="3131438" cy="447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jschmider\Desktop\Detail_Model-1-Revised.JPG">
            <a:extLst>
              <a:ext uri="{FF2B5EF4-FFF2-40B4-BE49-F238E27FC236}">
                <a16:creationId xmlns:a16="http://schemas.microsoft.com/office/drawing/2014/main" id="{89E60D35-ABDA-45F9-918F-5150F854A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4371" y="2228965"/>
            <a:ext cx="2259905" cy="3245328"/>
          </a:xfrm>
          <a:prstGeom prst="rect">
            <a:avLst/>
          </a:prstGeom>
          <a:noFill/>
        </p:spPr>
      </p:pic>
      <p:pic>
        <p:nvPicPr>
          <p:cNvPr id="2" name="Picture 6" descr="http://ico.ooopic.com/ajax/iconpng/?id=117487.png">
            <a:extLst>
              <a:ext uri="{FF2B5EF4-FFF2-40B4-BE49-F238E27FC236}">
                <a16:creationId xmlns:a16="http://schemas.microsoft.com/office/drawing/2014/main" id="{5C70C06A-A87A-036D-8E8E-FAAEAB156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7954" y="3880026"/>
            <a:ext cx="2412155" cy="241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FF132E09-C70F-936E-D474-8B6EF6816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510" y="6371853"/>
            <a:ext cx="4360980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比對位置用的，不是拿來引用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6337739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6CAE8611-AB3C-E41F-A04C-8C3D4C6337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1172658"/>
            <a:ext cx="2220422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CE4D7459-B027-8FA6-DD55-AF9C8A8BD5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3050981"/>
            <a:ext cx="3654692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CE82D54-B5DE-604B-B9DF-C7D5EA203C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2075903"/>
            <a:ext cx="3118985" cy="712193"/>
          </a:xfrm>
          <a:prstGeom prst="roundRect">
            <a:avLst>
              <a:gd name="adj" fmla="val 11125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B336D6C2-D325-AD22-8012-219BE8F1D2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4026058"/>
            <a:ext cx="3654691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工程圖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+BOM)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9270655-B79B-EB5F-93D8-97E0248A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251" y="974245"/>
            <a:ext cx="6302750" cy="49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29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0.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關聯由來</a:t>
            </a:r>
            <a:endParaRPr lang="zh-TW" altLang="en-US" sz="2177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855" y="6401314"/>
            <a:ext cx="2638290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之外稱外部參考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50067F-891E-C4B2-0D17-B47CA2986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9" y="1975327"/>
            <a:ext cx="4969263" cy="3336505"/>
          </a:xfrm>
          <a:prstGeom prst="rect">
            <a:avLst/>
          </a:prstGeom>
        </p:spPr>
      </p:pic>
      <p:sp>
        <p:nvSpPr>
          <p:cNvPr id="6" name="圓角矩形 9">
            <a:extLst>
              <a:ext uri="{FF2B5EF4-FFF2-40B4-BE49-F238E27FC236}">
                <a16:creationId xmlns:a16="http://schemas.microsoft.com/office/drawing/2014/main" id="{B0BBCA8E-CAA4-1A86-075A-6E6EBFA0A5A8}"/>
              </a:ext>
            </a:extLst>
          </p:cNvPr>
          <p:cNvSpPr/>
          <p:nvPr/>
        </p:nvSpPr>
        <p:spPr bwMode="auto">
          <a:xfrm>
            <a:off x="1277254" y="5435931"/>
            <a:ext cx="1235278" cy="520669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草圖</a:t>
            </a:r>
            <a:endParaRPr lang="zh-TW" altLang="en-US" sz="28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7" name="Line 25">
            <a:extLst>
              <a:ext uri="{FF2B5EF4-FFF2-40B4-BE49-F238E27FC236}">
                <a16:creationId xmlns:a16="http://schemas.microsoft.com/office/drawing/2014/main" id="{E70CC1B9-4992-30BA-5071-150A523D18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80071" y="2851265"/>
            <a:ext cx="537696" cy="3724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72F9301-9632-1BCB-4B4F-316F4A621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000" y="2691327"/>
            <a:ext cx="1484255" cy="171540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C3B3874-7C67-4836-5527-DF28CD18E2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69" y="2030116"/>
            <a:ext cx="4746296" cy="3167826"/>
          </a:xfrm>
          <a:prstGeom prst="rect">
            <a:avLst/>
          </a:prstGeom>
        </p:spPr>
      </p:pic>
      <p:sp>
        <p:nvSpPr>
          <p:cNvPr id="14" name="圓角矩形 9">
            <a:extLst>
              <a:ext uri="{FF2B5EF4-FFF2-40B4-BE49-F238E27FC236}">
                <a16:creationId xmlns:a16="http://schemas.microsoft.com/office/drawing/2014/main" id="{14895AC3-0351-DD4C-A9A8-B45481252B79}"/>
              </a:ext>
            </a:extLst>
          </p:cNvPr>
          <p:cNvSpPr/>
          <p:nvPr/>
        </p:nvSpPr>
        <p:spPr bwMode="auto">
          <a:xfrm>
            <a:off x="8374421" y="5311832"/>
            <a:ext cx="1235278" cy="520669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9010" tIns="39505" rIns="79010" bIns="395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8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特徵</a:t>
            </a:r>
            <a:endParaRPr lang="zh-TW" altLang="en-US" sz="28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3CA604B7-8B02-6595-FA1C-D33619A385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40851" y="3176568"/>
            <a:ext cx="537696" cy="3724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2" name="Line 25">
            <a:extLst>
              <a:ext uri="{FF2B5EF4-FFF2-40B4-BE49-F238E27FC236}">
                <a16:creationId xmlns:a16="http://schemas.microsoft.com/office/drawing/2014/main" id="{407BA911-187D-1906-A962-19808B550A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1707" y="3549031"/>
            <a:ext cx="766518" cy="1401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13206626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9F3CE32-8D9C-B597-5F01-1D5C11BF9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881" y="2372335"/>
            <a:ext cx="4573349" cy="2754707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7665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簡化資訊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40C443B-94A3-FD5B-B3B4-0B7BA4713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71" y="1969058"/>
            <a:ext cx="3596268" cy="248492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A56D842A-E4A4-EF04-F654-26CCCB0241A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48915" y="4857257"/>
            <a:ext cx="2144315" cy="1253576"/>
          </a:xfrm>
          <a:prstGeom prst="roundRect">
            <a:avLst>
              <a:gd name="adj" fmla="val 11125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數學關係式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用不到了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F5BDA5A-FEAC-2D7F-0F6A-3D931ED846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1359" y="2130295"/>
            <a:ext cx="3568830" cy="2162447"/>
          </a:xfrm>
          <a:prstGeom prst="rect">
            <a:avLst/>
          </a:prstGeom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40CE18E4-9697-BEB4-9B06-F1BB7B59B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4985" y="5654700"/>
            <a:ext cx="1430913" cy="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D3F2F4A-B1EA-1682-4017-FD75A3CF06DD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30420" y="4407404"/>
            <a:ext cx="2560320" cy="1622931"/>
          </a:xfrm>
          <a:prstGeom prst="roundRect">
            <a:avLst>
              <a:gd name="adj" fmla="val 11125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要大型組件了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並確定那些不會變更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4C18978-CF22-6DC5-353E-399ADB02FA5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18283" y="5935742"/>
            <a:ext cx="2144315" cy="654242"/>
          </a:xfrm>
          <a:prstGeom prst="roundRect">
            <a:avLst>
              <a:gd name="adj" fmla="val 11125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拿模組來改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179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760280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減少特徵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5624D10-467A-AF70-6198-45BD85A5B6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378" y="760280"/>
            <a:ext cx="2229659" cy="141089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BE17861-65E4-32D6-2400-B390469EE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39" y="1998436"/>
            <a:ext cx="2503065" cy="204160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B2CA71C-7519-6C3A-5BA2-8FE7622E2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727" y="1892649"/>
            <a:ext cx="3335691" cy="20047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4D4AE04-35E1-088A-D0E1-6630A6CD1D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7501" y="2080792"/>
            <a:ext cx="2089928" cy="922371"/>
          </a:xfrm>
          <a:prstGeom prst="rect">
            <a:avLst/>
          </a:prstGeom>
        </p:spPr>
      </p:pic>
      <p:sp>
        <p:nvSpPr>
          <p:cNvPr id="20" name="Line 25">
            <a:extLst>
              <a:ext uri="{FF2B5EF4-FFF2-40B4-BE49-F238E27FC236}">
                <a16:creationId xmlns:a16="http://schemas.microsoft.com/office/drawing/2014/main" id="{72D9A041-7DE3-013F-F918-8228045DF8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7104" y="3471331"/>
            <a:ext cx="682876" cy="178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3" tIns="28820" rIns="57643" bIns="28820"/>
          <a:lstStyle/>
          <a:p>
            <a:endParaRPr lang="zh-TW" altLang="en-US" sz="552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B8F9E61-933A-2D9C-73B5-07822E1E5EDE}"/>
              </a:ext>
            </a:extLst>
          </p:cNvPr>
          <p:cNvSpPr/>
          <p:nvPr/>
        </p:nvSpPr>
        <p:spPr>
          <a:xfrm>
            <a:off x="200442" y="1892649"/>
            <a:ext cx="4946987" cy="228627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57230EC7-1856-DBE9-59B0-ED032DC0DCC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716" y="2080792"/>
            <a:ext cx="2820869" cy="1816640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3498E7A6-9CB3-845B-510B-5EF1326733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871" y="4424922"/>
            <a:ext cx="2731944" cy="1718110"/>
          </a:xfrm>
          <a:prstGeom prst="roundRect">
            <a:avLst>
              <a:gd name="adj" fmla="val 11125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>
              <a:lnSpc>
                <a:spcPct val="150000"/>
              </a:lnSpc>
            </a:pPr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1998</a:t>
            </a: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年流行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特徵越少越好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硬體很爛無獨顯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B703B2DE-2569-FE43-9D83-0025194022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71408" y="4425203"/>
            <a:ext cx="2870689" cy="2004783"/>
          </a:xfrm>
          <a:prstGeom prst="roundRect">
            <a:avLst>
              <a:gd name="adj" fmla="val 11125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2005</a:t>
            </a: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流行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特徵多好修改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草圖不要太複雜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硬體開始變好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INTEL</a:t>
            </a: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775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82DA5CF-AA03-1364-2723-ED018E8EF6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690" y="4518119"/>
            <a:ext cx="2286060" cy="2084669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F80AEEFC-AEC1-BDE0-072E-0C7EFC7371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79343" y="4221656"/>
            <a:ext cx="3889485" cy="1718110"/>
          </a:xfrm>
          <a:prstGeom prst="roundRect">
            <a:avLst>
              <a:gd name="adj" fmla="val 11125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2023</a:t>
            </a: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流行模組化</a:t>
            </a:r>
            <a:r>
              <a:rPr lang="en-US" altLang="zh-TW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特徵越少越好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草圖複雜沒關係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運算效能要榨乾</a:t>
            </a:r>
            <a:endParaRPr lang="en-US" altLang="zh-TW" sz="24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699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9D2EF26-786C-635C-CE1F-ACDA4500B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047" y="2379868"/>
            <a:ext cx="5139953" cy="3083972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孔和圓角在草圖上做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714" y="6304141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被抑制的特徵不會被計算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61A58C0C-5FA2-FD11-A711-9C980EEA5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561868"/>
              </p:ext>
            </p:extLst>
          </p:nvPr>
        </p:nvGraphicFramePr>
        <p:xfrm>
          <a:off x="156873" y="2102112"/>
          <a:ext cx="5902615" cy="1819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4691">
                  <a:extLst>
                    <a:ext uri="{9D8B030D-6E8A-4147-A177-3AD203B41FA5}">
                      <a16:colId xmlns:a16="http://schemas.microsoft.com/office/drawing/2014/main" val="2902634755"/>
                    </a:ext>
                  </a:extLst>
                </a:gridCol>
                <a:gridCol w="1796269">
                  <a:extLst>
                    <a:ext uri="{9D8B030D-6E8A-4147-A177-3AD203B41FA5}">
                      <a16:colId xmlns:a16="http://schemas.microsoft.com/office/drawing/2014/main" val="3574742101"/>
                    </a:ext>
                  </a:extLst>
                </a:gridCol>
                <a:gridCol w="1495978">
                  <a:extLst>
                    <a:ext uri="{9D8B030D-6E8A-4147-A177-3AD203B41FA5}">
                      <a16:colId xmlns:a16="http://schemas.microsoft.com/office/drawing/2014/main" val="104247316"/>
                    </a:ext>
                  </a:extLst>
                </a:gridCol>
                <a:gridCol w="1455677">
                  <a:extLst>
                    <a:ext uri="{9D8B030D-6E8A-4147-A177-3AD203B41FA5}">
                      <a16:colId xmlns:a16="http://schemas.microsoft.com/office/drawing/2014/main" val="815685250"/>
                    </a:ext>
                  </a:extLst>
                </a:gridCol>
              </a:tblGrid>
              <a:tr h="423614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</a:rPr>
                        <a:t>優點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</a:rPr>
                        <a:t>缺點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</a:rPr>
                        <a:t>結論 技術走向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7933740"/>
                  </a:ext>
                </a:extLst>
              </a:tr>
              <a:tr h="698064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</a:rPr>
                        <a:t>草圖圓角</a:t>
                      </a:r>
                      <a:r>
                        <a:rPr lang="en-US" sz="1200">
                          <a:effectLst/>
                        </a:rPr>
                        <a:t>  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減少特徵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圖形一目了然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模型運算快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草圖複雜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草圖穩定度低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不容易修改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沒人要學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 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4402943"/>
                  </a:ext>
                </a:extLst>
              </a:tr>
              <a:tr h="698064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</a:rPr>
                        <a:t>特徵圓角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200">
                          <a:effectLst/>
                        </a:rPr>
                        <a:t>  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草圖比較簡單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容易學習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草圖穩定度高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增加圓角特徵</a:t>
                      </a:r>
                    </a:p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特徵多運算速度慢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ts val="155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zh-TW" sz="1200"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以特徵圓角成為技術</a:t>
                      </a:r>
                      <a:endParaRPr lang="zh-TW" sz="1200"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0196574"/>
                  </a:ext>
                </a:extLst>
              </a:tr>
            </a:tbl>
          </a:graphicData>
        </a:graphic>
      </p:graphicFrame>
      <p:pic>
        <p:nvPicPr>
          <p:cNvPr id="2053" name="圖片 184">
            <a:extLst>
              <a:ext uri="{FF2B5EF4-FFF2-40B4-BE49-F238E27FC236}">
                <a16:creationId xmlns:a16="http://schemas.microsoft.com/office/drawing/2014/main" id="{9C15750D-ECE5-5FF5-0036-EC798F665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80" y="2812992"/>
            <a:ext cx="354012" cy="35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圖片 21">
            <a:extLst>
              <a:ext uri="{FF2B5EF4-FFF2-40B4-BE49-F238E27FC236}">
                <a16:creationId xmlns:a16="http://schemas.microsoft.com/office/drawing/2014/main" id="{4D569577-6BAE-93AB-1BEE-B5847A25E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16" y="3429000"/>
            <a:ext cx="369887" cy="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F3D8498-8E11-77F1-831E-6E7E6A6A5A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795" y="2415653"/>
            <a:ext cx="843665" cy="79467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74310BD-C37E-D0C3-EF88-A6DAA124FA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120" y="4402995"/>
            <a:ext cx="2939220" cy="176353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FF15FA3-0840-6938-C88B-11CF02CAC8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6616" y="4233515"/>
            <a:ext cx="854551" cy="20683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625E6E4-06A3-4149-1BF7-9DBF6FBBCBD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432" y="4113189"/>
            <a:ext cx="1915936" cy="20683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09535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F662668-0AFE-126B-2421-A5AB7661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065" y="2049313"/>
            <a:ext cx="4201977" cy="4481223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04999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重點在觀感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32">
            <a:extLst>
              <a:ext uri="{FF2B5EF4-FFF2-40B4-BE49-F238E27FC236}">
                <a16:creationId xmlns:a16="http://schemas.microsoft.com/office/drawing/2014/main" id="{9CAA5FCB-64C3-ED0B-7B73-92FD16131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82" y="2001177"/>
            <a:ext cx="2042808" cy="1981779"/>
          </a:xfrm>
          <a:prstGeom prst="wedgeRoundRectCallout">
            <a:avLst>
              <a:gd name="adj1" fmla="val 122191"/>
              <a:gd name="adj2" fmla="val -11441"/>
              <a:gd name="adj3" fmla="val 16667"/>
            </a:avLst>
          </a:prstGeom>
          <a:solidFill>
            <a:srgbClr val="FFC0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1000</a:t>
            </a:r>
            <a:r>
              <a:rPr lang="zh-TW" altLang="en-US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件</a:t>
            </a:r>
            <a:endParaRPr lang="en-US" altLang="zh-TW" sz="280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5000</a:t>
            </a:r>
            <a:r>
              <a:rPr lang="zh-TW" altLang="en-US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件</a:t>
            </a:r>
            <a:endParaRPr lang="en-US" altLang="zh-TW" sz="280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10000</a:t>
            </a:r>
            <a:r>
              <a:rPr lang="zh-TW" altLang="en-US" sz="2800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件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4" name="AutoShape 32">
            <a:extLst>
              <a:ext uri="{FF2B5EF4-FFF2-40B4-BE49-F238E27FC236}">
                <a16:creationId xmlns:a16="http://schemas.microsoft.com/office/drawing/2014/main" id="{88217AAB-C455-B5AA-AFCF-1255ACB62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82" y="4820111"/>
            <a:ext cx="2042808" cy="764378"/>
          </a:xfrm>
          <a:prstGeom prst="wedgeRoundRectCallout">
            <a:avLst>
              <a:gd name="adj1" fmla="val 96477"/>
              <a:gd name="adj2" fmla="val -8987"/>
              <a:gd name="adj3" fmla="val 16667"/>
            </a:avLst>
          </a:prstGeom>
          <a:solidFill>
            <a:schemeClr val="bg1">
              <a:lumMod val="50000"/>
            </a:scheme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>
              <a:lnSpc>
                <a:spcPct val="150000"/>
              </a:lnSpc>
            </a:pP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大、慢、多</a:t>
            </a:r>
            <a:endParaRPr lang="en-US" altLang="zh-TW" sz="280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5" name="AutoShape 32">
            <a:extLst>
              <a:ext uri="{FF2B5EF4-FFF2-40B4-BE49-F238E27FC236}">
                <a16:creationId xmlns:a16="http://schemas.microsoft.com/office/drawing/2014/main" id="{24640F0B-8067-5710-6464-DC0A75417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74" y="2579455"/>
            <a:ext cx="2042808" cy="825225"/>
          </a:xfrm>
          <a:prstGeom prst="wedgeRoundRectCallout">
            <a:avLst>
              <a:gd name="adj1" fmla="val -86856"/>
              <a:gd name="adj2" fmla="val 19304"/>
              <a:gd name="adj3" fmla="val 16667"/>
            </a:avLst>
          </a:prstGeom>
          <a:solidFill>
            <a:srgbClr val="0070C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普世價值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6" name="AutoShape 32">
            <a:extLst>
              <a:ext uri="{FF2B5EF4-FFF2-40B4-BE49-F238E27FC236}">
                <a16:creationId xmlns:a16="http://schemas.microsoft.com/office/drawing/2014/main" id="{0D8A2B25-7031-B246-0CD2-145A1955B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964" y="4664026"/>
            <a:ext cx="2042808" cy="1370588"/>
          </a:xfrm>
          <a:prstGeom prst="wedgeRoundRectCallout">
            <a:avLst>
              <a:gd name="adj1" fmla="val -105903"/>
              <a:gd name="adj2" fmla="val 42063"/>
              <a:gd name="adj3" fmla="val 16667"/>
            </a:avLst>
          </a:prstGeom>
          <a:solidFill>
            <a:schemeClr val="accent2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普世觀感</a:t>
            </a:r>
            <a:endParaRPr lang="en-US" altLang="zh-TW" sz="280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看起來複雜</a:t>
            </a:r>
            <a:endParaRPr lang="en-US" altLang="zh-TW" sz="28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387621B6-CAD1-7F44-0EF1-72F69E9FC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9222027"/>
              </p:ext>
            </p:extLst>
          </p:nvPr>
        </p:nvGraphicFramePr>
        <p:xfrm>
          <a:off x="2175263" y="1787000"/>
          <a:ext cx="6607756" cy="507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63373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AC7AA9DC-21B0-A73F-3D2A-E36417E29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649" y="2637228"/>
            <a:ext cx="1999322" cy="371156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27665"/>
            <a:ext cx="12191998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特徵運算差異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: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伸長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VS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旋轉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2D44DF-2868-9768-1675-F0547D0CE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9650" y="1844675"/>
            <a:ext cx="716162" cy="7925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3B31DD0-BF8B-3FF4-C2EE-7E8A686D1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0" y="1936563"/>
            <a:ext cx="608777" cy="60877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5B9130F-BE99-D0FA-FA70-6D4672C3FE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389" y="2769668"/>
            <a:ext cx="2985117" cy="326066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3F6B1FF-8D86-75B0-C3F5-EB6EF13C99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110" y="2637228"/>
            <a:ext cx="1659098" cy="330832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DA7F46B-0E29-CDB3-EC62-A68BB41737AD}"/>
              </a:ext>
            </a:extLst>
          </p:cNvPr>
          <p:cNvSpPr/>
          <p:nvPr/>
        </p:nvSpPr>
        <p:spPr>
          <a:xfrm>
            <a:off x="5409310" y="6430639"/>
            <a:ext cx="1300356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特徵資料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FC7A2F3-0D86-4C72-7AF9-44151AECDF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017" y="2192345"/>
            <a:ext cx="2105558" cy="256539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2BA922C-7965-2B9E-1C3D-4A8877B049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9117" y="2085739"/>
            <a:ext cx="2366346" cy="2671999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id="{2B1BA056-F13F-5789-6E3A-BAD8803598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9787663" y="4998802"/>
            <a:ext cx="1999322" cy="1017011"/>
          </a:xfrm>
          <a:prstGeom prst="roundRect">
            <a:avLst>
              <a:gd name="adj" fmla="val 29727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呼應圖元越少越好</a:t>
            </a:r>
            <a:endParaRPr lang="zh-TW" altLang="en-US" sz="24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319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能薄件就薄件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714" y="6304141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外觀看不出來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502E3E1-1441-15F1-883E-CD1EA461C1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2564"/>
            <a:ext cx="5701703" cy="325979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B444929-7A06-0762-FA19-6F4CEE143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466" y="2824132"/>
            <a:ext cx="6744720" cy="218264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7D5238C-8AC7-566C-0D9D-5CC49F6B6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645" y="1899150"/>
            <a:ext cx="792524" cy="87706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A9528F7-E839-28F0-1AA4-9DBB2DFDD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250" y="4824338"/>
            <a:ext cx="671064" cy="67106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3172FEDF-575C-77CA-75E5-F425C9C1A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299" y="4765259"/>
            <a:ext cx="671064" cy="67106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6D605D3-06C4-FDD8-061A-C988BF04F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1" y="4568504"/>
            <a:ext cx="671064" cy="67106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C5D4820E-44BD-EFC9-13CC-8B7DD998C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075" y="4568504"/>
            <a:ext cx="671064" cy="6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268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C8D4079-E020-AAF3-F409-150F23DC9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941" y="2580938"/>
            <a:ext cx="4356684" cy="299349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08C7315-D53B-CE44-3B8B-A5E1801B8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506" y="2983917"/>
            <a:ext cx="1467966" cy="1986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714" y="6304141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面的關聯比現好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342AB19-2269-29F4-5DA4-1250C81C4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75" y="2231672"/>
            <a:ext cx="5157662" cy="293978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809C476-9BE5-5035-54E1-CE8D222FF4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0229" y="5574431"/>
            <a:ext cx="1213247" cy="1035155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BA4B861A-A611-D091-51EF-12FE83868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5.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能薄件就薄件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43215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5-1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深度和厚度要符合觀感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923833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外觀看不出來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EAC44C4-6FC6-54B0-8FD4-B72AE076DB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5252" y="2102371"/>
            <a:ext cx="2583334" cy="395062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9A0E309-D916-EBB1-A66A-55DE3DC77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13" y="1913265"/>
            <a:ext cx="3082955" cy="43908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2E952EE-B1EE-5668-8126-4B1FECFE4A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6648" y="2338646"/>
            <a:ext cx="2280617" cy="347807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303414D-B6C0-04AC-EC64-2A293A783F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114" y="4241054"/>
            <a:ext cx="1909699" cy="2139465"/>
          </a:xfrm>
          <a:prstGeom prst="rect">
            <a:avLst/>
          </a:prstGeom>
        </p:spPr>
      </p:pic>
      <p:sp>
        <p:nvSpPr>
          <p:cNvPr id="10" name="AutoShape 32">
            <a:extLst>
              <a:ext uri="{FF2B5EF4-FFF2-40B4-BE49-F238E27FC236}">
                <a16:creationId xmlns:a16="http://schemas.microsoft.com/office/drawing/2014/main" id="{3AF997BF-0796-09FA-7EF0-430CA53820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75578" y="2140159"/>
            <a:ext cx="2280617" cy="3136114"/>
          </a:xfrm>
          <a:prstGeom prst="wedgeRoundRectCallout">
            <a:avLst>
              <a:gd name="adj1" fmla="val 74871"/>
              <a:gd name="adj2" fmla="val 36115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不好對照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看錯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沒有靈魂的畫法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程度很低</a:t>
            </a:r>
            <a:r>
              <a:rPr lang="en-US" altLang="zh-TW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</a:p>
        </p:txBody>
      </p:sp>
      <p:sp>
        <p:nvSpPr>
          <p:cNvPr id="2" name="AutoShape 32">
            <a:extLst>
              <a:ext uri="{FF2B5EF4-FFF2-40B4-BE49-F238E27FC236}">
                <a16:creationId xmlns:a16="http://schemas.microsoft.com/office/drawing/2014/main" id="{81F090C7-450B-2643-50CC-B3A7894DEEC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49875" y="5674671"/>
            <a:ext cx="1165813" cy="955010"/>
          </a:xfrm>
          <a:prstGeom prst="wedgeRoundRectCallout">
            <a:avLst>
              <a:gd name="adj1" fmla="val 82985"/>
              <a:gd name="adj2" fmla="val -61834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幹嘛哭</a:t>
            </a:r>
            <a:endParaRPr lang="en-US" altLang="zh-TW" sz="280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78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09539"/>
            <a:ext cx="12191998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6.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特徵運用突破  重點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9FAA38-8D55-E31B-AAA2-C4E089E54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96" y="1922855"/>
            <a:ext cx="632395" cy="78570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EFD5371-3F36-9509-40F2-DD249FEC3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885" y="1922855"/>
            <a:ext cx="721654" cy="76976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CF2BD84-2A8B-C390-9C33-B112743C4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386" y="1844675"/>
            <a:ext cx="4583118" cy="431785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AED2702-CAC5-36F4-806B-A8C5CB053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3693" y="2804863"/>
            <a:ext cx="2379642" cy="287279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23EC731C-5000-1BE3-D5BA-27C3CB7CBC2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640" y="2804863"/>
            <a:ext cx="2062058" cy="25578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BEAA920-7399-F0C3-E321-4809539770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9477" y="3048313"/>
            <a:ext cx="2158798" cy="151997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A9CDAFB-D395-D5A1-50FA-4C1032F972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7170" y="1996102"/>
            <a:ext cx="632396" cy="76987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23DE455-53CB-5DF3-6045-8B522A504466}"/>
              </a:ext>
            </a:extLst>
          </p:cNvPr>
          <p:cNvSpPr/>
          <p:nvPr/>
        </p:nvSpPr>
        <p:spPr>
          <a:xfrm>
            <a:off x="252010" y="5677655"/>
            <a:ext cx="1826141" cy="584775"/>
          </a:xfrm>
          <a:prstGeom prst="rect">
            <a:avLst/>
          </a:prstGeom>
          <a:solidFill>
            <a:srgbClr val="28F86D"/>
          </a:solidFill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3200" b="1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見山是山</a:t>
            </a:r>
            <a:endParaRPr lang="en-US" altLang="zh-TW" sz="3200" b="1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DDC7D25-182D-A97B-7714-31D44607F6BA}"/>
              </a:ext>
            </a:extLst>
          </p:cNvPr>
          <p:cNvSpPr/>
          <p:nvPr/>
        </p:nvSpPr>
        <p:spPr>
          <a:xfrm>
            <a:off x="2523693" y="5841791"/>
            <a:ext cx="2236510" cy="954107"/>
          </a:xfrm>
          <a:prstGeom prst="rect">
            <a:avLst/>
          </a:prstGeom>
          <a:solidFill>
            <a:srgbClr val="28F86D"/>
          </a:solidFill>
          <a:ln>
            <a:noFill/>
          </a:ln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3200" b="1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見山不是山</a:t>
            </a:r>
            <a:endParaRPr lang="en-US" altLang="zh-TW" sz="3200" b="1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447663" indent="-447663" algn="ctr"/>
            <a:r>
              <a:rPr lang="zh-TW" altLang="en-US" sz="2400" b="1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誰說一定要圓</a:t>
            </a:r>
            <a:endParaRPr lang="en-US" altLang="zh-TW" sz="2400" b="1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FA9979F-67B8-F06F-38AA-1F2B2B25AE94}"/>
              </a:ext>
            </a:extLst>
          </p:cNvPr>
          <p:cNvSpPr/>
          <p:nvPr/>
        </p:nvSpPr>
        <p:spPr>
          <a:xfrm>
            <a:off x="5031802" y="4835940"/>
            <a:ext cx="2236510" cy="954107"/>
          </a:xfrm>
          <a:prstGeom prst="rect">
            <a:avLst/>
          </a:prstGeom>
          <a:solidFill>
            <a:srgbClr val="28F86D"/>
          </a:solidFill>
          <a:ln>
            <a:noFill/>
          </a:ln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3200" b="1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見山還是山</a:t>
            </a:r>
            <a:endParaRPr lang="en-US" altLang="zh-TW" sz="3200" b="1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447663" indent="-447663" algn="ctr"/>
            <a:r>
              <a:rPr lang="zh-TW" altLang="en-US" sz="2400" b="1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特徵突破</a:t>
            </a:r>
            <a:endParaRPr lang="en-US" altLang="zh-TW" sz="2400" b="1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0" name="Picture 2" descr="F:\05.Services Requests\#_TEMP\SWWD\shutterstock_103755497.png">
            <a:extLst>
              <a:ext uri="{FF2B5EF4-FFF2-40B4-BE49-F238E27FC236}">
                <a16:creationId xmlns:a16="http://schemas.microsoft.com/office/drawing/2014/main" id="{642F710E-ED32-19A8-8CC5-67FA61A12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1020" y="0"/>
            <a:ext cx="1579842" cy="20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22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18EE643-D275-3893-88FF-6E123C8E87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749" y="4047221"/>
            <a:ext cx="2529033" cy="2069738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760280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6-1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特徵運用突破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58C616-C78A-B26F-6367-07D925814EEA}"/>
              </a:ext>
            </a:extLst>
          </p:cNvPr>
          <p:cNvSpPr/>
          <p:nvPr/>
        </p:nvSpPr>
        <p:spPr>
          <a:xfrm>
            <a:off x="4039914" y="6375552"/>
            <a:ext cx="3531736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哪個草圖圖元和限制條件多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CD872F27-9F36-5EB8-6665-AA321443A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30" y="2007476"/>
            <a:ext cx="1727675" cy="76902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5599431-47DC-4470-0D17-FCD09165AF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095" y="2984328"/>
            <a:ext cx="1417146" cy="64685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00EFBB2-4F32-41F5-AB72-749B48B1A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830" y="3778440"/>
            <a:ext cx="2835366" cy="2319280"/>
          </a:xfrm>
          <a:prstGeom prst="rect">
            <a:avLst/>
          </a:prstGeom>
        </p:spPr>
      </p:pic>
      <p:pic>
        <p:nvPicPr>
          <p:cNvPr id="2" name="Picture 2" descr="F:\05.Services Requests\#_TEMP\SWWD\shutterstock_103755497.png">
            <a:extLst>
              <a:ext uri="{FF2B5EF4-FFF2-40B4-BE49-F238E27FC236}">
                <a16:creationId xmlns:a16="http://schemas.microsoft.com/office/drawing/2014/main" id="{127D116A-B40D-0FFB-F60C-0B866E974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1020" y="0"/>
            <a:ext cx="1579842" cy="20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B28741B-8B82-FA80-B006-A501E00F73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749" y="2037262"/>
            <a:ext cx="2575366" cy="139173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AB7BD19-736F-68BA-E320-FE28C141B32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9256" y="2037262"/>
            <a:ext cx="3926380" cy="381055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A8AC217-BC0E-086E-2FD6-B0E742557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0905" y="2330315"/>
            <a:ext cx="1884242" cy="206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BC5AA88A-4947-9F83-5A78-4BB7BB284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561" y="1920589"/>
            <a:ext cx="3547780" cy="14309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53CED57-9AC3-0313-29BE-CC0D341A82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6" y="1998310"/>
            <a:ext cx="4444012" cy="14961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82ADDEC5-2F83-C18C-0931-35423E719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3349"/>
            <a:ext cx="1219200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7.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特徵運算差異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745EB0E-D3F2-E225-B337-D4084B6D27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54" y="3023777"/>
            <a:ext cx="367156" cy="39163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F33F8DD-0B11-93F0-48F5-668723F76B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59" y="2382887"/>
            <a:ext cx="405789" cy="363297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F3F1A6B3-E79A-C47C-43D1-820DCF589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477" y="888106"/>
            <a:ext cx="847749" cy="832611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8AC0B8E9-3E17-3C16-C1C7-9D0BFF8A72F7}"/>
              </a:ext>
            </a:extLst>
          </p:cNvPr>
          <p:cNvSpPr/>
          <p:nvPr/>
        </p:nvSpPr>
        <p:spPr>
          <a:xfrm>
            <a:off x="3126418" y="1998310"/>
            <a:ext cx="1858202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開啟檔案時間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8E45C2C8-C7D6-1AAA-17E9-174213D57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522" y="4971120"/>
            <a:ext cx="572488" cy="552518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FD1C257C-9EFD-8CA7-205F-2B23E0C27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470" y="5247378"/>
            <a:ext cx="572488" cy="610653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883F3F23-C794-7939-83CF-A8592E1AF2B4}"/>
              </a:ext>
            </a:extLst>
          </p:cNvPr>
          <p:cNvSpPr/>
          <p:nvPr/>
        </p:nvSpPr>
        <p:spPr>
          <a:xfrm>
            <a:off x="10869446" y="2943814"/>
            <a:ext cx="1300356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檔案大小</a:t>
            </a:r>
            <a:endParaRPr lang="en-US" altLang="zh-TW" sz="2177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7DB498B3-D2E3-8528-DA53-8A5F4055B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6670" y="3780640"/>
            <a:ext cx="1005538" cy="1005538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A7839B15-B83A-04F6-22EA-7B7E2506CF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6418" y="3967365"/>
            <a:ext cx="6573561" cy="24307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1014492-CBD3-2D35-B53C-1191A57C874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9732" y="2943814"/>
            <a:ext cx="546537" cy="471596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D2C5533A-AC3F-4B96-41EC-7FFD5BFFCE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69901" y="6042973"/>
            <a:ext cx="571626" cy="71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576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82ADDEC5-2F83-C18C-0931-35423E719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7665"/>
            <a:ext cx="1219200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7-1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特徵運算差異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2B19B2F2-951D-13DF-3205-B4276F353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51491"/>
              </p:ext>
            </p:extLst>
          </p:nvPr>
        </p:nvGraphicFramePr>
        <p:xfrm>
          <a:off x="278929" y="2062264"/>
          <a:ext cx="10781421" cy="342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144">
                  <a:extLst>
                    <a:ext uri="{9D8B030D-6E8A-4147-A177-3AD203B41FA5}">
                      <a16:colId xmlns:a16="http://schemas.microsoft.com/office/drawing/2014/main" val="1603488692"/>
                    </a:ext>
                  </a:extLst>
                </a:gridCol>
                <a:gridCol w="1867711">
                  <a:extLst>
                    <a:ext uri="{9D8B030D-6E8A-4147-A177-3AD203B41FA5}">
                      <a16:colId xmlns:a16="http://schemas.microsoft.com/office/drawing/2014/main" val="2328280600"/>
                    </a:ext>
                  </a:extLst>
                </a:gridCol>
                <a:gridCol w="1974714">
                  <a:extLst>
                    <a:ext uri="{9D8B030D-6E8A-4147-A177-3AD203B41FA5}">
                      <a16:colId xmlns:a16="http://schemas.microsoft.com/office/drawing/2014/main" val="3989368312"/>
                    </a:ext>
                  </a:extLst>
                </a:gridCol>
                <a:gridCol w="1605064">
                  <a:extLst>
                    <a:ext uri="{9D8B030D-6E8A-4147-A177-3AD203B41FA5}">
                      <a16:colId xmlns:a16="http://schemas.microsoft.com/office/drawing/2014/main" val="3141098731"/>
                    </a:ext>
                  </a:extLst>
                </a:gridCol>
                <a:gridCol w="1517515">
                  <a:extLst>
                    <a:ext uri="{9D8B030D-6E8A-4147-A177-3AD203B41FA5}">
                      <a16:colId xmlns:a16="http://schemas.microsoft.com/office/drawing/2014/main" val="1711277819"/>
                    </a:ext>
                  </a:extLst>
                </a:gridCol>
                <a:gridCol w="2276273">
                  <a:extLst>
                    <a:ext uri="{9D8B030D-6E8A-4147-A177-3AD203B41FA5}">
                      <a16:colId xmlns:a16="http://schemas.microsoft.com/office/drawing/2014/main" val="788828275"/>
                    </a:ext>
                  </a:extLst>
                </a:gridCol>
              </a:tblGrid>
              <a:tr h="747930">
                <a:tc>
                  <a:txBody>
                    <a:bodyPr/>
                    <a:lstStyle/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異型孔精靈</a:t>
                      </a:r>
                    </a:p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簡易直孔</a:t>
                      </a: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除料</a:t>
                      </a:r>
                    </a:p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特徵庫</a:t>
                      </a:r>
                    </a:p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驗證工具</a:t>
                      </a:r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803042058"/>
                  </a:ext>
                </a:extLst>
              </a:tr>
              <a:tr h="740573"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重新計算</a:t>
                      </a: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(</a:t>
                      </a: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秒</a:t>
                      </a: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)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0.02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0.03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0.01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效能評估</a:t>
                      </a: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3954125361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開啟時間</a:t>
                      </a: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(</a:t>
                      </a: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秒</a:t>
                      </a: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)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0.014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0.032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0.01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效能評估</a:t>
                      </a: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組合件視覺化</a:t>
                      </a:r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627069631"/>
                  </a:ext>
                </a:extLst>
              </a:tr>
              <a:tr h="8922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檔案大小</a:t>
                      </a:r>
                      <a:endParaRPr lang="en-US" altLang="zh-TW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(Kb)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67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63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65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0.01</a:t>
                      </a:r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檔案總管</a:t>
                      </a:r>
                    </a:p>
                    <a:p>
                      <a:endParaRPr lang="zh-TW" altLang="en-US" sz="1600"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2415453594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16BD76C4-90C9-4789-40D7-3F26F9C673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555" y="2907976"/>
            <a:ext cx="252361" cy="24785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BF0ACD2-4FE0-337B-2253-FB3C9E2490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554" y="3630777"/>
            <a:ext cx="252361" cy="24785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56B4518-7153-BC98-8A67-4B260F9104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5735" y="4137143"/>
            <a:ext cx="405383" cy="40538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191E192-A7A0-EAEF-B537-88BB98BE2C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121" y="3048019"/>
            <a:ext cx="199776" cy="4145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DC2B3CA-E062-CB98-8AF0-61A33CBD32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671" y="3730234"/>
            <a:ext cx="329250" cy="29266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404008C-C2E1-B978-C5E8-A578C6D249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273" y="4822200"/>
            <a:ext cx="329249" cy="28410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288D45F-6C81-C566-7055-137A2D3D86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3939" y="2145252"/>
            <a:ext cx="508922" cy="54285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C455855-275E-2DA2-A1A6-F0A2C57D6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8235" y="2100529"/>
            <a:ext cx="508922" cy="63229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07E9A7E-0751-9E4F-B8DF-B02BBC19413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554" y="4722745"/>
            <a:ext cx="546537" cy="47159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E6EF8FD-4019-5B7A-EE6A-2C4999B79E0F}"/>
              </a:ext>
            </a:extLst>
          </p:cNvPr>
          <p:cNvSpPr/>
          <p:nvPr/>
        </p:nvSpPr>
        <p:spPr>
          <a:xfrm>
            <a:off x="4144301" y="6401587"/>
            <a:ext cx="3252815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重新計算時間與檔案大小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B31C253-05CA-F69E-78E3-BEB23B894A1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062" y="2774023"/>
            <a:ext cx="564061" cy="48126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4675063-DA4B-DE39-E8E6-42986A461F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4490" y="3510196"/>
            <a:ext cx="564061" cy="48126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A78F9D5-FF06-12AF-C8A6-90DC7B387CB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7576" y="4722745"/>
            <a:ext cx="564061" cy="48126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AD43F89-D3FE-013C-6B1B-53B9FE0A9B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34484" y="2174699"/>
            <a:ext cx="501242" cy="48395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F0672F8-147E-B675-6327-B10ACF87E1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3873" y="2102247"/>
            <a:ext cx="573019" cy="63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101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82ADDEC5-2F83-C18C-0931-35423E719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3349"/>
            <a:ext cx="1219200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7-2.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哪個資料量小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F3F1A6B3-E79A-C47C-43D1-820DCF589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77" y="888106"/>
            <a:ext cx="847749" cy="83261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31BAC68-57C3-5A5B-A22A-9A1922511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3" y="2204332"/>
            <a:ext cx="2030814" cy="3747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F2CA868-6906-2189-DAEF-C5E157B7721F}"/>
              </a:ext>
            </a:extLst>
          </p:cNvPr>
          <p:cNvSpPr/>
          <p:nvPr/>
        </p:nvSpPr>
        <p:spPr>
          <a:xfrm>
            <a:off x="1721353" y="6094939"/>
            <a:ext cx="2276585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無模型組態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018432F-065D-FB2B-0CF1-FD1DF0B376C4}"/>
              </a:ext>
            </a:extLst>
          </p:cNvPr>
          <p:cNvSpPr/>
          <p:nvPr/>
        </p:nvSpPr>
        <p:spPr>
          <a:xfrm>
            <a:off x="8489248" y="5606064"/>
            <a:ext cx="2555508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異型孔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簡易直孔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8DB206-184C-35BE-6261-AB5E8E99C9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195" y="3715940"/>
            <a:ext cx="2139099" cy="176897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5EDB316-A575-E0A9-91D7-EE4936F2E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71" y="1907877"/>
            <a:ext cx="2436654" cy="168691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E389DEF-1CE0-E22D-5751-2F35B061A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062" y="1902649"/>
            <a:ext cx="2347612" cy="176897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2813FF6A-95C3-032E-FBB9-754796B27687}"/>
              </a:ext>
            </a:extLst>
          </p:cNvPr>
          <p:cNvSpPr/>
          <p:nvPr/>
        </p:nvSpPr>
        <p:spPr>
          <a:xfrm>
            <a:off x="7103471" y="1902649"/>
            <a:ext cx="4905203" cy="41720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89B53B2-CA33-652D-DE77-0CF88A583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874" y="4078066"/>
            <a:ext cx="3740978" cy="168691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34399F9-CDE5-0AF6-3E4B-3F9826A4C1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0334" y="2329596"/>
            <a:ext cx="2988124" cy="15566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ED7D9E69-FDEA-102D-5F7D-5AC47D29CF34}"/>
              </a:ext>
            </a:extLst>
          </p:cNvPr>
          <p:cNvSpPr/>
          <p:nvPr/>
        </p:nvSpPr>
        <p:spPr>
          <a:xfrm>
            <a:off x="4176039" y="6074651"/>
            <a:ext cx="1858201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風險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VS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效能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68969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82ADDEC5-2F83-C18C-0931-35423E719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3349"/>
            <a:ext cx="1219200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7-3 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哪個資料量小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F3F1A6B3-E79A-C47C-43D1-820DCF589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77" y="888106"/>
            <a:ext cx="847749" cy="83261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31BAC68-57C3-5A5B-A22A-9A1922511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3" y="2204332"/>
            <a:ext cx="2030814" cy="3747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F2CA868-6906-2189-DAEF-C5E157B7721F}"/>
              </a:ext>
            </a:extLst>
          </p:cNvPr>
          <p:cNvSpPr/>
          <p:nvPr/>
        </p:nvSpPr>
        <p:spPr>
          <a:xfrm>
            <a:off x="4474374" y="6430639"/>
            <a:ext cx="2276585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模組化 兩全其美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018432F-065D-FB2B-0CF1-FD1DF0B376C4}"/>
              </a:ext>
            </a:extLst>
          </p:cNvPr>
          <p:cNvSpPr/>
          <p:nvPr/>
        </p:nvSpPr>
        <p:spPr>
          <a:xfrm>
            <a:off x="8489248" y="5606064"/>
            <a:ext cx="2555508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異型孔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簡易直孔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8DB206-184C-35BE-6261-AB5E8E99C9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195" y="3715940"/>
            <a:ext cx="2139099" cy="176897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5EDB316-A575-E0A9-91D7-EE4936F2E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71" y="1907877"/>
            <a:ext cx="2436654" cy="168691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E389DEF-1CE0-E22D-5751-2F35B061A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062" y="1902649"/>
            <a:ext cx="2347612" cy="176897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2813FF6A-95C3-032E-FBB9-754796B27687}"/>
              </a:ext>
            </a:extLst>
          </p:cNvPr>
          <p:cNvSpPr/>
          <p:nvPr/>
        </p:nvSpPr>
        <p:spPr>
          <a:xfrm>
            <a:off x="7103471" y="1902649"/>
            <a:ext cx="4905203" cy="41720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89B53B2-CA33-652D-DE77-0CF88A583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874" y="4078066"/>
            <a:ext cx="3740978" cy="168691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34399F9-CDE5-0AF6-3E4B-3F9826A4C1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0334" y="2329596"/>
            <a:ext cx="2988124" cy="15566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ED7D9E69-FDEA-102D-5F7D-5AC47D29CF34}"/>
              </a:ext>
            </a:extLst>
          </p:cNvPr>
          <p:cNvSpPr/>
          <p:nvPr/>
        </p:nvSpPr>
        <p:spPr>
          <a:xfrm>
            <a:off x="1575887" y="5896554"/>
            <a:ext cx="1858201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風險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VS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效能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386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大型與超大型模型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7853739" y="6280850"/>
            <a:ext cx="1827072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超大型組件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2188020" y="6197969"/>
            <a:ext cx="1827072" cy="456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4" name="Picture 2" descr="\\武大郎\Share\solidworks 12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388" y="2227530"/>
            <a:ext cx="5688336" cy="359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ttp://static.flickr.com/133/321039886_9f9e8d0b59_o.jpg">
            <a:extLst>
              <a:ext uri="{FF2B5EF4-FFF2-40B4-BE49-F238E27FC236}">
                <a16:creationId xmlns:a16="http://schemas.microsoft.com/office/drawing/2014/main" id="{F3C9CF63-614C-6360-75E2-235A1D6AE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4018" y="1925752"/>
            <a:ext cx="6153873" cy="420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0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90" y="760280"/>
            <a:ext cx="12077062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9.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邊界方塊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DA7F46B-0E29-CDB3-EC62-A68BB41737AD}"/>
              </a:ext>
            </a:extLst>
          </p:cNvPr>
          <p:cNvSpPr/>
          <p:nvPr/>
        </p:nvSpPr>
        <p:spPr>
          <a:xfrm>
            <a:off x="5446543" y="6381236"/>
            <a:ext cx="1300356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特徵資料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6077929-2574-74FB-4956-93F3807A3A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588" y="3953506"/>
            <a:ext cx="3021928" cy="27503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86C0C1C-E678-AFD1-9251-86EF0BFA0F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419" y="1907808"/>
            <a:ext cx="933242" cy="107150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F1E5A58-D608-17D4-8643-7D6016487F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437" y="1907808"/>
            <a:ext cx="2286197" cy="245902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008B77A-205D-770F-8AE9-26EBCAAC35B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5910" y="1907808"/>
            <a:ext cx="3890979" cy="374778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1975216B-79AC-2F45-EDB7-ADDED359712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0283" y="2080983"/>
            <a:ext cx="2296073" cy="269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8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31013"/>
            <a:ext cx="12192000" cy="100527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9-1</a:t>
            </a:r>
            <a:r>
              <a:rPr lang="zh-TW" altLang="en-US" sz="217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邊界方塊與組態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8096" y="6401314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減少草圖數量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5209928-31B5-A626-0D30-F74866DC62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38" y="2251226"/>
            <a:ext cx="2324161" cy="27704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8970CCB-3B60-29CF-E786-46302C884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993" y="2251226"/>
            <a:ext cx="2324161" cy="27704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A9216AF-8F01-E7E2-FB95-7ACB6AD9CC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1789" y="3181348"/>
            <a:ext cx="244935" cy="11430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17EDF7A-04F6-67D4-5AEC-8812BB3CF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134" y="1810355"/>
            <a:ext cx="3385873" cy="462218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800CF12-C631-30FF-5028-25F3DE54CF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331" y="4473045"/>
            <a:ext cx="2807131" cy="137061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2BD3941C-8ED2-4FC6-8424-3249FEDD1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1535" y="2003105"/>
            <a:ext cx="2372320" cy="21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90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16073"/>
            <a:ext cx="12192000" cy="10351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 </a:t>
            </a: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9-2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邊界方塊替代方案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A44A2B-0EF2-9145-621B-74E42445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714" y="6304141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不要邊界方塊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9331C85-1203-495D-3097-55B572DA91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57" y="2033977"/>
            <a:ext cx="2994140" cy="408741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CF49B81-5120-8E59-49E9-F45D28F6E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446" y="2330789"/>
            <a:ext cx="5460297" cy="349379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58FCF56-81FF-3D92-9264-907F14836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24" y="2045522"/>
            <a:ext cx="3912744" cy="138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07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0" y="812981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零件模組產出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模組分類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英文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A-Z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，好分類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D715773-57FE-9A36-8905-67EA9F4F73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2" y="2111433"/>
            <a:ext cx="4860985" cy="346961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8DE3DE50-01A9-C0F4-DEE4-038992E98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141" y="2613666"/>
            <a:ext cx="2482268" cy="2465149"/>
          </a:xfrm>
          <a:prstGeom prst="rect">
            <a:avLst/>
          </a:prstGeom>
        </p:spPr>
      </p:pic>
      <p:sp>
        <p:nvSpPr>
          <p:cNvPr id="21" name="AutoShape 32">
            <a:extLst>
              <a:ext uri="{FF2B5EF4-FFF2-40B4-BE49-F238E27FC236}">
                <a16:creationId xmlns:a16="http://schemas.microsoft.com/office/drawing/2014/main" id="{6085F633-D6D1-8971-2B3C-96D693085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141" y="2286660"/>
            <a:ext cx="2585197" cy="2971878"/>
          </a:xfrm>
          <a:prstGeom prst="wedgeRoundRectCallout">
            <a:avLst>
              <a:gd name="adj1" fmla="val -89529"/>
              <a:gd name="adj2" fmla="val -29806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ED0876D8-0216-1A5A-CD9C-22B50AD843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7600" y="2360301"/>
            <a:ext cx="4354400" cy="297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5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360554" y="2168112"/>
          <a:ext cx="5467489" cy="4014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619048" imgH="1924319" progId="Paint.Picture">
                  <p:embed/>
                </p:oleObj>
              </mc:Choice>
              <mc:Fallback>
                <p:oleObj name="Bitmap Image" r:id="rId3" imgW="2619048" imgH="1924319" progId="Paint.Picture">
                  <p:embed/>
                  <p:pic>
                    <p:nvPicPr>
                      <p:cNvPr id="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4" y="2168112"/>
                        <a:ext cx="5467489" cy="401476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6702804" y="2168112"/>
          <a:ext cx="4918523" cy="3905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4285714" imgH="4142857" progId="Paint.Picture">
                  <p:embed/>
                </p:oleObj>
              </mc:Choice>
              <mc:Fallback>
                <p:oleObj name="Bitmap Image" r:id="rId5" imgW="4285714" imgH="4142857" progId="Paint.Picture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2804" y="2168112"/>
                        <a:ext cx="4918523" cy="390504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E8E09EAF-574E-DEFD-6F16-18D41F740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0" y="812981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零件模組產出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模組分類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英文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A-Z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，好分類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458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0" y="812981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零件模組產出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畫到新的，思考升級為模組並歸檔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模組越多越好</a:t>
            </a: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4CE1E76-5EE7-1D45-0850-46273D43F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0" y="2073790"/>
            <a:ext cx="2683923" cy="18077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0ABD1F3-DE53-90A2-975A-8BD9802CD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545" y="1940275"/>
            <a:ext cx="2263834" cy="22148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E5B78A-D032-E8CD-C14B-96A15FD42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686" y="4265393"/>
            <a:ext cx="2750046" cy="2295314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8AD5941C-8A71-2E8C-F4D9-03F2747554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481" y="3601259"/>
            <a:ext cx="3397088" cy="272067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70BC0B3-438C-955F-D2EE-2C54C94A16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9485" y="4640807"/>
            <a:ext cx="1871476" cy="200863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2C45CCC-7DC6-25B9-7793-9952D75A72F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335" y="1949559"/>
            <a:ext cx="1935484" cy="227686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FBB8A53-736E-87A0-081C-A487B3A83E8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059" y="1957343"/>
            <a:ext cx="1705917" cy="175565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6F804C00-8D88-87C7-18D2-6CBA3E5D58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3949" y="3985362"/>
            <a:ext cx="1865538" cy="204538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32D6ED9-4D3E-E331-B535-DA1ACDBB444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78" y="2073790"/>
            <a:ext cx="2490221" cy="175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未提供相片說明。">
            <a:extLst>
              <a:ext uri="{FF2B5EF4-FFF2-40B4-BE49-F238E27FC236}">
                <a16:creationId xmlns:a16="http://schemas.microsoft.com/office/drawing/2014/main" id="{60271E3A-5780-B3C2-E272-CF119C546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2729" y="1924453"/>
            <a:ext cx="6982804" cy="493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0" y="812981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零件模組產出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5.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要不要模組化的思維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ABBF71E-BDCF-6D59-6948-F0EA79BF8B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938595"/>
            <a:ext cx="1763751" cy="2545533"/>
          </a:xfrm>
          <a:prstGeom prst="rect">
            <a:avLst/>
          </a:prstGeom>
        </p:spPr>
      </p:pic>
      <p:sp>
        <p:nvSpPr>
          <p:cNvPr id="4" name="AutoShape 32">
            <a:extLst>
              <a:ext uri="{FF2B5EF4-FFF2-40B4-BE49-F238E27FC236}">
                <a16:creationId xmlns:a16="http://schemas.microsoft.com/office/drawing/2014/main" id="{3B40574A-BB25-5BFC-E076-1CB95445A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6374" y="1980639"/>
            <a:ext cx="2436297" cy="1668787"/>
          </a:xfrm>
          <a:prstGeom prst="wedgeRoundRectCallout">
            <a:avLst>
              <a:gd name="adj1" fmla="val -64617"/>
              <a:gd name="adj2" fmla="val 118244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公司能模組化的不多</a:t>
            </a:r>
            <a:endParaRPr lang="en-US" altLang="zh-TW" sz="24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因為都是客製化</a:t>
            </a:r>
            <a:endParaRPr lang="en-US" altLang="zh-TW" sz="24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2">
            <a:extLst>
              <a:ext uri="{FF2B5EF4-FFF2-40B4-BE49-F238E27FC236}">
                <a16:creationId xmlns:a16="http://schemas.microsoft.com/office/drawing/2014/main" id="{12664952-BF99-DD58-9793-02D9C258C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362" y="2454464"/>
            <a:ext cx="1807568" cy="1386016"/>
          </a:xfrm>
          <a:prstGeom prst="wedgeRoundRectCallout">
            <a:avLst>
              <a:gd name="adj1" fmla="val 108006"/>
              <a:gd name="adj2" fmla="val -51855"/>
              <a:gd name="adj3" fmla="val 16667"/>
            </a:avLst>
          </a:prstGeom>
          <a:solidFill>
            <a:srgbClr val="00B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chemeClr val="bg1">
                    <a:lumMod val="95000"/>
                  </a:scheme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客製化更要模組化</a:t>
            </a:r>
            <a:endParaRPr lang="en-US" altLang="zh-TW" sz="2487" dirty="0">
              <a:solidFill>
                <a:schemeClr val="bg1">
                  <a:lumMod val="95000"/>
                </a:schemeClr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142BB9E-A177-67BF-C77B-37ED6D9F6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773938" y="1760259"/>
            <a:ext cx="1951054" cy="433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58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2F8FEC1-DC86-582E-B54C-0980EB3B4C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1172658"/>
            <a:ext cx="2220422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草圖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根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AEFF9F0-312B-EDC0-E97F-CEDE6F9F38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81" y="3050981"/>
            <a:ext cx="3654692" cy="712193"/>
          </a:xfrm>
          <a:prstGeom prst="roundRect">
            <a:avLst>
              <a:gd name="adj" fmla="val 11125"/>
            </a:avLst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組合件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基準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25C4284C-BEF4-A00C-3663-678394B8E29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2075903"/>
            <a:ext cx="3118985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核心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6872ED06-0BA7-7895-6638-A0A7B19B75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178" y="4026058"/>
            <a:ext cx="3654691" cy="7121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7616" tIns="36572" rIns="37616" bIns="36572" anchor="ctr" anchorCtr="1"/>
          <a:lstStyle/>
          <a:p>
            <a:pPr algn="ctr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工程圖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+BOM)</a:t>
            </a:r>
            <a:endParaRPr lang="zh-TW" altLang="en-US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80E69D47-7AF1-D4C3-8D45-8918640CE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3390" y="287770"/>
            <a:ext cx="3944182" cy="596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4081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27665"/>
            <a:ext cx="12191998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1 </a:t>
            </a: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模型擺放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方便定義組裝後的位置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54C7EE3-13BD-4321-CD4F-7184AFF37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3460051" cy="215626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652FF07-B74A-C1B0-6318-ADE8ADA5B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293" y="2566610"/>
            <a:ext cx="1874649" cy="333852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344FFCE-7ABA-684A-FBB4-61E8E7CDF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083" y="1867725"/>
            <a:ext cx="3450105" cy="473629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A9AB0E7C-B79C-60B9-9D9F-231DB49EAB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2993" y="5591910"/>
            <a:ext cx="1213247" cy="1035155"/>
          </a:xfrm>
          <a:prstGeom prst="rect">
            <a:avLst/>
          </a:prstGeom>
        </p:spPr>
      </p:pic>
      <p:pic>
        <p:nvPicPr>
          <p:cNvPr id="3" name="Picture 6" descr="http://ico.ooopic.com/ajax/iconpng/?id=117487.png">
            <a:extLst>
              <a:ext uri="{FF2B5EF4-FFF2-40B4-BE49-F238E27FC236}">
                <a16:creationId xmlns:a16="http://schemas.microsoft.com/office/drawing/2014/main" id="{D275F1FE-D6E9-4835-A044-904E3B24D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8608" y="5330981"/>
            <a:ext cx="1398708" cy="139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17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88B226A-F0D5-8CC3-9D1B-97D82DAE8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91" y="2144084"/>
            <a:ext cx="1619375" cy="152554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ADAD024-0EB9-725E-9F78-893914D2B5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9050" y="2144084"/>
            <a:ext cx="3047242" cy="3968366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27665"/>
            <a:ext cx="12192002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2 </a:t>
            </a: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減少結合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對正軸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CA51865-BBE6-0CA5-6D82-31B2BF78B9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493" y="3669624"/>
            <a:ext cx="2319228" cy="26033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B91FF40-72AB-4E38-9680-EFE8C728A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5155" y="4561248"/>
            <a:ext cx="2142749" cy="1008353"/>
          </a:xfrm>
          <a:prstGeom prst="rect">
            <a:avLst/>
          </a:prstGeom>
        </p:spPr>
      </p:pic>
      <p:sp>
        <p:nvSpPr>
          <p:cNvPr id="15" name="AutoShape 32">
            <a:extLst>
              <a:ext uri="{FF2B5EF4-FFF2-40B4-BE49-F238E27FC236}">
                <a16:creationId xmlns:a16="http://schemas.microsoft.com/office/drawing/2014/main" id="{5CE3847D-79BB-1AF0-F939-850A47F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8458" y="4597928"/>
            <a:ext cx="2741610" cy="1079703"/>
          </a:xfrm>
          <a:prstGeom prst="wedgeRoundRectCallout">
            <a:avLst>
              <a:gd name="adj1" fmla="val -70461"/>
              <a:gd name="adj2" fmla="val -10227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256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座標系統</a:t>
            </a:r>
            <a:r>
              <a:rPr lang="en-US" altLang="zh-TW" sz="2256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+3D</a:t>
            </a:r>
            <a:r>
              <a:rPr lang="zh-TW" altLang="en-US" sz="2256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草圖</a:t>
            </a:r>
            <a:endParaRPr lang="en-US" altLang="zh-TW" sz="2256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256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協助定位</a:t>
            </a:r>
            <a:endParaRPr lang="en-US" altLang="zh-TW" sz="2256" dirty="0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F74CAF3-3D52-C58A-5554-C047368B77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449" y="2291051"/>
            <a:ext cx="1800455" cy="2031486"/>
          </a:xfrm>
          <a:prstGeom prst="rect">
            <a:avLst/>
          </a:prstGeom>
        </p:spPr>
      </p:pic>
      <p:pic>
        <p:nvPicPr>
          <p:cNvPr id="2" name="Picture 6" descr="http://ico.ooopic.com/ajax/iconpng/?id=117487.png">
            <a:extLst>
              <a:ext uri="{FF2B5EF4-FFF2-40B4-BE49-F238E27FC236}">
                <a16:creationId xmlns:a16="http://schemas.microsoft.com/office/drawing/2014/main" id="{53154D7E-920B-EF76-0102-472D42605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5386" y="2144084"/>
            <a:ext cx="1398708" cy="139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66AED5F-A5E2-5DAD-A4AA-A6C29104B885}"/>
              </a:ext>
            </a:extLst>
          </p:cNvPr>
          <p:cNvSpPr/>
          <p:nvPr/>
        </p:nvSpPr>
        <p:spPr>
          <a:xfrm>
            <a:off x="8646568" y="2208063"/>
            <a:ext cx="2973891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個零件可減少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個結合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814EFAF-D954-1307-1A64-F1415ECA3A50}"/>
              </a:ext>
            </a:extLst>
          </p:cNvPr>
          <p:cNvSpPr/>
          <p:nvPr/>
        </p:nvSpPr>
        <p:spPr>
          <a:xfrm>
            <a:off x="8706258" y="2914109"/>
            <a:ext cx="3113352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63" indent="-447663" algn="ctr"/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50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零件可減少</a:t>
            </a:r>
            <a:r>
              <a:rPr lang="en-US" altLang="zh-TW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100</a:t>
            </a:r>
            <a:r>
              <a:rPr lang="zh-TW" altLang="en-US" sz="2177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個結合</a:t>
            </a:r>
            <a:endParaRPr lang="en-US" altLang="zh-TW" sz="2177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676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C9E370D7-6A57-81F6-3AFC-3FCE23BF35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445" y="2336387"/>
            <a:ext cx="3797266" cy="363999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3C81A0B-C390-7438-F2A2-17A1B1D2A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280" y="2047622"/>
            <a:ext cx="1383499" cy="3574706"/>
          </a:xfrm>
          <a:prstGeom prst="rect">
            <a:avLst/>
          </a:prstGeom>
        </p:spPr>
      </p:pic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8004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大型組件就像主機板，維持模型穩定的要素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速度還是功能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?)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2">
            <a:extLst>
              <a:ext uri="{FF2B5EF4-FFF2-40B4-BE49-F238E27FC236}">
                <a16:creationId xmlns:a16="http://schemas.microsoft.com/office/drawing/2014/main" id="{747DC168-B1D4-BB76-A750-FB0BBABC0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581" y="1966681"/>
            <a:ext cx="1435689" cy="739412"/>
          </a:xfrm>
          <a:prstGeom prst="wedgeRoundRectCallout">
            <a:avLst>
              <a:gd name="adj1" fmla="val -74724"/>
              <a:gd name="adj2" fmla="val 7083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</a:t>
            </a:r>
            <a:endParaRPr lang="en-US" altLang="zh-TW" sz="280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AutoShape 32">
            <a:extLst>
              <a:ext uri="{FF2B5EF4-FFF2-40B4-BE49-F238E27FC236}">
                <a16:creationId xmlns:a16="http://schemas.microsoft.com/office/drawing/2014/main" id="{1A2E69F0-F76D-744D-21E3-052E647E7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8296" y="5130556"/>
            <a:ext cx="1684258" cy="788876"/>
          </a:xfrm>
          <a:prstGeom prst="wedgeRoundRectCallout">
            <a:avLst>
              <a:gd name="adj1" fmla="val -64881"/>
              <a:gd name="adj2" fmla="val -20713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結合條件</a:t>
            </a:r>
            <a:endParaRPr lang="en-US" altLang="zh-TW" sz="280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7" name="AutoShape 32">
            <a:extLst>
              <a:ext uri="{FF2B5EF4-FFF2-40B4-BE49-F238E27FC236}">
                <a16:creationId xmlns:a16="http://schemas.microsoft.com/office/drawing/2014/main" id="{81F92D41-C624-BE82-00FD-04463D772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8201" y="5467424"/>
            <a:ext cx="2069374" cy="1303127"/>
          </a:xfrm>
          <a:prstGeom prst="wedgeRoundRectCallout">
            <a:avLst>
              <a:gd name="adj1" fmla="val 123560"/>
              <a:gd name="adj2" fmla="val 1124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專屬架構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特徵管理員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B15B885-033C-D84D-953D-9D6DDF348A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46" y="3834975"/>
            <a:ext cx="2043528" cy="129558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0E46BD7-A560-0E4D-8330-936B83578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93" y="2133419"/>
            <a:ext cx="2048251" cy="1295581"/>
          </a:xfrm>
          <a:prstGeom prst="rect">
            <a:avLst/>
          </a:prstGeom>
        </p:spPr>
      </p:pic>
      <p:sp>
        <p:nvSpPr>
          <p:cNvPr id="12" name="AutoShape 32">
            <a:extLst>
              <a:ext uri="{FF2B5EF4-FFF2-40B4-BE49-F238E27FC236}">
                <a16:creationId xmlns:a16="http://schemas.microsoft.com/office/drawing/2014/main" id="{69F214A7-C585-1FC1-8B0A-5AC1FFBE9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0904" y="2982139"/>
            <a:ext cx="1816702" cy="715516"/>
          </a:xfrm>
          <a:prstGeom prst="wedgeRoundRectCallout">
            <a:avLst>
              <a:gd name="adj1" fmla="val 71467"/>
              <a:gd name="adj2" fmla="val -17514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動態運動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" name="AutoShape 32">
            <a:extLst>
              <a:ext uri="{FF2B5EF4-FFF2-40B4-BE49-F238E27FC236}">
                <a16:creationId xmlns:a16="http://schemas.microsoft.com/office/drawing/2014/main" id="{DCB5E2FA-A00C-4031-3820-7C412559B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199" y="4074392"/>
            <a:ext cx="1461667" cy="1295582"/>
          </a:xfrm>
          <a:prstGeom prst="wedgeRoundRectCallout">
            <a:avLst>
              <a:gd name="adj1" fmla="val 97022"/>
              <a:gd name="adj2" fmla="val -2272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特徵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graphicFrame>
        <p:nvGraphicFramePr>
          <p:cNvPr id="19" name="圖表 18">
            <a:extLst>
              <a:ext uri="{FF2B5EF4-FFF2-40B4-BE49-F238E27FC236}">
                <a16:creationId xmlns:a16="http://schemas.microsoft.com/office/drawing/2014/main" id="{FDAE00A5-59EC-97FB-5A5F-4802FD769D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024529"/>
              </p:ext>
            </p:extLst>
          </p:nvPr>
        </p:nvGraphicFramePr>
        <p:xfrm>
          <a:off x="5288767" y="1727021"/>
          <a:ext cx="6151488" cy="4694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AutoShape 32">
            <a:extLst>
              <a:ext uri="{FF2B5EF4-FFF2-40B4-BE49-F238E27FC236}">
                <a16:creationId xmlns:a16="http://schemas.microsoft.com/office/drawing/2014/main" id="{DDD89D77-A6F3-3F07-884F-9D97DEE12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297" y="2005360"/>
            <a:ext cx="1816702" cy="676001"/>
          </a:xfrm>
          <a:prstGeom prst="wedgeRoundRectCallout">
            <a:avLst>
              <a:gd name="adj1" fmla="val 109217"/>
              <a:gd name="adj2" fmla="val -7051"/>
              <a:gd name="adj3" fmla="val 16667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8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靜態驗證</a:t>
            </a:r>
            <a:endParaRPr lang="en-US" altLang="zh-TW" sz="280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29520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227" y="1858676"/>
            <a:ext cx="3770677" cy="219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結合基準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觀念</a:t>
            </a:r>
            <a:endParaRPr lang="en-US" altLang="zh-TW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Picture 6" descr="http://ico.ooopic.com/ajax/iconpng/?id=117487.png">
            <a:extLst>
              <a:ext uri="{FF2B5EF4-FFF2-40B4-BE49-F238E27FC236}">
                <a16:creationId xmlns:a16="http://schemas.microsoft.com/office/drawing/2014/main" id="{25177778-B09E-4BCE-96F9-3667FBC19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6580" y="4761638"/>
            <a:ext cx="1465503" cy="146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co.ooopic.com/ajax/iconpng/?id=163220.png">
            <a:extLst>
              <a:ext uri="{FF2B5EF4-FFF2-40B4-BE49-F238E27FC236}">
                <a16:creationId xmlns:a16="http://schemas.microsoft.com/office/drawing/2014/main" id="{8E1B516C-D3DB-47FF-AB06-67FF6AD34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244" y="2307552"/>
            <a:ext cx="1489829" cy="148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B01E9BFE-8C4D-417D-BBFA-890757139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39919" y="1981164"/>
            <a:ext cx="5833425" cy="3632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E3057740-E25B-42DA-858F-5E78C72EE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76" y="4085045"/>
            <a:ext cx="3973308" cy="2454102"/>
          </a:xfrm>
          <a:prstGeom prst="rect">
            <a:avLst/>
          </a:prstGeom>
        </p:spPr>
      </p:pic>
      <p:sp>
        <p:nvSpPr>
          <p:cNvPr id="12" name="AutoShape 32">
            <a:extLst>
              <a:ext uri="{FF2B5EF4-FFF2-40B4-BE49-F238E27FC236}">
                <a16:creationId xmlns:a16="http://schemas.microsoft.com/office/drawing/2014/main" id="{CD609D0E-907F-4494-AF93-CE7EAD8D4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2480" y="5682032"/>
            <a:ext cx="1293977" cy="581837"/>
          </a:xfrm>
          <a:prstGeom prst="wedgeRoundRectCallout">
            <a:avLst>
              <a:gd name="adj1" fmla="val -35792"/>
              <a:gd name="adj2" fmla="val -13354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487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LOOP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932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78E0A29D-7FCC-DD5C-7BAA-568F9C13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691" y="2211994"/>
            <a:ext cx="9504729" cy="36277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72226"/>
            <a:ext cx="12192000" cy="10651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開啟舊檔</a:t>
            </a:r>
            <a:endParaRPr lang="zh-TW" altLang="en-US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載入模型資料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橢圓形圖說文字 11">
            <a:extLst>
              <a:ext uri="{FF2B5EF4-FFF2-40B4-BE49-F238E27FC236}">
                <a16:creationId xmlns:a16="http://schemas.microsoft.com/office/drawing/2014/main" id="{841B0458-825F-AB68-C173-6E8E1A0301FD}"/>
              </a:ext>
            </a:extLst>
          </p:cNvPr>
          <p:cNvSpPr/>
          <p:nvPr/>
        </p:nvSpPr>
        <p:spPr>
          <a:xfrm>
            <a:off x="3436700" y="3209649"/>
            <a:ext cx="489564" cy="474250"/>
          </a:xfrm>
          <a:prstGeom prst="wedgeEllipseCallout">
            <a:avLst>
              <a:gd name="adj1" fmla="val -117444"/>
              <a:gd name="adj2" fmla="val 26176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6" name="橢圓形圖說文字 12">
            <a:extLst>
              <a:ext uri="{FF2B5EF4-FFF2-40B4-BE49-F238E27FC236}">
                <a16:creationId xmlns:a16="http://schemas.microsoft.com/office/drawing/2014/main" id="{58A36752-3F86-A7A9-9A4D-B14CD88EF646}"/>
              </a:ext>
            </a:extLst>
          </p:cNvPr>
          <p:cNvSpPr/>
          <p:nvPr/>
        </p:nvSpPr>
        <p:spPr>
          <a:xfrm>
            <a:off x="5949641" y="2975441"/>
            <a:ext cx="468414" cy="468415"/>
          </a:xfrm>
          <a:prstGeom prst="wedgeEllipseCallout">
            <a:avLst>
              <a:gd name="adj1" fmla="val 73049"/>
              <a:gd name="adj2" fmla="val 91132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0" name="橢圓形圖說文字 16">
            <a:extLst>
              <a:ext uri="{FF2B5EF4-FFF2-40B4-BE49-F238E27FC236}">
                <a16:creationId xmlns:a16="http://schemas.microsoft.com/office/drawing/2014/main" id="{C5F62ED7-4945-4405-1FDC-BBB093CCC39C}"/>
              </a:ext>
            </a:extLst>
          </p:cNvPr>
          <p:cNvSpPr/>
          <p:nvPr/>
        </p:nvSpPr>
        <p:spPr>
          <a:xfrm>
            <a:off x="5228293" y="5080028"/>
            <a:ext cx="468414" cy="468415"/>
          </a:xfrm>
          <a:prstGeom prst="wedgeEllipseCallout">
            <a:avLst>
              <a:gd name="adj1" fmla="val 84669"/>
              <a:gd name="adj2" fmla="val -118023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3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552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826C3086-469C-7815-FD3C-981C27A07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760841"/>
            <a:ext cx="12191998" cy="115993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3266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視圖品質</a:t>
            </a: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10000"/>
              </a:lnSpc>
            </a:pPr>
            <a:endParaRPr lang="en-US" altLang="zh-TW" sz="3266">
              <a:solidFill>
                <a:srgbClr val="FFFF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BE948C-1484-2E20-EDFB-BA6B07389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06" y="2358032"/>
            <a:ext cx="3116668" cy="18725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7F4B5866-8A2F-62A3-25B6-77A1E853ED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60340" y="1966686"/>
            <a:ext cx="559489" cy="66076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8" name="Line 25">
            <a:extLst>
              <a:ext uri="{FF2B5EF4-FFF2-40B4-BE49-F238E27FC236}">
                <a16:creationId xmlns:a16="http://schemas.microsoft.com/office/drawing/2014/main" id="{9376A105-9301-4DCA-96C7-4687A5DFDD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40084" y="3429000"/>
            <a:ext cx="559489" cy="66076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BAA9F4C-EB8B-F197-3E62-701AFA55E3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863" y="2046478"/>
            <a:ext cx="4414273" cy="27650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DC568B7-9D1B-83AA-E579-A2B786298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70" y="5118983"/>
            <a:ext cx="3615739" cy="13061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C4D2C83-1B3F-5304-3776-820E07C128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0571" y="5073172"/>
            <a:ext cx="2622666" cy="15453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B3D1CF4C-7677-D0FF-DDFD-F2E1BE5D12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3507" y="2046478"/>
            <a:ext cx="3456305" cy="18234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橢圓形圖說文字 11">
            <a:extLst>
              <a:ext uri="{FF2B5EF4-FFF2-40B4-BE49-F238E27FC236}">
                <a16:creationId xmlns:a16="http://schemas.microsoft.com/office/drawing/2014/main" id="{3C58E7CF-B1A9-650C-EEA3-CD007CAA2BD6}"/>
              </a:ext>
            </a:extLst>
          </p:cNvPr>
          <p:cNvSpPr/>
          <p:nvPr/>
        </p:nvSpPr>
        <p:spPr>
          <a:xfrm>
            <a:off x="332188" y="2056406"/>
            <a:ext cx="489564" cy="474250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2" name="橢圓形圖說文字 12">
            <a:extLst>
              <a:ext uri="{FF2B5EF4-FFF2-40B4-BE49-F238E27FC236}">
                <a16:creationId xmlns:a16="http://schemas.microsoft.com/office/drawing/2014/main" id="{245FFAFF-655E-6271-4B57-BF295F19E9B0}"/>
              </a:ext>
            </a:extLst>
          </p:cNvPr>
          <p:cNvSpPr/>
          <p:nvPr/>
        </p:nvSpPr>
        <p:spPr>
          <a:xfrm>
            <a:off x="353338" y="5675876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3" name="橢圓形圖說文字 14">
            <a:extLst>
              <a:ext uri="{FF2B5EF4-FFF2-40B4-BE49-F238E27FC236}">
                <a16:creationId xmlns:a16="http://schemas.microsoft.com/office/drawing/2014/main" id="{11CEDC8A-B5D8-7A62-B5D4-FF8D271A7411}"/>
              </a:ext>
            </a:extLst>
          </p:cNvPr>
          <p:cNvSpPr/>
          <p:nvPr/>
        </p:nvSpPr>
        <p:spPr>
          <a:xfrm>
            <a:off x="3883889" y="2062241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3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4" name="橢圓形圖說文字 16">
            <a:extLst>
              <a:ext uri="{FF2B5EF4-FFF2-40B4-BE49-F238E27FC236}">
                <a16:creationId xmlns:a16="http://schemas.microsoft.com/office/drawing/2014/main" id="{86389CA4-E860-AB6F-942B-ACA5F978AEE7}"/>
              </a:ext>
            </a:extLst>
          </p:cNvPr>
          <p:cNvSpPr/>
          <p:nvPr/>
        </p:nvSpPr>
        <p:spPr>
          <a:xfrm>
            <a:off x="4071718" y="4884775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4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5" name="橢圓形圖說文字 18">
            <a:extLst>
              <a:ext uri="{FF2B5EF4-FFF2-40B4-BE49-F238E27FC236}">
                <a16:creationId xmlns:a16="http://schemas.microsoft.com/office/drawing/2014/main" id="{A350FFAB-FC4C-2DC6-F296-C04ABA387D06}"/>
              </a:ext>
            </a:extLst>
          </p:cNvPr>
          <p:cNvSpPr/>
          <p:nvPr/>
        </p:nvSpPr>
        <p:spPr>
          <a:xfrm>
            <a:off x="10990642" y="2358032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5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6" name="橢圓形圖說文字 11">
            <a:extLst>
              <a:ext uri="{FF2B5EF4-FFF2-40B4-BE49-F238E27FC236}">
                <a16:creationId xmlns:a16="http://schemas.microsoft.com/office/drawing/2014/main" id="{5B67AB85-DCEA-F480-FD47-94634069A082}"/>
              </a:ext>
            </a:extLst>
          </p:cNvPr>
          <p:cNvSpPr/>
          <p:nvPr/>
        </p:nvSpPr>
        <p:spPr>
          <a:xfrm>
            <a:off x="11109441" y="3996338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6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7" name="Line 25">
            <a:extLst>
              <a:ext uri="{FF2B5EF4-FFF2-40B4-BE49-F238E27FC236}">
                <a16:creationId xmlns:a16="http://schemas.microsoft.com/office/drawing/2014/main" id="{E0E91A4E-42B0-F7F0-7570-6318F896A3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181007" y="5073172"/>
            <a:ext cx="559489" cy="66076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03F64645-035E-F702-DFBD-A00FBAD4E4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6645" y="3983474"/>
            <a:ext cx="2417317" cy="11079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1D384FC1-C9F1-A74E-FCFC-F117F71279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2442" y="5353190"/>
            <a:ext cx="2576999" cy="660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2" name="橢圓形圖說文字 11">
            <a:extLst>
              <a:ext uri="{FF2B5EF4-FFF2-40B4-BE49-F238E27FC236}">
                <a16:creationId xmlns:a16="http://schemas.microsoft.com/office/drawing/2014/main" id="{7B7FB4C7-00BA-EEB2-692B-A9AFF897FAA2}"/>
              </a:ext>
            </a:extLst>
          </p:cNvPr>
          <p:cNvSpPr/>
          <p:nvPr/>
        </p:nvSpPr>
        <p:spPr>
          <a:xfrm>
            <a:off x="7811772" y="5449366"/>
            <a:ext cx="468414" cy="468415"/>
          </a:xfrm>
          <a:prstGeom prst="wedgeEllipseCallout">
            <a:avLst>
              <a:gd name="adj1" fmla="val -12937"/>
              <a:gd name="adj2" fmla="val 3535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7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1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74556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5339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2-2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組態化作業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模型組態切換個階段作業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333" y="2244628"/>
            <a:ext cx="2496650" cy="329439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667" y="2089062"/>
            <a:ext cx="2530918" cy="339501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732" y="2195436"/>
            <a:ext cx="2545555" cy="3288636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151950" y="5638288"/>
            <a:ext cx="1308651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原稿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373556" y="5685372"/>
            <a:ext cx="1198204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輕量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9667309" y="5638287"/>
            <a:ext cx="1589510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超輕量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368272" y="6339148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榨乾運算效能由零件做起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21E7EE0-D368-4BC1-B12B-A3290B1E7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082" y="2289728"/>
            <a:ext cx="2166025" cy="3304250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3139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67101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2-2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組態化作業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模型組態切換個階段作業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018562" y="5554077"/>
            <a:ext cx="1308651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原稿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545337" y="5642926"/>
            <a:ext cx="1308651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輕量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9771967" y="5554076"/>
            <a:ext cx="1589510" cy="4519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defTabSz="974459"/>
            <a:r>
              <a:rPr lang="en-US" altLang="zh-TW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937" dirty="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超輕量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223405" y="6339517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內部看不到不要有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FD1CF16-15CA-4DA3-8005-AEF5894770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1858" y="2312547"/>
            <a:ext cx="3662783" cy="27378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785979C-1CCA-485D-8CBB-53557EB827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441" y="2019360"/>
            <a:ext cx="4351053" cy="335343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15562EBF-B272-4847-9513-40F5850E67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69" y="2213231"/>
            <a:ext cx="1420623" cy="333655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3351F6F-CD23-4F9A-A75F-6F2F4AA3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405" y="2312547"/>
            <a:ext cx="3952516" cy="308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8435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966523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92303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看起來很像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裝</a:t>
            </a: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，主管不懂管這些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388" y="2034423"/>
            <a:ext cx="5489362" cy="4214805"/>
          </a:xfrm>
          <a:prstGeom prst="rect">
            <a:avLst/>
          </a:prstGeom>
        </p:spPr>
      </p:pic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8743033" y="1992232"/>
            <a:ext cx="2833474" cy="611753"/>
          </a:xfrm>
          <a:prstGeom prst="wedgeRoundRectCallout">
            <a:avLst>
              <a:gd name="adj1" fmla="val -42742"/>
              <a:gd name="adj2" fmla="val 22555"/>
              <a:gd name="adj3" fmla="val 16667"/>
            </a:avLst>
          </a:prstGeom>
          <a:solidFill>
            <a:srgbClr val="7030A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l">
              <a:lnSpc>
                <a:spcPct val="150000"/>
              </a:lnSpc>
            </a:pPr>
            <a:r>
              <a:rPr lang="en-US" altLang="zh-TW" sz="248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樹狀結構很亂</a:t>
            </a:r>
            <a:endParaRPr lang="en-US" altLang="zh-TW" sz="2487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8743033" y="2785259"/>
            <a:ext cx="2833474" cy="611753"/>
          </a:xfrm>
          <a:prstGeom prst="wedgeRoundRectCallout">
            <a:avLst>
              <a:gd name="adj1" fmla="val -42742"/>
              <a:gd name="adj2" fmla="val 22555"/>
              <a:gd name="adj3" fmla="val 16667"/>
            </a:avLst>
          </a:prstGeom>
          <a:solidFill>
            <a:srgbClr val="7030A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l">
              <a:lnSpc>
                <a:spcPct val="150000"/>
              </a:lnSpc>
            </a:pPr>
            <a:r>
              <a:rPr lang="en-US" altLang="zh-TW" sz="2487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結合群組很亂</a:t>
            </a:r>
            <a:endParaRPr lang="en-US" altLang="zh-TW" sz="2487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8707371" y="4668511"/>
            <a:ext cx="2833474" cy="611753"/>
          </a:xfrm>
          <a:prstGeom prst="wedgeRoundRectCallout">
            <a:avLst>
              <a:gd name="adj1" fmla="val -42742"/>
              <a:gd name="adj2" fmla="val 2255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l">
              <a:lnSpc>
                <a:spcPct val="150000"/>
              </a:lnSpc>
            </a:pPr>
            <a:r>
              <a:rPr lang="en-US" altLang="zh-TW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zh-TW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製作次組件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>
            <a:off x="8743033" y="3875484"/>
            <a:ext cx="2833474" cy="597466"/>
          </a:xfrm>
          <a:prstGeom prst="wedgeRoundRectCallout">
            <a:avLst>
              <a:gd name="adj1" fmla="val -42742"/>
              <a:gd name="adj2" fmla="val 2255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l">
              <a:lnSpc>
                <a:spcPct val="150000"/>
              </a:lnSpc>
            </a:pPr>
            <a:r>
              <a:rPr lang="en-US" altLang="zh-TW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zh-TW" sz="2539">
                <a:solidFill>
                  <a:srgbClr val="66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搞懂建模方式</a:t>
            </a:r>
            <a:endParaRPr lang="en-US" altLang="zh-TW" sz="2487" dirty="0">
              <a:solidFill>
                <a:srgbClr val="66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F7B4759-8F90-4C8E-9320-E84F4A29B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42" y="2119056"/>
            <a:ext cx="2234638" cy="3908929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E9181A7B-9D80-87D4-422B-8EC388F28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08" y="6377035"/>
            <a:ext cx="3662783" cy="4566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2650" tIns="32650" rIns="32650" bIns="32650" anchor="ctr">
            <a:spAutoFit/>
          </a:bodyPr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大工程</a:t>
            </a:r>
            <a:endParaRPr lang="en-US" altLang="zh-TW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700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57729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樹狀結構組織化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78734" y="6330865"/>
            <a:ext cx="2787943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零件特徵表達群組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7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6693" y="5162739"/>
            <a:ext cx="1161116" cy="116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671" y="5331693"/>
            <a:ext cx="926398" cy="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A500C76-CC0F-4FA6-B908-D0D9615BC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826" y="1747987"/>
            <a:ext cx="5050157" cy="466746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D99B805-BA8C-45C9-A933-8C0D273DD2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086" y="2061503"/>
            <a:ext cx="1856550" cy="404411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AF374E8-1016-4D84-ADC5-04A0CBD29F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864" y="1990395"/>
            <a:ext cx="1755969" cy="410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454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67354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樹狀結構組織化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41562" y="6330865"/>
            <a:ext cx="2462534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組合件模型群組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6495" y="1893530"/>
            <a:ext cx="4137031" cy="4386005"/>
          </a:xfrm>
          <a:prstGeom prst="rect">
            <a:avLst/>
          </a:prstGeom>
        </p:spPr>
      </p:pic>
      <p:pic>
        <p:nvPicPr>
          <p:cNvPr id="7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4949867"/>
            <a:ext cx="1329668" cy="132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5155" y="5190889"/>
            <a:ext cx="1303906" cy="130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809DB8B-D168-477F-A183-6768A0898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8931" y="2027454"/>
            <a:ext cx="2917694" cy="408251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49A95F9-07E7-4E41-8C07-42D9CDDBB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047" y="2046772"/>
            <a:ext cx="2551824" cy="404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25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1"/>
          <p:cNvSpPr>
            <a:spLocks noChangeArrowheads="1"/>
          </p:cNvSpPr>
          <p:nvPr/>
        </p:nvSpPr>
        <p:spPr bwMode="auto">
          <a:xfrm>
            <a:off x="53847" y="806154"/>
            <a:ext cx="12084308" cy="9445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en-US" altLang="zh-TW" sz="320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 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雜亂</a:t>
            </a: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=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大型</a:t>
            </a:r>
            <a:r>
              <a:rPr lang="en-US" altLang="zh-TW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?</a:t>
            </a:r>
            <a:r>
              <a:rPr lang="zh-TW" altLang="en-US" sz="2517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517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5" name="圖片 4">
            <a:hlinkClick r:id="rId2"/>
            <a:extLst>
              <a:ext uri="{FF2B5EF4-FFF2-40B4-BE49-F238E27FC236}">
                <a16:creationId xmlns:a16="http://schemas.microsoft.com/office/drawing/2014/main" id="{29FE17D9-CBCB-44E4-9B72-C18B3D4DBB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3135" y="1523333"/>
            <a:ext cx="1723289" cy="212325"/>
          </a:xfrm>
          <a:prstGeom prst="rect">
            <a:avLst/>
          </a:prstGeom>
        </p:spPr>
      </p:pic>
      <p:pic>
        <p:nvPicPr>
          <p:cNvPr id="1026" name="Picture 2" descr="未提供相片說明。">
            <a:extLst>
              <a:ext uri="{FF2B5EF4-FFF2-40B4-BE49-F238E27FC236}">
                <a16:creationId xmlns:a16="http://schemas.microsoft.com/office/drawing/2014/main" id="{BAA3973A-BD18-4225-BA04-57963D607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7" y="1900242"/>
            <a:ext cx="5896844" cy="41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未提供相片說明。">
            <a:extLst>
              <a:ext uri="{FF2B5EF4-FFF2-40B4-BE49-F238E27FC236}">
                <a16:creationId xmlns:a16="http://schemas.microsoft.com/office/drawing/2014/main" id="{2D7B0371-BFB3-46D1-A9E7-E58697A9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5280" y="1900243"/>
            <a:ext cx="5896844" cy="41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18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67354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組態層次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53076" y="6330865"/>
            <a:ext cx="3438762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由組態表達組合件結構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782" y="1799613"/>
            <a:ext cx="4837638" cy="462430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E423240-6A18-4195-8BBE-64D20A33A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27" y="1960046"/>
            <a:ext cx="5608731" cy="2937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BE4641A-C87F-42AB-9E93-AB0AF8165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928" y="3429000"/>
            <a:ext cx="2684399" cy="70027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756DD45-BE4F-4B20-9A28-9DFE8322A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853" y="4129278"/>
            <a:ext cx="3257349" cy="111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923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3ECB86CC-C7AD-4349-8CF7-0E962D42CE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80"/>
          <a:stretch/>
        </p:blipFill>
        <p:spPr>
          <a:xfrm>
            <a:off x="89033" y="2017780"/>
            <a:ext cx="2342033" cy="4049765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67354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2-3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樹狀結構組織化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結合群組化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53076" y="6330865"/>
            <a:ext cx="3438762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 dirty="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表達結合條件屬性分類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381" y="1920194"/>
            <a:ext cx="4532556" cy="4332677"/>
          </a:xfrm>
          <a:prstGeom prst="rect">
            <a:avLst/>
          </a:prstGeom>
        </p:spPr>
      </p:pic>
      <p:pic>
        <p:nvPicPr>
          <p:cNvPr id="7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857" y="3818510"/>
            <a:ext cx="1936338" cy="193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1878" y="5015801"/>
            <a:ext cx="1403586" cy="140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92FC713-1CD5-4E54-B0AC-A0CF907C1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825" y="1861467"/>
            <a:ext cx="4532556" cy="21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9926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7665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結合群組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11F0614-D960-9D71-0565-D7DEB4A8F9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0792" y="2153430"/>
            <a:ext cx="1692509" cy="294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C7DBF3F-3F08-79B3-63E7-7C87B48E16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1869" y="2153430"/>
            <a:ext cx="2587802" cy="447148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34A5097-4EE2-A97D-8609-C8B158A66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15" y="2153431"/>
            <a:ext cx="1858751" cy="3774820"/>
          </a:xfrm>
          <a:prstGeom prst="rect">
            <a:avLst/>
          </a:prstGeom>
        </p:spPr>
      </p:pic>
      <p:sp>
        <p:nvSpPr>
          <p:cNvPr id="9" name="AutoShape 32">
            <a:extLst>
              <a:ext uri="{FF2B5EF4-FFF2-40B4-BE49-F238E27FC236}">
                <a16:creationId xmlns:a16="http://schemas.microsoft.com/office/drawing/2014/main" id="{ECD7DD2C-AD3B-19B0-ABA1-FF75D7138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130" y="2298452"/>
            <a:ext cx="1593975" cy="1735666"/>
          </a:xfrm>
          <a:prstGeom prst="wedgeRoundRectCallout">
            <a:avLst>
              <a:gd name="adj1" fmla="val -95050"/>
              <a:gd name="adj2" fmla="val -780"/>
              <a:gd name="adj3" fmla="val 16667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F228394-81B3-1785-0811-4637CA03531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7577" y="2480467"/>
            <a:ext cx="1377079" cy="137163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CF2EB06-A44A-1748-35C9-377677D791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6848" y="2298452"/>
            <a:ext cx="2558210" cy="231871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64576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D85EF169-29C3-ABA9-8619-651C29B297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6785" y="2122679"/>
            <a:ext cx="3162383" cy="175264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549B754B-31AE-2304-36D1-5242D986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7665"/>
            <a:ext cx="12193440" cy="101701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2359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樹狀結構顯示，不會太複雜</a:t>
            </a:r>
            <a:endParaRPr lang="en-US" altLang="zh-TW" sz="2359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C72BC3A-4293-D888-7AAF-40CB12CF1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94" y="2122679"/>
            <a:ext cx="4960155" cy="1974191"/>
          </a:xfrm>
          <a:prstGeom prst="rect">
            <a:avLst/>
          </a:prstGeom>
        </p:spPr>
      </p:pic>
      <p:sp>
        <p:nvSpPr>
          <p:cNvPr id="7" name="橢圓形圖說文字 11">
            <a:extLst>
              <a:ext uri="{FF2B5EF4-FFF2-40B4-BE49-F238E27FC236}">
                <a16:creationId xmlns:a16="http://schemas.microsoft.com/office/drawing/2014/main" id="{CEC61494-AD4F-71BA-2C16-80F8E2D0ECB5}"/>
              </a:ext>
            </a:extLst>
          </p:cNvPr>
          <p:cNvSpPr/>
          <p:nvPr/>
        </p:nvSpPr>
        <p:spPr>
          <a:xfrm>
            <a:off x="1095467" y="2655663"/>
            <a:ext cx="489564" cy="474250"/>
          </a:xfrm>
          <a:prstGeom prst="wedgeEllipseCallout">
            <a:avLst>
              <a:gd name="adj1" fmla="val 23686"/>
              <a:gd name="adj2" fmla="val -93183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8" name="橢圓形圖說文字 11">
            <a:extLst>
              <a:ext uri="{FF2B5EF4-FFF2-40B4-BE49-F238E27FC236}">
                <a16:creationId xmlns:a16="http://schemas.microsoft.com/office/drawing/2014/main" id="{BCEAE39B-F5A4-37E3-383D-FE61CE98E902}"/>
              </a:ext>
            </a:extLst>
          </p:cNvPr>
          <p:cNvSpPr/>
          <p:nvPr/>
        </p:nvSpPr>
        <p:spPr>
          <a:xfrm>
            <a:off x="2458889" y="2954750"/>
            <a:ext cx="489564" cy="474250"/>
          </a:xfrm>
          <a:prstGeom prst="wedgeEllipseCallout">
            <a:avLst>
              <a:gd name="adj1" fmla="val 100595"/>
              <a:gd name="adj2" fmla="val -11900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3" name="橢圓形圖說文字 11">
            <a:extLst>
              <a:ext uri="{FF2B5EF4-FFF2-40B4-BE49-F238E27FC236}">
                <a16:creationId xmlns:a16="http://schemas.microsoft.com/office/drawing/2014/main" id="{BC4E5ABE-0F53-CF5A-DF69-E767B5B5FABA}"/>
              </a:ext>
            </a:extLst>
          </p:cNvPr>
          <p:cNvSpPr/>
          <p:nvPr/>
        </p:nvSpPr>
        <p:spPr>
          <a:xfrm>
            <a:off x="5271360" y="2717625"/>
            <a:ext cx="489564" cy="474250"/>
          </a:xfrm>
          <a:prstGeom prst="wedgeEllipseCallout">
            <a:avLst>
              <a:gd name="adj1" fmla="val 100595"/>
              <a:gd name="adj2" fmla="val -11900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3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5" name="橢圓形圖說文字 11">
            <a:extLst>
              <a:ext uri="{FF2B5EF4-FFF2-40B4-BE49-F238E27FC236}">
                <a16:creationId xmlns:a16="http://schemas.microsoft.com/office/drawing/2014/main" id="{B4CB423B-AA81-A07F-98B8-3828AD4BCAF1}"/>
              </a:ext>
            </a:extLst>
          </p:cNvPr>
          <p:cNvSpPr/>
          <p:nvPr/>
        </p:nvSpPr>
        <p:spPr>
          <a:xfrm>
            <a:off x="7628215" y="2058993"/>
            <a:ext cx="489564" cy="474250"/>
          </a:xfrm>
          <a:prstGeom prst="wedgeEllipseCallout">
            <a:avLst>
              <a:gd name="adj1" fmla="val -113651"/>
              <a:gd name="adj2" fmla="val 99627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4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6" name="橢圓形圖說文字 11">
            <a:extLst>
              <a:ext uri="{FF2B5EF4-FFF2-40B4-BE49-F238E27FC236}">
                <a16:creationId xmlns:a16="http://schemas.microsoft.com/office/drawing/2014/main" id="{FF11DE0A-E706-E56E-5113-3650747579DE}"/>
              </a:ext>
            </a:extLst>
          </p:cNvPr>
          <p:cNvSpPr/>
          <p:nvPr/>
        </p:nvSpPr>
        <p:spPr>
          <a:xfrm>
            <a:off x="5204492" y="3546249"/>
            <a:ext cx="489564" cy="474250"/>
          </a:xfrm>
          <a:prstGeom prst="wedgeEllipseCallout">
            <a:avLst>
              <a:gd name="adj1" fmla="val 93270"/>
              <a:gd name="adj2" fmla="val 20235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4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5</a:t>
            </a:r>
            <a:endParaRPr lang="zh-TW" altLang="en-US" sz="24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299B691-F97C-0A85-4E8B-8A35CB781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364756"/>
            <a:ext cx="4090250" cy="166557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73989645-38F8-E5BC-FA37-4C0742CDE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617" y="4329368"/>
            <a:ext cx="5038828" cy="1882273"/>
          </a:xfrm>
          <a:prstGeom prst="rect">
            <a:avLst/>
          </a:prstGeom>
        </p:spPr>
      </p:pic>
      <p:sp>
        <p:nvSpPr>
          <p:cNvPr id="24" name="向右箭號 13">
            <a:extLst>
              <a:ext uri="{FF2B5EF4-FFF2-40B4-BE49-F238E27FC236}">
                <a16:creationId xmlns:a16="http://schemas.microsoft.com/office/drawing/2014/main" id="{5EC78F2C-6C9A-9ABA-5485-8395B0BAFE14}"/>
              </a:ext>
            </a:extLst>
          </p:cNvPr>
          <p:cNvSpPr/>
          <p:nvPr/>
        </p:nvSpPr>
        <p:spPr bwMode="auto">
          <a:xfrm>
            <a:off x="5114445" y="5676568"/>
            <a:ext cx="745778" cy="52213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7D8D119-5AB7-45B1-386C-B08B7C2E09F7}"/>
              </a:ext>
            </a:extLst>
          </p:cNvPr>
          <p:cNvSpPr/>
          <p:nvPr/>
        </p:nvSpPr>
        <p:spPr>
          <a:xfrm>
            <a:off x="430307" y="4261071"/>
            <a:ext cx="9224682" cy="20859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</p:spTree>
    <p:extLst>
      <p:ext uri="{BB962C8B-B14F-4D97-AF65-F5344CB8AC3E}">
        <p14:creationId xmlns:p14="http://schemas.microsoft.com/office/powerpoint/2010/main" val="35846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767354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2-3 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樹狀結構組織化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模型層次化</a:t>
            </a:r>
            <a:endParaRPr lang="en-US" altLang="zh-TW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292" y="2573605"/>
            <a:ext cx="3703918" cy="317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355" y="2000218"/>
            <a:ext cx="4702168" cy="417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1559579" y="5752597"/>
            <a:ext cx="835485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零件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364564" y="5752597"/>
            <a:ext cx="1160895" cy="522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組合件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向右箭號 13"/>
          <p:cNvSpPr/>
          <p:nvPr/>
        </p:nvSpPr>
        <p:spPr bwMode="auto">
          <a:xfrm>
            <a:off x="4506925" y="5829581"/>
            <a:ext cx="745778" cy="52213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157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782678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</a:t>
            </a:r>
            <a:r>
              <a:rPr lang="zh-TW" altLang="en-US" sz="3265" dirty="0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層次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由零件到組合件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45" y="2569412"/>
            <a:ext cx="5643268" cy="309924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60940" y="6317187"/>
            <a:ext cx="1486304" cy="5221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熔接模組</a:t>
            </a:r>
            <a:endParaRPr lang="zh-TW" altLang="en-US" sz="2539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E078E27-3802-4799-A2A1-91FA545219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740" y="2129708"/>
            <a:ext cx="5946260" cy="320825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A8A052A-682D-E6A5-2563-D896F54037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608" y="2571727"/>
            <a:ext cx="3744784" cy="171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784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D142C8-6B60-4EB1-B03E-AABF8868D2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13" y="2340764"/>
            <a:ext cx="5202487" cy="3230785"/>
          </a:xfrm>
          <a:prstGeom prst="rect">
            <a:avLst/>
          </a:prstGeom>
        </p:spPr>
      </p:pic>
      <p:sp>
        <p:nvSpPr>
          <p:cNvPr id="9" name="AutoShape 34"/>
          <p:cNvSpPr>
            <a:spLocks noChangeArrowheads="1"/>
          </p:cNvSpPr>
          <p:nvPr/>
        </p:nvSpPr>
        <p:spPr bwMode="gray">
          <a:xfrm>
            <a:off x="298944" y="1115175"/>
            <a:ext cx="3387839" cy="789187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大型組件認知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>
            <a:off x="4193814" y="2176897"/>
            <a:ext cx="340166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rgbClr val="FF00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7 CAD-PDM-ERP</a:t>
            </a:r>
            <a:endParaRPr lang="en-US" altLang="zh-TW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gray">
          <a:xfrm>
            <a:off x="4193813" y="3310865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8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電腦硬體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AutoShape 34"/>
          <p:cNvSpPr>
            <a:spLocks noChangeArrowheads="1"/>
          </p:cNvSpPr>
          <p:nvPr/>
        </p:nvSpPr>
        <p:spPr bwMode="gray">
          <a:xfrm>
            <a:off x="285121" y="216715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評估大型組件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3" name="AutoShape 34">
            <a:extLst>
              <a:ext uri="{FF2B5EF4-FFF2-40B4-BE49-F238E27FC236}">
                <a16:creationId xmlns:a16="http://schemas.microsoft.com/office/drawing/2014/main" id="{4340BEFC-2850-F2B3-462D-41681FF100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4395182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9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關聯性作業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>
            <a:extLst>
              <a:ext uri="{FF2B5EF4-FFF2-40B4-BE49-F238E27FC236}">
                <a16:creationId xmlns:a16="http://schemas.microsoft.com/office/drawing/2014/main" id="{13AD12EC-B118-5945-26DE-0A66F76A0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944" y="3275079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 </a:t>
            </a:r>
            <a:r>
              <a:rPr lang="zh-TW" altLang="en-US" sz="3200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模型輕量化</a:t>
            </a:r>
            <a:endParaRPr lang="en-US" altLang="zh-TW" sz="3200" dirty="0">
              <a:solidFill>
                <a:srgbClr val="0000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2" name="AutoShape 34">
            <a:extLst>
              <a:ext uri="{FF2B5EF4-FFF2-40B4-BE49-F238E27FC236}">
                <a16:creationId xmlns:a16="http://schemas.microsoft.com/office/drawing/2014/main" id="{8075C0BD-20B3-553B-5398-0223CF86C4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4395183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模型組態化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5" name="AutoShape 34">
            <a:extLst>
              <a:ext uri="{FF2B5EF4-FFF2-40B4-BE49-F238E27FC236}">
                <a16:creationId xmlns:a16="http://schemas.microsoft.com/office/drawing/2014/main" id="{5E0D43CC-AE0F-05CA-3005-B2F067A43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121" y="5478108"/>
            <a:ext cx="3401662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結構組織化</a:t>
            </a:r>
            <a:endParaRPr lang="zh-TW" altLang="en-US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6" name="AutoShape 34">
            <a:extLst>
              <a:ext uri="{FF2B5EF4-FFF2-40B4-BE49-F238E27FC236}">
                <a16:creationId xmlns:a16="http://schemas.microsoft.com/office/drawing/2014/main" id="{3BBFD27A-646B-B347-24EB-628AD6059C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3118" y="1126533"/>
            <a:ext cx="3401662" cy="754865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06D1CEA0-A1DC-007C-8A6D-953DF9A993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3813" y="5495197"/>
            <a:ext cx="3320271" cy="75486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10 </a:t>
            </a:r>
            <a:r>
              <a:rPr lang="zh-TW" altLang="en-US" sz="32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火力展示</a:t>
            </a:r>
            <a:endParaRPr lang="en-US" altLang="zh-TW" sz="32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10665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988536"/>
            <a:ext cx="12192000" cy="63248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沒有 不保證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310759" y="2167150"/>
            <a:ext cx="3051277" cy="7789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>
              <a:lnSpc>
                <a:spcPct val="150000"/>
              </a:lnSpc>
            </a:pP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</a:t>
            </a:r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不要影像品質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852036" y="2185361"/>
            <a:ext cx="2235818" cy="1058037"/>
          </a:xfrm>
          <a:prstGeom prst="rect">
            <a:avLst/>
          </a:prstGeom>
          <a:solidFill>
            <a:srgbClr val="6600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/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沒有速度</a:t>
            </a:r>
            <a:endParaRPr lang="en-US" altLang="zh-TW" sz="2902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defTabSz="902695"/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其餘免談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298240" y="3243398"/>
            <a:ext cx="3063796" cy="7789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>
              <a:lnSpc>
                <a:spcPct val="150000"/>
              </a:lnSpc>
            </a:pP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2.</a:t>
            </a:r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不要運算太久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294735" y="4251778"/>
            <a:ext cx="3063796" cy="7789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>
              <a:lnSpc>
                <a:spcPct val="150000"/>
              </a:lnSpc>
            </a:pP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3.</a:t>
            </a:r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不要外部參考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310760" y="5254150"/>
            <a:ext cx="3047771" cy="7789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>
              <a:lnSpc>
                <a:spcPct val="150000"/>
              </a:lnSpc>
            </a:pP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4.</a:t>
            </a:r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不要視覺效果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7956737" y="2166694"/>
            <a:ext cx="3635133" cy="611441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tIns="81625" bIns="81625" anchor="ctr" anchorCtr="1">
            <a:spAutoFit/>
          </a:bodyPr>
          <a:lstStyle/>
          <a:p>
            <a:pPr defTabSz="902695"/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不保證安全</a:t>
            </a: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關聯性</a:t>
            </a:r>
            <a:r>
              <a:rPr lang="en-US" altLang="zh-TW" sz="2902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  <a:endParaRPr lang="en-US" altLang="zh-TW" sz="2902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2DE9D0C-8AFB-16F6-432F-0BB0C0AC6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498" y="3137862"/>
            <a:ext cx="2433609" cy="27316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44D2C18-39CA-6FAB-7E2C-5E226F39E5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3230" y="3429000"/>
            <a:ext cx="4353430" cy="28363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1710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 animBg="1"/>
      <p:bldP spid="1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782679"/>
            <a:ext cx="12192000" cy="104419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 dirty="0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</a:t>
            </a:r>
            <a:r>
              <a:rPr lang="zh-TW" altLang="en-US" sz="2358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選項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設定</a:t>
            </a: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(</a:t>
            </a:r>
            <a:r>
              <a:rPr lang="zh-TW" altLang="en-US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永久套用</a:t>
            </a:r>
            <a:r>
              <a:rPr lang="en-US" altLang="zh-TW" sz="2358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)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3D0F2D-8B52-6850-A411-EEEA35B855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310" y="2056621"/>
            <a:ext cx="4718785" cy="39002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255DE65-3215-42ED-7325-FA76DB7CB4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550" y="2070677"/>
            <a:ext cx="5089231" cy="38861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656903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0DBA9B8-BDBF-FC32-B4B9-8DE3734136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75" y="2042015"/>
            <a:ext cx="3303901" cy="1747203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3" name="Text Placeholder 1"/>
          <p:cNvSpPr txBox="1">
            <a:spLocks/>
          </p:cNvSpPr>
          <p:nvPr/>
        </p:nvSpPr>
        <p:spPr>
          <a:xfrm>
            <a:off x="1868826" y="397558"/>
            <a:ext cx="7187348" cy="483764"/>
          </a:xfrm>
          <a:prstGeom prst="rect">
            <a:avLst/>
          </a:prstGeom>
        </p:spPr>
        <p:txBody>
          <a:bodyPr/>
          <a:lstStyle>
            <a:lvl1pPr marL="241300" indent="-2413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85800" indent="-319088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900">
                <a:solidFill>
                  <a:srgbClr val="000066"/>
                </a:solidFill>
                <a:latin typeface="+mn-lt"/>
              </a:defRPr>
            </a:lvl2pPr>
            <a:lvl3pPr marL="1065213" indent="-254000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•"/>
              <a:defRPr sz="2700">
                <a:solidFill>
                  <a:srgbClr val="000066"/>
                </a:solidFill>
                <a:latin typeface="+mn-lt"/>
              </a:defRPr>
            </a:lvl3pPr>
            <a:lvl4pPr marL="1493838" indent="-303213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E42B00"/>
              </a:buClr>
              <a:buSzPct val="80000"/>
              <a:buChar char="–"/>
              <a:defRPr sz="2400">
                <a:solidFill>
                  <a:srgbClr val="000066"/>
                </a:solidFill>
                <a:latin typeface="+mn-lt"/>
              </a:defRPr>
            </a:lvl4pPr>
            <a:lvl5pPr marL="18034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5pPr>
            <a:lvl6pPr marL="22606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6pPr>
            <a:lvl7pPr marL="27178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7pPr>
            <a:lvl8pPr marL="31750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8pPr>
            <a:lvl9pPr marL="3632200" indent="-184150" algn="l" defTabSz="995363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+mn-lt"/>
              </a:defRPr>
            </a:lvl9pPr>
          </a:lstStyle>
          <a:p>
            <a:endParaRPr lang="en-US" sz="2721" kern="0" dirty="0"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224165" y="4405887"/>
            <a:ext cx="3157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AF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767353"/>
            <a:ext cx="12192000" cy="1074846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3265">
                <a:solidFill>
                  <a:srgbClr val="FFFF0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軟體最佳化</a:t>
            </a:r>
            <a:endParaRPr lang="en-US" altLang="zh-TW" sz="3265">
              <a:solidFill>
                <a:srgbClr val="FFFF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1.WINDOWS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關閉視覺效果</a:t>
            </a:r>
            <a:endParaRPr lang="zh-TW" altLang="en-US" sz="2358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向右箭號 9"/>
          <p:cNvSpPr/>
          <p:nvPr/>
        </p:nvSpPr>
        <p:spPr bwMode="auto">
          <a:xfrm rot="19385991">
            <a:off x="3286888" y="3068381"/>
            <a:ext cx="1175379" cy="40893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33C209-0D56-09B9-0446-1180CB773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728" y="2016615"/>
            <a:ext cx="4795537" cy="4645035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8531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5440</Words>
  <Application>Microsoft Office PowerPoint</Application>
  <PresentationFormat>寬螢幕</PresentationFormat>
  <Paragraphs>1199</Paragraphs>
  <Slides>199</Slides>
  <Notes>39</Notes>
  <HiddenSlides>0</HiddenSlides>
  <MMClips>3</MMClips>
  <ScaleCrop>false</ScaleCrop>
  <HeadingPairs>
    <vt:vector size="8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199</vt:i4>
      </vt:variant>
    </vt:vector>
  </HeadingPairs>
  <TitlesOfParts>
    <vt:vector size="216" baseType="lpstr">
      <vt:lpstr>Noto Sans SC</vt:lpstr>
      <vt:lpstr>SF Pro TC</vt:lpstr>
      <vt:lpstr>華康中圓體</vt:lpstr>
      <vt:lpstr>華康中圓體(P)</vt:lpstr>
      <vt:lpstr>華康特粗圓體</vt:lpstr>
      <vt:lpstr>華康細圓體</vt:lpstr>
      <vt:lpstr>華康細圓體(P)</vt:lpstr>
      <vt:lpstr>微軟正黑體</vt:lpstr>
      <vt:lpstr>新細明體</vt:lpstr>
      <vt:lpstr>Arial</vt:lpstr>
      <vt:lpstr>Calibri</vt:lpstr>
      <vt:lpstr>Times New Roman</vt:lpstr>
      <vt:lpstr>Wingdings</vt:lpstr>
      <vt:lpstr>Office 佈景主題</vt:lpstr>
      <vt:lpstr>Bitmap Image</vt:lpstr>
      <vt:lpstr>工作表</vt:lpstr>
      <vt:lpstr>Visio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SOLIDWORKS</cp:keywords>
  <cp:lastModifiedBy/>
  <cp:revision>1</cp:revision>
  <dcterms:created xsi:type="dcterms:W3CDTF">2018-11-14T04:39:08Z</dcterms:created>
  <dcterms:modified xsi:type="dcterms:W3CDTF">2024-11-03T10:13:39Z</dcterms:modified>
</cp:coreProperties>
</file>