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Lulu Font TH" charset="1" panose="02000503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1.png" Type="http://schemas.openxmlformats.org/officeDocument/2006/relationships/image"/><Relationship Id="rId11" Target="../media/image102.svg" Type="http://schemas.openxmlformats.org/officeDocument/2006/relationships/image"/><Relationship Id="rId12" Target="../media/image103.png" Type="http://schemas.openxmlformats.org/officeDocument/2006/relationships/image"/><Relationship Id="rId13" Target="../media/image104.svg" Type="http://schemas.openxmlformats.org/officeDocument/2006/relationships/image"/><Relationship Id="rId14" Target="../media/image105.png" Type="http://schemas.openxmlformats.org/officeDocument/2006/relationships/image"/><Relationship Id="rId15" Target="../media/image106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2" Target="../media/image95.png" Type="http://schemas.openxmlformats.org/officeDocument/2006/relationships/image"/><Relationship Id="rId3" Target="../media/image96.svg" Type="http://schemas.openxmlformats.org/officeDocument/2006/relationships/image"/><Relationship Id="rId4" Target="../media/image97.png" Type="http://schemas.openxmlformats.org/officeDocument/2006/relationships/image"/><Relationship Id="rId5" Target="../media/image98.svg" Type="http://schemas.openxmlformats.org/officeDocument/2006/relationships/image"/><Relationship Id="rId6" Target="../media/image99.png" Type="http://schemas.openxmlformats.org/officeDocument/2006/relationships/image"/><Relationship Id="rId7" Target="../media/image10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12" Target="../media/image59.png" Type="http://schemas.openxmlformats.org/officeDocument/2006/relationships/image"/><Relationship Id="rId13" Target="../media/image60.svg" Type="http://schemas.openxmlformats.org/officeDocument/2006/relationships/image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svg" Type="http://schemas.openxmlformats.org/officeDocument/2006/relationships/image"/><Relationship Id="rId12" Target="../media/image67.png" Type="http://schemas.openxmlformats.org/officeDocument/2006/relationships/image"/><Relationship Id="rId13" Target="../media/image68.svg" Type="http://schemas.openxmlformats.org/officeDocument/2006/relationships/image"/><Relationship Id="rId2" Target="../media/image61.png" Type="http://schemas.openxmlformats.org/officeDocument/2006/relationships/image"/><Relationship Id="rId3" Target="../media/image62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svg" Type="http://schemas.openxmlformats.org/officeDocument/2006/relationships/image"/><Relationship Id="rId12" Target="../media/image77.png" Type="http://schemas.openxmlformats.org/officeDocument/2006/relationships/image"/><Relationship Id="rId13" Target="../media/image78.svg" Type="http://schemas.openxmlformats.org/officeDocument/2006/relationships/image"/><Relationship Id="rId14" Target="../media/image79.png" Type="http://schemas.openxmlformats.org/officeDocument/2006/relationships/image"/><Relationship Id="rId15" Target="../media/image80.svg" Type="http://schemas.openxmlformats.org/officeDocument/2006/relationships/image"/><Relationship Id="rId2" Target="../media/image69.png" Type="http://schemas.openxmlformats.org/officeDocument/2006/relationships/image"/><Relationship Id="rId3" Target="../media/image70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Relationship Id="rId6" Target="../media/image71.png" Type="http://schemas.openxmlformats.org/officeDocument/2006/relationships/image"/><Relationship Id="rId7" Target="../media/image72.svg" Type="http://schemas.openxmlformats.org/officeDocument/2006/relationships/image"/><Relationship Id="rId8" Target="../media/image73.png" Type="http://schemas.openxmlformats.org/officeDocument/2006/relationships/image"/><Relationship Id="rId9" Target="../media/image7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9.png" Type="http://schemas.openxmlformats.org/officeDocument/2006/relationships/image"/><Relationship Id="rId11" Target="../media/image90.svg" Type="http://schemas.openxmlformats.org/officeDocument/2006/relationships/image"/><Relationship Id="rId2" Target="../media/image81.png" Type="http://schemas.openxmlformats.org/officeDocument/2006/relationships/image"/><Relationship Id="rId3" Target="../media/image82.svg" Type="http://schemas.openxmlformats.org/officeDocument/2006/relationships/image"/><Relationship Id="rId4" Target="../media/image83.png" Type="http://schemas.openxmlformats.org/officeDocument/2006/relationships/image"/><Relationship Id="rId5" Target="../media/image84.svg" Type="http://schemas.openxmlformats.org/officeDocument/2006/relationships/image"/><Relationship Id="rId6" Target="../media/image85.png" Type="http://schemas.openxmlformats.org/officeDocument/2006/relationships/image"/><Relationship Id="rId7" Target="../media/image86.svg" Type="http://schemas.openxmlformats.org/officeDocument/2006/relationships/image"/><Relationship Id="rId8" Target="../media/image87.png" Type="http://schemas.openxmlformats.org/officeDocument/2006/relationships/image"/><Relationship Id="rId9" Target="../media/image8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93.png" Type="http://schemas.openxmlformats.org/officeDocument/2006/relationships/image"/><Relationship Id="rId13" Target="../media/image94.svg" Type="http://schemas.openxmlformats.org/officeDocument/2006/relationships/image"/><Relationship Id="rId2" Target="../media/image91.png" Type="http://schemas.openxmlformats.org/officeDocument/2006/relationships/image"/><Relationship Id="rId3" Target="../media/image92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85.png" Type="http://schemas.openxmlformats.org/officeDocument/2006/relationships/image"/><Relationship Id="rId7" Target="../media/image86.svg" Type="http://schemas.openxmlformats.org/officeDocument/2006/relationships/image"/><Relationship Id="rId8" Target="../media/image87.png" Type="http://schemas.openxmlformats.org/officeDocument/2006/relationships/image"/><Relationship Id="rId9" Target="../media/image8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253420"/>
            <a:ext cx="7705577" cy="2004880"/>
            <a:chOff x="0" y="0"/>
            <a:chExt cx="2101938" cy="54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1939" cy="546894"/>
            </a:xfrm>
            <a:custGeom>
              <a:avLst/>
              <a:gdLst/>
              <a:ahLst/>
              <a:cxnLst/>
              <a:rect r="r" b="b" t="t" l="l"/>
              <a:pathLst>
                <a:path h="546894" w="2101939">
                  <a:moveTo>
                    <a:pt x="1050969" y="0"/>
                  </a:moveTo>
                  <a:cubicBezTo>
                    <a:pt x="470535" y="0"/>
                    <a:pt x="0" y="122426"/>
                    <a:pt x="0" y="273447"/>
                  </a:cubicBezTo>
                  <a:cubicBezTo>
                    <a:pt x="0" y="424468"/>
                    <a:pt x="470535" y="546894"/>
                    <a:pt x="1050969" y="546894"/>
                  </a:cubicBezTo>
                  <a:cubicBezTo>
                    <a:pt x="1631404" y="546894"/>
                    <a:pt x="2101939" y="424468"/>
                    <a:pt x="2101939" y="273447"/>
                  </a:cubicBezTo>
                  <a:cubicBezTo>
                    <a:pt x="2101939" y="122426"/>
                    <a:pt x="1631404" y="0"/>
                    <a:pt x="1050969" y="0"/>
                  </a:cubicBezTo>
                  <a:close/>
                </a:path>
              </a:pathLst>
            </a:custGeom>
            <a:solidFill>
              <a:srgbClr val="F3EAE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97057" y="13171"/>
              <a:ext cx="1707825" cy="4824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76985" y="1028700"/>
            <a:ext cx="7209007" cy="7945799"/>
          </a:xfrm>
          <a:custGeom>
            <a:avLst/>
            <a:gdLst/>
            <a:ahLst/>
            <a:cxnLst/>
            <a:rect r="r" b="b" t="t" l="l"/>
            <a:pathLst>
              <a:path h="7945799" w="7209007">
                <a:moveTo>
                  <a:pt x="0" y="0"/>
                </a:moveTo>
                <a:lnTo>
                  <a:pt x="7209007" y="0"/>
                </a:lnTo>
                <a:lnTo>
                  <a:pt x="7209007" y="7945799"/>
                </a:lnTo>
                <a:lnTo>
                  <a:pt x="0" y="7945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884614">
            <a:off x="7237770" y="2106275"/>
            <a:ext cx="8559602" cy="2449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Labor Day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409627" y="7476114"/>
            <a:ext cx="6849673" cy="1782186"/>
            <a:chOff x="0" y="0"/>
            <a:chExt cx="2101938" cy="54689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01939" cy="546894"/>
            </a:xfrm>
            <a:custGeom>
              <a:avLst/>
              <a:gdLst/>
              <a:ahLst/>
              <a:cxnLst/>
              <a:rect r="r" b="b" t="t" l="l"/>
              <a:pathLst>
                <a:path h="546894" w="2101939">
                  <a:moveTo>
                    <a:pt x="1050969" y="0"/>
                  </a:moveTo>
                  <a:cubicBezTo>
                    <a:pt x="470535" y="0"/>
                    <a:pt x="0" y="122426"/>
                    <a:pt x="0" y="273447"/>
                  </a:cubicBezTo>
                  <a:cubicBezTo>
                    <a:pt x="0" y="424468"/>
                    <a:pt x="470535" y="546894"/>
                    <a:pt x="1050969" y="546894"/>
                  </a:cubicBezTo>
                  <a:cubicBezTo>
                    <a:pt x="1631404" y="546894"/>
                    <a:pt x="2101939" y="424468"/>
                    <a:pt x="2101939" y="273447"/>
                  </a:cubicBezTo>
                  <a:cubicBezTo>
                    <a:pt x="2101939" y="122426"/>
                    <a:pt x="1631404" y="0"/>
                    <a:pt x="1050969" y="0"/>
                  </a:cubicBezTo>
                  <a:close/>
                </a:path>
              </a:pathLst>
            </a:custGeom>
            <a:solidFill>
              <a:srgbClr val="F3EAE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97057" y="13171"/>
              <a:ext cx="1707825" cy="4824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11068172" y="4078551"/>
            <a:ext cx="5532583" cy="4768081"/>
          </a:xfrm>
          <a:custGeom>
            <a:avLst/>
            <a:gdLst/>
            <a:ahLst/>
            <a:cxnLst/>
            <a:rect r="r" b="b" t="t" l="l"/>
            <a:pathLst>
              <a:path h="4768081" w="5532583">
                <a:moveTo>
                  <a:pt x="5532583" y="0"/>
                </a:moveTo>
                <a:lnTo>
                  <a:pt x="0" y="0"/>
                </a:lnTo>
                <a:lnTo>
                  <a:pt x="0" y="4768081"/>
                </a:lnTo>
                <a:lnTo>
                  <a:pt x="5532583" y="4768081"/>
                </a:lnTo>
                <a:lnTo>
                  <a:pt x="55325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67599">
            <a:off x="9754907" y="5219808"/>
            <a:ext cx="3163284" cy="1297420"/>
            <a:chOff x="0" y="0"/>
            <a:chExt cx="833128" cy="3417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33128" cy="341707"/>
            </a:xfrm>
            <a:custGeom>
              <a:avLst/>
              <a:gdLst/>
              <a:ahLst/>
              <a:cxnLst/>
              <a:rect r="r" b="b" t="t" l="l"/>
              <a:pathLst>
                <a:path h="341707" w="833128">
                  <a:moveTo>
                    <a:pt x="124819" y="0"/>
                  </a:moveTo>
                  <a:lnTo>
                    <a:pt x="708309" y="0"/>
                  </a:lnTo>
                  <a:cubicBezTo>
                    <a:pt x="777245" y="0"/>
                    <a:pt x="833128" y="55883"/>
                    <a:pt x="833128" y="124819"/>
                  </a:cubicBezTo>
                  <a:lnTo>
                    <a:pt x="833128" y="216888"/>
                  </a:lnTo>
                  <a:cubicBezTo>
                    <a:pt x="833128" y="285824"/>
                    <a:pt x="777245" y="341707"/>
                    <a:pt x="708309" y="341707"/>
                  </a:cubicBezTo>
                  <a:lnTo>
                    <a:pt x="124819" y="341707"/>
                  </a:lnTo>
                  <a:cubicBezTo>
                    <a:pt x="55883" y="341707"/>
                    <a:pt x="0" y="285824"/>
                    <a:pt x="0" y="216888"/>
                  </a:cubicBezTo>
                  <a:lnTo>
                    <a:pt x="0" y="124819"/>
                  </a:lnTo>
                  <a:cubicBezTo>
                    <a:pt x="0" y="55883"/>
                    <a:pt x="55883" y="0"/>
                    <a:pt x="124819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33128" cy="379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3340325">
            <a:off x="15605786" y="1499850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9286195">
            <a:off x="5283283" y="1732984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943385">
            <a:off x="9229933" y="6693685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9"/>
                </a:lnTo>
                <a:lnTo>
                  <a:pt x="0" y="738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339202">
            <a:off x="16154405" y="3358401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2" y="0"/>
                </a:lnTo>
                <a:lnTo>
                  <a:pt x="713782" y="607363"/>
                </a:lnTo>
                <a:lnTo>
                  <a:pt x="0" y="6073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073892">
            <a:off x="12385616" y="4941980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8" y="0"/>
                </a:lnTo>
                <a:lnTo>
                  <a:pt x="535228" y="472947"/>
                </a:lnTo>
                <a:lnTo>
                  <a:pt x="0" y="4729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774248">
            <a:off x="12453078" y="8259791"/>
            <a:ext cx="1054978" cy="214832"/>
          </a:xfrm>
          <a:custGeom>
            <a:avLst/>
            <a:gdLst/>
            <a:ahLst/>
            <a:cxnLst/>
            <a:rect r="r" b="b" t="t" l="l"/>
            <a:pathLst>
              <a:path h="214832" w="1054978">
                <a:moveTo>
                  <a:pt x="0" y="0"/>
                </a:moveTo>
                <a:lnTo>
                  <a:pt x="1054978" y="0"/>
                </a:lnTo>
                <a:lnTo>
                  <a:pt x="1054978" y="214832"/>
                </a:lnTo>
                <a:lnTo>
                  <a:pt x="0" y="2148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-580540">
            <a:off x="5565346" y="1057027"/>
            <a:ext cx="5493343" cy="209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Happy</a:t>
            </a:r>
          </a:p>
        </p:txBody>
      </p:sp>
      <p:sp>
        <p:nvSpPr>
          <p:cNvPr name="TextBox 21" id="21"/>
          <p:cNvSpPr txBox="true"/>
          <p:nvPr/>
        </p:nvSpPr>
        <p:spPr>
          <a:xfrm rot="-1324192">
            <a:off x="11377390" y="1563630"/>
            <a:ext cx="1352881" cy="33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sp>
        <p:nvSpPr>
          <p:cNvPr name="TextBox 22" id="22"/>
          <p:cNvSpPr txBox="true"/>
          <p:nvPr/>
        </p:nvSpPr>
        <p:spPr>
          <a:xfrm rot="167599">
            <a:off x="10036481" y="5548893"/>
            <a:ext cx="2605297" cy="533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Honoring the Contributions of Workers Everywhere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574085" y="4038585"/>
            <a:ext cx="1946010" cy="37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01 September,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341482"/>
            <a:ext cx="9587011" cy="1916818"/>
            <a:chOff x="0" y="0"/>
            <a:chExt cx="4721584" cy="9440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21584" cy="944029"/>
            </a:xfrm>
            <a:custGeom>
              <a:avLst/>
              <a:gdLst/>
              <a:ahLst/>
              <a:cxnLst/>
              <a:rect r="r" b="b" t="t" l="l"/>
              <a:pathLst>
                <a:path h="944029" w="4721584">
                  <a:moveTo>
                    <a:pt x="2360792" y="0"/>
                  </a:moveTo>
                  <a:cubicBezTo>
                    <a:pt x="1056963" y="0"/>
                    <a:pt x="0" y="211328"/>
                    <a:pt x="0" y="472015"/>
                  </a:cubicBezTo>
                  <a:cubicBezTo>
                    <a:pt x="0" y="732701"/>
                    <a:pt x="1056963" y="944029"/>
                    <a:pt x="2360792" y="944029"/>
                  </a:cubicBezTo>
                  <a:cubicBezTo>
                    <a:pt x="3664621" y="944029"/>
                    <a:pt x="4721584" y="732701"/>
                    <a:pt x="4721584" y="472015"/>
                  </a:cubicBezTo>
                  <a:cubicBezTo>
                    <a:pt x="4721584" y="211328"/>
                    <a:pt x="3664621" y="0"/>
                    <a:pt x="2360792" y="0"/>
                  </a:cubicBezTo>
                  <a:close/>
                </a:path>
              </a:pathLst>
            </a:custGeom>
            <a:solidFill>
              <a:srgbClr val="F3EAE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442648" y="50403"/>
              <a:ext cx="3836287" cy="805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3710760" cy="7789763"/>
          </a:xfrm>
          <a:custGeom>
            <a:avLst/>
            <a:gdLst/>
            <a:ahLst/>
            <a:cxnLst/>
            <a:rect r="r" b="b" t="t" l="l"/>
            <a:pathLst>
              <a:path h="7789763" w="3710760">
                <a:moveTo>
                  <a:pt x="0" y="0"/>
                </a:moveTo>
                <a:lnTo>
                  <a:pt x="3710760" y="0"/>
                </a:lnTo>
                <a:lnTo>
                  <a:pt x="3710760" y="7789763"/>
                </a:lnTo>
                <a:lnTo>
                  <a:pt x="0" y="7789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175507" y="1028700"/>
            <a:ext cx="2761825" cy="7789763"/>
          </a:xfrm>
          <a:custGeom>
            <a:avLst/>
            <a:gdLst/>
            <a:ahLst/>
            <a:cxnLst/>
            <a:rect r="r" b="b" t="t" l="l"/>
            <a:pathLst>
              <a:path h="7789763" w="2761825">
                <a:moveTo>
                  <a:pt x="0" y="0"/>
                </a:moveTo>
                <a:lnTo>
                  <a:pt x="2761824" y="0"/>
                </a:lnTo>
                <a:lnTo>
                  <a:pt x="2761824" y="7789763"/>
                </a:lnTo>
                <a:lnTo>
                  <a:pt x="0" y="7789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50692" y="1028700"/>
            <a:ext cx="4093166" cy="7789763"/>
          </a:xfrm>
          <a:custGeom>
            <a:avLst/>
            <a:gdLst/>
            <a:ahLst/>
            <a:cxnLst/>
            <a:rect r="r" b="b" t="t" l="l"/>
            <a:pathLst>
              <a:path h="7789763" w="4093166">
                <a:moveTo>
                  <a:pt x="0" y="0"/>
                </a:moveTo>
                <a:lnTo>
                  <a:pt x="4093166" y="0"/>
                </a:lnTo>
                <a:lnTo>
                  <a:pt x="4093166" y="7789763"/>
                </a:lnTo>
                <a:lnTo>
                  <a:pt x="0" y="7789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633029">
            <a:off x="10026122" y="2481041"/>
            <a:ext cx="7116557" cy="1930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45"/>
              </a:lnSpc>
            </a:pPr>
            <a:r>
              <a:rPr lang="en-US" sz="12750" spc="-382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Thank You</a:t>
            </a:r>
          </a:p>
        </p:txBody>
      </p:sp>
      <p:sp>
        <p:nvSpPr>
          <p:cNvPr name="TextBox 9" id="9"/>
          <p:cNvSpPr txBox="true"/>
          <p:nvPr/>
        </p:nvSpPr>
        <p:spPr>
          <a:xfrm rot="-598402">
            <a:off x="9497207" y="3844034"/>
            <a:ext cx="7657329" cy="1877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5"/>
              </a:lnSpc>
            </a:pPr>
            <a:r>
              <a:rPr lang="en-US" sz="10417" spc="-312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to All Workers</a:t>
            </a:r>
          </a:p>
        </p:txBody>
      </p:sp>
      <p:sp>
        <p:nvSpPr>
          <p:cNvPr name="TextBox 10" id="10"/>
          <p:cNvSpPr txBox="true"/>
          <p:nvPr/>
        </p:nvSpPr>
        <p:spPr>
          <a:xfrm rot="262297">
            <a:off x="11958556" y="1955268"/>
            <a:ext cx="1352996" cy="38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grpSp>
        <p:nvGrpSpPr>
          <p:cNvPr name="Group 11" id="11"/>
          <p:cNvGrpSpPr/>
          <p:nvPr/>
        </p:nvGrpSpPr>
        <p:grpSpPr>
          <a:xfrm rot="-286856">
            <a:off x="13380001" y="5993578"/>
            <a:ext cx="3540015" cy="724519"/>
            <a:chOff x="0" y="0"/>
            <a:chExt cx="932350" cy="1908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32350" cy="190820"/>
            </a:xfrm>
            <a:custGeom>
              <a:avLst/>
              <a:gdLst/>
              <a:ahLst/>
              <a:cxnLst/>
              <a:rect r="r" b="b" t="t" l="l"/>
              <a:pathLst>
                <a:path h="190820" w="932350">
                  <a:moveTo>
                    <a:pt x="95410" y="0"/>
                  </a:moveTo>
                  <a:lnTo>
                    <a:pt x="836940" y="0"/>
                  </a:lnTo>
                  <a:cubicBezTo>
                    <a:pt x="862244" y="0"/>
                    <a:pt x="886512" y="10052"/>
                    <a:pt x="904405" y="27945"/>
                  </a:cubicBezTo>
                  <a:cubicBezTo>
                    <a:pt x="922298" y="45838"/>
                    <a:pt x="932350" y="70106"/>
                    <a:pt x="932350" y="95410"/>
                  </a:cubicBezTo>
                  <a:lnTo>
                    <a:pt x="932350" y="95410"/>
                  </a:lnTo>
                  <a:cubicBezTo>
                    <a:pt x="932350" y="120714"/>
                    <a:pt x="922298" y="144982"/>
                    <a:pt x="904405" y="162875"/>
                  </a:cubicBezTo>
                  <a:cubicBezTo>
                    <a:pt x="886512" y="180768"/>
                    <a:pt x="862244" y="190820"/>
                    <a:pt x="836940" y="190820"/>
                  </a:cubicBezTo>
                  <a:lnTo>
                    <a:pt x="95410" y="190820"/>
                  </a:lnTo>
                  <a:cubicBezTo>
                    <a:pt x="70106" y="190820"/>
                    <a:pt x="45838" y="180768"/>
                    <a:pt x="27945" y="162875"/>
                  </a:cubicBezTo>
                  <a:cubicBezTo>
                    <a:pt x="10052" y="144982"/>
                    <a:pt x="0" y="120714"/>
                    <a:pt x="0" y="95410"/>
                  </a:cubicBezTo>
                  <a:lnTo>
                    <a:pt x="0" y="95410"/>
                  </a:lnTo>
                  <a:cubicBezTo>
                    <a:pt x="0" y="70106"/>
                    <a:pt x="10052" y="45838"/>
                    <a:pt x="27945" y="27945"/>
                  </a:cubicBezTo>
                  <a:cubicBezTo>
                    <a:pt x="45838" y="10052"/>
                    <a:pt x="70106" y="0"/>
                    <a:pt x="95410" y="0"/>
                  </a:cubicBezTo>
                  <a:close/>
                </a:path>
              </a:pathLst>
            </a:custGeom>
            <a:solidFill>
              <a:srgbClr val="AEBA9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32350" cy="22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-286856">
            <a:off x="13607996" y="6195471"/>
            <a:ext cx="307950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Your efforts power the world</a:t>
            </a:r>
          </a:p>
        </p:txBody>
      </p:sp>
      <p:grpSp>
        <p:nvGrpSpPr>
          <p:cNvPr name="Group 15" id="15"/>
          <p:cNvGrpSpPr/>
          <p:nvPr/>
        </p:nvGrpSpPr>
        <p:grpSpPr>
          <a:xfrm rot="164981">
            <a:off x="10971128" y="7101803"/>
            <a:ext cx="4883483" cy="1254130"/>
            <a:chOff x="0" y="0"/>
            <a:chExt cx="1286185" cy="3303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86185" cy="330306"/>
            </a:xfrm>
            <a:custGeom>
              <a:avLst/>
              <a:gdLst/>
              <a:ahLst/>
              <a:cxnLst/>
              <a:rect r="r" b="b" t="t" l="l"/>
              <a:pathLst>
                <a:path h="330306" w="1286185">
                  <a:moveTo>
                    <a:pt x="80852" y="0"/>
                  </a:moveTo>
                  <a:lnTo>
                    <a:pt x="1205333" y="0"/>
                  </a:lnTo>
                  <a:cubicBezTo>
                    <a:pt x="1249986" y="0"/>
                    <a:pt x="1286185" y="36199"/>
                    <a:pt x="1286185" y="80852"/>
                  </a:cubicBezTo>
                  <a:lnTo>
                    <a:pt x="1286185" y="249454"/>
                  </a:lnTo>
                  <a:cubicBezTo>
                    <a:pt x="1286185" y="294107"/>
                    <a:pt x="1249986" y="330306"/>
                    <a:pt x="1205333" y="330306"/>
                  </a:cubicBezTo>
                  <a:lnTo>
                    <a:pt x="80852" y="330306"/>
                  </a:lnTo>
                  <a:cubicBezTo>
                    <a:pt x="36199" y="330306"/>
                    <a:pt x="0" y="294107"/>
                    <a:pt x="0" y="249454"/>
                  </a:cubicBezTo>
                  <a:lnTo>
                    <a:pt x="0" y="80852"/>
                  </a:lnTo>
                  <a:cubicBezTo>
                    <a:pt x="0" y="36199"/>
                    <a:pt x="36199" y="0"/>
                    <a:pt x="80852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86185" cy="368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164981">
            <a:off x="11375574" y="7443534"/>
            <a:ext cx="408250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Let’s continue to strive for dignity, fairness, and respect in every workplace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73094" y="9058275"/>
            <a:ext cx="2247848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 spc="-42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www.reallygreatsite.com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30366" y="9058275"/>
            <a:ext cx="2247848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 spc="-42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hello@reallygreatsite.com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-5400000">
            <a:off x="16608662" y="1702251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7277418">
            <a:off x="9708889" y="5893234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2943385">
            <a:off x="14321589" y="1163532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9"/>
                </a:lnTo>
                <a:lnTo>
                  <a:pt x="0" y="738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339202">
            <a:off x="10077662" y="8328600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2" y="0"/>
                </a:lnTo>
                <a:lnTo>
                  <a:pt x="713782" y="607363"/>
                </a:lnTo>
                <a:lnTo>
                  <a:pt x="0" y="607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486676">
            <a:off x="15892617" y="4939745"/>
            <a:ext cx="1054978" cy="214832"/>
          </a:xfrm>
          <a:custGeom>
            <a:avLst/>
            <a:gdLst/>
            <a:ahLst/>
            <a:cxnLst/>
            <a:rect r="r" b="b" t="t" l="l"/>
            <a:pathLst>
              <a:path h="214832" w="1054978">
                <a:moveTo>
                  <a:pt x="0" y="0"/>
                </a:moveTo>
                <a:lnTo>
                  <a:pt x="1054977" y="0"/>
                </a:lnTo>
                <a:lnTo>
                  <a:pt x="1054977" y="214831"/>
                </a:lnTo>
                <a:lnTo>
                  <a:pt x="0" y="2148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674094">
            <a:off x="11097516" y="6134413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8" y="0"/>
                </a:lnTo>
                <a:lnTo>
                  <a:pt x="535228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35687" y="7795117"/>
            <a:ext cx="5623613" cy="1463183"/>
            <a:chOff x="0" y="0"/>
            <a:chExt cx="2101938" cy="54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1939" cy="546894"/>
            </a:xfrm>
            <a:custGeom>
              <a:avLst/>
              <a:gdLst/>
              <a:ahLst/>
              <a:cxnLst/>
              <a:rect r="r" b="b" t="t" l="l"/>
              <a:pathLst>
                <a:path h="546894" w="2101939">
                  <a:moveTo>
                    <a:pt x="1050969" y="0"/>
                  </a:moveTo>
                  <a:cubicBezTo>
                    <a:pt x="470535" y="0"/>
                    <a:pt x="0" y="122426"/>
                    <a:pt x="0" y="273447"/>
                  </a:cubicBezTo>
                  <a:cubicBezTo>
                    <a:pt x="0" y="424468"/>
                    <a:pt x="470535" y="546894"/>
                    <a:pt x="1050969" y="546894"/>
                  </a:cubicBezTo>
                  <a:cubicBezTo>
                    <a:pt x="1631404" y="546894"/>
                    <a:pt x="2101939" y="424468"/>
                    <a:pt x="2101939" y="273447"/>
                  </a:cubicBezTo>
                  <a:cubicBezTo>
                    <a:pt x="2101939" y="122426"/>
                    <a:pt x="1631404" y="0"/>
                    <a:pt x="1050969" y="0"/>
                  </a:cubicBezTo>
                  <a:close/>
                </a:path>
              </a:pathLst>
            </a:custGeom>
            <a:solidFill>
              <a:srgbClr val="F3EAE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97057" y="13171"/>
              <a:ext cx="1707825" cy="4824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145025" y="1028700"/>
            <a:ext cx="4604938" cy="7674896"/>
          </a:xfrm>
          <a:custGeom>
            <a:avLst/>
            <a:gdLst/>
            <a:ahLst/>
            <a:cxnLst/>
            <a:rect r="r" b="b" t="t" l="l"/>
            <a:pathLst>
              <a:path h="7674896" w="4604938">
                <a:moveTo>
                  <a:pt x="0" y="0"/>
                </a:moveTo>
                <a:lnTo>
                  <a:pt x="4604937" y="0"/>
                </a:lnTo>
                <a:lnTo>
                  <a:pt x="4604937" y="7674896"/>
                </a:lnTo>
                <a:lnTo>
                  <a:pt x="0" y="7674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028700" y="4404776"/>
            <a:ext cx="6053148" cy="4853524"/>
          </a:xfrm>
          <a:custGeom>
            <a:avLst/>
            <a:gdLst/>
            <a:ahLst/>
            <a:cxnLst/>
            <a:rect r="r" b="b" t="t" l="l"/>
            <a:pathLst>
              <a:path h="4853524" w="6053148">
                <a:moveTo>
                  <a:pt x="6053148" y="0"/>
                </a:moveTo>
                <a:lnTo>
                  <a:pt x="0" y="0"/>
                </a:lnTo>
                <a:lnTo>
                  <a:pt x="0" y="4853524"/>
                </a:lnTo>
                <a:lnTo>
                  <a:pt x="6053148" y="4853524"/>
                </a:lnTo>
                <a:lnTo>
                  <a:pt x="60531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80540">
            <a:off x="835476" y="1200971"/>
            <a:ext cx="6275673" cy="220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What is</a:t>
            </a:r>
          </a:p>
        </p:txBody>
      </p:sp>
      <p:sp>
        <p:nvSpPr>
          <p:cNvPr name="TextBox 8" id="8"/>
          <p:cNvSpPr txBox="true"/>
          <p:nvPr/>
        </p:nvSpPr>
        <p:spPr>
          <a:xfrm rot="-773922">
            <a:off x="4123078" y="1924460"/>
            <a:ext cx="8559602" cy="2449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Labor Day</a:t>
            </a:r>
          </a:p>
        </p:txBody>
      </p:sp>
      <p:sp>
        <p:nvSpPr>
          <p:cNvPr name="TextBox 9" id="9"/>
          <p:cNvSpPr txBox="true"/>
          <p:nvPr/>
        </p:nvSpPr>
        <p:spPr>
          <a:xfrm rot="-1324192">
            <a:off x="7461494" y="1724389"/>
            <a:ext cx="1352881" cy="33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grpSp>
        <p:nvGrpSpPr>
          <p:cNvPr name="Group 10" id="10"/>
          <p:cNvGrpSpPr/>
          <p:nvPr/>
        </p:nvGrpSpPr>
        <p:grpSpPr>
          <a:xfrm rot="-472656">
            <a:off x="4999567" y="4946817"/>
            <a:ext cx="4505058" cy="1297420"/>
            <a:chOff x="0" y="0"/>
            <a:chExt cx="1186517" cy="3417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86517" cy="341707"/>
            </a:xfrm>
            <a:custGeom>
              <a:avLst/>
              <a:gdLst/>
              <a:ahLst/>
              <a:cxnLst/>
              <a:rect r="r" b="b" t="t" l="l"/>
              <a:pathLst>
                <a:path h="341707" w="1186517">
                  <a:moveTo>
                    <a:pt x="87643" y="0"/>
                  </a:moveTo>
                  <a:lnTo>
                    <a:pt x="1098874" y="0"/>
                  </a:lnTo>
                  <a:cubicBezTo>
                    <a:pt x="1122119" y="0"/>
                    <a:pt x="1144411" y="9234"/>
                    <a:pt x="1160847" y="25670"/>
                  </a:cubicBezTo>
                  <a:cubicBezTo>
                    <a:pt x="1177283" y="42106"/>
                    <a:pt x="1186517" y="64399"/>
                    <a:pt x="1186517" y="87643"/>
                  </a:cubicBezTo>
                  <a:lnTo>
                    <a:pt x="1186517" y="254064"/>
                  </a:lnTo>
                  <a:cubicBezTo>
                    <a:pt x="1186517" y="277309"/>
                    <a:pt x="1177283" y="299601"/>
                    <a:pt x="1160847" y="316037"/>
                  </a:cubicBezTo>
                  <a:cubicBezTo>
                    <a:pt x="1144411" y="332474"/>
                    <a:pt x="1122119" y="341707"/>
                    <a:pt x="1098874" y="341707"/>
                  </a:cubicBezTo>
                  <a:lnTo>
                    <a:pt x="87643" y="341707"/>
                  </a:lnTo>
                  <a:cubicBezTo>
                    <a:pt x="64399" y="341707"/>
                    <a:pt x="42106" y="332474"/>
                    <a:pt x="25670" y="316037"/>
                  </a:cubicBezTo>
                  <a:cubicBezTo>
                    <a:pt x="9234" y="299601"/>
                    <a:pt x="0" y="277309"/>
                    <a:pt x="0" y="254064"/>
                  </a:cubicBezTo>
                  <a:lnTo>
                    <a:pt x="0" y="87643"/>
                  </a:lnTo>
                  <a:cubicBezTo>
                    <a:pt x="0" y="64399"/>
                    <a:pt x="9234" y="42106"/>
                    <a:pt x="25670" y="25670"/>
                  </a:cubicBezTo>
                  <a:cubicBezTo>
                    <a:pt x="42106" y="9234"/>
                    <a:pt x="64399" y="0"/>
                    <a:pt x="87643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186517" cy="379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-472656">
            <a:off x="5371555" y="5290727"/>
            <a:ext cx="3761082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A public holiday dedicated to the social and economic achievements of workers</a:t>
            </a:r>
          </a:p>
        </p:txBody>
      </p:sp>
      <p:grpSp>
        <p:nvGrpSpPr>
          <p:cNvPr name="Group 14" id="14"/>
          <p:cNvGrpSpPr/>
          <p:nvPr/>
        </p:nvGrpSpPr>
        <p:grpSpPr>
          <a:xfrm rot="169406">
            <a:off x="7756842" y="6941292"/>
            <a:ext cx="3290378" cy="1505291"/>
            <a:chOff x="0" y="0"/>
            <a:chExt cx="866602" cy="3964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66602" cy="396455"/>
            </a:xfrm>
            <a:custGeom>
              <a:avLst/>
              <a:gdLst/>
              <a:ahLst/>
              <a:cxnLst/>
              <a:rect r="r" b="b" t="t" l="l"/>
              <a:pathLst>
                <a:path h="396455" w="866602">
                  <a:moveTo>
                    <a:pt x="119998" y="0"/>
                  </a:moveTo>
                  <a:lnTo>
                    <a:pt x="746604" y="0"/>
                  </a:lnTo>
                  <a:cubicBezTo>
                    <a:pt x="812877" y="0"/>
                    <a:pt x="866602" y="53725"/>
                    <a:pt x="866602" y="119998"/>
                  </a:cubicBezTo>
                  <a:lnTo>
                    <a:pt x="866602" y="276457"/>
                  </a:lnTo>
                  <a:cubicBezTo>
                    <a:pt x="866602" y="308283"/>
                    <a:pt x="853959" y="338805"/>
                    <a:pt x="831455" y="361309"/>
                  </a:cubicBezTo>
                  <a:cubicBezTo>
                    <a:pt x="808951" y="383813"/>
                    <a:pt x="778429" y="396455"/>
                    <a:pt x="746604" y="396455"/>
                  </a:cubicBezTo>
                  <a:lnTo>
                    <a:pt x="119998" y="396455"/>
                  </a:lnTo>
                  <a:cubicBezTo>
                    <a:pt x="53725" y="396455"/>
                    <a:pt x="0" y="342730"/>
                    <a:pt x="0" y="276457"/>
                  </a:cubicBezTo>
                  <a:lnTo>
                    <a:pt x="0" y="119998"/>
                  </a:lnTo>
                  <a:cubicBezTo>
                    <a:pt x="0" y="53725"/>
                    <a:pt x="53725" y="0"/>
                    <a:pt x="119998" y="0"/>
                  </a:cubicBezTo>
                  <a:close/>
                </a:path>
              </a:pathLst>
            </a:custGeom>
            <a:solidFill>
              <a:srgbClr val="CF636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66602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169406">
            <a:off x="8063915" y="7252367"/>
            <a:ext cx="261372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Celebrated in many countries worldwide, though on different dates</a:t>
            </a:r>
          </a:p>
        </p:txBody>
      </p:sp>
      <p:sp>
        <p:nvSpPr>
          <p:cNvPr name="TextBox 18" id="18"/>
          <p:cNvSpPr txBox="true"/>
          <p:nvPr/>
        </p:nvSpPr>
        <p:spPr>
          <a:xfrm rot="246735">
            <a:off x="10035999" y="5336709"/>
            <a:ext cx="1869763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Recognizes the importance of the workforce in building society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430492">
            <a:off x="10859617" y="4660502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7" y="0"/>
                </a:lnTo>
                <a:lnTo>
                  <a:pt x="535227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4227884">
            <a:off x="12119225" y="1058935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9286195">
            <a:off x="3657477" y="3469686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2943385">
            <a:off x="12345672" y="7839237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8"/>
                </a:lnTo>
                <a:lnTo>
                  <a:pt x="0" y="738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339202">
            <a:off x="16062307" y="1454524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2" y="0"/>
                </a:lnTo>
                <a:lnTo>
                  <a:pt x="713782" y="607363"/>
                </a:lnTo>
                <a:lnTo>
                  <a:pt x="0" y="607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1375567">
            <a:off x="10697442" y="3497801"/>
            <a:ext cx="1054978" cy="214832"/>
          </a:xfrm>
          <a:custGeom>
            <a:avLst/>
            <a:gdLst/>
            <a:ahLst/>
            <a:cxnLst/>
            <a:rect r="r" b="b" t="t" l="l"/>
            <a:pathLst>
              <a:path h="214832" w="1054978">
                <a:moveTo>
                  <a:pt x="0" y="0"/>
                </a:moveTo>
                <a:lnTo>
                  <a:pt x="1054978" y="0"/>
                </a:lnTo>
                <a:lnTo>
                  <a:pt x="1054978" y="214831"/>
                </a:lnTo>
                <a:lnTo>
                  <a:pt x="0" y="2148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82405">
            <a:off x="2045008" y="795908"/>
            <a:ext cx="7477858" cy="8695184"/>
          </a:xfrm>
          <a:custGeom>
            <a:avLst/>
            <a:gdLst/>
            <a:ahLst/>
            <a:cxnLst/>
            <a:rect r="r" b="b" t="t" l="l"/>
            <a:pathLst>
              <a:path h="8695184" w="7477858">
                <a:moveTo>
                  <a:pt x="0" y="0"/>
                </a:moveTo>
                <a:lnTo>
                  <a:pt x="7477858" y="0"/>
                </a:lnTo>
                <a:lnTo>
                  <a:pt x="7477858" y="8695184"/>
                </a:lnTo>
                <a:lnTo>
                  <a:pt x="0" y="8695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65616">
            <a:off x="5881616" y="1363548"/>
            <a:ext cx="10709755" cy="3002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33"/>
              </a:lnSpc>
            </a:pPr>
            <a:r>
              <a:rPr lang="en-US" sz="17478" spc="-524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The History</a:t>
            </a:r>
          </a:p>
        </p:txBody>
      </p:sp>
      <p:grpSp>
        <p:nvGrpSpPr>
          <p:cNvPr name="Group 4" id="4"/>
          <p:cNvGrpSpPr/>
          <p:nvPr/>
        </p:nvGrpSpPr>
        <p:grpSpPr>
          <a:xfrm rot="169406">
            <a:off x="10196461" y="4152043"/>
            <a:ext cx="3290378" cy="1505291"/>
            <a:chOff x="0" y="0"/>
            <a:chExt cx="866602" cy="3964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66602" cy="396455"/>
            </a:xfrm>
            <a:custGeom>
              <a:avLst/>
              <a:gdLst/>
              <a:ahLst/>
              <a:cxnLst/>
              <a:rect r="r" b="b" t="t" l="l"/>
              <a:pathLst>
                <a:path h="396455" w="866602">
                  <a:moveTo>
                    <a:pt x="119998" y="0"/>
                  </a:moveTo>
                  <a:lnTo>
                    <a:pt x="746604" y="0"/>
                  </a:lnTo>
                  <a:cubicBezTo>
                    <a:pt x="812877" y="0"/>
                    <a:pt x="866602" y="53725"/>
                    <a:pt x="866602" y="119998"/>
                  </a:cubicBezTo>
                  <a:lnTo>
                    <a:pt x="866602" y="276457"/>
                  </a:lnTo>
                  <a:cubicBezTo>
                    <a:pt x="866602" y="308283"/>
                    <a:pt x="853959" y="338805"/>
                    <a:pt x="831455" y="361309"/>
                  </a:cubicBezTo>
                  <a:cubicBezTo>
                    <a:pt x="808951" y="383813"/>
                    <a:pt x="778429" y="396455"/>
                    <a:pt x="746604" y="396455"/>
                  </a:cubicBezTo>
                  <a:lnTo>
                    <a:pt x="119998" y="396455"/>
                  </a:lnTo>
                  <a:cubicBezTo>
                    <a:pt x="53725" y="396455"/>
                    <a:pt x="0" y="342730"/>
                    <a:pt x="0" y="276457"/>
                  </a:cubicBezTo>
                  <a:lnTo>
                    <a:pt x="0" y="119998"/>
                  </a:lnTo>
                  <a:cubicBezTo>
                    <a:pt x="0" y="53725"/>
                    <a:pt x="53725" y="0"/>
                    <a:pt x="119998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66602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658106">
            <a:off x="7945591" y="6433146"/>
            <a:ext cx="3714774" cy="1505291"/>
            <a:chOff x="0" y="0"/>
            <a:chExt cx="978377" cy="3964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78377" cy="396455"/>
            </a:xfrm>
            <a:custGeom>
              <a:avLst/>
              <a:gdLst/>
              <a:ahLst/>
              <a:cxnLst/>
              <a:rect r="r" b="b" t="t" l="l"/>
              <a:pathLst>
                <a:path h="396455" w="978377">
                  <a:moveTo>
                    <a:pt x="106289" y="0"/>
                  </a:moveTo>
                  <a:lnTo>
                    <a:pt x="872088" y="0"/>
                  </a:lnTo>
                  <a:cubicBezTo>
                    <a:pt x="930790" y="0"/>
                    <a:pt x="978377" y="47587"/>
                    <a:pt x="978377" y="106289"/>
                  </a:cubicBezTo>
                  <a:lnTo>
                    <a:pt x="978377" y="290167"/>
                  </a:lnTo>
                  <a:cubicBezTo>
                    <a:pt x="978377" y="318356"/>
                    <a:pt x="967179" y="345391"/>
                    <a:pt x="947246" y="365324"/>
                  </a:cubicBezTo>
                  <a:cubicBezTo>
                    <a:pt x="927313" y="385257"/>
                    <a:pt x="900278" y="396455"/>
                    <a:pt x="872088" y="396455"/>
                  </a:cubicBezTo>
                  <a:lnTo>
                    <a:pt x="106289" y="396455"/>
                  </a:lnTo>
                  <a:cubicBezTo>
                    <a:pt x="47587" y="396455"/>
                    <a:pt x="0" y="348868"/>
                    <a:pt x="0" y="290167"/>
                  </a:cubicBezTo>
                  <a:lnTo>
                    <a:pt x="0" y="106289"/>
                  </a:lnTo>
                  <a:cubicBezTo>
                    <a:pt x="0" y="47587"/>
                    <a:pt x="47587" y="0"/>
                    <a:pt x="106289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978377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208798">
            <a:off x="12164489" y="6072139"/>
            <a:ext cx="2714855" cy="1163213"/>
            <a:chOff x="0" y="0"/>
            <a:chExt cx="715024" cy="3063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15024" cy="306361"/>
            </a:xfrm>
            <a:custGeom>
              <a:avLst/>
              <a:gdLst/>
              <a:ahLst/>
              <a:cxnLst/>
              <a:rect r="r" b="b" t="t" l="l"/>
              <a:pathLst>
                <a:path h="306361" w="715024">
                  <a:moveTo>
                    <a:pt x="145436" y="0"/>
                  </a:moveTo>
                  <a:lnTo>
                    <a:pt x="569587" y="0"/>
                  </a:lnTo>
                  <a:cubicBezTo>
                    <a:pt x="608159" y="0"/>
                    <a:pt x="645152" y="15323"/>
                    <a:pt x="672426" y="42597"/>
                  </a:cubicBezTo>
                  <a:cubicBezTo>
                    <a:pt x="699701" y="69872"/>
                    <a:pt x="715024" y="106864"/>
                    <a:pt x="715024" y="145436"/>
                  </a:cubicBezTo>
                  <a:lnTo>
                    <a:pt x="715024" y="160924"/>
                  </a:lnTo>
                  <a:cubicBezTo>
                    <a:pt x="715024" y="199497"/>
                    <a:pt x="699701" y="236489"/>
                    <a:pt x="672426" y="263763"/>
                  </a:cubicBezTo>
                  <a:cubicBezTo>
                    <a:pt x="645152" y="291038"/>
                    <a:pt x="608159" y="306361"/>
                    <a:pt x="569587" y="306361"/>
                  </a:cubicBezTo>
                  <a:lnTo>
                    <a:pt x="145436" y="306361"/>
                  </a:lnTo>
                  <a:cubicBezTo>
                    <a:pt x="106864" y="306361"/>
                    <a:pt x="69872" y="291038"/>
                    <a:pt x="42597" y="263763"/>
                  </a:cubicBezTo>
                  <a:cubicBezTo>
                    <a:pt x="15323" y="236489"/>
                    <a:pt x="0" y="199497"/>
                    <a:pt x="0" y="160924"/>
                  </a:cubicBezTo>
                  <a:lnTo>
                    <a:pt x="0" y="145436"/>
                  </a:lnTo>
                  <a:cubicBezTo>
                    <a:pt x="0" y="106864"/>
                    <a:pt x="15323" y="69872"/>
                    <a:pt x="42597" y="42597"/>
                  </a:cubicBezTo>
                  <a:cubicBezTo>
                    <a:pt x="69872" y="15323"/>
                    <a:pt x="106864" y="0"/>
                    <a:pt x="145436" y="0"/>
                  </a:cubicBezTo>
                  <a:close/>
                </a:path>
              </a:pathLst>
            </a:custGeom>
            <a:solidFill>
              <a:srgbClr val="DF5A6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715024" cy="344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721196">
            <a:off x="13896287" y="7455727"/>
            <a:ext cx="2714855" cy="1163213"/>
            <a:chOff x="0" y="0"/>
            <a:chExt cx="715024" cy="30636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15024" cy="306361"/>
            </a:xfrm>
            <a:custGeom>
              <a:avLst/>
              <a:gdLst/>
              <a:ahLst/>
              <a:cxnLst/>
              <a:rect r="r" b="b" t="t" l="l"/>
              <a:pathLst>
                <a:path h="306361" w="715024">
                  <a:moveTo>
                    <a:pt x="145436" y="0"/>
                  </a:moveTo>
                  <a:lnTo>
                    <a:pt x="569587" y="0"/>
                  </a:lnTo>
                  <a:cubicBezTo>
                    <a:pt x="608159" y="0"/>
                    <a:pt x="645152" y="15323"/>
                    <a:pt x="672426" y="42597"/>
                  </a:cubicBezTo>
                  <a:cubicBezTo>
                    <a:pt x="699701" y="69872"/>
                    <a:pt x="715024" y="106864"/>
                    <a:pt x="715024" y="145436"/>
                  </a:cubicBezTo>
                  <a:lnTo>
                    <a:pt x="715024" y="160924"/>
                  </a:lnTo>
                  <a:cubicBezTo>
                    <a:pt x="715024" y="199497"/>
                    <a:pt x="699701" y="236489"/>
                    <a:pt x="672426" y="263763"/>
                  </a:cubicBezTo>
                  <a:cubicBezTo>
                    <a:pt x="645152" y="291038"/>
                    <a:pt x="608159" y="306361"/>
                    <a:pt x="569587" y="306361"/>
                  </a:cubicBezTo>
                  <a:lnTo>
                    <a:pt x="145436" y="306361"/>
                  </a:lnTo>
                  <a:cubicBezTo>
                    <a:pt x="106864" y="306361"/>
                    <a:pt x="69872" y="291038"/>
                    <a:pt x="42597" y="263763"/>
                  </a:cubicBezTo>
                  <a:cubicBezTo>
                    <a:pt x="15323" y="236489"/>
                    <a:pt x="0" y="199497"/>
                    <a:pt x="0" y="160924"/>
                  </a:cubicBezTo>
                  <a:lnTo>
                    <a:pt x="0" y="145436"/>
                  </a:lnTo>
                  <a:cubicBezTo>
                    <a:pt x="0" y="106864"/>
                    <a:pt x="15323" y="69872"/>
                    <a:pt x="42597" y="42597"/>
                  </a:cubicBezTo>
                  <a:cubicBezTo>
                    <a:pt x="69872" y="15323"/>
                    <a:pt x="106864" y="0"/>
                    <a:pt x="145436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715024" cy="344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576985">
            <a:off x="16307850" y="3597947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143167">
            <a:off x="6190635" y="1549110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703073">
            <a:off x="9075946" y="6142916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8" y="0"/>
                </a:lnTo>
                <a:lnTo>
                  <a:pt x="535228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43385">
            <a:off x="12042297" y="7951345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8"/>
                </a:lnTo>
                <a:lnTo>
                  <a:pt x="0" y="738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341933" y="5143500"/>
            <a:ext cx="936927" cy="1020416"/>
          </a:xfrm>
          <a:custGeom>
            <a:avLst/>
            <a:gdLst/>
            <a:ahLst/>
            <a:cxnLst/>
            <a:rect r="r" b="b" t="t" l="l"/>
            <a:pathLst>
              <a:path h="1020416" w="936927">
                <a:moveTo>
                  <a:pt x="0" y="0"/>
                </a:moveTo>
                <a:lnTo>
                  <a:pt x="936927" y="0"/>
                </a:lnTo>
                <a:lnTo>
                  <a:pt x="936927" y="1020416"/>
                </a:lnTo>
                <a:lnTo>
                  <a:pt x="0" y="1020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1066024">
            <a:off x="14655319" y="1549323"/>
            <a:ext cx="1352881" cy="33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sp>
        <p:nvSpPr>
          <p:cNvPr name="TextBox 22" id="22"/>
          <p:cNvSpPr txBox="true"/>
          <p:nvPr/>
        </p:nvSpPr>
        <p:spPr>
          <a:xfrm rot="169406">
            <a:off x="10534786" y="4504638"/>
            <a:ext cx="261372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Originated in the late 19th century during the labor union movement</a:t>
            </a:r>
          </a:p>
        </p:txBody>
      </p:sp>
      <p:sp>
        <p:nvSpPr>
          <p:cNvPr name="TextBox 23" id="23"/>
          <p:cNvSpPr txBox="true"/>
          <p:nvPr/>
        </p:nvSpPr>
        <p:spPr>
          <a:xfrm rot="-658106">
            <a:off x="8318257" y="6785741"/>
            <a:ext cx="2969442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Inspired by workers' demands for fair wages, reasonable hours, and safe conditions</a:t>
            </a:r>
          </a:p>
        </p:txBody>
      </p:sp>
      <p:sp>
        <p:nvSpPr>
          <p:cNvPr name="TextBox 24" id="24"/>
          <p:cNvSpPr txBox="true"/>
          <p:nvPr/>
        </p:nvSpPr>
        <p:spPr>
          <a:xfrm rot="208798">
            <a:off x="12530576" y="6358471"/>
            <a:ext cx="198268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First celebrated in the U.S. in 1882</a:t>
            </a:r>
          </a:p>
        </p:txBody>
      </p:sp>
      <p:sp>
        <p:nvSpPr>
          <p:cNvPr name="TextBox 25" id="25"/>
          <p:cNvSpPr txBox="true"/>
          <p:nvPr/>
        </p:nvSpPr>
        <p:spPr>
          <a:xfrm rot="-721196">
            <a:off x="14262374" y="7770633"/>
            <a:ext cx="198268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Became a federal holiday in 1894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-353712">
            <a:off x="8080779" y="8558244"/>
            <a:ext cx="1054978" cy="214832"/>
          </a:xfrm>
          <a:custGeom>
            <a:avLst/>
            <a:gdLst/>
            <a:ahLst/>
            <a:cxnLst/>
            <a:rect r="r" b="b" t="t" l="l"/>
            <a:pathLst>
              <a:path h="214832" w="1054978">
                <a:moveTo>
                  <a:pt x="0" y="0"/>
                </a:moveTo>
                <a:lnTo>
                  <a:pt x="1054978" y="0"/>
                </a:lnTo>
                <a:lnTo>
                  <a:pt x="1054978" y="214832"/>
                </a:lnTo>
                <a:lnTo>
                  <a:pt x="0" y="2148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834296">
            <a:off x="2389976" y="1867009"/>
            <a:ext cx="10153228" cy="301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Observance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289520" y="1028700"/>
            <a:ext cx="9969780" cy="8229600"/>
          </a:xfrm>
          <a:custGeom>
            <a:avLst/>
            <a:gdLst/>
            <a:ahLst/>
            <a:cxnLst/>
            <a:rect r="r" b="b" t="t" l="l"/>
            <a:pathLst>
              <a:path h="8229600" w="9969780">
                <a:moveTo>
                  <a:pt x="0" y="0"/>
                </a:moveTo>
                <a:lnTo>
                  <a:pt x="9969780" y="0"/>
                </a:lnTo>
                <a:lnTo>
                  <a:pt x="99697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1817854">
            <a:off x="919917" y="1837249"/>
            <a:ext cx="5371333" cy="209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Global</a:t>
            </a:r>
          </a:p>
        </p:txBody>
      </p:sp>
      <p:sp>
        <p:nvSpPr>
          <p:cNvPr name="TextBox 5" id="5"/>
          <p:cNvSpPr txBox="true"/>
          <p:nvPr/>
        </p:nvSpPr>
        <p:spPr>
          <a:xfrm rot="-1155293">
            <a:off x="6217272" y="1470817"/>
            <a:ext cx="1352881" cy="33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grpSp>
        <p:nvGrpSpPr>
          <p:cNvPr name="Group 6" id="6"/>
          <p:cNvGrpSpPr/>
          <p:nvPr/>
        </p:nvGrpSpPr>
        <p:grpSpPr>
          <a:xfrm rot="387417">
            <a:off x="1881549" y="6079746"/>
            <a:ext cx="3107202" cy="1249160"/>
            <a:chOff x="0" y="0"/>
            <a:chExt cx="818358" cy="3289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8358" cy="328997"/>
            </a:xfrm>
            <a:custGeom>
              <a:avLst/>
              <a:gdLst/>
              <a:ahLst/>
              <a:cxnLst/>
              <a:rect r="r" b="b" t="t" l="l"/>
              <a:pathLst>
                <a:path h="328997" w="818358">
                  <a:moveTo>
                    <a:pt x="127072" y="0"/>
                  </a:moveTo>
                  <a:lnTo>
                    <a:pt x="691286" y="0"/>
                  </a:lnTo>
                  <a:cubicBezTo>
                    <a:pt x="724987" y="0"/>
                    <a:pt x="757309" y="13388"/>
                    <a:pt x="781139" y="37218"/>
                  </a:cubicBezTo>
                  <a:cubicBezTo>
                    <a:pt x="804970" y="61049"/>
                    <a:pt x="818358" y="93370"/>
                    <a:pt x="818358" y="127072"/>
                  </a:cubicBezTo>
                  <a:lnTo>
                    <a:pt x="818358" y="201925"/>
                  </a:lnTo>
                  <a:cubicBezTo>
                    <a:pt x="818358" y="235627"/>
                    <a:pt x="804970" y="267948"/>
                    <a:pt x="781139" y="291779"/>
                  </a:cubicBezTo>
                  <a:cubicBezTo>
                    <a:pt x="757309" y="315609"/>
                    <a:pt x="724987" y="328997"/>
                    <a:pt x="691286" y="328997"/>
                  </a:cubicBezTo>
                  <a:lnTo>
                    <a:pt x="127072" y="328997"/>
                  </a:lnTo>
                  <a:cubicBezTo>
                    <a:pt x="93370" y="328997"/>
                    <a:pt x="61049" y="315609"/>
                    <a:pt x="37218" y="291779"/>
                  </a:cubicBezTo>
                  <a:cubicBezTo>
                    <a:pt x="13388" y="267948"/>
                    <a:pt x="0" y="235627"/>
                    <a:pt x="0" y="201925"/>
                  </a:cubicBezTo>
                  <a:lnTo>
                    <a:pt x="0" y="127072"/>
                  </a:lnTo>
                  <a:cubicBezTo>
                    <a:pt x="0" y="93370"/>
                    <a:pt x="13388" y="61049"/>
                    <a:pt x="37218" y="37218"/>
                  </a:cubicBezTo>
                  <a:cubicBezTo>
                    <a:pt x="61049" y="13388"/>
                    <a:pt x="93370" y="0"/>
                    <a:pt x="127072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8358" cy="367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387417">
            <a:off x="2149337" y="6392187"/>
            <a:ext cx="260015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U.S. and Canada: First Monday of September</a:t>
            </a:r>
          </a:p>
        </p:txBody>
      </p:sp>
      <p:grpSp>
        <p:nvGrpSpPr>
          <p:cNvPr name="Group 10" id="10"/>
          <p:cNvGrpSpPr/>
          <p:nvPr/>
        </p:nvGrpSpPr>
        <p:grpSpPr>
          <a:xfrm rot="-860865">
            <a:off x="5475440" y="5566286"/>
            <a:ext cx="3569452" cy="1249160"/>
            <a:chOff x="0" y="0"/>
            <a:chExt cx="940102" cy="32899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40103" cy="328997"/>
            </a:xfrm>
            <a:custGeom>
              <a:avLst/>
              <a:gdLst/>
              <a:ahLst/>
              <a:cxnLst/>
              <a:rect r="r" b="b" t="t" l="l"/>
              <a:pathLst>
                <a:path h="328997" w="940103">
                  <a:moveTo>
                    <a:pt x="110616" y="0"/>
                  </a:moveTo>
                  <a:lnTo>
                    <a:pt x="829487" y="0"/>
                  </a:lnTo>
                  <a:cubicBezTo>
                    <a:pt x="858824" y="0"/>
                    <a:pt x="886959" y="11654"/>
                    <a:pt x="907704" y="32399"/>
                  </a:cubicBezTo>
                  <a:cubicBezTo>
                    <a:pt x="928448" y="53143"/>
                    <a:pt x="940103" y="81279"/>
                    <a:pt x="940103" y="110616"/>
                  </a:cubicBezTo>
                  <a:lnTo>
                    <a:pt x="940103" y="218381"/>
                  </a:lnTo>
                  <a:cubicBezTo>
                    <a:pt x="940103" y="279473"/>
                    <a:pt x="890578" y="328997"/>
                    <a:pt x="829487" y="328997"/>
                  </a:cubicBezTo>
                  <a:lnTo>
                    <a:pt x="110616" y="328997"/>
                  </a:lnTo>
                  <a:cubicBezTo>
                    <a:pt x="81279" y="328997"/>
                    <a:pt x="53143" y="317343"/>
                    <a:pt x="32399" y="296598"/>
                  </a:cubicBezTo>
                  <a:cubicBezTo>
                    <a:pt x="11654" y="275854"/>
                    <a:pt x="0" y="247718"/>
                    <a:pt x="0" y="218381"/>
                  </a:cubicBezTo>
                  <a:lnTo>
                    <a:pt x="0" y="110616"/>
                  </a:lnTo>
                  <a:cubicBezTo>
                    <a:pt x="0" y="81279"/>
                    <a:pt x="11654" y="53143"/>
                    <a:pt x="32399" y="32399"/>
                  </a:cubicBezTo>
                  <a:cubicBezTo>
                    <a:pt x="53143" y="11654"/>
                    <a:pt x="81279" y="0"/>
                    <a:pt x="110616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40102" cy="367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-860865">
            <a:off x="5756872" y="5876867"/>
            <a:ext cx="297064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Most other countries : May 1st (International Workers' Day)</a:t>
            </a:r>
          </a:p>
        </p:txBody>
      </p:sp>
      <p:grpSp>
        <p:nvGrpSpPr>
          <p:cNvPr name="Group 14" id="14"/>
          <p:cNvGrpSpPr/>
          <p:nvPr/>
        </p:nvGrpSpPr>
        <p:grpSpPr>
          <a:xfrm rot="-162722">
            <a:off x="3448402" y="8115520"/>
            <a:ext cx="6320641" cy="709730"/>
            <a:chOff x="0" y="0"/>
            <a:chExt cx="1664695" cy="1869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64695" cy="186925"/>
            </a:xfrm>
            <a:custGeom>
              <a:avLst/>
              <a:gdLst/>
              <a:ahLst/>
              <a:cxnLst/>
              <a:rect r="r" b="b" t="t" l="l"/>
              <a:pathLst>
                <a:path h="186925" w="1664695">
                  <a:moveTo>
                    <a:pt x="62468" y="0"/>
                  </a:moveTo>
                  <a:lnTo>
                    <a:pt x="1602227" y="0"/>
                  </a:lnTo>
                  <a:cubicBezTo>
                    <a:pt x="1636728" y="0"/>
                    <a:pt x="1664695" y="27968"/>
                    <a:pt x="1664695" y="62468"/>
                  </a:cubicBezTo>
                  <a:lnTo>
                    <a:pt x="1664695" y="124457"/>
                  </a:lnTo>
                  <a:cubicBezTo>
                    <a:pt x="1664695" y="158957"/>
                    <a:pt x="1636728" y="186925"/>
                    <a:pt x="1602227" y="186925"/>
                  </a:cubicBezTo>
                  <a:lnTo>
                    <a:pt x="62468" y="186925"/>
                  </a:lnTo>
                  <a:cubicBezTo>
                    <a:pt x="27968" y="186925"/>
                    <a:pt x="0" y="158957"/>
                    <a:pt x="0" y="124457"/>
                  </a:cubicBezTo>
                  <a:lnTo>
                    <a:pt x="0" y="62468"/>
                  </a:lnTo>
                  <a:cubicBezTo>
                    <a:pt x="0" y="27968"/>
                    <a:pt x="27968" y="0"/>
                    <a:pt x="62468" y="0"/>
                  </a:cubicBezTo>
                  <a:close/>
                </a:path>
              </a:pathLst>
            </a:custGeom>
            <a:solidFill>
              <a:srgbClr val="5242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664695" cy="225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-162722">
            <a:off x="3689004" y="8308492"/>
            <a:ext cx="58367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Celebrated with marches, speeches, and community events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3592177">
            <a:off x="11466135" y="1632473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143167">
            <a:off x="1257190" y="5773464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943385">
            <a:off x="2328238" y="7659414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9"/>
                </a:lnTo>
                <a:lnTo>
                  <a:pt x="0" y="73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339202">
            <a:off x="10771939" y="5213431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2" y="0"/>
                </a:lnTo>
                <a:lnTo>
                  <a:pt x="713782" y="607363"/>
                </a:lnTo>
                <a:lnTo>
                  <a:pt x="0" y="607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424948">
            <a:off x="9001288" y="3443288"/>
            <a:ext cx="1054978" cy="214832"/>
          </a:xfrm>
          <a:custGeom>
            <a:avLst/>
            <a:gdLst/>
            <a:ahLst/>
            <a:cxnLst/>
            <a:rect r="r" b="b" t="t" l="l"/>
            <a:pathLst>
              <a:path h="214832" w="1054978">
                <a:moveTo>
                  <a:pt x="0" y="0"/>
                </a:moveTo>
                <a:lnTo>
                  <a:pt x="1054978" y="0"/>
                </a:lnTo>
                <a:lnTo>
                  <a:pt x="1054978" y="214832"/>
                </a:lnTo>
                <a:lnTo>
                  <a:pt x="0" y="214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703073">
            <a:off x="10825117" y="4281669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7" y="0"/>
                </a:lnTo>
                <a:lnTo>
                  <a:pt x="535227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6700146" cy="9329317"/>
          </a:xfrm>
          <a:custGeom>
            <a:avLst/>
            <a:gdLst/>
            <a:ahLst/>
            <a:cxnLst/>
            <a:rect r="r" b="b" t="t" l="l"/>
            <a:pathLst>
              <a:path h="9329317" w="6700146">
                <a:moveTo>
                  <a:pt x="0" y="0"/>
                </a:moveTo>
                <a:lnTo>
                  <a:pt x="6700146" y="0"/>
                </a:lnTo>
                <a:lnTo>
                  <a:pt x="6700146" y="9329317"/>
                </a:lnTo>
                <a:lnTo>
                  <a:pt x="0" y="9329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185611">
            <a:off x="7459123" y="1013848"/>
            <a:ext cx="7213885" cy="200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2000" spc="-360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The Role of</a:t>
            </a:r>
          </a:p>
        </p:txBody>
      </p:sp>
      <p:sp>
        <p:nvSpPr>
          <p:cNvPr name="TextBox 4" id="4"/>
          <p:cNvSpPr txBox="true"/>
          <p:nvPr/>
        </p:nvSpPr>
        <p:spPr>
          <a:xfrm rot="252153">
            <a:off x="6732969" y="2277935"/>
            <a:ext cx="10861436" cy="321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Labor Unions</a:t>
            </a:r>
          </a:p>
        </p:txBody>
      </p:sp>
      <p:sp>
        <p:nvSpPr>
          <p:cNvPr name="TextBox 5" id="5"/>
          <p:cNvSpPr txBox="true"/>
          <p:nvPr/>
        </p:nvSpPr>
        <p:spPr>
          <a:xfrm rot="1559933">
            <a:off x="15072527" y="2337659"/>
            <a:ext cx="1352881" cy="33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grpSp>
        <p:nvGrpSpPr>
          <p:cNvPr name="Group 6" id="6"/>
          <p:cNvGrpSpPr/>
          <p:nvPr/>
        </p:nvGrpSpPr>
        <p:grpSpPr>
          <a:xfrm rot="-433792">
            <a:off x="6689857" y="5593164"/>
            <a:ext cx="6046960" cy="709730"/>
            <a:chOff x="0" y="0"/>
            <a:chExt cx="1592615" cy="1869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92615" cy="186925"/>
            </a:xfrm>
            <a:custGeom>
              <a:avLst/>
              <a:gdLst/>
              <a:ahLst/>
              <a:cxnLst/>
              <a:rect r="r" b="b" t="t" l="l"/>
              <a:pathLst>
                <a:path h="186925" w="1592615">
                  <a:moveTo>
                    <a:pt x="65295" y="0"/>
                  </a:moveTo>
                  <a:lnTo>
                    <a:pt x="1527320" y="0"/>
                  </a:lnTo>
                  <a:cubicBezTo>
                    <a:pt x="1544637" y="0"/>
                    <a:pt x="1561245" y="6879"/>
                    <a:pt x="1573490" y="19125"/>
                  </a:cubicBezTo>
                  <a:cubicBezTo>
                    <a:pt x="1585736" y="31370"/>
                    <a:pt x="1592615" y="47978"/>
                    <a:pt x="1592615" y="65295"/>
                  </a:cubicBezTo>
                  <a:lnTo>
                    <a:pt x="1592615" y="121630"/>
                  </a:lnTo>
                  <a:cubicBezTo>
                    <a:pt x="1592615" y="157691"/>
                    <a:pt x="1563381" y="186925"/>
                    <a:pt x="1527320" y="186925"/>
                  </a:cubicBezTo>
                  <a:lnTo>
                    <a:pt x="65295" y="186925"/>
                  </a:lnTo>
                  <a:cubicBezTo>
                    <a:pt x="47978" y="186925"/>
                    <a:pt x="31370" y="180046"/>
                    <a:pt x="19125" y="167800"/>
                  </a:cubicBezTo>
                  <a:cubicBezTo>
                    <a:pt x="6879" y="155555"/>
                    <a:pt x="0" y="138947"/>
                    <a:pt x="0" y="121630"/>
                  </a:cubicBezTo>
                  <a:lnTo>
                    <a:pt x="0" y="65295"/>
                  </a:lnTo>
                  <a:cubicBezTo>
                    <a:pt x="0" y="47978"/>
                    <a:pt x="6879" y="31370"/>
                    <a:pt x="19125" y="19125"/>
                  </a:cubicBezTo>
                  <a:cubicBezTo>
                    <a:pt x="31370" y="6879"/>
                    <a:pt x="47978" y="0"/>
                    <a:pt x="65295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592615" cy="225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-433792">
            <a:off x="7051973" y="5778068"/>
            <a:ext cx="532272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Advocated for better conditions, rights, and protections</a:t>
            </a:r>
          </a:p>
        </p:txBody>
      </p:sp>
      <p:grpSp>
        <p:nvGrpSpPr>
          <p:cNvPr name="Group 10" id="10"/>
          <p:cNvGrpSpPr/>
          <p:nvPr/>
        </p:nvGrpSpPr>
        <p:grpSpPr>
          <a:xfrm rot="-265740">
            <a:off x="8729689" y="6607453"/>
            <a:ext cx="5953349" cy="709730"/>
            <a:chOff x="0" y="0"/>
            <a:chExt cx="1567960" cy="18692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67960" cy="186925"/>
            </a:xfrm>
            <a:custGeom>
              <a:avLst/>
              <a:gdLst/>
              <a:ahLst/>
              <a:cxnLst/>
              <a:rect r="r" b="b" t="t" l="l"/>
              <a:pathLst>
                <a:path h="186925" w="1567960">
                  <a:moveTo>
                    <a:pt x="66322" y="0"/>
                  </a:moveTo>
                  <a:lnTo>
                    <a:pt x="1501638" y="0"/>
                  </a:lnTo>
                  <a:cubicBezTo>
                    <a:pt x="1519228" y="0"/>
                    <a:pt x="1536097" y="6987"/>
                    <a:pt x="1548535" y="19425"/>
                  </a:cubicBezTo>
                  <a:cubicBezTo>
                    <a:pt x="1560973" y="31863"/>
                    <a:pt x="1567960" y="48732"/>
                    <a:pt x="1567960" y="66322"/>
                  </a:cubicBezTo>
                  <a:lnTo>
                    <a:pt x="1567960" y="120603"/>
                  </a:lnTo>
                  <a:cubicBezTo>
                    <a:pt x="1567960" y="157231"/>
                    <a:pt x="1538267" y="186925"/>
                    <a:pt x="1501638" y="186925"/>
                  </a:cubicBezTo>
                  <a:lnTo>
                    <a:pt x="66322" y="186925"/>
                  </a:lnTo>
                  <a:cubicBezTo>
                    <a:pt x="48732" y="186925"/>
                    <a:pt x="31863" y="179937"/>
                    <a:pt x="19425" y="167500"/>
                  </a:cubicBezTo>
                  <a:cubicBezTo>
                    <a:pt x="6987" y="155062"/>
                    <a:pt x="0" y="138193"/>
                    <a:pt x="0" y="120603"/>
                  </a:cubicBezTo>
                  <a:lnTo>
                    <a:pt x="0" y="66322"/>
                  </a:lnTo>
                  <a:cubicBezTo>
                    <a:pt x="0" y="48732"/>
                    <a:pt x="6987" y="31863"/>
                    <a:pt x="19425" y="19425"/>
                  </a:cubicBezTo>
                  <a:cubicBezTo>
                    <a:pt x="31863" y="6987"/>
                    <a:pt x="48732" y="0"/>
                    <a:pt x="66322" y="0"/>
                  </a:cubicBezTo>
                  <a:close/>
                </a:path>
              </a:pathLst>
            </a:custGeom>
            <a:solidFill>
              <a:srgbClr val="FDCC76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567960" cy="225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-265740">
            <a:off x="9026772" y="6809918"/>
            <a:ext cx="5321084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Continue to support workers in various industries today</a:t>
            </a:r>
          </a:p>
        </p:txBody>
      </p:sp>
      <p:grpSp>
        <p:nvGrpSpPr>
          <p:cNvPr name="Group 14" id="14"/>
          <p:cNvGrpSpPr/>
          <p:nvPr/>
        </p:nvGrpSpPr>
        <p:grpSpPr>
          <a:xfrm rot="344902">
            <a:off x="10769402" y="7951012"/>
            <a:ext cx="4273548" cy="709730"/>
            <a:chOff x="0" y="0"/>
            <a:chExt cx="1125543" cy="1869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25543" cy="186925"/>
            </a:xfrm>
            <a:custGeom>
              <a:avLst/>
              <a:gdLst/>
              <a:ahLst/>
              <a:cxnLst/>
              <a:rect r="r" b="b" t="t" l="l"/>
              <a:pathLst>
                <a:path h="186925" w="1125543">
                  <a:moveTo>
                    <a:pt x="92391" y="0"/>
                  </a:moveTo>
                  <a:lnTo>
                    <a:pt x="1033152" y="0"/>
                  </a:lnTo>
                  <a:cubicBezTo>
                    <a:pt x="1084178" y="0"/>
                    <a:pt x="1125543" y="41365"/>
                    <a:pt x="1125543" y="92391"/>
                  </a:cubicBezTo>
                  <a:lnTo>
                    <a:pt x="1125543" y="94534"/>
                  </a:lnTo>
                  <a:cubicBezTo>
                    <a:pt x="1125543" y="145560"/>
                    <a:pt x="1084178" y="186925"/>
                    <a:pt x="1033152" y="186925"/>
                  </a:cubicBezTo>
                  <a:lnTo>
                    <a:pt x="92391" y="186925"/>
                  </a:lnTo>
                  <a:cubicBezTo>
                    <a:pt x="67887" y="186925"/>
                    <a:pt x="44387" y="177191"/>
                    <a:pt x="27061" y="159864"/>
                  </a:cubicBezTo>
                  <a:cubicBezTo>
                    <a:pt x="9734" y="142537"/>
                    <a:pt x="0" y="119037"/>
                    <a:pt x="0" y="94534"/>
                  </a:cubicBezTo>
                  <a:lnTo>
                    <a:pt x="0" y="92391"/>
                  </a:lnTo>
                  <a:cubicBezTo>
                    <a:pt x="0" y="67887"/>
                    <a:pt x="9734" y="44387"/>
                    <a:pt x="27061" y="27061"/>
                  </a:cubicBezTo>
                  <a:cubicBezTo>
                    <a:pt x="44387" y="9734"/>
                    <a:pt x="67887" y="0"/>
                    <a:pt x="92391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125543" cy="225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344902">
            <a:off x="10935566" y="8153477"/>
            <a:ext cx="394122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Instrumental in establishing Labor Day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3592177">
            <a:off x="16636771" y="3737567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0716413">
            <a:off x="6816225" y="4365683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943385">
            <a:off x="8484312" y="7921285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8"/>
                </a:lnTo>
                <a:lnTo>
                  <a:pt x="0" y="73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339202">
            <a:off x="15852174" y="7157015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2" y="0"/>
                </a:lnTo>
                <a:lnTo>
                  <a:pt x="713782" y="607363"/>
                </a:lnTo>
                <a:lnTo>
                  <a:pt x="0" y="607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414195">
            <a:off x="10936850" y="4048152"/>
            <a:ext cx="1054978" cy="214832"/>
          </a:xfrm>
          <a:custGeom>
            <a:avLst/>
            <a:gdLst/>
            <a:ahLst/>
            <a:cxnLst/>
            <a:rect r="r" b="b" t="t" l="l"/>
            <a:pathLst>
              <a:path h="214832" w="1054978">
                <a:moveTo>
                  <a:pt x="0" y="0"/>
                </a:moveTo>
                <a:lnTo>
                  <a:pt x="1054978" y="0"/>
                </a:lnTo>
                <a:lnTo>
                  <a:pt x="1054978" y="214831"/>
                </a:lnTo>
                <a:lnTo>
                  <a:pt x="0" y="214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254615">
            <a:off x="13958717" y="5416183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7" y="0"/>
                </a:lnTo>
                <a:lnTo>
                  <a:pt x="535227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97091" y="7727578"/>
            <a:ext cx="10577921" cy="1530722"/>
            <a:chOff x="0" y="0"/>
            <a:chExt cx="3779264" cy="546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79264" cy="546894"/>
            </a:xfrm>
            <a:custGeom>
              <a:avLst/>
              <a:gdLst/>
              <a:ahLst/>
              <a:cxnLst/>
              <a:rect r="r" b="b" t="t" l="l"/>
              <a:pathLst>
                <a:path h="546894" w="3779264">
                  <a:moveTo>
                    <a:pt x="1889632" y="0"/>
                  </a:moveTo>
                  <a:cubicBezTo>
                    <a:pt x="846017" y="0"/>
                    <a:pt x="0" y="122426"/>
                    <a:pt x="0" y="273447"/>
                  </a:cubicBezTo>
                  <a:cubicBezTo>
                    <a:pt x="0" y="424468"/>
                    <a:pt x="846017" y="546894"/>
                    <a:pt x="1889632" y="546894"/>
                  </a:cubicBezTo>
                  <a:cubicBezTo>
                    <a:pt x="2933247" y="546894"/>
                    <a:pt x="3779264" y="424468"/>
                    <a:pt x="3779264" y="273447"/>
                  </a:cubicBezTo>
                  <a:cubicBezTo>
                    <a:pt x="3779264" y="122426"/>
                    <a:pt x="2933247" y="0"/>
                    <a:pt x="1889632" y="0"/>
                  </a:cubicBezTo>
                  <a:close/>
                </a:path>
              </a:pathLst>
            </a:custGeom>
            <a:solidFill>
              <a:srgbClr val="F3EAE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354306" y="13171"/>
              <a:ext cx="3070652" cy="4824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528954" y="2371164"/>
            <a:ext cx="6314196" cy="6782828"/>
          </a:xfrm>
          <a:custGeom>
            <a:avLst/>
            <a:gdLst/>
            <a:ahLst/>
            <a:cxnLst/>
            <a:rect r="r" b="b" t="t" l="l"/>
            <a:pathLst>
              <a:path h="6782828" w="6314196">
                <a:moveTo>
                  <a:pt x="0" y="0"/>
                </a:moveTo>
                <a:lnTo>
                  <a:pt x="6314196" y="0"/>
                </a:lnTo>
                <a:lnTo>
                  <a:pt x="6314196" y="6782828"/>
                </a:lnTo>
                <a:lnTo>
                  <a:pt x="0" y="6782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5092" y="867344"/>
            <a:ext cx="9797207" cy="2605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2000" spc="-360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The Importance</a:t>
            </a:r>
          </a:p>
        </p:txBody>
      </p:sp>
      <p:sp>
        <p:nvSpPr>
          <p:cNvPr name="TextBox 7" id="7"/>
          <p:cNvSpPr txBox="true"/>
          <p:nvPr/>
        </p:nvSpPr>
        <p:spPr>
          <a:xfrm rot="-218579">
            <a:off x="9973800" y="2412570"/>
            <a:ext cx="7222220" cy="2221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2000" spc="-360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of Workers</a:t>
            </a:r>
          </a:p>
        </p:txBody>
      </p:sp>
      <p:sp>
        <p:nvSpPr>
          <p:cNvPr name="TextBox 8" id="8"/>
          <p:cNvSpPr txBox="true"/>
          <p:nvPr/>
        </p:nvSpPr>
        <p:spPr>
          <a:xfrm rot="-1155293">
            <a:off x="13603994" y="2250741"/>
            <a:ext cx="1342951" cy="303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grpSp>
        <p:nvGrpSpPr>
          <p:cNvPr name="Group 9" id="9"/>
          <p:cNvGrpSpPr/>
          <p:nvPr/>
        </p:nvGrpSpPr>
        <p:grpSpPr>
          <a:xfrm rot="169406">
            <a:off x="10453508" y="5009933"/>
            <a:ext cx="2818603" cy="1505291"/>
            <a:chOff x="0" y="0"/>
            <a:chExt cx="742348" cy="3964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42348" cy="396455"/>
            </a:xfrm>
            <a:custGeom>
              <a:avLst/>
              <a:gdLst/>
              <a:ahLst/>
              <a:cxnLst/>
              <a:rect r="r" b="b" t="t" l="l"/>
              <a:pathLst>
                <a:path h="396455" w="742348">
                  <a:moveTo>
                    <a:pt x="140083" y="0"/>
                  </a:moveTo>
                  <a:lnTo>
                    <a:pt x="602265" y="0"/>
                  </a:lnTo>
                  <a:cubicBezTo>
                    <a:pt x="639418" y="0"/>
                    <a:pt x="675048" y="14759"/>
                    <a:pt x="701319" y="41029"/>
                  </a:cubicBezTo>
                  <a:cubicBezTo>
                    <a:pt x="727590" y="67300"/>
                    <a:pt x="742348" y="102931"/>
                    <a:pt x="742348" y="140083"/>
                  </a:cubicBezTo>
                  <a:lnTo>
                    <a:pt x="742348" y="256372"/>
                  </a:lnTo>
                  <a:cubicBezTo>
                    <a:pt x="742348" y="333738"/>
                    <a:pt x="679631" y="396455"/>
                    <a:pt x="602265" y="396455"/>
                  </a:cubicBezTo>
                  <a:lnTo>
                    <a:pt x="140083" y="396455"/>
                  </a:lnTo>
                  <a:cubicBezTo>
                    <a:pt x="62717" y="396455"/>
                    <a:pt x="0" y="333738"/>
                    <a:pt x="0" y="256372"/>
                  </a:cubicBezTo>
                  <a:lnTo>
                    <a:pt x="0" y="140083"/>
                  </a:lnTo>
                  <a:cubicBezTo>
                    <a:pt x="0" y="62717"/>
                    <a:pt x="62717" y="0"/>
                    <a:pt x="140083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742348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169406">
            <a:off x="10766200" y="5362528"/>
            <a:ext cx="21932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Essential to economic growth and societal development</a:t>
            </a:r>
          </a:p>
        </p:txBody>
      </p:sp>
      <p:grpSp>
        <p:nvGrpSpPr>
          <p:cNvPr name="Group 13" id="13"/>
          <p:cNvGrpSpPr/>
          <p:nvPr/>
        </p:nvGrpSpPr>
        <p:grpSpPr>
          <a:xfrm rot="-634953">
            <a:off x="13614873" y="5562957"/>
            <a:ext cx="3344664" cy="1881285"/>
            <a:chOff x="0" y="0"/>
            <a:chExt cx="880899" cy="49548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80899" cy="495482"/>
            </a:xfrm>
            <a:custGeom>
              <a:avLst/>
              <a:gdLst/>
              <a:ahLst/>
              <a:cxnLst/>
              <a:rect r="r" b="b" t="t" l="l"/>
              <a:pathLst>
                <a:path h="495482" w="880899">
                  <a:moveTo>
                    <a:pt x="118050" y="0"/>
                  </a:moveTo>
                  <a:lnTo>
                    <a:pt x="762849" y="0"/>
                  </a:lnTo>
                  <a:cubicBezTo>
                    <a:pt x="794158" y="0"/>
                    <a:pt x="824184" y="12437"/>
                    <a:pt x="846323" y="34576"/>
                  </a:cubicBezTo>
                  <a:cubicBezTo>
                    <a:pt x="868462" y="56715"/>
                    <a:pt x="880899" y="86741"/>
                    <a:pt x="880899" y="118050"/>
                  </a:cubicBezTo>
                  <a:lnTo>
                    <a:pt x="880899" y="377432"/>
                  </a:lnTo>
                  <a:cubicBezTo>
                    <a:pt x="880899" y="408741"/>
                    <a:pt x="868462" y="438768"/>
                    <a:pt x="846323" y="460906"/>
                  </a:cubicBezTo>
                  <a:cubicBezTo>
                    <a:pt x="824184" y="483045"/>
                    <a:pt x="794158" y="495482"/>
                    <a:pt x="762849" y="495482"/>
                  </a:cubicBezTo>
                  <a:lnTo>
                    <a:pt x="118050" y="495482"/>
                  </a:lnTo>
                  <a:cubicBezTo>
                    <a:pt x="86741" y="495482"/>
                    <a:pt x="56715" y="483045"/>
                    <a:pt x="34576" y="460906"/>
                  </a:cubicBezTo>
                  <a:cubicBezTo>
                    <a:pt x="12437" y="438768"/>
                    <a:pt x="0" y="408741"/>
                    <a:pt x="0" y="377432"/>
                  </a:cubicBezTo>
                  <a:lnTo>
                    <a:pt x="0" y="118050"/>
                  </a:lnTo>
                  <a:cubicBezTo>
                    <a:pt x="0" y="86741"/>
                    <a:pt x="12437" y="56715"/>
                    <a:pt x="34576" y="34576"/>
                  </a:cubicBezTo>
                  <a:cubicBezTo>
                    <a:pt x="56715" y="12437"/>
                    <a:pt x="86741" y="0"/>
                    <a:pt x="118050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80899" cy="5335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-634953">
            <a:off x="13957818" y="5970199"/>
            <a:ext cx="2658772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Represent all sectors: agriculture, construction, education, healthcare, technology, and more</a:t>
            </a:r>
          </a:p>
        </p:txBody>
      </p:sp>
      <p:grpSp>
        <p:nvGrpSpPr>
          <p:cNvPr name="Group 17" id="17"/>
          <p:cNvGrpSpPr/>
          <p:nvPr/>
        </p:nvGrpSpPr>
        <p:grpSpPr>
          <a:xfrm rot="293002">
            <a:off x="10664930" y="8138074"/>
            <a:ext cx="5953349" cy="709730"/>
            <a:chOff x="0" y="0"/>
            <a:chExt cx="1567960" cy="18692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67960" cy="186925"/>
            </a:xfrm>
            <a:custGeom>
              <a:avLst/>
              <a:gdLst/>
              <a:ahLst/>
              <a:cxnLst/>
              <a:rect r="r" b="b" t="t" l="l"/>
              <a:pathLst>
                <a:path h="186925" w="1567960">
                  <a:moveTo>
                    <a:pt x="66322" y="0"/>
                  </a:moveTo>
                  <a:lnTo>
                    <a:pt x="1501638" y="0"/>
                  </a:lnTo>
                  <a:cubicBezTo>
                    <a:pt x="1519228" y="0"/>
                    <a:pt x="1536097" y="6987"/>
                    <a:pt x="1548535" y="19425"/>
                  </a:cubicBezTo>
                  <a:cubicBezTo>
                    <a:pt x="1560973" y="31863"/>
                    <a:pt x="1567960" y="48732"/>
                    <a:pt x="1567960" y="66322"/>
                  </a:cubicBezTo>
                  <a:lnTo>
                    <a:pt x="1567960" y="120603"/>
                  </a:lnTo>
                  <a:cubicBezTo>
                    <a:pt x="1567960" y="157231"/>
                    <a:pt x="1538267" y="186925"/>
                    <a:pt x="1501638" y="186925"/>
                  </a:cubicBezTo>
                  <a:lnTo>
                    <a:pt x="66322" y="186925"/>
                  </a:lnTo>
                  <a:cubicBezTo>
                    <a:pt x="48732" y="186925"/>
                    <a:pt x="31863" y="179937"/>
                    <a:pt x="19425" y="167500"/>
                  </a:cubicBezTo>
                  <a:cubicBezTo>
                    <a:pt x="6987" y="155062"/>
                    <a:pt x="0" y="138193"/>
                    <a:pt x="0" y="120603"/>
                  </a:cubicBezTo>
                  <a:lnTo>
                    <a:pt x="0" y="66322"/>
                  </a:lnTo>
                  <a:cubicBezTo>
                    <a:pt x="0" y="48732"/>
                    <a:pt x="6987" y="31863"/>
                    <a:pt x="19425" y="19425"/>
                  </a:cubicBezTo>
                  <a:cubicBezTo>
                    <a:pt x="31863" y="6987"/>
                    <a:pt x="48732" y="0"/>
                    <a:pt x="66322" y="0"/>
                  </a:cubicBezTo>
                  <a:close/>
                </a:path>
              </a:pathLst>
            </a:custGeom>
            <a:solidFill>
              <a:srgbClr val="FDCC75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567960" cy="225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293002">
            <a:off x="10965346" y="8337707"/>
            <a:ext cx="5321084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Often the unsung heroes behind everyday conveniences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-4293291">
            <a:off x="16412241" y="1864757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0716413">
            <a:off x="1177472" y="1703163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1"/>
                </a:lnTo>
                <a:lnTo>
                  <a:pt x="0" y="2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2943385">
            <a:off x="11931403" y="6952941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9"/>
                </a:lnTo>
                <a:lnTo>
                  <a:pt x="0" y="73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339202">
            <a:off x="7481291" y="3933590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1" y="0"/>
                </a:lnTo>
                <a:lnTo>
                  <a:pt x="713781" y="607364"/>
                </a:lnTo>
                <a:lnTo>
                  <a:pt x="0" y="607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627411">
            <a:off x="15224060" y="4299894"/>
            <a:ext cx="1054978" cy="214832"/>
          </a:xfrm>
          <a:custGeom>
            <a:avLst/>
            <a:gdLst/>
            <a:ahLst/>
            <a:cxnLst/>
            <a:rect r="r" b="b" t="t" l="l"/>
            <a:pathLst>
              <a:path h="214832" w="1054978">
                <a:moveTo>
                  <a:pt x="0" y="0"/>
                </a:moveTo>
                <a:lnTo>
                  <a:pt x="1054978" y="0"/>
                </a:lnTo>
                <a:lnTo>
                  <a:pt x="1054978" y="214832"/>
                </a:lnTo>
                <a:lnTo>
                  <a:pt x="0" y="214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1624610">
            <a:off x="2157036" y="4574658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8" y="0"/>
                </a:lnTo>
                <a:lnTo>
                  <a:pt x="535228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148728">
            <a:off x="4361127" y="989488"/>
            <a:ext cx="9835076" cy="2927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Celebrating</a:t>
            </a:r>
          </a:p>
        </p:txBody>
      </p:sp>
      <p:sp>
        <p:nvSpPr>
          <p:cNvPr name="TextBox 3" id="3"/>
          <p:cNvSpPr txBox="true"/>
          <p:nvPr/>
        </p:nvSpPr>
        <p:spPr>
          <a:xfrm rot="-763775">
            <a:off x="4558752" y="2819578"/>
            <a:ext cx="7694377" cy="1885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3"/>
              </a:lnSpc>
            </a:pPr>
            <a:r>
              <a:rPr lang="en-US" sz="8799" spc="-26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Labor Day Today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51170" y="8085151"/>
            <a:ext cx="2948034" cy="1173149"/>
            <a:chOff x="0" y="0"/>
            <a:chExt cx="1374303" cy="5468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74303" cy="546894"/>
            </a:xfrm>
            <a:custGeom>
              <a:avLst/>
              <a:gdLst/>
              <a:ahLst/>
              <a:cxnLst/>
              <a:rect r="r" b="b" t="t" l="l"/>
              <a:pathLst>
                <a:path h="546894" w="1374303">
                  <a:moveTo>
                    <a:pt x="687152" y="0"/>
                  </a:moveTo>
                  <a:cubicBezTo>
                    <a:pt x="307648" y="0"/>
                    <a:pt x="0" y="122426"/>
                    <a:pt x="0" y="273447"/>
                  </a:cubicBezTo>
                  <a:cubicBezTo>
                    <a:pt x="0" y="424468"/>
                    <a:pt x="307648" y="546894"/>
                    <a:pt x="687152" y="546894"/>
                  </a:cubicBezTo>
                  <a:cubicBezTo>
                    <a:pt x="1066655" y="546894"/>
                    <a:pt x="1374303" y="424468"/>
                    <a:pt x="1374303" y="273447"/>
                  </a:cubicBezTo>
                  <a:cubicBezTo>
                    <a:pt x="1374303" y="122426"/>
                    <a:pt x="1066655" y="0"/>
                    <a:pt x="687152" y="0"/>
                  </a:cubicBezTo>
                  <a:close/>
                </a:path>
              </a:pathLst>
            </a:custGeom>
            <a:solidFill>
              <a:srgbClr val="F3EAE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8841" y="13171"/>
              <a:ext cx="1116621" cy="4824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1201885" y="1028700"/>
            <a:ext cx="3094672" cy="7843638"/>
          </a:xfrm>
          <a:custGeom>
            <a:avLst/>
            <a:gdLst/>
            <a:ahLst/>
            <a:cxnLst/>
            <a:rect r="r" b="b" t="t" l="l"/>
            <a:pathLst>
              <a:path h="7843638" w="3094672">
                <a:moveTo>
                  <a:pt x="3094671" y="0"/>
                </a:moveTo>
                <a:lnTo>
                  <a:pt x="0" y="0"/>
                </a:lnTo>
                <a:lnTo>
                  <a:pt x="0" y="7843638"/>
                </a:lnTo>
                <a:lnTo>
                  <a:pt x="3094671" y="7843638"/>
                </a:lnTo>
                <a:lnTo>
                  <a:pt x="30946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402717">
            <a:off x="6678692" y="4458137"/>
            <a:ext cx="1232528" cy="250988"/>
          </a:xfrm>
          <a:custGeom>
            <a:avLst/>
            <a:gdLst/>
            <a:ahLst/>
            <a:cxnLst/>
            <a:rect r="r" b="b" t="t" l="l"/>
            <a:pathLst>
              <a:path h="250988" w="1232528">
                <a:moveTo>
                  <a:pt x="0" y="0"/>
                </a:moveTo>
                <a:lnTo>
                  <a:pt x="1232528" y="0"/>
                </a:lnTo>
                <a:lnTo>
                  <a:pt x="1232528" y="250988"/>
                </a:lnTo>
                <a:lnTo>
                  <a:pt x="0" y="250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169406">
            <a:off x="5279551" y="6549568"/>
            <a:ext cx="1979532" cy="1505291"/>
            <a:chOff x="0" y="0"/>
            <a:chExt cx="521358" cy="3964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1358" cy="396455"/>
            </a:xfrm>
            <a:custGeom>
              <a:avLst/>
              <a:gdLst/>
              <a:ahLst/>
              <a:cxnLst/>
              <a:rect r="r" b="b" t="t" l="l"/>
              <a:pathLst>
                <a:path h="396455" w="521358">
                  <a:moveTo>
                    <a:pt x="198228" y="0"/>
                  </a:moveTo>
                  <a:lnTo>
                    <a:pt x="323131" y="0"/>
                  </a:lnTo>
                  <a:cubicBezTo>
                    <a:pt x="432609" y="0"/>
                    <a:pt x="521358" y="88750"/>
                    <a:pt x="521358" y="198228"/>
                  </a:cubicBezTo>
                  <a:lnTo>
                    <a:pt x="521358" y="198228"/>
                  </a:lnTo>
                  <a:cubicBezTo>
                    <a:pt x="521358" y="250801"/>
                    <a:pt x="500474" y="301221"/>
                    <a:pt x="463299" y="338396"/>
                  </a:cubicBezTo>
                  <a:cubicBezTo>
                    <a:pt x="426124" y="375570"/>
                    <a:pt x="375704" y="396455"/>
                    <a:pt x="323131" y="396455"/>
                  </a:cubicBezTo>
                  <a:lnTo>
                    <a:pt x="198228" y="396455"/>
                  </a:lnTo>
                  <a:cubicBezTo>
                    <a:pt x="88750" y="396455"/>
                    <a:pt x="0" y="307706"/>
                    <a:pt x="0" y="198228"/>
                  </a:cubicBezTo>
                  <a:lnTo>
                    <a:pt x="0" y="198228"/>
                  </a:lnTo>
                  <a:cubicBezTo>
                    <a:pt x="0" y="88750"/>
                    <a:pt x="88750" y="0"/>
                    <a:pt x="198228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21358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169406">
            <a:off x="5494658" y="6873589"/>
            <a:ext cx="154931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Company or community celebrations</a:t>
            </a:r>
          </a:p>
        </p:txBody>
      </p:sp>
      <p:grpSp>
        <p:nvGrpSpPr>
          <p:cNvPr name="Group 13" id="13"/>
          <p:cNvGrpSpPr/>
          <p:nvPr/>
        </p:nvGrpSpPr>
        <p:grpSpPr>
          <a:xfrm rot="-500959">
            <a:off x="7978740" y="4922140"/>
            <a:ext cx="2667394" cy="1900165"/>
            <a:chOff x="0" y="0"/>
            <a:chExt cx="702524" cy="50045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02523" cy="500455"/>
            </a:xfrm>
            <a:custGeom>
              <a:avLst/>
              <a:gdLst/>
              <a:ahLst/>
              <a:cxnLst/>
              <a:rect r="r" b="b" t="t" l="l"/>
              <a:pathLst>
                <a:path h="500455" w="702523">
                  <a:moveTo>
                    <a:pt x="148024" y="0"/>
                  </a:moveTo>
                  <a:lnTo>
                    <a:pt x="554500" y="0"/>
                  </a:lnTo>
                  <a:cubicBezTo>
                    <a:pt x="593758" y="0"/>
                    <a:pt x="631408" y="15595"/>
                    <a:pt x="659168" y="43355"/>
                  </a:cubicBezTo>
                  <a:cubicBezTo>
                    <a:pt x="686928" y="71115"/>
                    <a:pt x="702523" y="108765"/>
                    <a:pt x="702523" y="148024"/>
                  </a:cubicBezTo>
                  <a:lnTo>
                    <a:pt x="702523" y="352431"/>
                  </a:lnTo>
                  <a:cubicBezTo>
                    <a:pt x="702523" y="434182"/>
                    <a:pt x="636251" y="500455"/>
                    <a:pt x="554500" y="500455"/>
                  </a:cubicBezTo>
                  <a:lnTo>
                    <a:pt x="148024" y="500455"/>
                  </a:lnTo>
                  <a:cubicBezTo>
                    <a:pt x="66273" y="500455"/>
                    <a:pt x="0" y="434182"/>
                    <a:pt x="0" y="352431"/>
                  </a:cubicBezTo>
                  <a:lnTo>
                    <a:pt x="0" y="148024"/>
                  </a:lnTo>
                  <a:cubicBezTo>
                    <a:pt x="0" y="66273"/>
                    <a:pt x="66273" y="0"/>
                    <a:pt x="148024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702524" cy="538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-500959">
            <a:off x="8331849" y="5298192"/>
            <a:ext cx="196117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An opportunity to show appreciation to employees and workers everywhere</a:t>
            </a:r>
          </a:p>
        </p:txBody>
      </p:sp>
      <p:grpSp>
        <p:nvGrpSpPr>
          <p:cNvPr name="Group 17" id="17"/>
          <p:cNvGrpSpPr/>
          <p:nvPr/>
        </p:nvGrpSpPr>
        <p:grpSpPr>
          <a:xfrm rot="169406">
            <a:off x="11026121" y="6696170"/>
            <a:ext cx="2190434" cy="1505291"/>
            <a:chOff x="0" y="0"/>
            <a:chExt cx="576905" cy="39645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76905" cy="396455"/>
            </a:xfrm>
            <a:custGeom>
              <a:avLst/>
              <a:gdLst/>
              <a:ahLst/>
              <a:cxnLst/>
              <a:rect r="r" b="b" t="t" l="l"/>
              <a:pathLst>
                <a:path h="396455" w="576905">
                  <a:moveTo>
                    <a:pt x="180256" y="0"/>
                  </a:moveTo>
                  <a:lnTo>
                    <a:pt x="396649" y="0"/>
                  </a:lnTo>
                  <a:cubicBezTo>
                    <a:pt x="444456" y="0"/>
                    <a:pt x="490304" y="18991"/>
                    <a:pt x="524109" y="52796"/>
                  </a:cubicBezTo>
                  <a:cubicBezTo>
                    <a:pt x="557913" y="86600"/>
                    <a:pt x="576905" y="132449"/>
                    <a:pt x="576905" y="180256"/>
                  </a:cubicBezTo>
                  <a:lnTo>
                    <a:pt x="576905" y="216200"/>
                  </a:lnTo>
                  <a:cubicBezTo>
                    <a:pt x="576905" y="264006"/>
                    <a:pt x="557913" y="309855"/>
                    <a:pt x="524109" y="343659"/>
                  </a:cubicBezTo>
                  <a:cubicBezTo>
                    <a:pt x="490304" y="377464"/>
                    <a:pt x="444456" y="396455"/>
                    <a:pt x="396649" y="396455"/>
                  </a:cubicBezTo>
                  <a:lnTo>
                    <a:pt x="180256" y="396455"/>
                  </a:lnTo>
                  <a:cubicBezTo>
                    <a:pt x="132449" y="396455"/>
                    <a:pt x="86600" y="377464"/>
                    <a:pt x="52796" y="343659"/>
                  </a:cubicBezTo>
                  <a:cubicBezTo>
                    <a:pt x="18991" y="309855"/>
                    <a:pt x="0" y="264006"/>
                    <a:pt x="0" y="216200"/>
                  </a:cubicBezTo>
                  <a:lnTo>
                    <a:pt x="0" y="180256"/>
                  </a:lnTo>
                  <a:cubicBezTo>
                    <a:pt x="0" y="132449"/>
                    <a:pt x="18991" y="86600"/>
                    <a:pt x="52796" y="52796"/>
                  </a:cubicBezTo>
                  <a:cubicBezTo>
                    <a:pt x="86600" y="18991"/>
                    <a:pt x="132449" y="0"/>
                    <a:pt x="180256" y="0"/>
                  </a:cubicBezTo>
                  <a:close/>
                </a:path>
              </a:pathLst>
            </a:custGeom>
            <a:solidFill>
              <a:srgbClr val="228A7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576905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169406">
            <a:off x="11348683" y="7043571"/>
            <a:ext cx="154931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Time for rest, recognition, and reflection</a:t>
            </a:r>
          </a:p>
        </p:txBody>
      </p:sp>
      <p:sp>
        <p:nvSpPr>
          <p:cNvPr name="TextBox 21" id="21"/>
          <p:cNvSpPr txBox="true"/>
          <p:nvPr/>
        </p:nvSpPr>
        <p:spPr>
          <a:xfrm rot="-372240">
            <a:off x="11922001" y="4184422"/>
            <a:ext cx="1352996" cy="38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2459002">
            <a:off x="13426504" y="2006373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0143167">
            <a:off x="4559188" y="2008283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2943385">
            <a:off x="11711879" y="5386931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4" y="0"/>
                </a:lnTo>
                <a:lnTo>
                  <a:pt x="453724" y="738308"/>
                </a:lnTo>
                <a:lnTo>
                  <a:pt x="0" y="738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095017" y="7810291"/>
            <a:ext cx="936927" cy="1020416"/>
          </a:xfrm>
          <a:custGeom>
            <a:avLst/>
            <a:gdLst/>
            <a:ahLst/>
            <a:cxnLst/>
            <a:rect r="r" b="b" t="t" l="l"/>
            <a:pathLst>
              <a:path h="1020416" w="936927">
                <a:moveTo>
                  <a:pt x="0" y="0"/>
                </a:moveTo>
                <a:lnTo>
                  <a:pt x="936928" y="0"/>
                </a:lnTo>
                <a:lnTo>
                  <a:pt x="936928" y="1020416"/>
                </a:lnTo>
                <a:lnTo>
                  <a:pt x="0" y="1020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1624610">
            <a:off x="4630143" y="5932886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7" y="0"/>
                </a:lnTo>
                <a:lnTo>
                  <a:pt x="535227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4152907" y="8085151"/>
            <a:ext cx="2948034" cy="1173149"/>
            <a:chOff x="0" y="0"/>
            <a:chExt cx="1374303" cy="54689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74303" cy="546894"/>
            </a:xfrm>
            <a:custGeom>
              <a:avLst/>
              <a:gdLst/>
              <a:ahLst/>
              <a:cxnLst/>
              <a:rect r="r" b="b" t="t" l="l"/>
              <a:pathLst>
                <a:path h="546894" w="1374303">
                  <a:moveTo>
                    <a:pt x="687152" y="0"/>
                  </a:moveTo>
                  <a:cubicBezTo>
                    <a:pt x="307648" y="0"/>
                    <a:pt x="0" y="122426"/>
                    <a:pt x="0" y="273447"/>
                  </a:cubicBezTo>
                  <a:cubicBezTo>
                    <a:pt x="0" y="424468"/>
                    <a:pt x="307648" y="546894"/>
                    <a:pt x="687152" y="546894"/>
                  </a:cubicBezTo>
                  <a:cubicBezTo>
                    <a:pt x="1066655" y="546894"/>
                    <a:pt x="1374303" y="424468"/>
                    <a:pt x="1374303" y="273447"/>
                  </a:cubicBezTo>
                  <a:cubicBezTo>
                    <a:pt x="1374303" y="122426"/>
                    <a:pt x="1066655" y="0"/>
                    <a:pt x="687152" y="0"/>
                  </a:cubicBezTo>
                  <a:close/>
                </a:path>
              </a:pathLst>
            </a:custGeom>
            <a:solidFill>
              <a:srgbClr val="F3EAE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28841" y="13171"/>
              <a:ext cx="1116621" cy="4824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4152907" y="1028700"/>
            <a:ext cx="2638315" cy="7843638"/>
          </a:xfrm>
          <a:custGeom>
            <a:avLst/>
            <a:gdLst/>
            <a:ahLst/>
            <a:cxnLst/>
            <a:rect r="r" b="b" t="t" l="l"/>
            <a:pathLst>
              <a:path h="7843638" w="2638315">
                <a:moveTo>
                  <a:pt x="0" y="0"/>
                </a:moveTo>
                <a:lnTo>
                  <a:pt x="2638315" y="0"/>
                </a:lnTo>
                <a:lnTo>
                  <a:pt x="2638315" y="7843638"/>
                </a:lnTo>
                <a:lnTo>
                  <a:pt x="0" y="78436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1817" y="1028700"/>
            <a:ext cx="5985164" cy="8229600"/>
          </a:xfrm>
          <a:custGeom>
            <a:avLst/>
            <a:gdLst/>
            <a:ahLst/>
            <a:cxnLst/>
            <a:rect r="r" b="b" t="t" l="l"/>
            <a:pathLst>
              <a:path h="8229600" w="5985164">
                <a:moveTo>
                  <a:pt x="0" y="0"/>
                </a:moveTo>
                <a:lnTo>
                  <a:pt x="5985163" y="0"/>
                </a:lnTo>
                <a:lnTo>
                  <a:pt x="59851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182371">
            <a:off x="8875281" y="2649769"/>
            <a:ext cx="5254121" cy="2068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5538" spc="-466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Today</a:t>
            </a:r>
          </a:p>
        </p:txBody>
      </p:sp>
      <p:sp>
        <p:nvSpPr>
          <p:cNvPr name="TextBox 4" id="4"/>
          <p:cNvSpPr txBox="true"/>
          <p:nvPr/>
        </p:nvSpPr>
        <p:spPr>
          <a:xfrm rot="331100">
            <a:off x="6422705" y="1251048"/>
            <a:ext cx="10689225" cy="262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5"/>
              </a:lnSpc>
            </a:pPr>
            <a:r>
              <a:rPr lang="en-US" sz="12058" spc="-361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Labor Challenges</a:t>
            </a:r>
          </a:p>
        </p:txBody>
      </p:sp>
      <p:sp>
        <p:nvSpPr>
          <p:cNvPr name="TextBox 5" id="5"/>
          <p:cNvSpPr txBox="true"/>
          <p:nvPr/>
        </p:nvSpPr>
        <p:spPr>
          <a:xfrm rot="713527">
            <a:off x="14158473" y="4437476"/>
            <a:ext cx="1352996" cy="38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241877" y="5448414"/>
            <a:ext cx="3540015" cy="724519"/>
            <a:chOff x="0" y="0"/>
            <a:chExt cx="932350" cy="1908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2350" cy="190820"/>
            </a:xfrm>
            <a:custGeom>
              <a:avLst/>
              <a:gdLst/>
              <a:ahLst/>
              <a:cxnLst/>
              <a:rect r="r" b="b" t="t" l="l"/>
              <a:pathLst>
                <a:path h="190820" w="932350">
                  <a:moveTo>
                    <a:pt x="95410" y="0"/>
                  </a:moveTo>
                  <a:lnTo>
                    <a:pt x="836940" y="0"/>
                  </a:lnTo>
                  <a:cubicBezTo>
                    <a:pt x="862244" y="0"/>
                    <a:pt x="886512" y="10052"/>
                    <a:pt x="904405" y="27945"/>
                  </a:cubicBezTo>
                  <a:cubicBezTo>
                    <a:pt x="922298" y="45838"/>
                    <a:pt x="932350" y="70106"/>
                    <a:pt x="932350" y="95410"/>
                  </a:cubicBezTo>
                  <a:lnTo>
                    <a:pt x="932350" y="95410"/>
                  </a:lnTo>
                  <a:cubicBezTo>
                    <a:pt x="932350" y="120714"/>
                    <a:pt x="922298" y="144982"/>
                    <a:pt x="904405" y="162875"/>
                  </a:cubicBezTo>
                  <a:cubicBezTo>
                    <a:pt x="886512" y="180768"/>
                    <a:pt x="862244" y="190820"/>
                    <a:pt x="836940" y="190820"/>
                  </a:cubicBezTo>
                  <a:lnTo>
                    <a:pt x="95410" y="190820"/>
                  </a:lnTo>
                  <a:cubicBezTo>
                    <a:pt x="70106" y="190820"/>
                    <a:pt x="45838" y="180768"/>
                    <a:pt x="27945" y="162875"/>
                  </a:cubicBezTo>
                  <a:cubicBezTo>
                    <a:pt x="10052" y="144982"/>
                    <a:pt x="0" y="120714"/>
                    <a:pt x="0" y="95410"/>
                  </a:cubicBezTo>
                  <a:lnTo>
                    <a:pt x="0" y="95410"/>
                  </a:lnTo>
                  <a:cubicBezTo>
                    <a:pt x="0" y="70106"/>
                    <a:pt x="10052" y="45838"/>
                    <a:pt x="27945" y="27945"/>
                  </a:cubicBezTo>
                  <a:cubicBezTo>
                    <a:pt x="45838" y="10052"/>
                    <a:pt x="70106" y="0"/>
                    <a:pt x="95410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932350" cy="22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472131" y="5628328"/>
            <a:ext cx="307950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Gig economy and job security</a:t>
            </a:r>
          </a:p>
        </p:txBody>
      </p:sp>
      <p:grpSp>
        <p:nvGrpSpPr>
          <p:cNvPr name="Group 10" id="10"/>
          <p:cNvGrpSpPr/>
          <p:nvPr/>
        </p:nvGrpSpPr>
        <p:grpSpPr>
          <a:xfrm rot="102124">
            <a:off x="8982905" y="6667653"/>
            <a:ext cx="3697897" cy="724519"/>
            <a:chOff x="0" y="0"/>
            <a:chExt cx="973932" cy="1908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73932" cy="190820"/>
            </a:xfrm>
            <a:custGeom>
              <a:avLst/>
              <a:gdLst/>
              <a:ahLst/>
              <a:cxnLst/>
              <a:rect r="r" b="b" t="t" l="l"/>
              <a:pathLst>
                <a:path h="190820" w="973932">
                  <a:moveTo>
                    <a:pt x="95410" y="0"/>
                  </a:moveTo>
                  <a:lnTo>
                    <a:pt x="878522" y="0"/>
                  </a:lnTo>
                  <a:cubicBezTo>
                    <a:pt x="903826" y="0"/>
                    <a:pt x="928094" y="10052"/>
                    <a:pt x="945987" y="27945"/>
                  </a:cubicBezTo>
                  <a:cubicBezTo>
                    <a:pt x="963880" y="45838"/>
                    <a:pt x="973932" y="70106"/>
                    <a:pt x="973932" y="95410"/>
                  </a:cubicBezTo>
                  <a:lnTo>
                    <a:pt x="973932" y="95410"/>
                  </a:lnTo>
                  <a:cubicBezTo>
                    <a:pt x="973932" y="148103"/>
                    <a:pt x="931215" y="190820"/>
                    <a:pt x="878522" y="190820"/>
                  </a:cubicBezTo>
                  <a:lnTo>
                    <a:pt x="95410" y="190820"/>
                  </a:lnTo>
                  <a:cubicBezTo>
                    <a:pt x="70106" y="190820"/>
                    <a:pt x="45838" y="180768"/>
                    <a:pt x="27945" y="162875"/>
                  </a:cubicBezTo>
                  <a:cubicBezTo>
                    <a:pt x="10052" y="144982"/>
                    <a:pt x="0" y="120714"/>
                    <a:pt x="0" y="95410"/>
                  </a:cubicBezTo>
                  <a:lnTo>
                    <a:pt x="0" y="95410"/>
                  </a:lnTo>
                  <a:cubicBezTo>
                    <a:pt x="0" y="70106"/>
                    <a:pt x="10052" y="45838"/>
                    <a:pt x="27945" y="27945"/>
                  </a:cubicBezTo>
                  <a:cubicBezTo>
                    <a:pt x="45838" y="10052"/>
                    <a:pt x="70106" y="0"/>
                    <a:pt x="95410" y="0"/>
                  </a:cubicBezTo>
                  <a:close/>
                </a:path>
              </a:pathLst>
            </a:custGeom>
            <a:solidFill>
              <a:srgbClr val="AEBA9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73932" cy="22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102124">
            <a:off x="9293556" y="6867708"/>
            <a:ext cx="307950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Fair wages and work-life balance</a:t>
            </a:r>
          </a:p>
        </p:txBody>
      </p:sp>
      <p:grpSp>
        <p:nvGrpSpPr>
          <p:cNvPr name="Group 14" id="14"/>
          <p:cNvGrpSpPr/>
          <p:nvPr/>
        </p:nvGrpSpPr>
        <p:grpSpPr>
          <a:xfrm rot="208414">
            <a:off x="10011884" y="7814681"/>
            <a:ext cx="3921564" cy="724519"/>
            <a:chOff x="0" y="0"/>
            <a:chExt cx="1032840" cy="1908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32840" cy="190820"/>
            </a:xfrm>
            <a:custGeom>
              <a:avLst/>
              <a:gdLst/>
              <a:ahLst/>
              <a:cxnLst/>
              <a:rect r="r" b="b" t="t" l="l"/>
              <a:pathLst>
                <a:path h="190820" w="1032840">
                  <a:moveTo>
                    <a:pt x="95410" y="0"/>
                  </a:moveTo>
                  <a:lnTo>
                    <a:pt x="937430" y="0"/>
                  </a:lnTo>
                  <a:cubicBezTo>
                    <a:pt x="990123" y="0"/>
                    <a:pt x="1032840" y="42716"/>
                    <a:pt x="1032840" y="95410"/>
                  </a:cubicBezTo>
                  <a:lnTo>
                    <a:pt x="1032840" y="95410"/>
                  </a:lnTo>
                  <a:cubicBezTo>
                    <a:pt x="1032840" y="120714"/>
                    <a:pt x="1022788" y="144982"/>
                    <a:pt x="1004895" y="162875"/>
                  </a:cubicBezTo>
                  <a:cubicBezTo>
                    <a:pt x="987002" y="180768"/>
                    <a:pt x="962734" y="190820"/>
                    <a:pt x="937430" y="190820"/>
                  </a:cubicBezTo>
                  <a:lnTo>
                    <a:pt x="95410" y="190820"/>
                  </a:lnTo>
                  <a:cubicBezTo>
                    <a:pt x="70106" y="190820"/>
                    <a:pt x="45838" y="180768"/>
                    <a:pt x="27945" y="162875"/>
                  </a:cubicBezTo>
                  <a:cubicBezTo>
                    <a:pt x="10052" y="144982"/>
                    <a:pt x="0" y="120714"/>
                    <a:pt x="0" y="95410"/>
                  </a:cubicBezTo>
                  <a:lnTo>
                    <a:pt x="0" y="95410"/>
                  </a:lnTo>
                  <a:cubicBezTo>
                    <a:pt x="0" y="70106"/>
                    <a:pt x="10052" y="45838"/>
                    <a:pt x="27945" y="27945"/>
                  </a:cubicBezTo>
                  <a:cubicBezTo>
                    <a:pt x="45838" y="10052"/>
                    <a:pt x="70106" y="0"/>
                    <a:pt x="95410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032840" cy="22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208414">
            <a:off x="10192480" y="7994686"/>
            <a:ext cx="356631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Automation and the future of jobs</a:t>
            </a:r>
          </a:p>
        </p:txBody>
      </p:sp>
      <p:grpSp>
        <p:nvGrpSpPr>
          <p:cNvPr name="Group 18" id="18"/>
          <p:cNvGrpSpPr/>
          <p:nvPr/>
        </p:nvGrpSpPr>
        <p:grpSpPr>
          <a:xfrm rot="-458899">
            <a:off x="13157353" y="5815448"/>
            <a:ext cx="3368977" cy="1145538"/>
            <a:chOff x="0" y="0"/>
            <a:chExt cx="887302" cy="3017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87303" cy="301706"/>
            </a:xfrm>
            <a:custGeom>
              <a:avLst/>
              <a:gdLst/>
              <a:ahLst/>
              <a:cxnLst/>
              <a:rect r="r" b="b" t="t" l="l"/>
              <a:pathLst>
                <a:path h="301706" w="887303">
                  <a:moveTo>
                    <a:pt x="117198" y="0"/>
                  </a:moveTo>
                  <a:lnTo>
                    <a:pt x="770104" y="0"/>
                  </a:lnTo>
                  <a:cubicBezTo>
                    <a:pt x="801187" y="0"/>
                    <a:pt x="830997" y="12348"/>
                    <a:pt x="852976" y="34327"/>
                  </a:cubicBezTo>
                  <a:cubicBezTo>
                    <a:pt x="874955" y="56305"/>
                    <a:pt x="887303" y="86115"/>
                    <a:pt x="887303" y="117198"/>
                  </a:cubicBezTo>
                  <a:lnTo>
                    <a:pt x="887303" y="184507"/>
                  </a:lnTo>
                  <a:cubicBezTo>
                    <a:pt x="887303" y="215590"/>
                    <a:pt x="874955" y="245400"/>
                    <a:pt x="852976" y="267379"/>
                  </a:cubicBezTo>
                  <a:cubicBezTo>
                    <a:pt x="830997" y="289358"/>
                    <a:pt x="801187" y="301706"/>
                    <a:pt x="770104" y="301706"/>
                  </a:cubicBezTo>
                  <a:lnTo>
                    <a:pt x="117198" y="301706"/>
                  </a:lnTo>
                  <a:cubicBezTo>
                    <a:pt x="52471" y="301706"/>
                    <a:pt x="0" y="249234"/>
                    <a:pt x="0" y="184507"/>
                  </a:cubicBezTo>
                  <a:lnTo>
                    <a:pt x="0" y="117198"/>
                  </a:lnTo>
                  <a:cubicBezTo>
                    <a:pt x="0" y="86115"/>
                    <a:pt x="12348" y="56305"/>
                    <a:pt x="34327" y="34327"/>
                  </a:cubicBezTo>
                  <a:cubicBezTo>
                    <a:pt x="56305" y="12348"/>
                    <a:pt x="86115" y="0"/>
                    <a:pt x="117198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887302" cy="339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-458899">
            <a:off x="13463959" y="6098190"/>
            <a:ext cx="2749499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Mental health and well-being in the workplace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2459002">
            <a:off x="16104122" y="2365566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0143167">
            <a:off x="6344902" y="1758139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7" y="0"/>
                </a:lnTo>
                <a:lnTo>
                  <a:pt x="216357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804173">
            <a:off x="15387379" y="7758881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5" y="0"/>
                </a:lnTo>
                <a:lnTo>
                  <a:pt x="453725" y="738309"/>
                </a:lnTo>
                <a:lnTo>
                  <a:pt x="0" y="73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339202">
            <a:off x="7818667" y="3877489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2" y="0"/>
                </a:lnTo>
                <a:lnTo>
                  <a:pt x="713782" y="607363"/>
                </a:lnTo>
                <a:lnTo>
                  <a:pt x="0" y="607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1624610">
            <a:off x="8113178" y="7792442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7" y="0"/>
                </a:lnTo>
                <a:lnTo>
                  <a:pt x="535227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028700"/>
            <a:ext cx="8115300" cy="8250305"/>
          </a:xfrm>
          <a:custGeom>
            <a:avLst/>
            <a:gdLst/>
            <a:ahLst/>
            <a:cxnLst/>
            <a:rect r="r" b="b" t="t" l="l"/>
            <a:pathLst>
              <a:path h="8250305" w="8115300">
                <a:moveTo>
                  <a:pt x="0" y="0"/>
                </a:moveTo>
                <a:lnTo>
                  <a:pt x="8115300" y="0"/>
                </a:lnTo>
                <a:lnTo>
                  <a:pt x="8115300" y="8250305"/>
                </a:lnTo>
                <a:lnTo>
                  <a:pt x="0" y="8250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351136">
            <a:off x="963048" y="1237754"/>
            <a:ext cx="7790389" cy="2021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5"/>
              </a:lnSpc>
            </a:pPr>
            <a:r>
              <a:rPr lang="en-US" sz="12058" spc="-361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How Can We</a:t>
            </a:r>
          </a:p>
        </p:txBody>
      </p:sp>
      <p:sp>
        <p:nvSpPr>
          <p:cNvPr name="TextBox 4" id="4"/>
          <p:cNvSpPr txBox="true"/>
          <p:nvPr/>
        </p:nvSpPr>
        <p:spPr>
          <a:xfrm rot="-532814">
            <a:off x="2891183" y="2364432"/>
            <a:ext cx="9539136" cy="205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1"/>
              </a:lnSpc>
            </a:pPr>
            <a:r>
              <a:rPr lang="en-US" sz="10142" spc="-304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Support Workers?</a:t>
            </a:r>
          </a:p>
        </p:txBody>
      </p:sp>
      <p:sp>
        <p:nvSpPr>
          <p:cNvPr name="TextBox 5" id="5"/>
          <p:cNvSpPr txBox="true"/>
          <p:nvPr/>
        </p:nvSpPr>
        <p:spPr>
          <a:xfrm rot="-111099">
            <a:off x="4840577" y="2875059"/>
            <a:ext cx="1340272" cy="29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 Salford &amp; Co. </a:t>
            </a:r>
          </a:p>
        </p:txBody>
      </p:sp>
      <p:grpSp>
        <p:nvGrpSpPr>
          <p:cNvPr name="Group 6" id="6"/>
          <p:cNvGrpSpPr/>
          <p:nvPr/>
        </p:nvGrpSpPr>
        <p:grpSpPr>
          <a:xfrm rot="353963">
            <a:off x="2606855" y="5153852"/>
            <a:ext cx="1979532" cy="1505291"/>
            <a:chOff x="0" y="0"/>
            <a:chExt cx="521358" cy="3964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1358" cy="396455"/>
            </a:xfrm>
            <a:custGeom>
              <a:avLst/>
              <a:gdLst/>
              <a:ahLst/>
              <a:cxnLst/>
              <a:rect r="r" b="b" t="t" l="l"/>
              <a:pathLst>
                <a:path h="396455" w="521358">
                  <a:moveTo>
                    <a:pt x="198228" y="0"/>
                  </a:moveTo>
                  <a:lnTo>
                    <a:pt x="323131" y="0"/>
                  </a:lnTo>
                  <a:cubicBezTo>
                    <a:pt x="432609" y="0"/>
                    <a:pt x="521358" y="88750"/>
                    <a:pt x="521358" y="198228"/>
                  </a:cubicBezTo>
                  <a:lnTo>
                    <a:pt x="521358" y="198228"/>
                  </a:lnTo>
                  <a:cubicBezTo>
                    <a:pt x="521358" y="250801"/>
                    <a:pt x="500474" y="301221"/>
                    <a:pt x="463299" y="338396"/>
                  </a:cubicBezTo>
                  <a:cubicBezTo>
                    <a:pt x="426124" y="375570"/>
                    <a:pt x="375704" y="396455"/>
                    <a:pt x="323131" y="396455"/>
                  </a:cubicBezTo>
                  <a:lnTo>
                    <a:pt x="198228" y="396455"/>
                  </a:lnTo>
                  <a:cubicBezTo>
                    <a:pt x="88750" y="396455"/>
                    <a:pt x="0" y="307706"/>
                    <a:pt x="0" y="198228"/>
                  </a:cubicBezTo>
                  <a:lnTo>
                    <a:pt x="0" y="198228"/>
                  </a:lnTo>
                  <a:cubicBezTo>
                    <a:pt x="0" y="88750"/>
                    <a:pt x="88750" y="0"/>
                    <a:pt x="198228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1358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353963">
            <a:off x="2824899" y="5478024"/>
            <a:ext cx="154931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Advocate for fair labor practices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06855" y="7080964"/>
            <a:ext cx="1979532" cy="1263670"/>
            <a:chOff x="0" y="0"/>
            <a:chExt cx="521358" cy="33281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1358" cy="332818"/>
            </a:xfrm>
            <a:custGeom>
              <a:avLst/>
              <a:gdLst/>
              <a:ahLst/>
              <a:cxnLst/>
              <a:rect r="r" b="b" t="t" l="l"/>
              <a:pathLst>
                <a:path h="332818" w="521358">
                  <a:moveTo>
                    <a:pt x="166409" y="0"/>
                  </a:moveTo>
                  <a:lnTo>
                    <a:pt x="354949" y="0"/>
                  </a:lnTo>
                  <a:cubicBezTo>
                    <a:pt x="446854" y="0"/>
                    <a:pt x="521358" y="74504"/>
                    <a:pt x="521358" y="166409"/>
                  </a:cubicBezTo>
                  <a:lnTo>
                    <a:pt x="521358" y="166409"/>
                  </a:lnTo>
                  <a:cubicBezTo>
                    <a:pt x="521358" y="210544"/>
                    <a:pt x="503826" y="252871"/>
                    <a:pt x="472618" y="284078"/>
                  </a:cubicBezTo>
                  <a:cubicBezTo>
                    <a:pt x="441410" y="315286"/>
                    <a:pt x="399084" y="332818"/>
                    <a:pt x="354949" y="332818"/>
                  </a:cubicBezTo>
                  <a:lnTo>
                    <a:pt x="166409" y="332818"/>
                  </a:lnTo>
                  <a:cubicBezTo>
                    <a:pt x="74504" y="332818"/>
                    <a:pt x="0" y="258314"/>
                    <a:pt x="0" y="166409"/>
                  </a:cubicBezTo>
                  <a:lnTo>
                    <a:pt x="0" y="166409"/>
                  </a:lnTo>
                  <a:cubicBezTo>
                    <a:pt x="0" y="74504"/>
                    <a:pt x="74504" y="0"/>
                    <a:pt x="166409" y="0"/>
                  </a:cubicBezTo>
                  <a:close/>
                </a:path>
              </a:pathLst>
            </a:custGeom>
            <a:solidFill>
              <a:srgbClr val="DF5A6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21358" cy="3709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820079" y="7427049"/>
            <a:ext cx="154931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FFF8F2"/>
                </a:solidFill>
                <a:latin typeface="Lulu Font TH"/>
                <a:ea typeface="Lulu Font TH"/>
                <a:cs typeface="Lulu Font TH"/>
                <a:sym typeface="Lulu Font TH"/>
              </a:rPr>
              <a:t>Support ethical businesses</a:t>
            </a:r>
          </a:p>
        </p:txBody>
      </p:sp>
      <p:grpSp>
        <p:nvGrpSpPr>
          <p:cNvPr name="Group 14" id="14"/>
          <p:cNvGrpSpPr/>
          <p:nvPr/>
        </p:nvGrpSpPr>
        <p:grpSpPr>
          <a:xfrm rot="-554459">
            <a:off x="5122360" y="5292676"/>
            <a:ext cx="1979532" cy="1505291"/>
            <a:chOff x="0" y="0"/>
            <a:chExt cx="521358" cy="3964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21358" cy="396455"/>
            </a:xfrm>
            <a:custGeom>
              <a:avLst/>
              <a:gdLst/>
              <a:ahLst/>
              <a:cxnLst/>
              <a:rect r="r" b="b" t="t" l="l"/>
              <a:pathLst>
                <a:path h="396455" w="521358">
                  <a:moveTo>
                    <a:pt x="198228" y="0"/>
                  </a:moveTo>
                  <a:lnTo>
                    <a:pt x="323131" y="0"/>
                  </a:lnTo>
                  <a:cubicBezTo>
                    <a:pt x="432609" y="0"/>
                    <a:pt x="521358" y="88750"/>
                    <a:pt x="521358" y="198228"/>
                  </a:cubicBezTo>
                  <a:lnTo>
                    <a:pt x="521358" y="198228"/>
                  </a:lnTo>
                  <a:cubicBezTo>
                    <a:pt x="521358" y="250801"/>
                    <a:pt x="500474" y="301221"/>
                    <a:pt x="463299" y="338396"/>
                  </a:cubicBezTo>
                  <a:cubicBezTo>
                    <a:pt x="426124" y="375570"/>
                    <a:pt x="375704" y="396455"/>
                    <a:pt x="323131" y="396455"/>
                  </a:cubicBezTo>
                  <a:lnTo>
                    <a:pt x="198228" y="396455"/>
                  </a:lnTo>
                  <a:cubicBezTo>
                    <a:pt x="88750" y="396455"/>
                    <a:pt x="0" y="307706"/>
                    <a:pt x="0" y="198228"/>
                  </a:cubicBezTo>
                  <a:lnTo>
                    <a:pt x="0" y="198228"/>
                  </a:lnTo>
                  <a:cubicBezTo>
                    <a:pt x="0" y="88750"/>
                    <a:pt x="88750" y="0"/>
                    <a:pt x="198228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21358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-554459">
            <a:off x="5332878" y="5617067"/>
            <a:ext cx="154931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Appreciate workers in everyday life</a:t>
            </a:r>
          </a:p>
        </p:txBody>
      </p:sp>
      <p:grpSp>
        <p:nvGrpSpPr>
          <p:cNvPr name="Group 18" id="18"/>
          <p:cNvGrpSpPr/>
          <p:nvPr/>
        </p:nvGrpSpPr>
        <p:grpSpPr>
          <a:xfrm rot="349515">
            <a:off x="5509636" y="7384566"/>
            <a:ext cx="2221419" cy="1505291"/>
            <a:chOff x="0" y="0"/>
            <a:chExt cx="585065" cy="3964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85065" cy="396455"/>
            </a:xfrm>
            <a:custGeom>
              <a:avLst/>
              <a:gdLst/>
              <a:ahLst/>
              <a:cxnLst/>
              <a:rect r="r" b="b" t="t" l="l"/>
              <a:pathLst>
                <a:path h="396455" w="585065">
                  <a:moveTo>
                    <a:pt x="177741" y="0"/>
                  </a:moveTo>
                  <a:lnTo>
                    <a:pt x="407324" y="0"/>
                  </a:lnTo>
                  <a:cubicBezTo>
                    <a:pt x="505488" y="0"/>
                    <a:pt x="585065" y="79578"/>
                    <a:pt x="585065" y="177741"/>
                  </a:cubicBezTo>
                  <a:lnTo>
                    <a:pt x="585065" y="218714"/>
                  </a:lnTo>
                  <a:cubicBezTo>
                    <a:pt x="585065" y="316878"/>
                    <a:pt x="505488" y="396455"/>
                    <a:pt x="407324" y="396455"/>
                  </a:cubicBezTo>
                  <a:lnTo>
                    <a:pt x="177741" y="396455"/>
                  </a:lnTo>
                  <a:cubicBezTo>
                    <a:pt x="79578" y="396455"/>
                    <a:pt x="0" y="316878"/>
                    <a:pt x="0" y="218714"/>
                  </a:cubicBezTo>
                  <a:lnTo>
                    <a:pt x="0" y="177741"/>
                  </a:lnTo>
                  <a:cubicBezTo>
                    <a:pt x="0" y="79578"/>
                    <a:pt x="79578" y="0"/>
                    <a:pt x="177741" y="0"/>
                  </a:cubicBezTo>
                  <a:close/>
                </a:path>
              </a:pathLst>
            </a:custGeom>
            <a:solidFill>
              <a:srgbClr val="F3EAE2"/>
            </a:solidFill>
            <a:ln cap="rnd">
              <a:noFill/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585065" cy="434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349515">
            <a:off x="5848587" y="7708734"/>
            <a:ext cx="154931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53">
                <a:solidFill>
                  <a:srgbClr val="373737"/>
                </a:solidFill>
                <a:latin typeface="Lulu Font TH"/>
                <a:ea typeface="Lulu Font TH"/>
                <a:cs typeface="Lulu Font TH"/>
                <a:sym typeface="Lulu Font TH"/>
              </a:rPr>
              <a:t>Promote healthy and safe working environments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5400000">
            <a:off x="11945539" y="1066429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0143167">
            <a:off x="1740758" y="1328215"/>
            <a:ext cx="216356" cy="271062"/>
          </a:xfrm>
          <a:custGeom>
            <a:avLst/>
            <a:gdLst/>
            <a:ahLst/>
            <a:cxnLst/>
            <a:rect r="r" b="b" t="t" l="l"/>
            <a:pathLst>
              <a:path h="271062" w="216356">
                <a:moveTo>
                  <a:pt x="0" y="0"/>
                </a:moveTo>
                <a:lnTo>
                  <a:pt x="216356" y="0"/>
                </a:lnTo>
                <a:lnTo>
                  <a:pt x="216356" y="271062"/>
                </a:lnTo>
                <a:lnTo>
                  <a:pt x="0" y="271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804173">
            <a:off x="1490126" y="8136440"/>
            <a:ext cx="453724" cy="738309"/>
          </a:xfrm>
          <a:custGeom>
            <a:avLst/>
            <a:gdLst/>
            <a:ahLst/>
            <a:cxnLst/>
            <a:rect r="r" b="b" t="t" l="l"/>
            <a:pathLst>
              <a:path h="738309" w="453724">
                <a:moveTo>
                  <a:pt x="0" y="0"/>
                </a:moveTo>
                <a:lnTo>
                  <a:pt x="453725" y="0"/>
                </a:lnTo>
                <a:lnTo>
                  <a:pt x="453725" y="738309"/>
                </a:lnTo>
                <a:lnTo>
                  <a:pt x="0" y="73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339202">
            <a:off x="1591607" y="3933309"/>
            <a:ext cx="713782" cy="607363"/>
          </a:xfrm>
          <a:custGeom>
            <a:avLst/>
            <a:gdLst/>
            <a:ahLst/>
            <a:cxnLst/>
            <a:rect r="r" b="b" t="t" l="l"/>
            <a:pathLst>
              <a:path h="607363" w="713782">
                <a:moveTo>
                  <a:pt x="0" y="0"/>
                </a:moveTo>
                <a:lnTo>
                  <a:pt x="713782" y="0"/>
                </a:lnTo>
                <a:lnTo>
                  <a:pt x="713782" y="607363"/>
                </a:lnTo>
                <a:lnTo>
                  <a:pt x="0" y="607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975648">
            <a:off x="7265422" y="7012617"/>
            <a:ext cx="535227" cy="472946"/>
          </a:xfrm>
          <a:custGeom>
            <a:avLst/>
            <a:gdLst/>
            <a:ahLst/>
            <a:cxnLst/>
            <a:rect r="r" b="b" t="t" l="l"/>
            <a:pathLst>
              <a:path h="472946" w="535227">
                <a:moveTo>
                  <a:pt x="0" y="0"/>
                </a:moveTo>
                <a:lnTo>
                  <a:pt x="535227" y="0"/>
                </a:lnTo>
                <a:lnTo>
                  <a:pt x="535227" y="472946"/>
                </a:lnTo>
                <a:lnTo>
                  <a:pt x="0" y="4729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899264" y="5056109"/>
            <a:ext cx="936927" cy="1020416"/>
          </a:xfrm>
          <a:custGeom>
            <a:avLst/>
            <a:gdLst/>
            <a:ahLst/>
            <a:cxnLst/>
            <a:rect r="r" b="b" t="t" l="l"/>
            <a:pathLst>
              <a:path h="1020416" w="936927">
                <a:moveTo>
                  <a:pt x="0" y="0"/>
                </a:moveTo>
                <a:lnTo>
                  <a:pt x="936928" y="0"/>
                </a:lnTo>
                <a:lnTo>
                  <a:pt x="936928" y="1020415"/>
                </a:lnTo>
                <a:lnTo>
                  <a:pt x="0" y="1020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DAHF_dnW_aw</dc:identifier>
  <dcterms:modified xsi:type="dcterms:W3CDTF">2011-08-01T06:04:30Z</dcterms:modified>
  <cp:revision>1</cp:revision>
  <dc:title>Tan Green and Black Illustrative Labor Day Presentation</dc:title>
</cp:coreProperties>
</file>