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F18EA-231D-42DD-BCFF-5B02A783E4FA}" type="datetimeFigureOut">
              <a:rPr lang="en-US" smtClean="0"/>
              <a:t>28-Nov-16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EA04D-CF10-4607-8DAD-6218527075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832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F18EA-231D-42DD-BCFF-5B02A783E4FA}" type="datetimeFigureOut">
              <a:rPr lang="en-US" smtClean="0"/>
              <a:t>28-Nov-16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EA04D-CF10-4607-8DAD-6218527075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87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F18EA-231D-42DD-BCFF-5B02A783E4FA}" type="datetimeFigureOut">
              <a:rPr lang="en-US" smtClean="0"/>
              <a:t>28-Nov-16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EA04D-CF10-4607-8DAD-6218527075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486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F18EA-231D-42DD-BCFF-5B02A783E4FA}" type="datetimeFigureOut">
              <a:rPr lang="en-US" smtClean="0"/>
              <a:t>28-Nov-16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EA04D-CF10-4607-8DAD-6218527075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92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F18EA-231D-42DD-BCFF-5B02A783E4FA}" type="datetimeFigureOut">
              <a:rPr lang="en-US" smtClean="0"/>
              <a:t>28-Nov-16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EA04D-CF10-4607-8DAD-6218527075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209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F18EA-231D-42DD-BCFF-5B02A783E4FA}" type="datetimeFigureOut">
              <a:rPr lang="en-US" smtClean="0"/>
              <a:t>28-Nov-16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EA04D-CF10-4607-8DAD-6218527075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810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F18EA-231D-42DD-BCFF-5B02A783E4FA}" type="datetimeFigureOut">
              <a:rPr lang="en-US" smtClean="0"/>
              <a:t>28-Nov-16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EA04D-CF10-4607-8DAD-6218527075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789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F18EA-231D-42DD-BCFF-5B02A783E4FA}" type="datetimeFigureOut">
              <a:rPr lang="en-US" smtClean="0"/>
              <a:t>28-Nov-16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EA04D-CF10-4607-8DAD-6218527075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242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F18EA-231D-42DD-BCFF-5B02A783E4FA}" type="datetimeFigureOut">
              <a:rPr lang="en-US" smtClean="0"/>
              <a:t>28-Nov-16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EA04D-CF10-4607-8DAD-6218527075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08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F18EA-231D-42DD-BCFF-5B02A783E4FA}" type="datetimeFigureOut">
              <a:rPr lang="en-US" smtClean="0"/>
              <a:t>28-Nov-16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EA04D-CF10-4607-8DAD-6218527075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043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F18EA-231D-42DD-BCFF-5B02A783E4FA}" type="datetimeFigureOut">
              <a:rPr lang="en-US" smtClean="0"/>
              <a:t>28-Nov-16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EA04D-CF10-4607-8DAD-6218527075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495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1F18EA-231D-42DD-BCFF-5B02A783E4FA}" type="datetimeFigureOut">
              <a:rPr lang="en-US" smtClean="0"/>
              <a:t>28-Nov-16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BEA04D-CF10-4607-8DAD-6218527075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179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0" indent="0" algn="ctr">
              <a:buNone/>
            </a:pPr>
            <a:r>
              <a:rPr lang="en-US" sz="4800" dirty="0">
                <a:solidFill>
                  <a:srgbClr val="FF0000"/>
                </a:solidFill>
              </a:rPr>
              <a:t>THE SCLERA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dirty="0"/>
              <a:t>This is also known as:</a:t>
            </a: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en-US" dirty="0"/>
              <a:t>Fibrous</a:t>
            </a: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en-US" dirty="0"/>
              <a:t>Outercoat</a:t>
            </a: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en-US" dirty="0"/>
              <a:t>White of the eye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dirty="0" smtClean="0"/>
              <a:t>Greek – </a:t>
            </a:r>
            <a:r>
              <a:rPr lang="en-US" dirty="0" err="1" smtClean="0"/>
              <a:t>scleros</a:t>
            </a:r>
            <a:endParaRPr lang="en-US" dirty="0" smtClean="0"/>
          </a:p>
          <a:p>
            <a:pPr algn="ctr">
              <a:buFont typeface="Wingdings" panose="05000000000000000000" pitchFamily="2" charset="2"/>
              <a:buChar char="Ø"/>
            </a:pPr>
            <a:r>
              <a:rPr lang="en-US" dirty="0" smtClean="0"/>
              <a:t>hard</a:t>
            </a: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The Sclera is continuous with: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en-US" dirty="0" smtClean="0"/>
              <a:t>Dura matter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en-US" dirty="0" smtClean="0"/>
              <a:t>Cornea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Origin: Mesoderm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877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Image1" descr="https://encrypted-tbn2.gstatic.com/images?q=tbn:ANd9GcTPFI1zicc6-3-BFfZcTbScgW45umQ4Jz_QHNYMd4cJF0_LWy6U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3114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112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dirty="0" smtClean="0"/>
              <a:t>The </a:t>
            </a:r>
            <a:r>
              <a:rPr lang="en-US" sz="2800" dirty="0" smtClean="0"/>
              <a:t>sclera consist of the: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 smtClean="0"/>
              <a:t>Posterior 5/6 of the outercoat</a:t>
            </a:r>
          </a:p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800" dirty="0" smtClean="0"/>
              <a:t>Cornea – consist of the anterior 1/6 of the outercoat</a:t>
            </a:r>
          </a:p>
          <a:p>
            <a:pPr>
              <a:lnSpc>
                <a:spcPct val="150000"/>
              </a:lnSpc>
            </a:pPr>
            <a:r>
              <a:rPr lang="en-US" sz="2800" i="1" dirty="0" smtClean="0">
                <a:solidFill>
                  <a:srgbClr val="FF0000"/>
                </a:solidFill>
              </a:rPr>
              <a:t>CHARACTERISTICS</a:t>
            </a:r>
          </a:p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 smtClean="0"/>
              <a:t>Opaque</a:t>
            </a:r>
          </a:p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 smtClean="0"/>
              <a:t>Dense collagen</a:t>
            </a:r>
          </a:p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 smtClean="0"/>
              <a:t>Interspersed with elastic </a:t>
            </a:r>
            <a:r>
              <a:rPr lang="en-US" sz="2800" dirty="0" err="1" smtClean="0"/>
              <a:t>fibres</a:t>
            </a:r>
            <a:endParaRPr lang="en-US" sz="2800" dirty="0" smtClean="0"/>
          </a:p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 smtClean="0"/>
              <a:t>Thinnest at the equator and where it is pierced by the recti muscle.</a:t>
            </a:r>
          </a:p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 smtClean="0"/>
              <a:t>Weakest at lamina </a:t>
            </a:r>
            <a:r>
              <a:rPr lang="en-US" sz="2800" dirty="0" err="1" smtClean="0"/>
              <a:t>cribrosa</a:t>
            </a:r>
            <a:r>
              <a:rPr lang="en-US" sz="2800" dirty="0" smtClean="0"/>
              <a:t> (sieve like).</a:t>
            </a:r>
          </a:p>
        </p:txBody>
      </p:sp>
    </p:spTree>
    <p:extLst>
      <p:ext uri="{BB962C8B-B14F-4D97-AF65-F5344CB8AC3E}">
        <p14:creationId xmlns:p14="http://schemas.microsoft.com/office/powerpoint/2010/main" val="4227164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Image1" descr="https://classconnection.s3.amazonaws.com/632/flashcards/2344632/jpg/h9991343_0051358915419654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390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5200" dirty="0" smtClean="0">
                <a:solidFill>
                  <a:srgbClr val="FF0000"/>
                </a:solidFill>
              </a:rPr>
              <a:t>COVERINGS:</a:t>
            </a:r>
          </a:p>
          <a:p>
            <a:pPr algn="ctr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3500" dirty="0" smtClean="0"/>
              <a:t>Richly vascular </a:t>
            </a:r>
            <a:r>
              <a:rPr lang="en-US" sz="3500" dirty="0" err="1" smtClean="0"/>
              <a:t>episclera</a:t>
            </a:r>
            <a:endParaRPr lang="en-US" sz="3500" dirty="0" smtClean="0"/>
          </a:p>
          <a:p>
            <a:pPr algn="ctr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3500" dirty="0" smtClean="0"/>
              <a:t>Fascia Bulbi (Tenon Capsule)</a:t>
            </a:r>
          </a:p>
          <a:p>
            <a:pPr algn="ctr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3500" dirty="0" smtClean="0"/>
              <a:t>The conjunctiva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en-US" sz="3500" dirty="0" smtClean="0"/>
              <a:t>If a sustained increase of IOP occurs POAG, the lamina </a:t>
            </a:r>
            <a:r>
              <a:rPr lang="en-US" sz="3500" dirty="0" err="1" smtClean="0"/>
              <a:t>cribrosa</a:t>
            </a:r>
            <a:r>
              <a:rPr lang="en-US" sz="3500" dirty="0" smtClean="0"/>
              <a:t>: </a:t>
            </a:r>
          </a:p>
          <a:p>
            <a:pPr algn="ctr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3500" dirty="0" smtClean="0"/>
              <a:t>yields</a:t>
            </a:r>
          </a:p>
          <a:p>
            <a:pPr algn="ctr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3500" dirty="0" smtClean="0"/>
              <a:t>Bulges cupping (posteriorly at disc)</a:t>
            </a:r>
          </a:p>
          <a:p>
            <a:pPr marL="0" indent="0" algn="ctr">
              <a:lnSpc>
                <a:spcPct val="120000"/>
              </a:lnSpc>
              <a:buNone/>
            </a:pPr>
            <a:endParaRPr lang="en-US" sz="3500" dirty="0" smtClean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3500" i="1" dirty="0" smtClean="0">
                <a:solidFill>
                  <a:srgbClr val="FF0000"/>
                </a:solidFill>
              </a:rPr>
              <a:t>LAYERS OF SCLERA</a:t>
            </a:r>
          </a:p>
          <a:p>
            <a:pPr algn="ctr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3500" dirty="0" err="1" smtClean="0"/>
              <a:t>Episclera</a:t>
            </a:r>
            <a:endParaRPr lang="en-US" sz="3500" dirty="0" smtClean="0"/>
          </a:p>
          <a:p>
            <a:pPr algn="ctr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3500" dirty="0" smtClean="0"/>
              <a:t>Scleral</a:t>
            </a:r>
          </a:p>
          <a:p>
            <a:pPr algn="ctr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3500" dirty="0" smtClean="0"/>
              <a:t>Lamina </a:t>
            </a:r>
            <a:r>
              <a:rPr lang="en-US" sz="3500" dirty="0" err="1" smtClean="0"/>
              <a:t>fusca</a:t>
            </a:r>
            <a:endParaRPr lang="en-US" sz="3500" dirty="0" smtClean="0"/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982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 lnSpcReduction="20000"/>
          </a:bodyPr>
          <a:lstStyle/>
          <a:p>
            <a:r>
              <a:rPr lang="en-US" sz="4800" dirty="0" smtClean="0">
                <a:solidFill>
                  <a:srgbClr val="FF0000"/>
                </a:solidFill>
              </a:rPr>
              <a:t>EPISCLERA</a:t>
            </a:r>
          </a:p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400" dirty="0" smtClean="0"/>
              <a:t>Superficial aspect of sclera</a:t>
            </a:r>
          </a:p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400" dirty="0" smtClean="0"/>
              <a:t>Bundles of collagen circumferentially arranged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400" dirty="0" smtClean="0"/>
              <a:t>Rich blood supply anteriorly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400" dirty="0" smtClean="0"/>
              <a:t>Thickness to the rectus muscle insertions and becomes progressively thinner towards the back of the eye.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131299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764703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SCLERA STROMA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92697"/>
            <a:ext cx="9144000" cy="6165304"/>
          </a:xfrm>
        </p:spPr>
        <p:txBody>
          <a:bodyPr>
            <a:noAutofit/>
          </a:bodyPr>
          <a:lstStyle/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700" dirty="0" smtClean="0">
                <a:solidFill>
                  <a:schemeClr val="tx1"/>
                </a:solidFill>
              </a:rPr>
              <a:t>Bundles of collagen intermingled with fibroblasts, melanocytes, elastic fibres, proteoglycans and glycoproteins.</a:t>
            </a:r>
          </a:p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700" dirty="0" smtClean="0">
                <a:solidFill>
                  <a:schemeClr val="tx1"/>
                </a:solidFill>
              </a:rPr>
              <a:t>Variability in collagen fibres diameter, interlacing in bundles of collagen, and relative, deficiency in water – binding substances</a:t>
            </a:r>
            <a:endParaRPr lang="en-US" sz="37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4026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16632"/>
            <a:ext cx="9144000" cy="6741368"/>
          </a:xfrm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sz="3700" dirty="0">
                <a:solidFill>
                  <a:schemeClr val="tx1"/>
                </a:solidFill>
              </a:rPr>
              <a:t>accounts for the sclera dull – white colour.</a:t>
            </a:r>
          </a:p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700" dirty="0">
                <a:solidFill>
                  <a:schemeClr val="tx1"/>
                </a:solidFill>
              </a:rPr>
              <a:t>The sclera </a:t>
            </a:r>
            <a:r>
              <a:rPr lang="en-US" sz="3700" dirty="0" err="1" smtClean="0">
                <a:solidFill>
                  <a:schemeClr val="tx1"/>
                </a:solidFill>
              </a:rPr>
              <a:t>stroma</a:t>
            </a:r>
            <a:r>
              <a:rPr lang="en-US" sz="3700" dirty="0" smtClean="0">
                <a:solidFill>
                  <a:schemeClr val="tx1"/>
                </a:solidFill>
              </a:rPr>
              <a:t> </a:t>
            </a:r>
            <a:r>
              <a:rPr lang="en-US" sz="3700" dirty="0">
                <a:solidFill>
                  <a:schemeClr val="tx1"/>
                </a:solidFill>
              </a:rPr>
              <a:t>derives it’s nutrition from the </a:t>
            </a:r>
            <a:r>
              <a:rPr lang="en-US" sz="3700" dirty="0" err="1">
                <a:solidFill>
                  <a:schemeClr val="tx1"/>
                </a:solidFill>
              </a:rPr>
              <a:t>episclera</a:t>
            </a:r>
            <a:r>
              <a:rPr lang="en-US" sz="3700" dirty="0">
                <a:solidFill>
                  <a:schemeClr val="tx1"/>
                </a:solidFill>
              </a:rPr>
              <a:t> and </a:t>
            </a:r>
            <a:r>
              <a:rPr lang="en-US" sz="3700" dirty="0" err="1">
                <a:solidFill>
                  <a:schemeClr val="tx1"/>
                </a:solidFill>
              </a:rPr>
              <a:t>choroidal</a:t>
            </a:r>
            <a:r>
              <a:rPr lang="en-US" sz="3700" dirty="0">
                <a:solidFill>
                  <a:schemeClr val="tx1"/>
                </a:solidFill>
              </a:rPr>
              <a:t> vascular network</a:t>
            </a:r>
          </a:p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700" dirty="0">
                <a:solidFill>
                  <a:schemeClr val="tx1"/>
                </a:solidFill>
              </a:rPr>
              <a:t>Anterior to the insertion of the recti muscle is the anterior </a:t>
            </a:r>
            <a:r>
              <a:rPr lang="en-US" sz="3700" dirty="0" err="1">
                <a:solidFill>
                  <a:schemeClr val="tx1"/>
                </a:solidFill>
              </a:rPr>
              <a:t>ciliary</a:t>
            </a:r>
            <a:r>
              <a:rPr lang="en-US" sz="3700" dirty="0">
                <a:solidFill>
                  <a:schemeClr val="tx1"/>
                </a:solidFill>
              </a:rPr>
              <a:t> arteries which forms dense </a:t>
            </a:r>
            <a:r>
              <a:rPr lang="en-US" sz="3700" dirty="0" err="1">
                <a:solidFill>
                  <a:schemeClr val="tx1"/>
                </a:solidFill>
              </a:rPr>
              <a:t>episclera</a:t>
            </a:r>
            <a:r>
              <a:rPr lang="en-US" sz="3700" dirty="0">
                <a:solidFill>
                  <a:schemeClr val="tx1"/>
                </a:solidFill>
              </a:rPr>
              <a:t> plexus. 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944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342900" indent="-342900" algn="l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4000" dirty="0" smtClean="0">
                <a:solidFill>
                  <a:schemeClr val="tx1"/>
                </a:solidFill>
              </a:rPr>
              <a:t>These vessels become congested in ciliary injection</a:t>
            </a:r>
          </a:p>
          <a:p>
            <a:pPr marL="342900" indent="-342900" algn="l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4000" dirty="0" smtClean="0">
                <a:solidFill>
                  <a:schemeClr val="tx1"/>
                </a:solidFill>
              </a:rPr>
              <a:t>Small branches of the posterior ciliary arteries supply the sclera stroma posterior to the recti muscle</a:t>
            </a:r>
            <a:endParaRPr lang="en-US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468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pPr marL="137160" indent="0" algn="ctr">
              <a:lnSpc>
                <a:spcPct val="150000"/>
              </a:lnSpc>
              <a:buNone/>
            </a:pPr>
            <a:r>
              <a:rPr lang="en-US" sz="3700" dirty="0"/>
              <a:t>LAMINA </a:t>
            </a:r>
            <a:r>
              <a:rPr lang="en-US" sz="3700" dirty="0" smtClean="0"/>
              <a:t>FUSCA</a:t>
            </a:r>
            <a:endParaRPr lang="en-US" sz="3700" dirty="0"/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3700" dirty="0"/>
              <a:t>Brown colour due to the melanocytes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3700" dirty="0"/>
              <a:t>Grooves for the passage of </a:t>
            </a:r>
            <a:r>
              <a:rPr lang="en-US" sz="3700" dirty="0" err="1"/>
              <a:t>ciliary</a:t>
            </a:r>
            <a:r>
              <a:rPr lang="en-US" sz="3700" dirty="0"/>
              <a:t> </a:t>
            </a:r>
            <a:r>
              <a:rPr lang="en-US" sz="3700" dirty="0" smtClean="0"/>
              <a:t>vessels, </a:t>
            </a:r>
            <a:r>
              <a:rPr lang="en-US" sz="3700" dirty="0"/>
              <a:t>nerves (emissary canals)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3700" dirty="0"/>
              <a:t>Attached to the choroid by fine collagen fibres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0215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888642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BLOOD SUPPLY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52736"/>
            <a:ext cx="9144000" cy="5805264"/>
          </a:xfrm>
        </p:spPr>
        <p:txBody>
          <a:bodyPr>
            <a:normAutofit/>
          </a:bodyPr>
          <a:lstStyle/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3700" dirty="0" err="1" smtClean="0">
                <a:solidFill>
                  <a:schemeClr val="tx1"/>
                </a:solidFill>
              </a:rPr>
              <a:t>Episclera</a:t>
            </a:r>
            <a:r>
              <a:rPr lang="en-US" sz="3700" dirty="0" smtClean="0">
                <a:solidFill>
                  <a:schemeClr val="tx1"/>
                </a:solidFill>
              </a:rPr>
              <a:t> – anterior and posterior ciliary arteries</a:t>
            </a:r>
          </a:p>
          <a:p>
            <a:pPr marL="342900" indent="-342900" algn="l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3700" dirty="0" smtClean="0">
                <a:solidFill>
                  <a:schemeClr val="tx1"/>
                </a:solidFill>
              </a:rPr>
              <a:t>Sclera stroma: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3700" dirty="0" smtClean="0">
                <a:solidFill>
                  <a:schemeClr val="tx1"/>
                </a:solidFill>
              </a:rPr>
              <a:t>Relatively a vasculature structure</a:t>
            </a:r>
            <a:endParaRPr lang="en-US" sz="37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1497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8892480" cy="6336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8929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836712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VENOUS DRAINAGE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36712"/>
            <a:ext cx="9144000" cy="6021289"/>
          </a:xfrm>
        </p:spPr>
        <p:txBody>
          <a:bodyPr>
            <a:normAutofit/>
          </a:bodyPr>
          <a:lstStyle/>
          <a:p>
            <a:pPr marL="342900" indent="-342900" algn="l">
              <a:buFont typeface="Wingdings" panose="05000000000000000000" pitchFamily="2" charset="2"/>
              <a:buChar char="q"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4000" dirty="0" err="1">
                <a:solidFill>
                  <a:schemeClr val="tx1"/>
                </a:solidFill>
              </a:rPr>
              <a:t>Episclera</a:t>
            </a:r>
            <a:r>
              <a:rPr lang="en-US" sz="4000" dirty="0">
                <a:solidFill>
                  <a:schemeClr val="tx1"/>
                </a:solidFill>
              </a:rPr>
              <a:t>/collecting vein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4000" dirty="0">
                <a:solidFill>
                  <a:schemeClr val="tx1"/>
                </a:solidFill>
              </a:rPr>
              <a:t>Anterior </a:t>
            </a:r>
            <a:r>
              <a:rPr lang="en-US" sz="4000" dirty="0" err="1">
                <a:solidFill>
                  <a:schemeClr val="tx1"/>
                </a:solidFill>
              </a:rPr>
              <a:t>ciliary</a:t>
            </a:r>
            <a:r>
              <a:rPr lang="en-US" sz="4000" dirty="0">
                <a:solidFill>
                  <a:schemeClr val="tx1"/>
                </a:solidFill>
              </a:rPr>
              <a:t> veins</a:t>
            </a:r>
          </a:p>
          <a:p>
            <a:pPr marL="342900" indent="-342900" algn="l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4000" dirty="0">
                <a:solidFill>
                  <a:schemeClr val="tx1"/>
                </a:solidFill>
              </a:rPr>
              <a:t>Vortex veins</a:t>
            </a:r>
          </a:p>
          <a:p>
            <a:pPr algn="l"/>
            <a:endParaRPr lang="en-US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5579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 lnSpcReduction="20000"/>
          </a:bodyPr>
          <a:lstStyle/>
          <a:p>
            <a:pPr marL="137160" indent="0" algn="ctr">
              <a:buNone/>
            </a:pPr>
            <a:r>
              <a:rPr lang="en-US" sz="4400" dirty="0" smtClean="0"/>
              <a:t>NERVE SUPPLY</a:t>
            </a:r>
            <a:endParaRPr lang="en-US" sz="3700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700" dirty="0"/>
              <a:t>Rich in nerve supply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700" dirty="0"/>
              <a:t>Anterior sclera:</a:t>
            </a:r>
          </a:p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700" dirty="0"/>
              <a:t>Long posterior </a:t>
            </a:r>
            <a:r>
              <a:rPr lang="en-US" sz="3700" dirty="0" err="1"/>
              <a:t>ciliary</a:t>
            </a:r>
            <a:r>
              <a:rPr lang="en-US" sz="3700" dirty="0"/>
              <a:t> nerves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700" dirty="0"/>
              <a:t>Posterior sclera:</a:t>
            </a:r>
          </a:p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700" dirty="0"/>
              <a:t>Short posterior </a:t>
            </a:r>
            <a:r>
              <a:rPr lang="en-US" sz="3700" dirty="0" err="1"/>
              <a:t>ciliary</a:t>
            </a:r>
            <a:r>
              <a:rPr lang="en-US" sz="3700" dirty="0"/>
              <a:t> nerves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700" dirty="0" smtClean="0"/>
              <a:t>Pain- </a:t>
            </a:r>
            <a:endParaRPr lang="en-US" sz="3700" dirty="0"/>
          </a:p>
          <a:p>
            <a:pPr marL="34290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700" dirty="0" smtClean="0"/>
              <a:t>Inflammation, </a:t>
            </a:r>
            <a:r>
              <a:rPr lang="en-US" sz="3700" dirty="0" err="1"/>
              <a:t>streching</a:t>
            </a:r>
            <a:r>
              <a:rPr lang="en-US" sz="3700" dirty="0"/>
              <a:t> due to </a:t>
            </a:r>
            <a:r>
              <a:rPr lang="en-US" sz="3700" dirty="0" err="1"/>
              <a:t>oedema</a:t>
            </a:r>
            <a:r>
              <a:rPr lang="en-US" sz="3700" dirty="0"/>
              <a:t> and movement of the eye.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751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sz="3800" dirty="0" smtClean="0">
                <a:solidFill>
                  <a:schemeClr val="tx1"/>
                </a:solidFill>
              </a:rPr>
              <a:t>NB: The sclera is white because of:</a:t>
            </a:r>
          </a:p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800" dirty="0" smtClean="0">
                <a:solidFill>
                  <a:schemeClr val="tx1"/>
                </a:solidFill>
              </a:rPr>
              <a:t>Variable diameter</a:t>
            </a:r>
          </a:p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800" dirty="0" smtClean="0">
                <a:solidFill>
                  <a:schemeClr val="tx1"/>
                </a:solidFill>
              </a:rPr>
              <a:t>Irregular arrangement of the collagen fibres of the stroma</a:t>
            </a:r>
          </a:p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800" dirty="0" smtClean="0">
                <a:solidFill>
                  <a:schemeClr val="tx1"/>
                </a:solidFill>
              </a:rPr>
              <a:t>Because of the </a:t>
            </a:r>
            <a:r>
              <a:rPr lang="en-US" sz="3800" dirty="0" err="1" smtClean="0">
                <a:solidFill>
                  <a:schemeClr val="tx1"/>
                </a:solidFill>
              </a:rPr>
              <a:t>scathering</a:t>
            </a:r>
            <a:r>
              <a:rPr lang="en-US" sz="3800" dirty="0" smtClean="0">
                <a:solidFill>
                  <a:schemeClr val="tx1"/>
                </a:solidFill>
              </a:rPr>
              <a:t> of all wave length of light by dense irregular bundles of collagen in the sclera</a:t>
            </a:r>
          </a:p>
          <a:p>
            <a:pPr algn="l">
              <a:lnSpc>
                <a:spcPct val="150000"/>
              </a:lnSpc>
            </a:pPr>
            <a:endParaRPr lang="en-US" sz="3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814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382</Words>
  <Application>Microsoft Office PowerPoint</Application>
  <PresentationFormat>On-screen Show (4:3)</PresentationFormat>
  <Paragraphs>70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SCLERA STROMA</vt:lpstr>
      <vt:lpstr>PowerPoint Presentation</vt:lpstr>
      <vt:lpstr>PowerPoint Presentation</vt:lpstr>
      <vt:lpstr>PowerPoint Presentation</vt:lpstr>
      <vt:lpstr>BLOOD SUPPLY</vt:lpstr>
      <vt:lpstr>PowerPoint Presentation</vt:lpstr>
      <vt:lpstr>VENOUS DRAINAGE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Ijaytim</dc:creator>
  <cp:lastModifiedBy>Ijaytim</cp:lastModifiedBy>
  <cp:revision>2</cp:revision>
  <dcterms:created xsi:type="dcterms:W3CDTF">2016-11-27T19:33:56Z</dcterms:created>
  <dcterms:modified xsi:type="dcterms:W3CDTF">2016-11-28T19:23:54Z</dcterms:modified>
</cp:coreProperties>
</file>