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1" r:id="rId15"/>
    <p:sldId id="272" r:id="rId16"/>
    <p:sldId id="273" r:id="rId17"/>
    <p:sldId id="268" r:id="rId18"/>
  </p:sldIdLst>
  <p:sldSz cx="12225338" cy="6858000"/>
  <p:notesSz cx="6858000" cy="9144000"/>
  <p:embeddedFontLst>
    <p:embeddedFont>
      <p:font typeface="Grandstander" pitchFamily="2" charset="0"/>
      <p:regular r:id="rId20"/>
      <p:bold r:id="rId21"/>
      <p:italic r:id="rId22"/>
      <p:boldItalic r:id="rId23"/>
    </p:embeddedFont>
    <p:embeddedFont>
      <p:font typeface="Grandstander Medium" pitchFamily="2" charset="0"/>
      <p:regular r:id="rId24"/>
      <p:bold r:id="rId25"/>
      <p:italic r:id="rId26"/>
      <p:boldItalic r:id="rId27"/>
    </p:embeddedFont>
    <p:embeddedFont>
      <p:font typeface="Grandstander SemiBold" pitchFamily="2" charset="0"/>
      <p:regular r:id="rId28"/>
      <p:bold r:id="rId29"/>
      <p:italic r:id="rId30"/>
      <p:boldItalic r:id="rId31"/>
    </p:embeddedFont>
    <p:embeddedFont>
      <p:font typeface="Lato" panose="020F0502020204030203" pitchFamily="34" charset="0"/>
      <p:regular r:id="rId32"/>
      <p:bold r:id="rId33"/>
      <p:italic r:id="rId34"/>
      <p:boldItalic r:id="rId35"/>
    </p:embeddedFont>
    <p:embeddedFont>
      <p:font typeface="Verdana" panose="020B0604030504040204" pitchFamily="34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747775"/>
          </p15:clr>
        </p15:guide>
        <p15:guide id="2" pos="3851">
          <p15:clr>
            <a:srgbClr val="747775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A610C16-66F6-B1A4-9D90-062FE2F1FDF0}" name="Marcos Gimenes" initials="MG" userId="c32f034e2807843d" providerId="Windows Live"/>
  <p188:author id="{96A33466-62DE-B1BC-432F-2FA409342115}" name="Eduardo de Sousa Soares" initials="Ed" userId="S::eduardo_soares@vanzolini-ead.org.br::af78e49c-4628-409b-acd1-8ad5b076751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72" autoAdjust="0"/>
    <p:restoredTop sz="86091" autoAdjust="0"/>
  </p:normalViewPr>
  <p:slideViewPr>
    <p:cSldViewPr snapToGrid="0">
      <p:cViewPr varScale="1">
        <p:scale>
          <a:sx n="87" d="100"/>
          <a:sy n="87" d="100"/>
        </p:scale>
        <p:origin x="1530" y="300"/>
      </p:cViewPr>
      <p:guideLst>
        <p:guide orient="horz" pos="2160"/>
        <p:guide pos="385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45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0" Type="http://schemas.openxmlformats.org/officeDocument/2006/relationships/font" Target="fonts/font1.fntdata"/><Relationship Id="rId4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liana Vilas Boas Carpi" userId="b4f3d28e-4801-4145-b588-3b860a44d1e9" providerId="ADAL" clId="{C80C7AEE-037F-40BC-B0D7-1FDEE95FB8D2}"/>
    <pc:docChg chg="delSld">
      <pc:chgData name="Juliana Vilas Boas Carpi" userId="b4f3d28e-4801-4145-b588-3b860a44d1e9" providerId="ADAL" clId="{C80C7AEE-037F-40BC-B0D7-1FDEE95FB8D2}" dt="2025-10-28T14:33:10.326" v="0" actId="2696"/>
      <pc:docMkLst>
        <pc:docMk/>
      </pc:docMkLst>
      <pc:sldChg chg="del">
        <pc:chgData name="Juliana Vilas Boas Carpi" userId="b4f3d28e-4801-4145-b588-3b860a44d1e9" providerId="ADAL" clId="{C80C7AEE-037F-40BC-B0D7-1FDEE95FB8D2}" dt="2025-10-28T14:33:10.326" v="0" actId="2696"/>
        <pc:sldMkLst>
          <pc:docMk/>
          <pc:sldMk cId="0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76" name="Google Shape;17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83" name="Google Shape;18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1100" u="sng" dirty="0">
              <a:solidFill>
                <a:schemeClr val="accent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8" name="Google Shape;18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89ff4dc2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12" name="Google Shape;212;g389ff4dc2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89ff4dc2d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23" name="Google Shape;223;g389ff4dc2d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89ff4dc2d6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234" name="Google Shape;234;g389ff4dc2d6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1100" b="0" i="0" u="none" strike="noStrike" cap="none" dirty="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Link da imagem: https://www.gettyimages.com.br/detail/foto/female-student-thinking-imagem-royalty-free/465528549</a:t>
            </a:r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dirty="0"/>
              <a:t>Link da imagem: https://www.gettyimages.com.br/detail/ilustra%C3%A7%C3%A3o/theatre-icon-flat-ilustra%C3%A7%C3%A3o-royalty-free/1201069569</a:t>
            </a: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Link da imagem: https://www.gettyimages.com.br/detail/ilustra%C3%A7%C3%A3o/lips-are-talking-to-the-microphone-ilustra%C3%A7%C3%A3o-royalty-free/473060588</a:t>
            </a: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pt-BR" dirty="0"/>
              <a:t>Link da imagem: https://www.gettyimages.com.br/detail/foto/theater-group-rehearsing-a-play-on-stage-imagem-royalty-free/961546516</a:t>
            </a: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u="sng" dirty="0">
              <a:solidFill>
                <a:schemeClr val="accent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9" name="Google Shape;15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u="sng" dirty="0">
              <a:solidFill>
                <a:schemeClr val="accent5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6" name="Google Shape;16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3063" y="685800"/>
            <a:ext cx="61118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Ciências Humanas">
  <p:cSld name="1. Capa - Ciências Humana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4082" y="340600"/>
            <a:ext cx="1457642" cy="1157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35484" y="536802"/>
            <a:ext cx="1457642" cy="545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73527" y="809984"/>
            <a:ext cx="1386514" cy="133895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/>
          <p:nvPr/>
        </p:nvSpPr>
        <p:spPr>
          <a:xfrm rot="-5400000">
            <a:off x="11529347" y="1476800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15" name="Google Shape;15;p2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82816" y="5943072"/>
            <a:ext cx="3350832" cy="8335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470821" y="340602"/>
            <a:ext cx="1386514" cy="135803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/>
          <p:nvPr/>
        </p:nvSpPr>
        <p:spPr>
          <a:xfrm rot="-48255" flipH="1">
            <a:off x="10705042" y="1045338"/>
            <a:ext cx="1085868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2667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ANO</a:t>
            </a:r>
            <a:endParaRPr sz="2667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75" name="Google Shape;75;p11"/>
          <p:cNvSpPr/>
          <p:nvPr/>
        </p:nvSpPr>
        <p:spPr>
          <a:xfrm>
            <a:off x="273880" y="300433"/>
            <a:ext cx="11707927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1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77" name="Google Shape;77;p11"/>
          <p:cNvSpPr/>
          <p:nvPr/>
        </p:nvSpPr>
        <p:spPr>
          <a:xfrm rot="-120000">
            <a:off x="182229" y="185167"/>
            <a:ext cx="177790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78" name="Google Shape;78;p11"/>
          <p:cNvSpPr txBox="1">
            <a:spLocks noGrp="1"/>
          </p:cNvSpPr>
          <p:nvPr>
            <p:ph type="subTitle" idx="1"/>
          </p:nvPr>
        </p:nvSpPr>
        <p:spPr>
          <a:xfrm rot="-120000">
            <a:off x="176945" y="170411"/>
            <a:ext cx="1790768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Sistematizando">
  <p:cSld name="1_6. Sistematiz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1" name="Google Shape;81;p12"/>
          <p:cNvSpPr/>
          <p:nvPr/>
        </p:nvSpPr>
        <p:spPr>
          <a:xfrm>
            <a:off x="273880" y="300433"/>
            <a:ext cx="11707927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2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83" name="Google Shape;83;p12"/>
          <p:cNvSpPr/>
          <p:nvPr/>
        </p:nvSpPr>
        <p:spPr>
          <a:xfrm rot="-120000">
            <a:off x="182204" y="183725"/>
            <a:ext cx="186075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2600" b="0" i="0" u="none" strike="noStrike" cap="none" dirty="0">
              <a:solidFill>
                <a:schemeClr val="lt1"/>
              </a:solidFill>
              <a:latin typeface="Grandstander SemiBold"/>
              <a:ea typeface="Grandstander SemiBold"/>
              <a:cs typeface="Grandstander SemiBold"/>
              <a:sym typeface="Grandstander SemiBold"/>
            </a:endParaRPr>
          </a:p>
        </p:txBody>
      </p:sp>
      <p:sp>
        <p:nvSpPr>
          <p:cNvPr id="84" name="Google Shape;84;p12"/>
          <p:cNvSpPr/>
          <p:nvPr/>
        </p:nvSpPr>
        <p:spPr>
          <a:xfrm>
            <a:off x="9800646" y="492692"/>
            <a:ext cx="1915303" cy="3895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72000" tIns="0" rIns="10800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dirty="0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rPr>
              <a:t>PRINT DO SLIDE</a:t>
            </a:r>
            <a:endParaRPr dirty="0"/>
          </a:p>
        </p:txBody>
      </p:sp>
      <p:sp>
        <p:nvSpPr>
          <p:cNvPr id="85" name="Google Shape;85;p12"/>
          <p:cNvSpPr>
            <a:spLocks noGrp="1"/>
          </p:cNvSpPr>
          <p:nvPr>
            <p:ph type="pic" idx="2"/>
          </p:nvPr>
        </p:nvSpPr>
        <p:spPr>
          <a:xfrm>
            <a:off x="5764055" y="882204"/>
            <a:ext cx="5930246" cy="3706934"/>
          </a:xfrm>
          <a:prstGeom prst="rect">
            <a:avLst/>
          </a:prstGeom>
          <a:solidFill>
            <a:schemeClr val="lt2"/>
          </a:solidFill>
          <a:ln>
            <a:noFill/>
          </a:ln>
        </p:spPr>
      </p:sp>
      <p:sp>
        <p:nvSpPr>
          <p:cNvPr id="86" name="Google Shape;86;p12"/>
          <p:cNvSpPr txBox="1">
            <a:spLocks noGrp="1"/>
          </p:cNvSpPr>
          <p:nvPr>
            <p:ph type="subTitle" idx="1"/>
          </p:nvPr>
        </p:nvSpPr>
        <p:spPr>
          <a:xfrm rot="-120000">
            <a:off x="176919" y="168921"/>
            <a:ext cx="1876417" cy="5455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600" b="1">
                <a:solidFill>
                  <a:schemeClr val="lt1"/>
                </a:solidFill>
                <a:latin typeface="Grandstander"/>
                <a:ea typeface="Grandstander"/>
                <a:cs typeface="Grandstander"/>
                <a:sym typeface="Grandstand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Não usar - Base para orientações internas">
  <p:cSld name="11. Não usar - Base para orientações internas">
    <p:bg>
      <p:bgPr>
        <a:solidFill>
          <a:srgbClr val="8CB5F8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/>
          <p:nvPr/>
        </p:nvSpPr>
        <p:spPr>
          <a:xfrm>
            <a:off x="273880" y="300433"/>
            <a:ext cx="11707927" cy="1148400"/>
          </a:xfrm>
          <a:prstGeom prst="roundRect">
            <a:avLst>
              <a:gd name="adj" fmla="val 1629"/>
            </a:avLst>
          </a:prstGeom>
          <a:solidFill>
            <a:srgbClr val="FCFCFC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3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O que aprendemos hoje?">
  <p:cSld name="7. O que aprendemos hoje?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92" name="Google Shape;92;p14"/>
          <p:cNvSpPr/>
          <p:nvPr/>
        </p:nvSpPr>
        <p:spPr>
          <a:xfrm>
            <a:off x="273880" y="300433"/>
            <a:ext cx="11707927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14"/>
          <p:cNvPicPr preferRelativeResize="0"/>
          <p:nvPr/>
        </p:nvPicPr>
        <p:blipFill rotWithShape="1">
          <a:blip r:embed="rId3">
            <a:alphaModFix/>
          </a:blip>
          <a:srcRect l="15588" r="14095"/>
          <a:stretch/>
        </p:blipFill>
        <p:spPr>
          <a:xfrm>
            <a:off x="482183" y="673068"/>
            <a:ext cx="4012308" cy="569066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>
            <a:spLocks noGrp="1"/>
          </p:cNvSpPr>
          <p:nvPr>
            <p:ph type="body" idx="1"/>
          </p:nvPr>
        </p:nvSpPr>
        <p:spPr>
          <a:xfrm>
            <a:off x="4708356" y="987100"/>
            <a:ext cx="6932906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95" name="Google Shape;95;p14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96" name="Google Shape;96;p14"/>
          <p:cNvSpPr/>
          <p:nvPr/>
        </p:nvSpPr>
        <p:spPr>
          <a:xfrm rot="-120000">
            <a:off x="175318" y="163765"/>
            <a:ext cx="477374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APRENDEMOS HOJE?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Capa - Linguagens">
  <p:cSld name="1. Capa - Linguage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Aprofundando">
  <p:cSld name="8. Aprofundando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101" name="Google Shape;101;p16"/>
          <p:cNvSpPr txBox="1">
            <a:spLocks noGrp="1"/>
          </p:cNvSpPr>
          <p:nvPr>
            <p:ph type="body" idx="1"/>
          </p:nvPr>
        </p:nvSpPr>
        <p:spPr>
          <a:xfrm>
            <a:off x="610264" y="1652833"/>
            <a:ext cx="11041710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/>
          </p:nvPr>
        </p:nvSpPr>
        <p:spPr>
          <a:xfrm>
            <a:off x="610264" y="898167"/>
            <a:ext cx="11198538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subTitle" idx="2"/>
          </p:nvPr>
        </p:nvSpPr>
        <p:spPr>
          <a:xfrm rot="-60000">
            <a:off x="176055" y="209627"/>
            <a:ext cx="5798415" cy="490000"/>
          </a:xfrm>
          <a:prstGeom prst="rect">
            <a:avLst/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40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Conteúdo/Objetivo de aprendizagem">
  <p:cSld name="2. Conteúdo/Objetivo de aprendizage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0" name="Google Shape;20;p3"/>
          <p:cNvSpPr/>
          <p:nvPr/>
        </p:nvSpPr>
        <p:spPr>
          <a:xfrm>
            <a:off x="273880" y="300433"/>
            <a:ext cx="11707927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084224" y="300433"/>
            <a:ext cx="5897683" cy="6268000"/>
          </a:xfrm>
          <a:prstGeom prst="roundRect">
            <a:avLst>
              <a:gd name="adj" fmla="val 3153"/>
            </a:avLst>
          </a:prstGeom>
          <a:solidFill>
            <a:srgbClr val="F6EDE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3"/>
          <p:cNvSpPr txBox="1">
            <a:spLocks noGrp="1"/>
          </p:cNvSpPr>
          <p:nvPr>
            <p:ph type="body" idx="1"/>
          </p:nvPr>
        </p:nvSpPr>
        <p:spPr>
          <a:xfrm>
            <a:off x="6442736" y="987085"/>
            <a:ext cx="5198576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2"/>
          </p:nvPr>
        </p:nvSpPr>
        <p:spPr>
          <a:xfrm>
            <a:off x="580751" y="987085"/>
            <a:ext cx="5198576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●"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25" name="Google Shape;25;p3"/>
          <p:cNvSpPr/>
          <p:nvPr/>
        </p:nvSpPr>
        <p:spPr>
          <a:xfrm rot="-120000">
            <a:off x="182161" y="211659"/>
            <a:ext cx="200699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CONTEÚDO</a:t>
            </a:r>
            <a:endParaRPr dirty="0"/>
          </a:p>
        </p:txBody>
      </p:sp>
      <p:sp>
        <p:nvSpPr>
          <p:cNvPr id="26" name="Google Shape;26;p3"/>
          <p:cNvSpPr/>
          <p:nvPr/>
        </p:nvSpPr>
        <p:spPr>
          <a:xfrm rot="-60000">
            <a:off x="6048598" y="194344"/>
            <a:ext cx="509227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OBJETIVOS DE APRENDIZAGEM</a:t>
            </a:r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59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29" name="Google Shape;29;p4"/>
          <p:cNvSpPr/>
          <p:nvPr/>
        </p:nvSpPr>
        <p:spPr>
          <a:xfrm>
            <a:off x="273880" y="300433"/>
            <a:ext cx="11707927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10264" y="1652833"/>
            <a:ext cx="11131154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title"/>
          </p:nvPr>
        </p:nvSpPr>
        <p:spPr>
          <a:xfrm>
            <a:off x="610264" y="898168"/>
            <a:ext cx="1113624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33" name="Google Shape;33;p4"/>
          <p:cNvSpPr/>
          <p:nvPr/>
        </p:nvSpPr>
        <p:spPr>
          <a:xfrm rot="-120000">
            <a:off x="181902" y="166426"/>
            <a:ext cx="2854799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PARA COMEÇAR</a:t>
            </a:r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36" name="Google Shape;36;p5"/>
          <p:cNvSpPr/>
          <p:nvPr/>
        </p:nvSpPr>
        <p:spPr>
          <a:xfrm>
            <a:off x="273880" y="300433"/>
            <a:ext cx="11707927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1"/>
          </p:nvPr>
        </p:nvSpPr>
        <p:spPr>
          <a:xfrm>
            <a:off x="610264" y="1652833"/>
            <a:ext cx="11131154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title"/>
          </p:nvPr>
        </p:nvSpPr>
        <p:spPr>
          <a:xfrm>
            <a:off x="610264" y="898168"/>
            <a:ext cx="1113624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0" name="Google Shape;40;p5"/>
          <p:cNvSpPr/>
          <p:nvPr/>
        </p:nvSpPr>
        <p:spPr>
          <a:xfrm rot="-120000">
            <a:off x="182108" y="178140"/>
            <a:ext cx="2181657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O QUE É?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43" name="Google Shape;43;p6"/>
          <p:cNvSpPr/>
          <p:nvPr/>
        </p:nvSpPr>
        <p:spPr>
          <a:xfrm>
            <a:off x="273880" y="300433"/>
            <a:ext cx="11707927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1"/>
          </p:nvPr>
        </p:nvSpPr>
        <p:spPr>
          <a:xfrm>
            <a:off x="610264" y="1652833"/>
            <a:ext cx="11131154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610264" y="898168"/>
            <a:ext cx="1113624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47" name="Google Shape;47;p6"/>
          <p:cNvSpPr/>
          <p:nvPr/>
        </p:nvSpPr>
        <p:spPr>
          <a:xfrm rot="-120000">
            <a:off x="181972" y="215570"/>
            <a:ext cx="2625623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PRATICANDO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Para começar">
  <p:cSld name="1_3. Para começar 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0" name="Google Shape;50;p7"/>
          <p:cNvSpPr/>
          <p:nvPr/>
        </p:nvSpPr>
        <p:spPr>
          <a:xfrm>
            <a:off x="273880" y="300433"/>
            <a:ext cx="11707927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7"/>
          <p:cNvSpPr txBox="1">
            <a:spLocks noGrp="1"/>
          </p:cNvSpPr>
          <p:nvPr>
            <p:ph type="body" idx="1"/>
          </p:nvPr>
        </p:nvSpPr>
        <p:spPr>
          <a:xfrm>
            <a:off x="610264" y="1652833"/>
            <a:ext cx="11131154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None/>
              <a:defRPr sz="2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2000"/>
              <a:buFont typeface="Lato"/>
              <a:buChar char="○"/>
              <a:defRPr sz="2667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title"/>
          </p:nvPr>
        </p:nvSpPr>
        <p:spPr>
          <a:xfrm>
            <a:off x="610264" y="898168"/>
            <a:ext cx="11136248" cy="661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3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32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54" name="Google Shape;54;p7"/>
          <p:cNvSpPr/>
          <p:nvPr/>
        </p:nvSpPr>
        <p:spPr>
          <a:xfrm rot="-120000">
            <a:off x="181822" y="207027"/>
            <a:ext cx="3116576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SISTEMATIZANDO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Referências ">
  <p:cSld name="9. Referências 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57" name="Google Shape;57;p8"/>
          <p:cNvSpPr/>
          <p:nvPr/>
        </p:nvSpPr>
        <p:spPr>
          <a:xfrm>
            <a:off x="273880" y="300433"/>
            <a:ext cx="11707927" cy="6268000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8"/>
          <p:cNvSpPr txBox="1">
            <a:spLocks noGrp="1"/>
          </p:cNvSpPr>
          <p:nvPr>
            <p:ph type="body" idx="1"/>
          </p:nvPr>
        </p:nvSpPr>
        <p:spPr>
          <a:xfrm>
            <a:off x="496915" y="1063567"/>
            <a:ext cx="11269973" cy="51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30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" name="Google Shape;59;p8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sp>
        <p:nvSpPr>
          <p:cNvPr id="60" name="Google Shape;60;p8"/>
          <p:cNvSpPr/>
          <p:nvPr/>
        </p:nvSpPr>
        <p:spPr>
          <a:xfrm rot="-120000">
            <a:off x="181988" y="171347"/>
            <a:ext cx="2571978" cy="489413"/>
          </a:xfrm>
          <a:prstGeom prst="roundRect">
            <a:avLst>
              <a:gd name="adj" fmla="val 50000"/>
            </a:avLst>
          </a:prstGeom>
          <a:solidFill>
            <a:srgbClr val="74489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2600" b="0" i="0" u="none" strike="noStrike" cap="none" dirty="0">
                <a:solidFill>
                  <a:schemeClr val="lt1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REFERÊNCIAS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9"/>
          <p:cNvGrpSpPr/>
          <p:nvPr/>
        </p:nvGrpSpPr>
        <p:grpSpPr>
          <a:xfrm>
            <a:off x="4295749" y="1616689"/>
            <a:ext cx="4041354" cy="3987200"/>
            <a:chOff x="3060625" y="1076550"/>
            <a:chExt cx="3022750" cy="2990400"/>
          </a:xfrm>
        </p:grpSpPr>
        <p:pic>
          <p:nvPicPr>
            <p:cNvPr id="63" name="Google Shape;63;p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60625" y="1076550"/>
              <a:ext cx="3022750" cy="299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Google Shape;64;p9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545350" y="2438712"/>
              <a:ext cx="2053300" cy="2660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" name="Google Shape;65;p9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333333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000000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Contra capa">
  <p:cSld name="1_10. Contra capa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0" descr="Padrão do plano de fundo&#10;&#10;O conteúdo gerado por IA pode estar incorreto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"/>
            <a:ext cx="12225338" cy="685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0305" y="662248"/>
            <a:ext cx="4059831" cy="1400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90098" y="1099786"/>
            <a:ext cx="7903593" cy="4815911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0"/>
          <p:cNvSpPr txBox="1"/>
          <p:nvPr/>
        </p:nvSpPr>
        <p:spPr>
          <a:xfrm rot="-5400000">
            <a:off x="11529347" y="482334"/>
            <a:ext cx="1178800" cy="390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9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2026_AI_V1</a:t>
            </a:r>
            <a:endParaRPr sz="933" b="0" i="0" u="none" strike="noStrike" cap="none" dirty="0">
              <a:solidFill>
                <a:srgbClr val="FFFFFF"/>
              </a:solidFill>
              <a:latin typeface="Grandstander Medium"/>
              <a:ea typeface="Grandstander Medium"/>
              <a:cs typeface="Grandstander Medium"/>
              <a:sym typeface="Grandstander Medium"/>
            </a:endParaRPr>
          </a:p>
        </p:txBody>
      </p:sp>
      <p:pic>
        <p:nvPicPr>
          <p:cNvPr id="71" name="Google Shape;71;p10" descr="Forma&#10;&#10;O conteúdo gerado por IA pode estar incorreto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82816" y="5943072"/>
            <a:ext cx="3350832" cy="833546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0"/>
          <p:cNvSpPr/>
          <p:nvPr/>
        </p:nvSpPr>
        <p:spPr>
          <a:xfrm rot="-48255" flipH="1">
            <a:off x="802235" y="1071806"/>
            <a:ext cx="4168411" cy="565675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pt-BR" sz="3733" b="0" i="0" u="none" strike="noStrike" cap="none" dirty="0">
                <a:solidFill>
                  <a:srgbClr val="FFFFFF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PARA PROFESSORES</a:t>
            </a:r>
            <a:endParaRPr sz="3733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6737" y="593368"/>
            <a:ext cx="11391865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  <a:defRPr sz="2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sldNum" idx="12"/>
          </p:nvPr>
        </p:nvSpPr>
        <p:spPr>
          <a:xfrm>
            <a:off x="11327501" y="6248544"/>
            <a:ext cx="733600" cy="389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 dirty="0"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416737" y="1536633"/>
            <a:ext cx="11391865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●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600"/>
              <a:buFont typeface="Lato"/>
              <a:buChar char="○"/>
              <a:defRPr sz="16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4489D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fape.educacao.sp.gov.br/curriculopaulista/wp-content/uploads/2022/06/PROF_miolo_EF_AI_ARTE_V2_01a05.pdf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efape.educacao.sp.gov.br/curriculopaulista/wp-content/uploads/2023/02/Curriculo_Paulista-etapas-Educa%C3%A7%C3%A3o-Infantil-e-Ensino-Fundamental-ISBN.pd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wOAsUWQJvo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1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ewOAsUWQJvo?feature=oembed" TargetMode="Externa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hyperlink" Target="https://www.youtube.com/watch?v=ewOAsUWQJvo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7"/>
          <p:cNvSpPr txBox="1"/>
          <p:nvPr/>
        </p:nvSpPr>
        <p:spPr>
          <a:xfrm>
            <a:off x="631869" y="2665900"/>
            <a:ext cx="10961600" cy="1974400"/>
          </a:xfrm>
          <a:prstGeom prst="rect">
            <a:avLst/>
          </a:prstGeom>
          <a:noFill/>
          <a:ln>
            <a:noFill/>
          </a:ln>
          <a:effectLst>
            <a:outerShdw dist="47625" dir="5400000" algn="bl" rotWithShape="0">
              <a:srgbClr val="000000">
                <a:alpha val="22745"/>
              </a:srgbClr>
            </a:outerShdw>
          </a:effectLst>
        </p:spPr>
        <p:txBody>
          <a:bodyPr spcFirstLastPara="1" wrap="square" lIns="120000" tIns="24000" rIns="121900" bIns="24000" anchor="ctr" anchorCtr="0">
            <a:norm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 i="0" u="none" strike="noStrike" cap="none" dirty="0">
                <a:solidFill>
                  <a:srgbClr val="000000"/>
                </a:solidFill>
                <a:latin typeface="Grandstander"/>
                <a:ea typeface="Grandstander"/>
                <a:cs typeface="Grandstander"/>
                <a:sym typeface="Grandstander"/>
              </a:rPr>
              <a:t>TEATRO MUSICAL</a:t>
            </a:r>
            <a:endParaRPr sz="4800" b="1" i="0" u="none" strike="noStrike" cap="none" dirty="0">
              <a:solidFill>
                <a:srgbClr val="000000"/>
              </a:solidFill>
              <a:latin typeface="Grandstander"/>
              <a:ea typeface="Grandstander"/>
              <a:cs typeface="Grandstander"/>
              <a:sym typeface="Grandstander"/>
            </a:endParaRPr>
          </a:p>
        </p:txBody>
      </p:sp>
      <p:sp>
        <p:nvSpPr>
          <p:cNvPr id="109" name="Google Shape;109;p17"/>
          <p:cNvSpPr/>
          <p:nvPr/>
        </p:nvSpPr>
        <p:spPr>
          <a:xfrm rot="-48481" flipH="1">
            <a:off x="10647574" y="396870"/>
            <a:ext cx="1191319" cy="914927"/>
          </a:xfrm>
          <a:prstGeom prst="roundRect">
            <a:avLst>
              <a:gd name="adj" fmla="val 7293"/>
            </a:avLst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5600" b="0" i="0" u="none" strike="noStrike" cap="none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5600" b="0" i="0" u="sng" strike="noStrike" cap="none" baseline="30000" dirty="0">
                <a:solidFill>
                  <a:schemeClr val="lt1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endParaRPr sz="2933" b="0" i="0" u="sng" strike="noStrike" cap="none" baseline="30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7"/>
          <p:cNvSpPr/>
          <p:nvPr/>
        </p:nvSpPr>
        <p:spPr>
          <a:xfrm flipH="1">
            <a:off x="315420" y="5453843"/>
            <a:ext cx="1935410" cy="440047"/>
          </a:xfrm>
          <a:prstGeom prst="roundRect">
            <a:avLst>
              <a:gd name="adj" fmla="val 43258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1</a:t>
            </a:r>
            <a:r>
              <a:rPr lang="pt-BR" sz="2133" b="0" i="0" u="sng" strike="noStrike" cap="none" baseline="30000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o</a:t>
            </a: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 BIMESTRE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7"/>
          <p:cNvSpPr/>
          <p:nvPr/>
        </p:nvSpPr>
        <p:spPr>
          <a:xfrm>
            <a:off x="280432" y="6070178"/>
            <a:ext cx="4922504" cy="440047"/>
          </a:xfrm>
          <a:prstGeom prst="roundRect">
            <a:avLst>
              <a:gd name="adj" fmla="val 49047"/>
            </a:avLst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133" b="0" i="0" u="none" strike="noStrike" cap="none" dirty="0">
                <a:solidFill>
                  <a:srgbClr val="000000"/>
                </a:solidFill>
                <a:latin typeface="Grandstander Medium"/>
                <a:ea typeface="Grandstander Medium"/>
                <a:cs typeface="Grandstander Medium"/>
                <a:sym typeface="Grandstander Medium"/>
              </a:rPr>
              <a:t>ENSINO FUNDAMENTAL: ANOS INICIAIS</a:t>
            </a:r>
            <a:endParaRPr sz="213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7"/>
          <p:cNvSpPr/>
          <p:nvPr/>
        </p:nvSpPr>
        <p:spPr>
          <a:xfrm rot="-120000">
            <a:off x="5340441" y="2271653"/>
            <a:ext cx="1504060" cy="478564"/>
          </a:xfrm>
          <a:prstGeom prst="roundRect">
            <a:avLst>
              <a:gd name="adj" fmla="val 47917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AULA 15</a:t>
            </a:r>
            <a:endParaRPr dirty="0"/>
          </a:p>
        </p:txBody>
      </p:sp>
      <p:sp>
        <p:nvSpPr>
          <p:cNvPr id="113" name="Google Shape;113;p17"/>
          <p:cNvSpPr/>
          <p:nvPr/>
        </p:nvSpPr>
        <p:spPr>
          <a:xfrm rot="-60000">
            <a:off x="4283291" y="4638226"/>
            <a:ext cx="3633824" cy="499273"/>
          </a:xfrm>
          <a:prstGeom prst="roundRect">
            <a:avLst>
              <a:gd name="adj" fmla="val 30970"/>
            </a:avLst>
          </a:prstGeom>
          <a:solidFill>
            <a:srgbClr val="DE632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0" i="0" u="none" strike="noStrike" cap="none" dirty="0">
                <a:solidFill>
                  <a:srgbClr val="FFFFFF"/>
                </a:solidFill>
                <a:latin typeface="Grandstander SemiBold"/>
                <a:ea typeface="Grandstander SemiBold"/>
                <a:cs typeface="Grandstander SemiBold"/>
                <a:sym typeface="Grandstander SemiBold"/>
              </a:rPr>
              <a:t>ARTE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6"/>
          <p:cNvSpPr txBox="1">
            <a:spLocks noGrp="1"/>
          </p:cNvSpPr>
          <p:nvPr>
            <p:ph type="body" idx="1"/>
          </p:nvPr>
        </p:nvSpPr>
        <p:spPr>
          <a:xfrm>
            <a:off x="4708356" y="1557115"/>
            <a:ext cx="6932906" cy="20518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indent="-457200">
              <a:buSzPct val="100000"/>
              <a:buFont typeface="Fonte do Sistema Regular"/>
              <a:buChar char="●"/>
            </a:pPr>
            <a:r>
              <a:rPr lang="pt-BR" dirty="0"/>
              <a:t>CRIAMOS UMA HISTÓRIA SONORIZADA PARA A ENCENAÇÃO DE UM TEATRO MUSICAL.</a:t>
            </a:r>
            <a:endParaRPr dirty="0"/>
          </a:p>
          <a:p>
            <a:pPr indent="-457200">
              <a:spcBef>
                <a:spcPts val="800"/>
              </a:spcBef>
              <a:spcAft>
                <a:spcPts val="800"/>
              </a:spcAft>
              <a:buSzPct val="100000"/>
              <a:buFont typeface="Fonte do Sistema Regular"/>
              <a:buChar char="●"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7"/>
          <p:cNvSpPr txBox="1">
            <a:spLocks noGrp="1"/>
          </p:cNvSpPr>
          <p:nvPr>
            <p:ph type="body" idx="1"/>
          </p:nvPr>
        </p:nvSpPr>
        <p:spPr>
          <a:xfrm>
            <a:off x="620759" y="1054446"/>
            <a:ext cx="10737615" cy="4811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50" tIns="121850" rIns="121850" bIns="121850" anchor="t" anchorCtr="0">
            <a:spAutoFit/>
          </a:bodyPr>
          <a:lstStyle/>
          <a:p>
            <a:pPr marL="0" indent="0">
              <a:buClr>
                <a:srgbClr val="000000"/>
              </a:buClr>
              <a:buSzPts val="1400"/>
            </a:pPr>
            <a:r>
              <a:rPr lang="pt-PT" dirty="0"/>
              <a:t>LEMOV, Doug. </a:t>
            </a:r>
            <a:r>
              <a:rPr lang="pt-PT" b="1" dirty="0"/>
              <a:t>Aula nota 10 3.0</a:t>
            </a:r>
            <a:r>
              <a:rPr lang="pt-PT" dirty="0"/>
              <a:t>: 63 técnicas para melhorar a gestão da sala de aula / Doug Lemov; tradução: Daniel Vieira, Sandra Maria Mallmann da Rosa; revisão técnica: Fausta Camargo, Thuinie Daros. 3. ed. Porto Alegre: Penso, 2023.</a:t>
            </a:r>
            <a:endParaRPr lang="pt-BR" dirty="0"/>
          </a:p>
          <a:p>
            <a:pPr marL="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1600"/>
              <a:buNone/>
            </a:pPr>
            <a:r>
              <a:rPr lang="pt-BR" dirty="0"/>
              <a:t>SÃO PAULO (Estado). Secretaria da Educação</a:t>
            </a:r>
            <a:r>
              <a:rPr lang="pt-BR" b="1" dirty="0"/>
              <a:t>. Currículo em Ação</a:t>
            </a:r>
            <a:r>
              <a:rPr lang="pt-BR" dirty="0"/>
              <a:t>.</a:t>
            </a:r>
            <a:r>
              <a:rPr lang="pt-BR" b="1" dirty="0"/>
              <a:t> </a:t>
            </a:r>
            <a:r>
              <a:rPr lang="pt-BR" dirty="0"/>
              <a:t>Caderno do Professor, Arte, Ensino Fundamental – Anos Iniciais, v. 2. 2023. Disponível em: </a:t>
            </a:r>
            <a:r>
              <a:rPr lang="pt-BR" u="sng" dirty="0">
                <a:solidFill>
                  <a:schemeClr val="hlink"/>
                </a:solidFill>
                <a:hlinkClick r:id="rId3"/>
              </a:rPr>
              <a:t>https://efape.educacao.sp.gov.br/curriculopaulista/wp-content/uploads/2022/06/PROF_miolo_EF_AI_ARTE_V2_01a05.pdf</a:t>
            </a:r>
            <a:r>
              <a:rPr lang="pt-BR" dirty="0"/>
              <a:t>. Acesso em: 04 out. 2025.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pt-BR" dirty="0">
                <a:solidFill>
                  <a:srgbClr val="000000"/>
                </a:solidFill>
              </a:rPr>
              <a:t>SÃO PAULO (Estado). Secretaria da Educação. </a:t>
            </a:r>
            <a:r>
              <a:rPr lang="pt-BR" b="1" dirty="0">
                <a:solidFill>
                  <a:srgbClr val="000000"/>
                </a:solidFill>
              </a:rPr>
              <a:t>Currículo Paulista</a:t>
            </a:r>
            <a:r>
              <a:rPr lang="pt-BR" dirty="0">
                <a:solidFill>
                  <a:srgbClr val="000000"/>
                </a:solidFill>
              </a:rPr>
              <a:t>:</a:t>
            </a:r>
            <a:r>
              <a:rPr lang="pt-BR" b="1" dirty="0">
                <a:solidFill>
                  <a:srgbClr val="000000"/>
                </a:solidFill>
              </a:rPr>
              <a:t> </a:t>
            </a:r>
            <a:r>
              <a:rPr lang="pt-BR" dirty="0">
                <a:solidFill>
                  <a:srgbClr val="000000"/>
                </a:solidFill>
              </a:rPr>
              <a:t>etapas Educação Infantil e Ensino Fundamental, 2019. Disponível em: </a:t>
            </a:r>
            <a:r>
              <a:rPr lang="pt-BR" u="sng" dirty="0">
                <a:solidFill>
                  <a:schemeClr val="hlink"/>
                </a:solidFill>
                <a:hlinkClick r:id="rId4"/>
              </a:rPr>
              <a:t>https://efape.educacao.sp.gov.br/curriculopaulista/wp-content/uploads/2023/02/Curriculo_Paulista-etapas-Educação-Infantil-e-Ensino-Fundamental-ISBN.pdf</a:t>
            </a:r>
            <a:r>
              <a:rPr lang="pt-BR" dirty="0">
                <a:solidFill>
                  <a:srgbClr val="000000"/>
                </a:solidFill>
              </a:rPr>
              <a:t>. Acesso em: 0</a:t>
            </a:r>
            <a:r>
              <a:rPr lang="pt-BR" dirty="0"/>
              <a:t>4 out. 2025.</a:t>
            </a:r>
            <a:endParaRPr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8"/>
          <p:cNvSpPr txBox="1">
            <a:spLocks noGrp="1"/>
          </p:cNvSpPr>
          <p:nvPr>
            <p:ph type="body" idx="1"/>
          </p:nvPr>
        </p:nvSpPr>
        <p:spPr>
          <a:xfrm>
            <a:off x="721809" y="881739"/>
            <a:ext cx="11061200" cy="333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12700" algn="l" rtl="0">
              <a:lnSpc>
                <a:spcPct val="100000"/>
              </a:lnSpc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sz="220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Lista de imagens e vídeos</a:t>
            </a:r>
            <a:endParaRPr sz="2200" dirty="0"/>
          </a:p>
          <a:p>
            <a:pPr marL="0" indent="1270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PT" b="1" dirty="0"/>
              <a:t>Slide 1 – </a:t>
            </a:r>
            <a:r>
              <a:rPr lang="pt-PT" dirty="0"/>
              <a:t>Imagem de capa: SEDUC-SP</a:t>
            </a:r>
            <a:endParaRPr lang="pt-BR" sz="22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12700" algn="l" rtl="0">
              <a:lnSpc>
                <a:spcPct val="100000"/>
              </a:lnSpc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sz="2200" b="1" dirty="0">
                <a:latin typeface="Arial"/>
                <a:ea typeface="Arial"/>
                <a:cs typeface="Arial"/>
                <a:sym typeface="Arial"/>
              </a:rPr>
              <a:t>Slides 3, 4, 5, 6 e 9 – </a:t>
            </a:r>
            <a:r>
              <a:rPr lang="pt-BR" sz="2200" dirty="0">
                <a:latin typeface="Arial"/>
                <a:ea typeface="Arial"/>
                <a:cs typeface="Arial"/>
                <a:sym typeface="Arial"/>
              </a:rPr>
              <a:t>© Getty Images</a:t>
            </a:r>
            <a:endParaRPr lang="pt-BR" sz="2200" dirty="0"/>
          </a:p>
          <a:p>
            <a:pPr marL="0" lvl="0" indent="12700" algn="l" rtl="0">
              <a:lnSpc>
                <a:spcPct val="100000"/>
              </a:lnSpc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sz="2200" b="1" dirty="0">
                <a:latin typeface="Arial"/>
                <a:ea typeface="Arial"/>
                <a:cs typeface="Arial"/>
                <a:sym typeface="Arial"/>
              </a:rPr>
              <a:t>Slide 7</a:t>
            </a:r>
            <a:r>
              <a:rPr lang="pt-BR" sz="22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t-BR" sz="2200" b="1" dirty="0">
                <a:latin typeface="Arial"/>
                <a:ea typeface="Arial"/>
                <a:cs typeface="Arial"/>
                <a:sym typeface="Arial"/>
              </a:rPr>
              <a:t>–</a:t>
            </a:r>
            <a:r>
              <a:rPr lang="pt-BR" sz="2200" dirty="0">
                <a:latin typeface="Arial"/>
                <a:ea typeface="Arial"/>
                <a:cs typeface="Arial"/>
                <a:sym typeface="Arial"/>
              </a:rPr>
              <a:t> AVROTROS. The Lion King – Circle of Life | Musical Awards Gala 2018. Disponível em: </a:t>
            </a:r>
            <a:r>
              <a:rPr lang="pt-BR" sz="2200" u="sng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https://www.youtube.com/watch?v=ewOAsUWQJvo</a:t>
            </a:r>
            <a:r>
              <a:rPr lang="pt-BR" sz="2200" dirty="0">
                <a:latin typeface="Arial"/>
                <a:ea typeface="Arial"/>
                <a:cs typeface="Arial"/>
                <a:sym typeface="Arial"/>
              </a:rPr>
              <a:t>. Acesso em: 0</a:t>
            </a:r>
            <a:r>
              <a:rPr lang="pt-BR" sz="2200" dirty="0"/>
              <a:t>4 out. 2025.</a:t>
            </a:r>
            <a:endParaRPr sz="2200"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2"/>
          <p:cNvSpPr txBox="1">
            <a:spLocks noGrp="1"/>
          </p:cNvSpPr>
          <p:nvPr>
            <p:ph type="subTitle" idx="1"/>
          </p:nvPr>
        </p:nvSpPr>
        <p:spPr>
          <a:xfrm rot="-119841">
            <a:off x="176851" y="168966"/>
            <a:ext cx="1876440" cy="54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2</a:t>
            </a:r>
            <a:endParaRPr dirty="0"/>
          </a:p>
        </p:txBody>
      </p:sp>
      <p:sp>
        <p:nvSpPr>
          <p:cNvPr id="217" name="Google Shape;217;p32"/>
          <p:cNvSpPr txBox="1"/>
          <p:nvPr/>
        </p:nvSpPr>
        <p:spPr>
          <a:xfrm>
            <a:off x="1335439" y="901300"/>
            <a:ext cx="4127210" cy="39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+mn-lt"/>
                <a:ea typeface="Verdana"/>
                <a:cs typeface="Verdana"/>
                <a:sym typeface="Verdana"/>
              </a:rPr>
              <a:t>Habilidade:</a:t>
            </a:r>
            <a:endParaRPr sz="1600" b="1" dirty="0">
              <a:solidFill>
                <a:schemeClr val="dk1"/>
              </a:solidFill>
              <a:latin typeface="+mn-lt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1"/>
              </a:solidFill>
              <a:latin typeface="+mn-lt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dirty="0">
                <a:solidFill>
                  <a:schemeClr val="dk1"/>
                </a:solidFill>
                <a:latin typeface="+mn-lt"/>
                <a:ea typeface="Verdana"/>
                <a:cs typeface="Verdana"/>
                <a:sym typeface="Verdana"/>
              </a:rPr>
              <a:t>(EF01AR17) </a:t>
            </a:r>
            <a:r>
              <a:rPr lang="pt-BR" sz="1600" dirty="0">
                <a:solidFill>
                  <a:schemeClr val="dk1"/>
                </a:solidFill>
                <a:latin typeface="+mn-lt"/>
                <a:ea typeface="Verdana"/>
                <a:cs typeface="Verdana"/>
                <a:sym typeface="Verdana"/>
              </a:rPr>
              <a:t>Apreciar e experimentar sonorização de histórias, utilizando vozes, sons corporais e/ou instrumentos musicais convencionais ou não convencionais.</a:t>
            </a:r>
            <a:endParaRPr sz="1600" dirty="0">
              <a:solidFill>
                <a:schemeClr val="dk1"/>
              </a:solidFill>
              <a:latin typeface="+mn-lt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dirty="0">
              <a:solidFill>
                <a:schemeClr val="dk1"/>
              </a:solidFill>
              <a:latin typeface="+mn-lt"/>
              <a:ea typeface="Verdana"/>
              <a:cs typeface="Verdana"/>
              <a:sym typeface="Verdana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  <a:latin typeface="+mn-lt"/>
                <a:ea typeface="Verdana"/>
                <a:cs typeface="Verdana"/>
                <a:sym typeface="Verdana"/>
              </a:rPr>
              <a:t>(EF15AR23) </a:t>
            </a:r>
            <a:r>
              <a:rPr lang="pt-BR" sz="1600" dirty="0">
                <a:solidFill>
                  <a:schemeClr val="dk1"/>
                </a:solidFill>
                <a:latin typeface="+mn-lt"/>
                <a:ea typeface="Verdana"/>
                <a:cs typeface="Verdana"/>
                <a:sym typeface="Verdana"/>
              </a:rPr>
              <a:t>Reconhecer e experimentar, em projetos temáticos, as relações processuais entre diversas linguagens artísticas.</a:t>
            </a:r>
            <a:endParaRPr sz="1600" dirty="0">
              <a:solidFill>
                <a:schemeClr val="dk1"/>
              </a:solidFill>
              <a:latin typeface="+mn-lt"/>
            </a:endParaRPr>
          </a:p>
        </p:txBody>
      </p:sp>
      <p:grpSp>
        <p:nvGrpSpPr>
          <p:cNvPr id="218" name="Google Shape;218;p32"/>
          <p:cNvGrpSpPr/>
          <p:nvPr/>
        </p:nvGrpSpPr>
        <p:grpSpPr>
          <a:xfrm>
            <a:off x="529462" y="920393"/>
            <a:ext cx="692308" cy="720000"/>
            <a:chOff x="512793" y="747344"/>
            <a:chExt cx="692308" cy="720000"/>
          </a:xfrm>
        </p:grpSpPr>
        <p:pic>
          <p:nvPicPr>
            <p:cNvPr id="219" name="Google Shape;219;p3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74734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0" name="Google Shape;220;p3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73043" y="818751"/>
              <a:ext cx="371612" cy="52744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C7559D7A-E1FB-BCCB-340F-587CF817877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462649" y="903799"/>
            <a:ext cx="6233226" cy="347795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3"/>
          <p:cNvSpPr txBox="1">
            <a:spLocks noGrp="1"/>
          </p:cNvSpPr>
          <p:nvPr>
            <p:ph type="subTitle" idx="1"/>
          </p:nvPr>
        </p:nvSpPr>
        <p:spPr>
          <a:xfrm rot="-119841">
            <a:off x="176851" y="168966"/>
            <a:ext cx="1876440" cy="54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8</a:t>
            </a:r>
            <a:endParaRPr dirty="0"/>
          </a:p>
        </p:txBody>
      </p:sp>
      <p:grpSp>
        <p:nvGrpSpPr>
          <p:cNvPr id="227" name="Google Shape;227;p33"/>
          <p:cNvGrpSpPr/>
          <p:nvPr/>
        </p:nvGrpSpPr>
        <p:grpSpPr>
          <a:xfrm>
            <a:off x="526667" y="920393"/>
            <a:ext cx="692308" cy="720000"/>
            <a:chOff x="512793" y="2412643"/>
            <a:chExt cx="692308" cy="720000"/>
          </a:xfrm>
        </p:grpSpPr>
        <p:pic>
          <p:nvPicPr>
            <p:cNvPr id="228" name="Google Shape;228;p33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2412643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" name="Google Shape;229;p3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354" y="2525341"/>
              <a:ext cx="452249" cy="4522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1" name="Google Shape;231;p33"/>
          <p:cNvSpPr txBox="1"/>
          <p:nvPr/>
        </p:nvSpPr>
        <p:spPr>
          <a:xfrm>
            <a:off x="1363536" y="882204"/>
            <a:ext cx="3829800" cy="37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Dinâmica de condução: </a:t>
            </a:r>
            <a:r>
              <a:rPr lang="pt-BR" sz="1600" dirty="0">
                <a:solidFill>
                  <a:schemeClr val="dk1"/>
                </a:solidFill>
              </a:rPr>
              <a:t>Caro professor, incentive os estudantes a criar uma história coletivamente. Outra sugestão é encenar e sonorizar alguma história que eles já conheçam. A partir de sua realidade e da particularidade da turma, você poderá adaptar a atividade. Use os instrumentos produzidos na aula anterior. Se a unidade escolar tiver bandinha rítmica, esses instrumentos também poderão ser utilizados. </a:t>
            </a:r>
            <a:endParaRPr sz="1600" u="sng" dirty="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7382469-278E-CAA2-BFE0-56456D9862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337897" y="900607"/>
            <a:ext cx="6357978" cy="355524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4"/>
          <p:cNvSpPr txBox="1">
            <a:spLocks noGrp="1"/>
          </p:cNvSpPr>
          <p:nvPr>
            <p:ph type="subTitle" idx="1"/>
          </p:nvPr>
        </p:nvSpPr>
        <p:spPr>
          <a:xfrm rot="-119841">
            <a:off x="176851" y="168966"/>
            <a:ext cx="1876440" cy="545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6000" tIns="72000" rIns="216000" bIns="720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SLIDE 9</a:t>
            </a:r>
            <a:endParaRPr dirty="0"/>
          </a:p>
        </p:txBody>
      </p:sp>
      <p:sp>
        <p:nvSpPr>
          <p:cNvPr id="238" name="Google Shape;238;p34"/>
          <p:cNvSpPr txBox="1"/>
          <p:nvPr/>
        </p:nvSpPr>
        <p:spPr>
          <a:xfrm>
            <a:off x="1335641" y="920393"/>
            <a:ext cx="4186385" cy="425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600" b="1" dirty="0">
                <a:solidFill>
                  <a:schemeClr val="dk1"/>
                </a:solidFill>
              </a:rPr>
              <a:t>Expectativas de respostas: </a:t>
            </a:r>
            <a:r>
              <a:rPr lang="pt-BR" sz="1600" dirty="0">
                <a:solidFill>
                  <a:schemeClr val="dk1"/>
                </a:solidFill>
              </a:rPr>
              <a:t>Caro professor, a “Técnica 35 – Todos juntos” tem como centralidade usar a resposta em grupo para construir uma cultura de engajamento energizante e positiva. Com essa técnica, você poderá atingir três objetivos importantes: revisão do que foi construído até esse momento em sala de aula; reforçar e exercitar a memória para a execução do projeto, que acontecerá na aula seguinte; e trabalhar a disciplina de modo transversal, apresentando um canal de comunicação de fala e de escuta dos estudantes.</a:t>
            </a:r>
            <a:br>
              <a:rPr lang="pt-BR" sz="1600" dirty="0">
                <a:solidFill>
                  <a:schemeClr val="dk1"/>
                </a:solidFill>
              </a:rPr>
            </a:br>
            <a:endParaRPr sz="1600" dirty="0"/>
          </a:p>
        </p:txBody>
      </p:sp>
      <p:grpSp>
        <p:nvGrpSpPr>
          <p:cNvPr id="240" name="Google Shape;240;p34"/>
          <p:cNvGrpSpPr/>
          <p:nvPr/>
        </p:nvGrpSpPr>
        <p:grpSpPr>
          <a:xfrm>
            <a:off x="535728" y="920393"/>
            <a:ext cx="692308" cy="720000"/>
            <a:chOff x="512793" y="3213794"/>
            <a:chExt cx="692308" cy="720000"/>
          </a:xfrm>
        </p:grpSpPr>
        <p:pic>
          <p:nvPicPr>
            <p:cNvPr id="241" name="Google Shape;241;p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12793" y="3213794"/>
              <a:ext cx="692308" cy="7200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2" name="Google Shape;242;p3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20398" y="3315531"/>
              <a:ext cx="480515" cy="48051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C339A066-E00F-836C-D0B0-793E9EFA9B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14939" y="902314"/>
            <a:ext cx="6180936" cy="34512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>
            <a:spLocks noGrp="1"/>
          </p:cNvSpPr>
          <p:nvPr>
            <p:ph type="body" idx="1"/>
          </p:nvPr>
        </p:nvSpPr>
        <p:spPr>
          <a:xfrm>
            <a:off x="6432001" y="1144719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ts val="2000"/>
              <a:buChar char="●"/>
            </a:pPr>
            <a:r>
              <a:rPr lang="pt-BR" dirty="0"/>
              <a:t>EXPERIMENTAR COLETIVAMENTE A CONSTRUÇÃO DE UM PROJETO TEMÁTICO.</a:t>
            </a:r>
            <a:endParaRPr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endParaRPr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endParaRPr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endParaRPr dirty="0"/>
          </a:p>
        </p:txBody>
      </p:sp>
      <p:sp>
        <p:nvSpPr>
          <p:cNvPr id="119" name="Google Shape;119;p18"/>
          <p:cNvSpPr txBox="1">
            <a:spLocks noGrp="1"/>
          </p:cNvSpPr>
          <p:nvPr>
            <p:ph type="body" idx="2"/>
          </p:nvPr>
        </p:nvSpPr>
        <p:spPr>
          <a:xfrm>
            <a:off x="595836" y="1144719"/>
            <a:ext cx="5184400" cy="4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ts val="2000"/>
              <a:buChar char="●"/>
            </a:pPr>
            <a:r>
              <a:rPr lang="pt-BR" dirty="0"/>
              <a:t>HISTÓRIA SONORIZADA. </a:t>
            </a:r>
            <a:endParaRPr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ts val="2000"/>
              <a:buChar char="●"/>
            </a:pPr>
            <a:r>
              <a:rPr lang="pt-BR" dirty="0"/>
              <a:t>ENCENAÇÃO DE UM TEATRO MUSICAL.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476178" y="1321174"/>
            <a:ext cx="11116040" cy="517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2400"/>
              </a:spcAft>
              <a:buSzPts val="2000"/>
              <a:buNone/>
            </a:pPr>
            <a:r>
              <a:rPr lang="pt-BR" dirty="0"/>
              <a:t>DURANTE VÁRIAS AULAS, VOCÊ EXPLOROU </a:t>
            </a:r>
            <a:br>
              <a:rPr lang="pt-BR" dirty="0"/>
            </a:br>
            <a:r>
              <a:rPr lang="pt-BR" dirty="0"/>
              <a:t>O UNIVERSO DAS HISTÓRIAS SONORIZADAS, </a:t>
            </a:r>
            <a:br>
              <a:rPr lang="pt-BR" dirty="0"/>
            </a:br>
            <a:r>
              <a:rPr lang="pt-BR" dirty="0"/>
              <a:t>DOS INSTRUMENTOS MUSICAIS E DAS CANÇÕES.</a:t>
            </a:r>
            <a:endParaRPr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dirty="0"/>
              <a:t>O QUE VOCÊ SABE SOBRE ESPETÁCULO DE TEATRO COM MÚSICA? </a:t>
            </a:r>
            <a:endParaRPr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dirty="0"/>
              <a:t>O QUE PODE APARECER NO TEATRO? QUEM PARTICIPA DESSE TIPO DE ESPETÁCULO? </a:t>
            </a:r>
            <a:endParaRPr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dirty="0"/>
              <a:t>QUAIS TIPOS DE MÚSICAS PODEM APARECER NO TEATRO?</a:t>
            </a:r>
            <a:endParaRPr dirty="0"/>
          </a:p>
          <a:p>
            <a:pPr marL="342000" lvl="0" indent="-342000" algn="l" rtl="0">
              <a:lnSpc>
                <a:spcPct val="100000"/>
              </a:lnSpc>
              <a:spcAft>
                <a:spcPts val="1200"/>
              </a:spcAft>
              <a:buSzPct val="100000"/>
              <a:buFont typeface="Fonte do Sistema Regular"/>
              <a:buChar char="●"/>
            </a:pPr>
            <a:r>
              <a:rPr lang="pt-BR" dirty="0"/>
              <a:t>VOCÊ JÁ PARTICIPOU DE ALGUMA APRESENTAÇÃO EM QUE TENHA ATUADO E CANTADO?</a:t>
            </a:r>
            <a:endParaRPr dirty="0"/>
          </a:p>
        </p:txBody>
      </p:sp>
      <p:sp>
        <p:nvSpPr>
          <p:cNvPr id="125" name="Google Shape;125;p19"/>
          <p:cNvSpPr txBox="1"/>
          <p:nvPr/>
        </p:nvSpPr>
        <p:spPr>
          <a:xfrm>
            <a:off x="476178" y="663308"/>
            <a:ext cx="8828800" cy="805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25" tIns="162525" rIns="162525" bIns="16252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CONHECENDO MAIS</a:t>
            </a:r>
            <a:endParaRPr sz="3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59072" y="545633"/>
            <a:ext cx="3015740" cy="1859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>
            <a:spLocks noGrp="1"/>
          </p:cNvSpPr>
          <p:nvPr>
            <p:ph type="body" idx="1"/>
          </p:nvPr>
        </p:nvSpPr>
        <p:spPr>
          <a:xfrm>
            <a:off x="874414" y="1803557"/>
            <a:ext cx="5680000" cy="2093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Fonte do Sistema Regular"/>
              <a:buChar char="●"/>
            </a:pPr>
            <a:r>
              <a:rPr lang="pt-BR" dirty="0"/>
              <a:t>EM UM ESPETÁCULO, AS LINGUAGENS DA ARTE PODEM APARECER JUNTAS?</a:t>
            </a:r>
            <a:endParaRPr dirty="0"/>
          </a:p>
          <a:p>
            <a:pPr lvl="0" indent="-457200" algn="l" rtl="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ct val="100000"/>
              <a:buFont typeface="Fonte do Sistema Regular"/>
              <a:buChar char="●"/>
            </a:pPr>
            <a:endParaRPr dirty="0"/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731910" y="971663"/>
            <a:ext cx="111680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Lato"/>
              <a:buNone/>
            </a:pPr>
            <a:r>
              <a:rPr lang="pt-BR" dirty="0"/>
              <a:t>CONHECENDO MAIS </a:t>
            </a:r>
            <a:endParaRPr dirty="0"/>
          </a:p>
        </p:txBody>
      </p:sp>
      <p:pic>
        <p:nvPicPr>
          <p:cNvPr id="133" name="Google Shape;133;p20"/>
          <p:cNvPicPr preferRelativeResize="0"/>
          <p:nvPr/>
        </p:nvPicPr>
        <p:blipFill rotWithShape="1">
          <a:blip r:embed="rId3">
            <a:alphaModFix/>
          </a:blip>
          <a:srcRect l="2145" r="2143"/>
          <a:stretch/>
        </p:blipFill>
        <p:spPr>
          <a:xfrm>
            <a:off x="6644428" y="995733"/>
            <a:ext cx="4933655" cy="500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>
            <a:spLocks noGrp="1"/>
          </p:cNvSpPr>
          <p:nvPr>
            <p:ph type="body" idx="1"/>
          </p:nvPr>
        </p:nvSpPr>
        <p:spPr>
          <a:xfrm>
            <a:off x="610264" y="1652833"/>
            <a:ext cx="11131154" cy="2313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r>
              <a:rPr lang="pt-BR" dirty="0">
                <a:highlight>
                  <a:srgbClr val="FFFFFF"/>
                </a:highlight>
              </a:rPr>
              <a:t>NA ARTE, PODEMOS MISTURAR DIFERENTES MATERIAIS, TECNOLOGIAS E LINGUAGENS.</a:t>
            </a: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r>
              <a:rPr lang="pt-BR" dirty="0">
                <a:highlight>
                  <a:srgbClr val="FFFFFF"/>
                </a:highlight>
              </a:rPr>
              <a:t>VOCÊ JÁ ASSISTIU A UM ESPETÁCULO QUE TIVESSE MÚSICA E TEATRO? OU JÁ VIU ALGUMA APRESENTAÇÃO DE DANÇA COM MÚSICA?</a:t>
            </a:r>
            <a:endParaRPr dirty="0"/>
          </a:p>
          <a:p>
            <a:pPr marL="135463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endParaRPr sz="2400" dirty="0"/>
          </a:p>
        </p:txBody>
      </p:sp>
      <p:sp>
        <p:nvSpPr>
          <p:cNvPr id="139" name="Google Shape;139;p21"/>
          <p:cNvSpPr txBox="1"/>
          <p:nvPr/>
        </p:nvSpPr>
        <p:spPr>
          <a:xfrm>
            <a:off x="610264" y="873108"/>
            <a:ext cx="14647600" cy="72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MISTURANDO A ARTE</a:t>
            </a:r>
            <a:endParaRPr sz="3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" name="Google Shape;140;p21"/>
          <p:cNvPicPr preferRelativeResize="0"/>
          <p:nvPr/>
        </p:nvPicPr>
        <p:blipFill rotWithShape="1">
          <a:blip r:embed="rId3">
            <a:alphaModFix/>
          </a:blip>
          <a:srcRect l="10446" t="19268" r="18697" b="5833"/>
          <a:stretch/>
        </p:blipFill>
        <p:spPr>
          <a:xfrm>
            <a:off x="7657809" y="3708754"/>
            <a:ext cx="3957265" cy="2684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>
            <a:spLocks noGrp="1"/>
          </p:cNvSpPr>
          <p:nvPr>
            <p:ph type="body" idx="1"/>
          </p:nvPr>
        </p:nvSpPr>
        <p:spPr>
          <a:xfrm>
            <a:off x="610264" y="1652833"/>
            <a:ext cx="11131154" cy="43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>
                <a:highlight>
                  <a:srgbClr val="FFFFFF"/>
                </a:highlight>
              </a:rPr>
              <a:t>TEATRO MUSICAL É UMA FORMA DE TEATRO QUE COMBINA MÚSICAS, CANÇÕES, DANÇAS E </a:t>
            </a:r>
            <a:r>
              <a:rPr lang="pt-BR" dirty="0"/>
              <a:t>DIÁLOGOS.</a:t>
            </a:r>
            <a:endParaRPr dirty="0"/>
          </a:p>
          <a:p>
            <a:pPr marL="135463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0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ts val="2000"/>
              <a:buNone/>
            </a:pPr>
            <a:endParaRPr sz="2400" dirty="0"/>
          </a:p>
        </p:txBody>
      </p:sp>
      <p:sp>
        <p:nvSpPr>
          <p:cNvPr id="146" name="Google Shape;146;p22"/>
          <p:cNvSpPr txBox="1"/>
          <p:nvPr/>
        </p:nvSpPr>
        <p:spPr>
          <a:xfrm>
            <a:off x="610264" y="873108"/>
            <a:ext cx="5954655" cy="7232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TEATRO MUSICAL</a:t>
            </a:r>
            <a:endParaRPr sz="3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22"/>
          <p:cNvPicPr preferRelativeResize="0"/>
          <p:nvPr/>
        </p:nvPicPr>
        <p:blipFill rotWithShape="1">
          <a:blip r:embed="rId3">
            <a:alphaModFix/>
          </a:blip>
          <a:srcRect l="1391" r="1389"/>
          <a:stretch/>
        </p:blipFill>
        <p:spPr>
          <a:xfrm>
            <a:off x="6564919" y="2844092"/>
            <a:ext cx="5176499" cy="33797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>
            <a:spLocks noGrp="1"/>
          </p:cNvSpPr>
          <p:nvPr>
            <p:ph type="body" idx="1"/>
          </p:nvPr>
        </p:nvSpPr>
        <p:spPr>
          <a:xfrm>
            <a:off x="400237" y="2268653"/>
            <a:ext cx="5879265" cy="1947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VAMOS CONHECER UM MUSICAL?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SzPts val="2000"/>
              <a:buNone/>
            </a:pPr>
            <a:r>
              <a:rPr lang="pt-BR" dirty="0"/>
              <a:t>ASSISTA AO TRECHO DE UM MUSICAL. </a:t>
            </a:r>
            <a:endParaRPr sz="2400" dirty="0"/>
          </a:p>
        </p:txBody>
      </p:sp>
      <p:sp>
        <p:nvSpPr>
          <p:cNvPr id="153" name="Google Shape;153;p23"/>
          <p:cNvSpPr txBox="1"/>
          <p:nvPr/>
        </p:nvSpPr>
        <p:spPr>
          <a:xfrm>
            <a:off x="400237" y="957000"/>
            <a:ext cx="5182913" cy="779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466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TEATRO MUSICAL</a:t>
            </a:r>
            <a:endParaRPr sz="2493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C0CA316-466C-5ECB-4356-4EE91888C300}"/>
              </a:ext>
            </a:extLst>
          </p:cNvPr>
          <p:cNvGrpSpPr/>
          <p:nvPr/>
        </p:nvGrpSpPr>
        <p:grpSpPr>
          <a:xfrm>
            <a:off x="5659513" y="4495581"/>
            <a:ext cx="6236556" cy="1293904"/>
            <a:chOff x="4187825" y="3626245"/>
            <a:chExt cx="6236556" cy="1293904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F7522C96-7DC7-1FBC-9936-3CEE99D2954D}"/>
                </a:ext>
              </a:extLst>
            </p:cNvPr>
            <p:cNvSpPr txBox="1"/>
            <p:nvPr/>
          </p:nvSpPr>
          <p:spPr>
            <a:xfrm>
              <a:off x="4289889" y="3708331"/>
              <a:ext cx="6134492" cy="1211818"/>
            </a:xfrm>
            <a:prstGeom prst="roundRect">
              <a:avLst>
                <a:gd name="adj" fmla="val 50000"/>
              </a:avLst>
            </a:prstGeom>
            <a:solidFill>
              <a:srgbClr val="FFF2CC"/>
            </a:solidFill>
            <a:ln w="12700">
              <a:solidFill>
                <a:schemeClr val="bg2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/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AVROTROS. </a:t>
              </a:r>
              <a:r>
                <a:rPr lang="pt-BR" sz="1400" b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The Lion King – Circle of Life </a:t>
              </a:r>
              <a:r>
                <a:rPr lang="pt-BR" sz="1400" b="0" i="1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| </a:t>
              </a:r>
              <a:r>
                <a:rPr lang="pt-BR" sz="1400" b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Musical Awards Gala 2018</a:t>
              </a:r>
              <a:r>
                <a:rPr lang="pt-BR" sz="1400" b="0" i="1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r>
                <a:rPr lang="pt-BR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Disponível em:</a:t>
              </a:r>
              <a:endParaRPr lang="pt-BR" sz="14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pt-BR" sz="1400" b="0" i="0" u="sng" strike="noStrike" cap="none" dirty="0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4"/>
                </a:rPr>
                <a:t>https://www.youtube.com/watch?v=</a:t>
              </a:r>
              <a:r>
                <a:rPr lang="pt-BR" sz="1400" b="0" i="0" u="sng" strike="noStrike" cap="none" dirty="0" err="1">
                  <a:solidFill>
                    <a:schemeClr val="hlink"/>
                  </a:solidFill>
                  <a:latin typeface="Arial"/>
                  <a:ea typeface="Arial"/>
                  <a:cs typeface="Arial"/>
                  <a:sym typeface="Arial"/>
                  <a:hlinkClick r:id="rId4"/>
                </a:rPr>
                <a:t>ewOAsUWQJvo</a:t>
              </a:r>
              <a:r>
                <a:rPr lang="pt-BR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br>
                <a:rPr lang="pt-BR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pt-BR" sz="14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Acesso em: 04 out. 2025.</a:t>
              </a:r>
            </a:p>
          </p:txBody>
        </p:sp>
        <p:pic>
          <p:nvPicPr>
            <p:cNvPr id="4" name="Gráfico 10">
              <a:extLst>
                <a:ext uri="{FF2B5EF4-FFF2-40B4-BE49-F238E27FC236}">
                  <a16:creationId xmlns:a16="http://schemas.microsoft.com/office/drawing/2014/main" id="{168E008B-9E5F-424F-8CFC-EC8D05DB83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187825" y="3626245"/>
              <a:ext cx="524987" cy="459364"/>
            </a:xfrm>
            <a:prstGeom prst="rect">
              <a:avLst/>
            </a:prstGeom>
          </p:spPr>
        </p:pic>
      </p:grpSp>
      <p:pic>
        <p:nvPicPr>
          <p:cNvPr id="5" name="Mídia Online 4" descr="The Lion King - Circle of Life | Musical Awards Gala 2018">
            <a:hlinkClick r:id="" action="ppaction://media"/>
            <a:extLst>
              <a:ext uri="{FF2B5EF4-FFF2-40B4-BE49-F238E27FC236}">
                <a16:creationId xmlns:a16="http://schemas.microsoft.com/office/drawing/2014/main" id="{D96266B7-83D8-A72A-683C-33323D394DD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6279502" y="1665939"/>
            <a:ext cx="5153500" cy="2911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>
            <a:spLocks noGrp="1"/>
          </p:cNvSpPr>
          <p:nvPr>
            <p:ph type="body" idx="1"/>
          </p:nvPr>
        </p:nvSpPr>
        <p:spPr>
          <a:xfrm>
            <a:off x="610264" y="1652833"/>
            <a:ext cx="11131154" cy="36673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r>
              <a:rPr lang="pt-BR" dirty="0"/>
              <a:t>VAMOS C</a:t>
            </a:r>
            <a:r>
              <a:rPr lang="pt-BR" dirty="0">
                <a:latin typeface="Arial"/>
                <a:ea typeface="Arial"/>
                <a:cs typeface="Arial"/>
                <a:sym typeface="Arial"/>
              </a:rPr>
              <a:t>RIAR UMA HISTÓRIA PARA UM TEATRO MUSICAL, QUE SERÁ ENCENADO NA AULA SEGUINTE.</a:t>
            </a:r>
            <a:endParaRPr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Clr>
                <a:schemeClr val="dk1"/>
              </a:buClr>
              <a:buSzPts val="1100"/>
              <a:buNone/>
            </a:pPr>
            <a:r>
              <a:rPr lang="pt-BR" dirty="0">
                <a:latin typeface="Arial"/>
                <a:ea typeface="Arial"/>
                <a:cs typeface="Arial"/>
                <a:sym typeface="Arial"/>
              </a:rPr>
              <a:t>SEU PROFESSOR FORMARÁ GRUPOS PARA QUE VOCÊ POSSA PARTICIPAR E ELABORAR AS IDEIAS EM CONJUNTO.</a:t>
            </a:r>
          </a:p>
          <a:p>
            <a:pPr marL="0" indent="0">
              <a:spcAft>
                <a:spcPts val="1200"/>
              </a:spcAft>
              <a:buClr>
                <a:schemeClr val="dk1"/>
              </a:buClr>
              <a:buSzPts val="1100"/>
            </a:pPr>
            <a:r>
              <a:rPr lang="pt-BR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USE OS INSTRUMENTOS NÃO CONVENCIONAIS QUE VOCÊ CONSTRUIU, BEM COMO SEU CORPO E OUTROS RECURSOS SONOROS, PARA DEIXAR SUA HISTÓRIA BEM MUSICAL.</a:t>
            </a:r>
          </a:p>
        </p:txBody>
      </p:sp>
      <p:sp>
        <p:nvSpPr>
          <p:cNvPr id="162" name="Google Shape;162;p24"/>
          <p:cNvSpPr txBox="1"/>
          <p:nvPr/>
        </p:nvSpPr>
        <p:spPr>
          <a:xfrm>
            <a:off x="610264" y="897712"/>
            <a:ext cx="10359865" cy="805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25" tIns="162525" rIns="162525" bIns="1625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DESAFIO</a:t>
            </a:r>
            <a:endParaRPr sz="3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5"/>
          <p:cNvSpPr txBox="1">
            <a:spLocks noGrp="1"/>
          </p:cNvSpPr>
          <p:nvPr>
            <p:ph type="body" idx="1"/>
          </p:nvPr>
        </p:nvSpPr>
        <p:spPr>
          <a:xfrm>
            <a:off x="547092" y="1861177"/>
            <a:ext cx="6587913" cy="2817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r>
              <a:rPr lang="pt-BR" dirty="0"/>
              <a:t>ASSIM QUE A HISTÓRIA ESTIVER PRONTA, FAÇAM UMA RODA DE CONVERSA. </a:t>
            </a:r>
            <a:endParaRPr dirty="0"/>
          </a:p>
          <a:p>
            <a:pPr marL="0" lvl="0" indent="0" algn="l" rtl="0">
              <a:lnSpc>
                <a:spcPct val="100000"/>
              </a:lnSpc>
              <a:spcAft>
                <a:spcPts val="1200"/>
              </a:spcAft>
              <a:buSzPts val="2000"/>
              <a:buNone/>
            </a:pPr>
            <a:r>
              <a:rPr lang="pt-BR" dirty="0"/>
              <a:t>CONTEM AO SEU PROFESSOR E AOS SEUS COLEGAS OS SONS QUE SUA HISTÓRIA TEM. </a:t>
            </a:r>
            <a:endParaRPr sz="2400" dirty="0"/>
          </a:p>
        </p:txBody>
      </p:sp>
      <p:sp>
        <p:nvSpPr>
          <p:cNvPr id="170" name="Google Shape;170;p25"/>
          <p:cNvSpPr txBox="1"/>
          <p:nvPr/>
        </p:nvSpPr>
        <p:spPr>
          <a:xfrm>
            <a:off x="547092" y="1055899"/>
            <a:ext cx="5410800" cy="805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2525" tIns="162525" rIns="162525" bIns="162525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RODA DE CONVERSA </a:t>
            </a:r>
            <a:endParaRPr sz="3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5"/>
          <p:cNvPicPr preferRelativeResize="0"/>
          <p:nvPr/>
        </p:nvPicPr>
        <p:blipFill rotWithShape="1">
          <a:blip r:embed="rId3">
            <a:alphaModFix/>
          </a:blip>
          <a:srcRect l="2637" r="2294" b="2099"/>
          <a:stretch/>
        </p:blipFill>
        <p:spPr>
          <a:xfrm>
            <a:off x="7135005" y="2496635"/>
            <a:ext cx="4411832" cy="3529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287449B4-328C-C58B-23B2-47768AB0C63D}"/>
              </a:ext>
            </a:extLst>
          </p:cNvPr>
          <p:cNvGrpSpPr/>
          <p:nvPr/>
        </p:nvGrpSpPr>
        <p:grpSpPr>
          <a:xfrm>
            <a:off x="9560503" y="453227"/>
            <a:ext cx="1986334" cy="447532"/>
            <a:chOff x="305605" y="2234344"/>
            <a:chExt cx="1986334" cy="447532"/>
          </a:xfrm>
        </p:grpSpPr>
        <p:sp>
          <p:nvSpPr>
            <p:cNvPr id="3" name="CaixaDeTexto 7">
              <a:extLst>
                <a:ext uri="{FF2B5EF4-FFF2-40B4-BE49-F238E27FC236}">
                  <a16:creationId xmlns:a16="http://schemas.microsoft.com/office/drawing/2014/main" id="{2E21B3EE-FB1A-B5A5-E1B4-EB85E7AFAF7E}"/>
                </a:ext>
              </a:extLst>
            </p:cNvPr>
            <p:cNvSpPr txBox="1"/>
            <p:nvPr/>
          </p:nvSpPr>
          <p:spPr>
            <a:xfrm>
              <a:off x="428151" y="2362131"/>
              <a:ext cx="1863788" cy="302955"/>
            </a:xfrm>
            <a:prstGeom prst="roundRect">
              <a:avLst>
                <a:gd name="adj" fmla="val 50000"/>
              </a:avLst>
            </a:prstGeom>
            <a:solidFill>
              <a:srgbClr val="BD68C1"/>
            </a:solidFill>
            <a:ln w="19050">
              <a:solidFill>
                <a:srgbClr val="A839AD"/>
              </a:solidFill>
            </a:ln>
          </p:spPr>
          <p:txBody>
            <a:bodyPr wrap="square" lIns="72000" tIns="0" rIns="108000" bIns="0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pt-BR" b="1" dirty="0">
                  <a:solidFill>
                    <a:schemeClr val="bg1"/>
                  </a:solidFill>
                  <a:latin typeface="Grandstander" pitchFamily="2" charset="0"/>
                  <a:cs typeface="Rubik Bold" panose="020B0604020202020204" charset="-79"/>
                </a:rPr>
                <a:t>TODOS JUNTOS</a:t>
              </a:r>
            </a:p>
          </p:txBody>
        </p:sp>
        <p:pic>
          <p:nvPicPr>
            <p:cNvPr id="4" name="Gráfico 1">
              <a:extLst>
                <a:ext uri="{FF2B5EF4-FFF2-40B4-BE49-F238E27FC236}">
                  <a16:creationId xmlns:a16="http://schemas.microsoft.com/office/drawing/2014/main" id="{9A59DDF6-0DDD-A5B8-9B8C-A0AB8FCEEBC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05605" y="2234344"/>
              <a:ext cx="463516" cy="4475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Arte_2026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920</Words>
  <Application>Microsoft Office PowerPoint</Application>
  <PresentationFormat>Personalizar</PresentationFormat>
  <Paragraphs>58</Paragraphs>
  <Slides>17</Slides>
  <Notes>17</Notes>
  <HiddenSlides>0</HiddenSlides>
  <MMClips>1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Lato</vt:lpstr>
      <vt:lpstr>Grandstander</vt:lpstr>
      <vt:lpstr>Verdana</vt:lpstr>
      <vt:lpstr>Grandstander SemiBold</vt:lpstr>
      <vt:lpstr>Arial</vt:lpstr>
      <vt:lpstr>Grandstander Medium</vt:lpstr>
      <vt:lpstr>Fonte do Sistema Regular</vt:lpstr>
      <vt:lpstr>Arte_2026</vt:lpstr>
      <vt:lpstr>Apresentação do PowerPoint</vt:lpstr>
      <vt:lpstr>Apresentação do PowerPoint</vt:lpstr>
      <vt:lpstr>Apresentação do PowerPoint</vt:lpstr>
      <vt:lpstr>CONHECENDO MAIS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Marcos</dc:creator>
  <cp:lastModifiedBy>Guilherme Palomino</cp:lastModifiedBy>
  <cp:revision>15</cp:revision>
  <dcterms:modified xsi:type="dcterms:W3CDTF">2025-10-28T19:11:09Z</dcterms:modified>
</cp:coreProperties>
</file>