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1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2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3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4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2" r:id="rId18"/>
  </p:sldMasterIdLst>
  <p:notesMasterIdLst>
    <p:notesMasterId r:id="rId29"/>
  </p:notesMasterIdLst>
  <p:handoutMasterIdLst>
    <p:handoutMasterId r:id="rId30"/>
  </p:handoutMasterIdLst>
  <p:sldIdLst>
    <p:sldId id="256" r:id="rId19"/>
    <p:sldId id="798" r:id="rId20"/>
    <p:sldId id="1256" r:id="rId21"/>
    <p:sldId id="1255" r:id="rId22"/>
    <p:sldId id="1252" r:id="rId23"/>
    <p:sldId id="1147" r:id="rId24"/>
    <p:sldId id="1263" r:id="rId25"/>
    <p:sldId id="1261" r:id="rId26"/>
    <p:sldId id="1233" r:id="rId27"/>
    <p:sldId id="1260" r:id="rId28"/>
  </p:sldIdLst>
  <p:sldSz cx="9144000" cy="6858000" type="screen4x3"/>
  <p:notesSz cx="6735763" cy="9866313"/>
  <p:embeddedFontLst>
    <p:embeddedFont>
      <p:font typeface="Dosis" pitchFamily="2" charset="0"/>
      <p:regular r:id="rId31"/>
      <p:bold r:id="rId32"/>
    </p:embeddedFont>
    <p:embeddedFont>
      <p:font typeface="Dosis ExtraBold" pitchFamily="2" charset="0"/>
      <p:bold r:id="rId33"/>
    </p:embeddedFont>
    <p:embeddedFont>
      <p:font typeface="Dosis Medium" pitchFamily="2" charset="0"/>
      <p:regular r:id="rId34"/>
      <p:bold r:id="rId35"/>
    </p:embeddedFont>
    <p:embeddedFont>
      <p:font typeface="Dosis SemiBold" pitchFamily="2" charset="0"/>
      <p:regular r:id="rId36"/>
      <p:bold r:id="rId37"/>
    </p:embeddedFont>
    <p:embeddedFont>
      <p:font typeface="Mistral" panose="03090702030407020403" pitchFamily="66" charset="0"/>
      <p:regular r:id="rId3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EBE6EC"/>
    <a:srgbClr val="565F88"/>
    <a:srgbClr val="4B5377"/>
    <a:srgbClr val="2196B1"/>
    <a:srgbClr val="2AB6D7"/>
    <a:srgbClr val="55B7DE"/>
    <a:srgbClr val="A1A6BC"/>
    <a:srgbClr val="F26553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12" autoAdjust="0"/>
    <p:restoredTop sz="95363" autoAdjust="0"/>
  </p:normalViewPr>
  <p:slideViewPr>
    <p:cSldViewPr snapToGrid="0">
      <p:cViewPr varScale="1">
        <p:scale>
          <a:sx n="75" d="100"/>
          <a:sy n="75" d="100"/>
        </p:scale>
        <p:origin x="784" y="3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303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39" Type="http://schemas.openxmlformats.org/officeDocument/2006/relationships/presProps" Target="presProps.xml"/><Relationship Id="rId21" Type="http://schemas.openxmlformats.org/officeDocument/2006/relationships/slide" Target="slides/slide3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font" Target="fonts/font6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microsoft.com/office/2018/10/relationships/authors" Target="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E7F836-438A-677A-5298-7CF6A86B2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8B5AEF-52A9-C779-B799-EDE45FFFF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5440-4F8A-4B1D-86B8-C49FE8339CD0}" type="datetimeFigureOut">
              <a:rPr lang="fr-MA" smtClean="0"/>
              <a:t>04/12/2025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CA7378-9767-02EF-C821-C3A50075AF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87C5D6-8DF9-C296-8B06-B647C4F68A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00D81-0138-4B3C-9599-565AE39D2E51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72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04/12/2025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842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33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6275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6776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3623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482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933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961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918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936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441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1704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29994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04/12/2025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89357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7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6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9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10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theme" Target="../theme/theme1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54685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83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4"/><Relationship Id="rId7" Type="http://schemas.openxmlformats.org/officeDocument/2006/relationships/image" Target="../media/image2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98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13.xml"/><Relationship Id="rId1" Type="http://schemas.openxmlformats.org/officeDocument/2006/relationships/tags" Target="../tags/tag9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E9B25D6-CA8A-4874-9E8A-D3904144ED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5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47" name="TextBox 9">
            <a:extLst>
              <a:ext uri="{FF2B5EF4-FFF2-40B4-BE49-F238E27FC236}">
                <a16:creationId xmlns:a16="http://schemas.microsoft.com/office/drawing/2014/main" id="{8F402D47-7BB1-3EE5-D92D-0A6B369E1B0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9737" y="1500989"/>
            <a:ext cx="8224526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Objectif de la semaine</a:t>
            </a:r>
            <a:endParaRPr lang="ar-MA" sz="3600" b="1" dirty="0">
              <a:solidFill>
                <a:srgbClr val="4BACC6">
                  <a:lumMod val="50000"/>
                </a:srgbClr>
              </a:solidFill>
              <a:latin typeface="Dosis SemiBold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Évaluer les acquis de </a:t>
            </a:r>
            <a:r>
              <a:rPr lang="fr-FR" sz="3600" b="1" dirty="0">
                <a:solidFill>
                  <a:srgbClr val="C00000"/>
                </a:solidFill>
                <a:latin typeface="Dosis SemiBold" pitchFamily="2" charset="0"/>
              </a:rPr>
              <a:t>la période 1</a:t>
            </a: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3026"/>
              </a:lnSpc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748862" y="2006534"/>
            <a:ext cx="7646276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C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omprendre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l’oral des mots de vocabulaire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Comprendre à l’oral des phrases et des textes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 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P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articiper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à un dialogue en mobilisant les actes de paroles étudiés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P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rendre la parole pour me présenter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Identifier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et lire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 lettres étudiées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>
                <a:solidFill>
                  <a:srgbClr val="C00000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: </a:t>
            </a:r>
            <a:r>
              <a:rPr lang="fr-FR" sz="2000" b="1" dirty="0">
                <a:solidFill>
                  <a:srgbClr val="424D7B"/>
                </a:solidFill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correctement les lettres étudiées</a:t>
            </a:r>
          </a:p>
        </p:txBody>
      </p:sp>
    </p:spTree>
    <p:extLst>
      <p:ext uri="{BB962C8B-B14F-4D97-AF65-F5344CB8AC3E}">
        <p14:creationId xmlns:p14="http://schemas.microsoft.com/office/powerpoint/2010/main" val="176268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01249-1A21-1A5E-9A63-968609E25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30">
            <a:extLst>
              <a:ext uri="{FF2B5EF4-FFF2-40B4-BE49-F238E27FC236}">
                <a16:creationId xmlns:a16="http://schemas.microsoft.com/office/drawing/2014/main" id="{9EB957A6-9B9F-C7CC-84C3-8569F2669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290" y="850434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d’évaluation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560E6A9-2F71-DEEE-34E3-8E6C823D42A9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476059-E23F-1912-1F34-3ECF54AC5C9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405B79-071B-C81A-6130-570DFCF5D7D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3CB6B1FE-22DB-4333-B27C-407418A7B01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62E48EC-0D0F-180D-6F6C-315F54B41CAD}"/>
              </a:ext>
            </a:extLst>
          </p:cNvPr>
          <p:cNvSpPr/>
          <p:nvPr/>
        </p:nvSpPr>
        <p:spPr>
          <a:xfrm>
            <a:off x="677801" y="353402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Terminateur 18">
            <a:extLst>
              <a:ext uri="{FF2B5EF4-FFF2-40B4-BE49-F238E27FC236}">
                <a16:creationId xmlns:a16="http://schemas.microsoft.com/office/drawing/2014/main" id="{C457FECA-E2EA-76D8-6D6F-140FD736B295}"/>
              </a:ext>
            </a:extLst>
          </p:cNvPr>
          <p:cNvSpPr/>
          <p:nvPr/>
        </p:nvSpPr>
        <p:spPr>
          <a:xfrm>
            <a:off x="893801" y="328202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4CEECE38-197D-8A80-0139-E998E777F602}"/>
              </a:ext>
            </a:extLst>
          </p:cNvPr>
          <p:cNvSpPr/>
          <p:nvPr/>
        </p:nvSpPr>
        <p:spPr>
          <a:xfrm>
            <a:off x="636251" y="199618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84C4CABF-500F-083D-748D-01696F6AFABC}"/>
              </a:ext>
            </a:extLst>
          </p:cNvPr>
          <p:cNvSpPr/>
          <p:nvPr/>
        </p:nvSpPr>
        <p:spPr>
          <a:xfrm>
            <a:off x="852251" y="174418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6B8CD7-4136-7800-DDF4-336D2E2FF1F2}"/>
              </a:ext>
            </a:extLst>
          </p:cNvPr>
          <p:cNvSpPr/>
          <p:nvPr/>
        </p:nvSpPr>
        <p:spPr>
          <a:xfrm>
            <a:off x="4826751" y="2010232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rganigramme : Terminateur 27">
            <a:extLst>
              <a:ext uri="{FF2B5EF4-FFF2-40B4-BE49-F238E27FC236}">
                <a16:creationId xmlns:a16="http://schemas.microsoft.com/office/drawing/2014/main" id="{F212138A-4A6B-E291-2E7A-6C61CE7F55D7}"/>
              </a:ext>
            </a:extLst>
          </p:cNvPr>
          <p:cNvSpPr/>
          <p:nvPr/>
        </p:nvSpPr>
        <p:spPr>
          <a:xfrm>
            <a:off x="5042751" y="175823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1407A89F-1B70-A462-170C-A9F6D6D285E0}"/>
              </a:ext>
            </a:extLst>
          </p:cNvPr>
          <p:cNvSpPr/>
          <p:nvPr/>
        </p:nvSpPr>
        <p:spPr>
          <a:xfrm>
            <a:off x="3156199" y="508592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rganigramme : Terminateur 29">
            <a:extLst>
              <a:ext uri="{FF2B5EF4-FFF2-40B4-BE49-F238E27FC236}">
                <a16:creationId xmlns:a16="http://schemas.microsoft.com/office/drawing/2014/main" id="{F03EBF7B-B811-ADFB-1F7E-0B3186C9F5A4}"/>
              </a:ext>
            </a:extLst>
          </p:cNvPr>
          <p:cNvSpPr/>
          <p:nvPr/>
        </p:nvSpPr>
        <p:spPr>
          <a:xfrm>
            <a:off x="3372199" y="483392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3" name="Espace réservé du texte 5">
            <a:extLst>
              <a:ext uri="{FF2B5EF4-FFF2-40B4-BE49-F238E27FC236}">
                <a16:creationId xmlns:a16="http://schemas.microsoft.com/office/drawing/2014/main" id="{7E7A9BA9-216F-275B-73FE-5F028398C59B}"/>
              </a:ext>
            </a:extLst>
          </p:cNvPr>
          <p:cNvSpPr txBox="1">
            <a:spLocks/>
          </p:cNvSpPr>
          <p:nvPr/>
        </p:nvSpPr>
        <p:spPr>
          <a:xfrm>
            <a:off x="947860" y="3716141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Évaluation de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 compétences : CO2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– PO2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34" name="Espace réservé du texte 5">
            <a:extLst>
              <a:ext uri="{FF2B5EF4-FFF2-40B4-BE49-F238E27FC236}">
                <a16:creationId xmlns:a16="http://schemas.microsoft.com/office/drawing/2014/main" id="{E418D51A-1A95-4C26-34F2-0036C6E0CE8E}"/>
              </a:ext>
            </a:extLst>
          </p:cNvPr>
          <p:cNvSpPr txBox="1">
            <a:spLocks/>
          </p:cNvSpPr>
          <p:nvPr/>
        </p:nvSpPr>
        <p:spPr>
          <a:xfrm>
            <a:off x="852251" y="2187122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Évaluation des compétences : CO1 – PO1</a:t>
            </a:r>
          </a:p>
        </p:txBody>
      </p: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FF7FFD7C-620C-8063-4EC7-6485BBC5EEAB}"/>
              </a:ext>
            </a:extLst>
          </p:cNvPr>
          <p:cNvSpPr txBox="1">
            <a:spLocks/>
          </p:cNvSpPr>
          <p:nvPr/>
        </p:nvSpPr>
        <p:spPr>
          <a:xfrm>
            <a:off x="5096810" y="2154232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Évaluation des compétences : PO3 - LF1</a:t>
            </a:r>
          </a:p>
        </p:txBody>
      </p:sp>
      <p:sp>
        <p:nvSpPr>
          <p:cNvPr id="37" name="Espace réservé du texte 5">
            <a:extLst>
              <a:ext uri="{FF2B5EF4-FFF2-40B4-BE49-F238E27FC236}">
                <a16:creationId xmlns:a16="http://schemas.microsoft.com/office/drawing/2014/main" id="{21802068-15AC-0AA2-E49C-9D74AE23B44D}"/>
              </a:ext>
            </a:extLst>
          </p:cNvPr>
          <p:cNvSpPr txBox="1">
            <a:spLocks/>
          </p:cNvSpPr>
          <p:nvPr/>
        </p:nvSpPr>
        <p:spPr>
          <a:xfrm>
            <a:off x="3336199" y="5273726"/>
            <a:ext cx="3420000" cy="7920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Compilation et renseignement des livrets de compétences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B0C4D51-763A-5032-C220-18E425C905AC}"/>
              </a:ext>
            </a:extLst>
          </p:cNvPr>
          <p:cNvSpPr/>
          <p:nvPr/>
        </p:nvSpPr>
        <p:spPr>
          <a:xfrm>
            <a:off x="4826751" y="3534029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Terminateur 15">
            <a:extLst>
              <a:ext uri="{FF2B5EF4-FFF2-40B4-BE49-F238E27FC236}">
                <a16:creationId xmlns:a16="http://schemas.microsoft.com/office/drawing/2014/main" id="{A397A94B-5214-B5B7-4EC5-E121C0C4E2CD}"/>
              </a:ext>
            </a:extLst>
          </p:cNvPr>
          <p:cNvSpPr/>
          <p:nvPr/>
        </p:nvSpPr>
        <p:spPr>
          <a:xfrm>
            <a:off x="5042751" y="3282029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EC6BFF0-4105-B96C-9E9D-9EF1D68BD83B}"/>
              </a:ext>
            </a:extLst>
          </p:cNvPr>
          <p:cNvSpPr/>
          <p:nvPr/>
        </p:nvSpPr>
        <p:spPr>
          <a:xfrm>
            <a:off x="4979362" y="3711938"/>
            <a:ext cx="3420000" cy="792000"/>
          </a:xfrm>
          <a:prstGeom prst="roundRect">
            <a:avLst/>
          </a:prstGeom>
          <a:solidFill>
            <a:srgbClr val="EAF8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Espace réservé du texte 5">
            <a:extLst>
              <a:ext uri="{FF2B5EF4-FFF2-40B4-BE49-F238E27FC236}">
                <a16:creationId xmlns:a16="http://schemas.microsoft.com/office/drawing/2014/main" id="{AC1B30F0-CD5B-A4D6-11FA-A822B895A52C}"/>
              </a:ext>
            </a:extLst>
          </p:cNvPr>
          <p:cNvSpPr txBox="1">
            <a:spLocks/>
          </p:cNvSpPr>
          <p:nvPr/>
        </p:nvSpPr>
        <p:spPr>
          <a:xfrm>
            <a:off x="5042751" y="3733317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Évaluation des compétences : PE1 </a:t>
            </a:r>
          </a:p>
        </p:txBody>
      </p:sp>
    </p:spTree>
    <p:extLst>
      <p:ext uri="{BB962C8B-B14F-4D97-AF65-F5344CB8AC3E}">
        <p14:creationId xmlns:p14="http://schemas.microsoft.com/office/powerpoint/2010/main" val="153934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E7C1C11-FDE0-F64E-68F7-730BC06750D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648127" y="974731"/>
            <a:ext cx="3813031" cy="612000"/>
            <a:chOff x="2403987" y="1096335"/>
            <a:chExt cx="3528511" cy="408000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BF9855-43D8-1A9C-F7DA-2EB8CC3E0E52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2623268" y="1096335"/>
              <a:ext cx="3195019" cy="408000"/>
            </a:xfrm>
            <a:prstGeom prst="roundRect">
              <a:avLst>
                <a:gd name="adj" fmla="val 32324"/>
              </a:avLst>
            </a:prstGeom>
            <a:solidFill>
              <a:srgbClr val="424D7B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45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7" name="TextBox 10">
              <a:extLst>
                <a:ext uri="{FF2B5EF4-FFF2-40B4-BE49-F238E27FC236}">
                  <a16:creationId xmlns:a16="http://schemas.microsoft.com/office/drawing/2014/main" id="{72B81DBD-DB8F-4479-719A-BB03282DAEFF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2403987" y="1169530"/>
              <a:ext cx="3528511" cy="2385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5" eaLnBrk="1" fontAlgn="auto" latinLnBrk="0" hangingPunct="1">
                <a:lnSpc>
                  <a:spcPts val="302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 SemiBold" pitchFamily="2" charset="0"/>
                </a:rPr>
                <a:t>Séance  4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SemiBold" pitchFamily="2" charset="0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C4A916-34F4-ADE6-45CB-E82D39B655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41661" y="2076573"/>
            <a:ext cx="51816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séance 4  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est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consacrée à l’évaluation de la compétence suivante  : </a:t>
            </a:r>
            <a:r>
              <a:rPr kumimoji="0" lang="fr-FR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PE1.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4B5377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</a:t>
            </a:r>
            <a:r>
              <a:rPr lang="fr-FR" dirty="0">
                <a:solidFill>
                  <a:srgbClr val="4B5377"/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passation se fait de </a:t>
            </a: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manière collective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sur </a:t>
            </a: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les cahiers </a:t>
            </a:r>
            <a:r>
              <a:rPr kumimoji="0" lang="fr-FR" sz="1800" i="0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ou</a:t>
            </a: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des feuilles.</a:t>
            </a:r>
          </a:p>
          <a:p>
            <a:pPr marL="0" marR="0" lvl="0" indent="0" algn="just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srgbClr val="4B5377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algn="just" defTabSz="685852">
              <a:defRPr/>
            </a:pPr>
            <a:r>
              <a:rPr lang="fr-FR" dirty="0">
                <a:solidFill>
                  <a:srgbClr val="4B5377"/>
                </a:solidFill>
                <a:latin typeface="Dosis" pitchFamily="2" charset="0"/>
                <a:cs typeface="Arial" panose="020B0604020202020204" pitchFamily="34" charset="0"/>
              </a:rPr>
              <a:t>L’enseignant explique chaque consigne et demande aux élèves d’effectuer l’exercice.</a:t>
            </a:r>
          </a:p>
          <a:p>
            <a:pPr marL="0" marR="0" lvl="0" indent="0" algn="just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4B5377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4B5377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circule entre les rangs pour s’assurer que tous les élèves ont compris la consigne.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B6CFAE-582B-6B21-9406-4E22C3D4A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803" y="3259457"/>
            <a:ext cx="1991324" cy="13275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chers élèves. Nous allons faire de l’écriture.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5C6F8E2A-863A-DA6E-EF07-CF2BB1687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640" y="2169427"/>
            <a:ext cx="3778719" cy="251914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41FCD-64CB-EBF9-D3FB-C82570822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5CDF73-6B6D-DD03-7A2F-D54B590E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Prenez vos cahiers.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5F315D-7C1B-A56D-E494-51F33F3A3D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8841A6C1-F51C-DD62-BE51-AF31C528B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5D54228-AAE7-C017-4A08-E2C43A3F73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00C426C-9D81-0284-C22A-A3F02AC3242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985429" y="2260627"/>
            <a:ext cx="3173141" cy="2336745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86077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77917" y="2820692"/>
            <a:ext cx="7788166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Écrire correctement les lettres étudiées.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294491-246F-706A-B4EC-B1AC2B783C3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8782" y="4450917"/>
            <a:ext cx="6482686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Notation :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point pour chaque lettre correctement avec respect des dimensions;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solidFill>
                  <a:srgbClr val="C00000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0,5 point pour chaque lettre écrite sans respect des  dimensions. 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71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709636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les lettres suivantes en respectant les dimensions. Écrivez chaque lettre 2 fois.  </a:t>
            </a:r>
            <a:endParaRPr lang="fr-MA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48A137-D0A3-3A92-92DD-E93AD3DA41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2133" y="1974356"/>
            <a:ext cx="7788166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Item 1 : Copier correctement des lettres ( 10 points)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04936C86-1CB9-5CE1-8F36-C54FB0B60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7009" y="2829005"/>
            <a:ext cx="5109982" cy="277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880F8CA-9E32-43B4-9801-C91788857021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f0534ec5-868f-4ce6-85c7-99f0612daa52"/>
    <ds:schemaRef ds:uri="http://purl.org/dc/elements/1.1/"/>
    <ds:schemaRef ds:uri="http://purl.org/dc/terms/"/>
    <ds:schemaRef ds:uri="202b3bc9-e036-45c7-aea0-06aec8cd7a40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5B195F7-641D-4167-80D4-1B9CF897B5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FD3FAE-2136-4DD8-B397-E52F55A3D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8121</TotalTime>
  <Words>291</Words>
  <PresentationFormat>Affichage à l'écran (4:3)</PresentationFormat>
  <Paragraphs>43</Paragraphs>
  <Slides>10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15</vt:i4>
      </vt:variant>
      <vt:variant>
        <vt:lpstr>Titres des diapositives</vt:lpstr>
      </vt:variant>
      <vt:variant>
        <vt:i4>10</vt:i4>
      </vt:variant>
    </vt:vector>
  </HeadingPairs>
  <TitlesOfParts>
    <vt:vector size="34" baseType="lpstr">
      <vt:lpstr>Dosis</vt:lpstr>
      <vt:lpstr>Dosis SemiBold</vt:lpstr>
      <vt:lpstr>Dosis ExtraBold</vt:lpstr>
      <vt:lpstr>Calibri</vt:lpstr>
      <vt:lpstr>Mistral</vt:lpstr>
      <vt:lpstr>Dosis Medium</vt:lpstr>
      <vt:lpstr>Wingdings</vt:lpstr>
      <vt:lpstr>Arial</vt:lpstr>
      <vt:lpstr>Aptos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1_Révision</vt:lpstr>
      <vt:lpstr>Présentation PowerPoint</vt:lpstr>
      <vt:lpstr>Présentation PowerPoint</vt:lpstr>
      <vt:lpstr>Présentation PowerPoint</vt:lpstr>
      <vt:lpstr>Organisation de la semaine d’évaluation </vt:lpstr>
      <vt:lpstr>Présentation PowerPoint</vt:lpstr>
      <vt:lpstr>Bonjour chers élèves. Nous allons faire de l’écriture.</vt:lpstr>
      <vt:lpstr>Prenez vos cahiers. </vt:lpstr>
      <vt:lpstr>Présentation PowerPoint</vt:lpstr>
      <vt:lpstr>Écrivez les lettres suivantes en respectant les dimensions. Écrivez chaque lettre 2 fois.  </vt:lpstr>
      <vt:lpstr>L’évaluation est terminée.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2025-12-04T19:08:29Z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