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8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114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712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  <p:sldLayoutId id="2147483706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61">
            <a:extLst>
              <a:ext uri="{FF2B5EF4-FFF2-40B4-BE49-F238E27FC236}">
                <a16:creationId xmlns:a16="http://schemas.microsoft.com/office/drawing/2014/main" id="{B2636F98-6EDE-1837-1FB0-0C16DD3CAB9D}"/>
              </a:ext>
            </a:extLst>
          </p:cNvPr>
          <p:cNvSpPr txBox="1">
            <a:spLocks/>
          </p:cNvSpPr>
          <p:nvPr/>
        </p:nvSpPr>
        <p:spPr>
          <a:xfrm>
            <a:off x="609600" y="6251575"/>
            <a:ext cx="287338" cy="2222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F57B524-429C-DE79-A0D8-32C6FB2B270F}"/>
              </a:ext>
            </a:extLst>
          </p:cNvPr>
          <p:cNvSpPr/>
          <p:nvPr/>
        </p:nvSpPr>
        <p:spPr>
          <a:xfrm>
            <a:off x="0" y="2019300"/>
            <a:ext cx="12192000" cy="4137655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707804C-7878-151D-BB1D-334113FAE315}"/>
              </a:ext>
            </a:extLst>
          </p:cNvPr>
          <p:cNvCxnSpPr>
            <a:cxnSpLocks/>
          </p:cNvCxnSpPr>
          <p:nvPr/>
        </p:nvCxnSpPr>
        <p:spPr>
          <a:xfrm>
            <a:off x="609600" y="3924025"/>
            <a:ext cx="10964845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accent4"/>
                </a:gs>
                <a:gs pos="87000">
                  <a:schemeClr val="accent1">
                    <a:lumMod val="75000"/>
                    <a:alpha val="42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D65D8F20-94F5-F2A4-1C19-D5992D5B19D6}"/>
              </a:ext>
            </a:extLst>
          </p:cNvPr>
          <p:cNvSpPr/>
          <p:nvPr/>
        </p:nvSpPr>
        <p:spPr>
          <a:xfrm>
            <a:off x="5571237" y="3723512"/>
            <a:ext cx="406847" cy="406847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7AF9A27-F197-503E-D84D-DD9687F3F24E}"/>
              </a:ext>
            </a:extLst>
          </p:cNvPr>
          <p:cNvSpPr/>
          <p:nvPr/>
        </p:nvSpPr>
        <p:spPr>
          <a:xfrm>
            <a:off x="3154078" y="3723512"/>
            <a:ext cx="406847" cy="406847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2FA12CA-E067-45BB-6423-DCA6F8E65D15}"/>
              </a:ext>
            </a:extLst>
          </p:cNvPr>
          <p:cNvSpPr/>
          <p:nvPr/>
        </p:nvSpPr>
        <p:spPr>
          <a:xfrm>
            <a:off x="612088" y="3723512"/>
            <a:ext cx="406847" cy="406847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E0DBD7E-5B53-FE2E-BFA9-AC2AFB302D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/>
              <a:t>The Evolution of Digital Transformation 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3B13BA-FB09-FD61-F7C2-5CB99DD56B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/>
              <a:t>Introduction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888B8F-4212-3552-F72E-C200AE113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5A4A501E-A058-2BA2-F352-4232F09850F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Autofit/>
          </a:bodyPr>
          <a:lstStyle/>
          <a:p>
            <a:r>
              <a:rPr lang="en-US" dirty="0"/>
              <a:t>The Evolution of Digital Transformation - From reactionary digitization to strategic transformation.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C118BB-707D-6A0C-B881-C0D8B58F4376}"/>
              </a:ext>
            </a:extLst>
          </p:cNvPr>
          <p:cNvSpPr/>
          <p:nvPr/>
        </p:nvSpPr>
        <p:spPr>
          <a:xfrm>
            <a:off x="8264805" y="3723512"/>
            <a:ext cx="406847" cy="406847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E1944-8EC9-5215-0169-3E7F536EE06E}"/>
              </a:ext>
            </a:extLst>
          </p:cNvPr>
          <p:cNvSpPr txBox="1"/>
          <p:nvPr/>
        </p:nvSpPr>
        <p:spPr>
          <a:xfrm>
            <a:off x="609600" y="3415735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0"/>
              </a:rPr>
              <a:t>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E0802-76C0-AD71-5F16-3EF1DA5A2874}"/>
              </a:ext>
            </a:extLst>
          </p:cNvPr>
          <p:cNvSpPr txBox="1"/>
          <p:nvPr/>
        </p:nvSpPr>
        <p:spPr>
          <a:xfrm>
            <a:off x="3154078" y="4206281"/>
            <a:ext cx="13462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0"/>
              </a:rPr>
              <a:t>2021 – 2022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12CA10-6E26-DBBC-4FCC-1E6DE42ABC66}"/>
              </a:ext>
            </a:extLst>
          </p:cNvPr>
          <p:cNvSpPr txBox="1"/>
          <p:nvPr/>
        </p:nvSpPr>
        <p:spPr>
          <a:xfrm>
            <a:off x="5609022" y="3415735"/>
            <a:ext cx="13462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0"/>
              </a:rPr>
              <a:t>2023–2024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FF5282-F084-AFAB-9785-F89D5E235174}"/>
              </a:ext>
            </a:extLst>
          </p:cNvPr>
          <p:cNvSpPr txBox="1"/>
          <p:nvPr/>
        </p:nvSpPr>
        <p:spPr>
          <a:xfrm>
            <a:off x="8302590" y="4206281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0"/>
              </a:rPr>
              <a:t>2025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216E42-4E32-BFB7-3BA6-F6DB2FFAA8F0}"/>
              </a:ext>
            </a:extLst>
          </p:cNvPr>
          <p:cNvSpPr txBox="1"/>
          <p:nvPr/>
        </p:nvSpPr>
        <p:spPr>
          <a:xfrm>
            <a:off x="609599" y="2420814"/>
            <a:ext cx="285182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Rapid Reaction to Crisis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D3DB1E-BD51-50C9-E7B9-854E3F963FD6}"/>
              </a:ext>
            </a:extLst>
          </p:cNvPr>
          <p:cNvSpPr txBox="1">
            <a:spLocks/>
          </p:cNvSpPr>
          <p:nvPr/>
        </p:nvSpPr>
        <p:spPr>
          <a:xfrm>
            <a:off x="3154078" y="4516520"/>
            <a:ext cx="285182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Acceleration &amp; Adoption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53F194-95C1-C5C8-00CB-C18195D137CC}"/>
              </a:ext>
            </a:extLst>
          </p:cNvPr>
          <p:cNvSpPr txBox="1">
            <a:spLocks/>
          </p:cNvSpPr>
          <p:nvPr/>
        </p:nvSpPr>
        <p:spPr>
          <a:xfrm>
            <a:off x="5609022" y="2420814"/>
            <a:ext cx="285182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Strategic Digital Shifts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CCBDC8-5151-F6F2-21C1-9A3962E81F83}"/>
              </a:ext>
            </a:extLst>
          </p:cNvPr>
          <p:cNvSpPr txBox="1">
            <a:spLocks/>
          </p:cNvSpPr>
          <p:nvPr/>
        </p:nvSpPr>
        <p:spPr>
          <a:xfrm>
            <a:off x="8302589" y="4516520"/>
            <a:ext cx="285182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Transformation for Growth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8658DB-E395-B323-D599-CB990CB069AE}"/>
              </a:ext>
            </a:extLst>
          </p:cNvPr>
          <p:cNvSpPr txBox="1"/>
          <p:nvPr/>
        </p:nvSpPr>
        <p:spPr>
          <a:xfrm>
            <a:off x="609599" y="2713413"/>
            <a:ext cx="3289301" cy="6169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Remote work, digital customer engagement, and operational continuity became immediate priorities.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3B2C6B-EC77-9DB6-E1B6-8B655E90AB00}"/>
              </a:ext>
            </a:extLst>
          </p:cNvPr>
          <p:cNvSpPr txBox="1"/>
          <p:nvPr/>
        </p:nvSpPr>
        <p:spPr>
          <a:xfrm>
            <a:off x="3154078" y="4809119"/>
            <a:ext cx="3289301" cy="4064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With the initial crisis stabilized, businesses began to formalize their digital initiatives.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F14CCE-7EC5-203D-6CB8-FB72392E335F}"/>
              </a:ext>
            </a:extLst>
          </p:cNvPr>
          <p:cNvSpPr txBox="1"/>
          <p:nvPr/>
        </p:nvSpPr>
        <p:spPr>
          <a:xfrm>
            <a:off x="5609022" y="2713413"/>
            <a:ext cx="3289301" cy="4064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14000"/>
              </a:lnSpc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Focus shifted to integrating digital initiatives into core business strategies.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B52B8E-23BF-0830-8924-3784351D00EF}"/>
              </a:ext>
            </a:extLst>
          </p:cNvPr>
          <p:cNvSpPr txBox="1"/>
          <p:nvPr/>
        </p:nvSpPr>
        <p:spPr>
          <a:xfrm>
            <a:off x="8302589" y="4809119"/>
            <a:ext cx="3289301" cy="6169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Successful organizations use data-driven insights </a:t>
            </a:r>
            <a:r>
              <a:rPr lang="en-US" sz="1200" dirty="0">
                <a:solidFill>
                  <a:prstClr val="white"/>
                </a:solidFill>
                <a:latin typeface="Montserrat"/>
              </a:rPr>
              <a:t>and 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on</a:t>
            </a:r>
            <a:r>
              <a:rPr lang="en-US" sz="1200" dirty="0">
                <a:solidFill>
                  <a:prstClr val="white"/>
                </a:solidFill>
                <a:latin typeface="Montserrat"/>
              </a:rPr>
              <a:t>n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ected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 ecosystems to deliver high business value.</a:t>
            </a:r>
          </a:p>
        </p:txBody>
      </p:sp>
      <p:sp>
        <p:nvSpPr>
          <p:cNvPr id="30" name="Isosceles Triangle 47">
            <a:extLst>
              <a:ext uri="{FF2B5EF4-FFF2-40B4-BE49-F238E27FC236}">
                <a16:creationId xmlns:a16="http://schemas.microsoft.com/office/drawing/2014/main" id="{9FBE1FE2-7620-990B-5D71-6B5155DA4A49}"/>
              </a:ext>
            </a:extLst>
          </p:cNvPr>
          <p:cNvSpPr/>
          <p:nvPr/>
        </p:nvSpPr>
        <p:spPr>
          <a:xfrm rot="5400000">
            <a:off x="11452786" y="3875949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6579CF4F-E754-249F-ACFF-2351E3446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499" y="3758386"/>
            <a:ext cx="331278" cy="331278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DFF4C74D-B807-238D-BBDF-18AB13EE1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191863" y="3761296"/>
            <a:ext cx="331278" cy="33127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58AC124-C750-236A-B0E8-406D14959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609022" y="3761296"/>
            <a:ext cx="331278" cy="331278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0A0524B1-F084-87C6-A22F-1DA4BDA829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302590" y="3758386"/>
            <a:ext cx="331278" cy="331278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243E75F-21F5-64F9-31C6-76DAD1314AD2}"/>
              </a:ext>
            </a:extLst>
          </p:cNvPr>
          <p:cNvCxnSpPr>
            <a:cxnSpLocks/>
          </p:cNvCxnSpPr>
          <p:nvPr/>
        </p:nvCxnSpPr>
        <p:spPr>
          <a:xfrm>
            <a:off x="609600" y="2048881"/>
            <a:ext cx="10964845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44">
            <a:extLst>
              <a:ext uri="{FF2B5EF4-FFF2-40B4-BE49-F238E27FC236}">
                <a16:creationId xmlns:a16="http://schemas.microsoft.com/office/drawing/2014/main" id="{32675B58-C827-6EB0-80A0-C949DC34F72A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solidFill>
                  <a:srgbClr val="E8E8E8"/>
                </a:solidFill>
                <a:latin typeface="Montserrat SemiBold" pitchFamily="2" charset="0"/>
              </a:rPr>
              <a:t>Why digital transformation Still Matters in 2025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475F2A9-1F2B-35DF-F7E7-D342DED32FDA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210DBE62-6F65-CE40-D7C3-2CDCB19D38C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60" name="Parallelogram 59">
              <a:extLst>
                <a:ext uri="{FF2B5EF4-FFF2-40B4-BE49-F238E27FC236}">
                  <a16:creationId xmlns:a16="http://schemas.microsoft.com/office/drawing/2014/main" id="{DF25EF51-F70B-759F-3964-B428C7CAD91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45063A88-AACE-64FD-8806-DCB3910C08DA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59661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8722</TotalTime>
  <Words>100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76</cp:revision>
  <dcterms:created xsi:type="dcterms:W3CDTF">2025-04-10T11:11:23Z</dcterms:created>
  <dcterms:modified xsi:type="dcterms:W3CDTF">2025-10-16T06:29:05Z</dcterms:modified>
  <cp:category/>
</cp:coreProperties>
</file>