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50C3808-0793-48D3-BAE2-1CA62F953D69}">
  <a:tblStyle styleId="{B50C3808-0793-48D3-BAE2-1CA62F953D69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4" name="Google Shape;194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9" name="Google Shape;209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Google Shape;106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Google Shape;113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Google Shape;120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" name="Google Shape;166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0" name="Google Shape;180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7" name="Google Shape;187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Brief Overview of Response to Intervention:</a:t>
            </a:r>
            <a:b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It Is and What It Isn’t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Relationship Between Quality of Data and Quality of Decisions</a:t>
            </a:r>
            <a:endParaRPr/>
          </a:p>
        </p:txBody>
      </p:sp>
      <p:graphicFrame>
        <p:nvGraphicFramePr>
          <p:cNvPr id="197" name="Google Shape;197;p23"/>
          <p:cNvGraphicFramePr/>
          <p:nvPr/>
        </p:nvGraphicFramePr>
        <p:xfrm>
          <a:off x="2411413" y="3100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{B50C3808-0793-48D3-BAE2-1CA62F953D69}</a:tableStyleId>
              </a:tblPr>
              <a:tblGrid>
                <a:gridCol w="2505075"/>
                <a:gridCol w="2503475"/>
              </a:tblGrid>
              <a:tr h="1562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62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8" name="Google Shape;198;p23"/>
          <p:cNvSpPr/>
          <p:nvPr/>
        </p:nvSpPr>
        <p:spPr>
          <a:xfrm>
            <a:off x="2590800" y="2743200"/>
            <a:ext cx="2052638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 Decisions</a:t>
            </a:r>
            <a:endParaRPr/>
          </a:p>
        </p:txBody>
      </p:sp>
      <p:sp>
        <p:nvSpPr>
          <p:cNvPr id="199" name="Google Shape;199;p23"/>
          <p:cNvSpPr/>
          <p:nvPr/>
        </p:nvSpPr>
        <p:spPr>
          <a:xfrm>
            <a:off x="5464175" y="2743200"/>
            <a:ext cx="21558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Decisions</a:t>
            </a:r>
            <a:endParaRPr/>
          </a:p>
        </p:txBody>
      </p:sp>
      <p:sp>
        <p:nvSpPr>
          <p:cNvPr id="200" name="Google Shape;200;p23"/>
          <p:cNvSpPr/>
          <p:nvPr/>
        </p:nvSpPr>
        <p:spPr>
          <a:xfrm rot="-5400000">
            <a:off x="1166019" y="3283744"/>
            <a:ext cx="187166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 Data</a:t>
            </a:r>
            <a:endParaRPr/>
          </a:p>
        </p:txBody>
      </p:sp>
      <p:sp>
        <p:nvSpPr>
          <p:cNvPr id="201" name="Google Shape;201;p23"/>
          <p:cNvSpPr/>
          <p:nvPr/>
        </p:nvSpPr>
        <p:spPr>
          <a:xfrm rot="-5400000">
            <a:off x="1303338" y="4945062"/>
            <a:ext cx="1600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Bad Data</a:t>
            </a:r>
            <a:endParaRPr/>
          </a:p>
        </p:txBody>
      </p:sp>
      <p:sp>
        <p:nvSpPr>
          <p:cNvPr id="202" name="Google Shape;202;p23"/>
          <p:cNvSpPr txBox="1"/>
          <p:nvPr/>
        </p:nvSpPr>
        <p:spPr>
          <a:xfrm>
            <a:off x="2819400" y="3565525"/>
            <a:ext cx="17526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 outcome for students</a:t>
            </a:r>
            <a:endParaRPr/>
          </a:p>
        </p:txBody>
      </p:sp>
      <p:sp>
        <p:nvSpPr>
          <p:cNvPr id="203" name="Google Shape;203;p23"/>
          <p:cNvSpPr txBox="1"/>
          <p:nvPr/>
        </p:nvSpPr>
        <p:spPr>
          <a:xfrm>
            <a:off x="5340350" y="3565525"/>
            <a:ext cx="174625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Inevitable but correctible</a:t>
            </a:r>
            <a:endParaRPr/>
          </a:p>
        </p:txBody>
      </p:sp>
      <p:sp>
        <p:nvSpPr>
          <p:cNvPr id="204" name="Google Shape;204;p23"/>
          <p:cNvSpPr txBox="1"/>
          <p:nvPr/>
        </p:nvSpPr>
        <p:spPr>
          <a:xfrm>
            <a:off x="3200400" y="5105400"/>
            <a:ext cx="1006475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Lucky guess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3"/>
          <p:cNvSpPr txBox="1"/>
          <p:nvPr/>
        </p:nvSpPr>
        <p:spPr>
          <a:xfrm>
            <a:off x="5029200" y="5105400"/>
            <a:ext cx="2057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Worst outcome for students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RtI as Systems Change</a:t>
            </a:r>
            <a:endParaRPr/>
          </a:p>
        </p:txBody>
      </p:sp>
      <p:sp>
        <p:nvSpPr>
          <p:cNvPr id="212" name="Google Shape;212;p2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realize the benefits of it will require systems that: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Routinely obtain progress monitoring data.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Organize the data in a manner so that it can utilized to make decisions.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are used for decision making.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None of this will occur simply because it is a good idea.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RtI Is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901700" y="2327275"/>
            <a:ext cx="7340600" cy="3736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Systemic approach to addressing academic and behavioral concerns for all students.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Data-based decision making process.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 approach for determining eligibility for special education under specific learning disability.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Very difficult to determine eligibility without comprehensive general education RtI system. </a:t>
            </a:r>
            <a:endParaRPr b="0" i="0" sz="20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RtI is Not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901700" y="2327275"/>
            <a:ext cx="7340600" cy="3736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special education initiative.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specific set of interventions.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Prescriptive about which interventions to use.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Components of RtI</a:t>
            </a:r>
            <a:endParaRPr/>
          </a:p>
        </p:txBody>
      </p:sp>
      <p:sp>
        <p:nvSpPr>
          <p:cNvPr id="116" name="Google Shape;116;p17"/>
          <p:cNvSpPr txBox="1"/>
          <p:nvPr>
            <p:ph idx="1" type="body"/>
          </p:nvPr>
        </p:nvSpPr>
        <p:spPr>
          <a:xfrm>
            <a:off x="901700" y="2327275"/>
            <a:ext cx="7340600" cy="3736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Multi-tiered interventions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Based on the Public Health Service Model of prevention.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Evidence-based interventions.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 of both student performance and treatment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Data-based decision making.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/>
        </p:nvSpPr>
        <p:spPr>
          <a:xfrm>
            <a:off x="685800" y="1371600"/>
            <a:ext cx="2003425" cy="376238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Academic Systems</a:t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18"/>
          <p:cNvSpPr txBox="1"/>
          <p:nvPr/>
        </p:nvSpPr>
        <p:spPr>
          <a:xfrm>
            <a:off x="5943600" y="1371600"/>
            <a:ext cx="2105025" cy="376238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Behavioral Systems</a:t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p18"/>
          <p:cNvSpPr txBox="1"/>
          <p:nvPr/>
        </p:nvSpPr>
        <p:spPr>
          <a:xfrm>
            <a:off x="3810000" y="2286000"/>
            <a:ext cx="514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1-5%</a:t>
            </a:r>
            <a:endParaRPr/>
          </a:p>
        </p:txBody>
      </p:sp>
      <p:sp>
        <p:nvSpPr>
          <p:cNvPr id="125" name="Google Shape;125;p18"/>
          <p:cNvSpPr txBox="1"/>
          <p:nvPr/>
        </p:nvSpPr>
        <p:spPr>
          <a:xfrm>
            <a:off x="4876800" y="2286000"/>
            <a:ext cx="514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1-5%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18"/>
          <p:cNvSpPr txBox="1"/>
          <p:nvPr/>
        </p:nvSpPr>
        <p:spPr>
          <a:xfrm>
            <a:off x="3429000" y="3048000"/>
            <a:ext cx="5905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5-10%</a:t>
            </a:r>
            <a:endParaRPr/>
          </a:p>
        </p:txBody>
      </p:sp>
      <p:sp>
        <p:nvSpPr>
          <p:cNvPr id="127" name="Google Shape;127;p18"/>
          <p:cNvSpPr txBox="1"/>
          <p:nvPr/>
        </p:nvSpPr>
        <p:spPr>
          <a:xfrm>
            <a:off x="5105400" y="3048000"/>
            <a:ext cx="5905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5-10%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" name="Google Shape;128;p18"/>
          <p:cNvSpPr txBox="1"/>
          <p:nvPr/>
        </p:nvSpPr>
        <p:spPr>
          <a:xfrm>
            <a:off x="2879725" y="4684713"/>
            <a:ext cx="6667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80-90%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18"/>
          <p:cNvSpPr txBox="1"/>
          <p:nvPr/>
        </p:nvSpPr>
        <p:spPr>
          <a:xfrm>
            <a:off x="5638800" y="4724400"/>
            <a:ext cx="6667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80-90%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18"/>
          <p:cNvSpPr txBox="1"/>
          <p:nvPr/>
        </p:nvSpPr>
        <p:spPr>
          <a:xfrm>
            <a:off x="304800" y="2057400"/>
            <a:ext cx="227965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Intensive, Individual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Individual Students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Assessment-based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Intensity</a:t>
            </a:r>
            <a:endParaRPr/>
          </a:p>
        </p:txBody>
      </p:sp>
      <p:cxnSp>
        <p:nvCxnSpPr>
          <p:cNvPr id="131" name="Google Shape;131;p18"/>
          <p:cNvCxnSpPr/>
          <p:nvPr/>
        </p:nvCxnSpPr>
        <p:spPr>
          <a:xfrm>
            <a:off x="3124200" y="2438400"/>
            <a:ext cx="533400" cy="0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cxnSp>
        <p:nvCxnSpPr>
          <p:cNvPr id="132" name="Google Shape;132;p18"/>
          <p:cNvCxnSpPr/>
          <p:nvPr/>
        </p:nvCxnSpPr>
        <p:spPr>
          <a:xfrm rot="10779537">
            <a:off x="5484813" y="2438400"/>
            <a:ext cx="533400" cy="1588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sp>
        <p:nvSpPr>
          <p:cNvPr id="133" name="Google Shape;133;p18"/>
          <p:cNvSpPr txBox="1"/>
          <p:nvPr/>
        </p:nvSpPr>
        <p:spPr>
          <a:xfrm>
            <a:off x="6096000" y="2133600"/>
            <a:ext cx="227965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Intensive, Individual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Individual Students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Assessment-based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Intense, durable procedures</a:t>
            </a:r>
            <a:endParaRPr/>
          </a:p>
        </p:txBody>
      </p:sp>
      <p:sp>
        <p:nvSpPr>
          <p:cNvPr id="134" name="Google Shape;134;p18"/>
          <p:cNvSpPr txBox="1"/>
          <p:nvPr/>
        </p:nvSpPr>
        <p:spPr>
          <a:xfrm>
            <a:off x="304800" y="3048000"/>
            <a:ext cx="2012950" cy="100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Targeted Group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students (at-risk)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efficiency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Rapid response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35" name="Google Shape;135;p18"/>
          <p:cNvCxnSpPr/>
          <p:nvPr/>
        </p:nvCxnSpPr>
        <p:spPr>
          <a:xfrm>
            <a:off x="2743200" y="3200400"/>
            <a:ext cx="533400" cy="0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sp>
        <p:nvSpPr>
          <p:cNvPr id="136" name="Google Shape;136;p18"/>
          <p:cNvSpPr txBox="1"/>
          <p:nvPr/>
        </p:nvSpPr>
        <p:spPr>
          <a:xfrm>
            <a:off x="6629400" y="3048000"/>
            <a:ext cx="2012950" cy="100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Targeted Group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students (at-risk)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efficiency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Rapid response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37" name="Google Shape;137;p18"/>
          <p:cNvCxnSpPr/>
          <p:nvPr/>
        </p:nvCxnSpPr>
        <p:spPr>
          <a:xfrm rot="10739161">
            <a:off x="5791200" y="3200400"/>
            <a:ext cx="533400" cy="1588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sp>
        <p:nvSpPr>
          <p:cNvPr id="138" name="Google Shape;138;p18"/>
          <p:cNvSpPr txBox="1"/>
          <p:nvPr/>
        </p:nvSpPr>
        <p:spPr>
          <a:xfrm>
            <a:off x="228600" y="4648200"/>
            <a:ext cx="1619250" cy="639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students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Preventive,  proactive</a:t>
            </a:r>
            <a:endParaRPr/>
          </a:p>
        </p:txBody>
      </p:sp>
      <p:cxnSp>
        <p:nvCxnSpPr>
          <p:cNvPr id="139" name="Google Shape;139;p18"/>
          <p:cNvCxnSpPr/>
          <p:nvPr/>
        </p:nvCxnSpPr>
        <p:spPr>
          <a:xfrm>
            <a:off x="2209800" y="4800600"/>
            <a:ext cx="533400" cy="0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sp>
        <p:nvSpPr>
          <p:cNvPr id="140" name="Google Shape;140;p18"/>
          <p:cNvSpPr txBox="1"/>
          <p:nvPr/>
        </p:nvSpPr>
        <p:spPr>
          <a:xfrm>
            <a:off x="7162800" y="4648200"/>
            <a:ext cx="1708150" cy="639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Interventions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settings, all students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•"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Preventive,  proactive</a:t>
            </a:r>
            <a:endParaRPr/>
          </a:p>
        </p:txBody>
      </p:sp>
      <p:cxnSp>
        <p:nvCxnSpPr>
          <p:cNvPr id="141" name="Google Shape;141;p18"/>
          <p:cNvCxnSpPr/>
          <p:nvPr/>
        </p:nvCxnSpPr>
        <p:spPr>
          <a:xfrm rot="10779294">
            <a:off x="6400800" y="4800600"/>
            <a:ext cx="533400" cy="1588"/>
          </a:xfrm>
          <a:prstGeom prst="straightConnector1">
            <a:avLst/>
          </a:prstGeom>
          <a:noFill/>
          <a:ln cap="flat" cmpd="sng" w="88900">
            <a:solidFill>
              <a:schemeClr val="lt1"/>
            </a:solidFill>
            <a:prstDash val="solid"/>
            <a:round/>
            <a:headEnd len="med" w="med" type="triangle"/>
            <a:tailEnd len="sm" w="sm" type="none"/>
          </a:ln>
        </p:spPr>
      </p:cxnSp>
      <p:sp>
        <p:nvSpPr>
          <p:cNvPr id="142" name="Google Shape;142;p18"/>
          <p:cNvSpPr/>
          <p:nvPr/>
        </p:nvSpPr>
        <p:spPr>
          <a:xfrm>
            <a:off x="3209925" y="3321050"/>
            <a:ext cx="1266825" cy="3136900"/>
          </a:xfrm>
          <a:custGeom>
            <a:rect b="b" l="l" r="r" t="t"/>
            <a:pathLst>
              <a:path extrusionOk="0" h="120000" w="120000">
                <a:moveTo>
                  <a:pt x="119999" y="0"/>
                </a:moveTo>
                <a:lnTo>
                  <a:pt x="83308" y="0"/>
                </a:lnTo>
                <a:lnTo>
                  <a:pt x="0" y="120000"/>
                </a:lnTo>
                <a:lnTo>
                  <a:pt x="119999" y="120000"/>
                </a:lnTo>
                <a:lnTo>
                  <a:pt x="119999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8"/>
          <p:cNvSpPr/>
          <p:nvPr/>
        </p:nvSpPr>
        <p:spPr>
          <a:xfrm>
            <a:off x="3200400" y="3311525"/>
            <a:ext cx="1285875" cy="3155950"/>
          </a:xfrm>
          <a:custGeom>
            <a:rect b="b" l="l" r="r" t="t"/>
            <a:pathLst>
              <a:path extrusionOk="0" h="120000" w="120000">
                <a:moveTo>
                  <a:pt x="83703" y="362"/>
                </a:moveTo>
                <a:lnTo>
                  <a:pt x="2666" y="119275"/>
                </a:lnTo>
                <a:lnTo>
                  <a:pt x="118222" y="119275"/>
                </a:lnTo>
                <a:lnTo>
                  <a:pt x="118222" y="362"/>
                </a:lnTo>
                <a:lnTo>
                  <a:pt x="120000" y="362"/>
                </a:lnTo>
                <a:lnTo>
                  <a:pt x="120000" y="120000"/>
                </a:lnTo>
                <a:lnTo>
                  <a:pt x="0" y="120000"/>
                </a:lnTo>
                <a:lnTo>
                  <a:pt x="82074" y="0"/>
                </a:lnTo>
                <a:lnTo>
                  <a:pt x="82962" y="0"/>
                </a:lnTo>
                <a:lnTo>
                  <a:pt x="83703" y="36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8"/>
          <p:cNvSpPr/>
          <p:nvPr/>
        </p:nvSpPr>
        <p:spPr>
          <a:xfrm>
            <a:off x="4089400" y="3311525"/>
            <a:ext cx="396875" cy="19050"/>
          </a:xfrm>
          <a:custGeom>
            <a:rect b="b" l="l" r="r" t="t"/>
            <a:pathLst>
              <a:path extrusionOk="0" h="120000" w="120000">
                <a:moveTo>
                  <a:pt x="117120" y="120000"/>
                </a:moveTo>
                <a:lnTo>
                  <a:pt x="0" y="120000"/>
                </a:lnTo>
                <a:lnTo>
                  <a:pt x="0" y="0"/>
                </a:lnTo>
                <a:lnTo>
                  <a:pt x="120000" y="0"/>
                </a:lnTo>
                <a:lnTo>
                  <a:pt x="120000" y="60000"/>
                </a:lnTo>
                <a:lnTo>
                  <a:pt x="11712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8"/>
          <p:cNvSpPr/>
          <p:nvPr/>
        </p:nvSpPr>
        <p:spPr>
          <a:xfrm>
            <a:off x="4306888" y="2057400"/>
            <a:ext cx="169862" cy="598488"/>
          </a:xfrm>
          <a:custGeom>
            <a:rect b="b" l="l" r="r" t="t"/>
            <a:pathLst>
              <a:path extrusionOk="0" h="120000" w="120000">
                <a:moveTo>
                  <a:pt x="120000" y="0"/>
                </a:moveTo>
                <a:lnTo>
                  <a:pt x="120000" y="120000"/>
                </a:lnTo>
                <a:lnTo>
                  <a:pt x="0" y="120000"/>
                </a:lnTo>
                <a:lnTo>
                  <a:pt x="12000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8"/>
          <p:cNvSpPr/>
          <p:nvPr/>
        </p:nvSpPr>
        <p:spPr>
          <a:xfrm>
            <a:off x="4297363" y="2057400"/>
            <a:ext cx="188912" cy="608013"/>
          </a:xfrm>
          <a:custGeom>
            <a:rect b="b" l="l" r="r" t="t"/>
            <a:pathLst>
              <a:path extrusionOk="0" h="120000" w="120000">
                <a:moveTo>
                  <a:pt x="120000" y="118120"/>
                </a:moveTo>
                <a:lnTo>
                  <a:pt x="120000" y="120000"/>
                </a:lnTo>
                <a:lnTo>
                  <a:pt x="0" y="120000"/>
                </a:lnTo>
                <a:lnTo>
                  <a:pt x="107899" y="0"/>
                </a:lnTo>
                <a:lnTo>
                  <a:pt x="120000" y="0"/>
                </a:lnTo>
                <a:lnTo>
                  <a:pt x="12100" y="116240"/>
                </a:lnTo>
                <a:lnTo>
                  <a:pt x="113949" y="116240"/>
                </a:lnTo>
                <a:lnTo>
                  <a:pt x="120000" y="11812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8"/>
          <p:cNvSpPr/>
          <p:nvPr/>
        </p:nvSpPr>
        <p:spPr>
          <a:xfrm>
            <a:off x="4467225" y="1990725"/>
            <a:ext cx="19050" cy="665163"/>
          </a:xfrm>
          <a:custGeom>
            <a:rect b="b" l="l" r="r" t="t"/>
            <a:pathLst>
              <a:path extrusionOk="0" h="120000" w="120000">
                <a:moveTo>
                  <a:pt x="0" y="12028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2028"/>
                </a:lnTo>
                <a:lnTo>
                  <a:pt x="0" y="120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8"/>
          <p:cNvSpPr/>
          <p:nvPr/>
        </p:nvSpPr>
        <p:spPr>
          <a:xfrm>
            <a:off x="4097338" y="2655888"/>
            <a:ext cx="379412" cy="674687"/>
          </a:xfrm>
          <a:custGeom>
            <a:rect b="b" l="l" r="r" t="t"/>
            <a:pathLst>
              <a:path extrusionOk="0" h="120000" w="120000">
                <a:moveTo>
                  <a:pt x="120000" y="0"/>
                </a:moveTo>
                <a:lnTo>
                  <a:pt x="120000" y="120000"/>
                </a:lnTo>
                <a:lnTo>
                  <a:pt x="0" y="120000"/>
                </a:lnTo>
                <a:lnTo>
                  <a:pt x="66276" y="0"/>
                </a:lnTo>
                <a:lnTo>
                  <a:pt x="12000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8"/>
          <p:cNvSpPr/>
          <p:nvPr/>
        </p:nvSpPr>
        <p:spPr>
          <a:xfrm>
            <a:off x="4089400" y="2646363"/>
            <a:ext cx="396875" cy="693737"/>
          </a:xfrm>
          <a:custGeom>
            <a:rect b="b" l="l" r="r" t="t"/>
            <a:pathLst>
              <a:path extrusionOk="0" h="120000" w="120000">
                <a:moveTo>
                  <a:pt x="120000" y="118352"/>
                </a:moveTo>
                <a:lnTo>
                  <a:pt x="120000" y="120000"/>
                </a:lnTo>
                <a:lnTo>
                  <a:pt x="0" y="120000"/>
                </a:lnTo>
                <a:lnTo>
                  <a:pt x="62880" y="0"/>
                </a:lnTo>
                <a:lnTo>
                  <a:pt x="117120" y="0"/>
                </a:lnTo>
                <a:lnTo>
                  <a:pt x="117120" y="3295"/>
                </a:lnTo>
                <a:lnTo>
                  <a:pt x="65760" y="3295"/>
                </a:lnTo>
                <a:lnTo>
                  <a:pt x="5760" y="116704"/>
                </a:lnTo>
                <a:lnTo>
                  <a:pt x="117120" y="116704"/>
                </a:lnTo>
                <a:lnTo>
                  <a:pt x="120000" y="11835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8"/>
          <p:cNvSpPr/>
          <p:nvPr/>
        </p:nvSpPr>
        <p:spPr>
          <a:xfrm>
            <a:off x="4467225" y="2646363"/>
            <a:ext cx="19050" cy="684212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670"/>
                </a:lnTo>
                <a:lnTo>
                  <a:pt x="6000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8"/>
          <p:cNvSpPr/>
          <p:nvPr/>
        </p:nvSpPr>
        <p:spPr>
          <a:xfrm>
            <a:off x="4581525" y="3321050"/>
            <a:ext cx="1257300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36060" y="0"/>
                </a:lnTo>
                <a:lnTo>
                  <a:pt x="119999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8"/>
          <p:cNvSpPr/>
          <p:nvPr/>
        </p:nvSpPr>
        <p:spPr>
          <a:xfrm>
            <a:off x="4572000" y="3311525"/>
            <a:ext cx="1276350" cy="3155950"/>
          </a:xfrm>
          <a:custGeom>
            <a:rect b="b" l="l" r="r" t="t"/>
            <a:pathLst>
              <a:path extrusionOk="0" h="120000" w="120000">
                <a:moveTo>
                  <a:pt x="36417" y="0"/>
                </a:moveTo>
                <a:lnTo>
                  <a:pt x="37313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362"/>
                </a:lnTo>
                <a:lnTo>
                  <a:pt x="1791" y="362"/>
                </a:lnTo>
                <a:lnTo>
                  <a:pt x="1791" y="119275"/>
                </a:lnTo>
                <a:lnTo>
                  <a:pt x="117313" y="119275"/>
                </a:lnTo>
                <a:lnTo>
                  <a:pt x="35522" y="362"/>
                </a:lnTo>
                <a:lnTo>
                  <a:pt x="3641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8"/>
          <p:cNvSpPr/>
          <p:nvPr/>
        </p:nvSpPr>
        <p:spPr>
          <a:xfrm>
            <a:off x="4572000" y="3311525"/>
            <a:ext cx="387350" cy="19050"/>
          </a:xfrm>
          <a:custGeom>
            <a:rect b="b" l="l" r="r" t="t"/>
            <a:pathLst>
              <a:path extrusionOk="0" h="120000" w="120000">
                <a:moveTo>
                  <a:pt x="0" y="60000"/>
                </a:moveTo>
                <a:lnTo>
                  <a:pt x="0" y="0"/>
                </a:lnTo>
                <a:lnTo>
                  <a:pt x="120000" y="0"/>
                </a:lnTo>
                <a:lnTo>
                  <a:pt x="120000" y="120000"/>
                </a:lnTo>
                <a:lnTo>
                  <a:pt x="2950" y="120000"/>
                </a:lnTo>
                <a:lnTo>
                  <a:pt x="0" y="6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8"/>
          <p:cNvSpPr/>
          <p:nvPr/>
        </p:nvSpPr>
        <p:spPr>
          <a:xfrm>
            <a:off x="4581525" y="2057400"/>
            <a:ext cx="169863" cy="5984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8"/>
          <p:cNvSpPr/>
          <p:nvPr/>
        </p:nvSpPr>
        <p:spPr>
          <a:xfrm>
            <a:off x="4572000" y="2057400"/>
            <a:ext cx="188913" cy="608013"/>
          </a:xfrm>
          <a:custGeom>
            <a:rect b="b" l="l" r="r" t="t"/>
            <a:pathLst>
              <a:path extrusionOk="0" h="120000" w="120000">
                <a:moveTo>
                  <a:pt x="6050" y="116240"/>
                </a:moveTo>
                <a:lnTo>
                  <a:pt x="107899" y="116240"/>
                </a:lnTo>
                <a:lnTo>
                  <a:pt x="0" y="0"/>
                </a:lnTo>
                <a:lnTo>
                  <a:pt x="121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18120"/>
                </a:lnTo>
                <a:lnTo>
                  <a:pt x="6050" y="11624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8"/>
          <p:cNvSpPr/>
          <p:nvPr/>
        </p:nvSpPr>
        <p:spPr>
          <a:xfrm>
            <a:off x="4572000" y="1990725"/>
            <a:ext cx="19050" cy="665163"/>
          </a:xfrm>
          <a:custGeom>
            <a:rect b="b" l="l" r="r" t="t"/>
            <a:pathLst>
              <a:path extrusionOk="0" h="120000" w="120000">
                <a:moveTo>
                  <a:pt x="120000" y="12028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lnTo>
                  <a:pt x="120000" y="12028"/>
                </a:lnTo>
                <a:lnTo>
                  <a:pt x="120000" y="120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8"/>
          <p:cNvSpPr/>
          <p:nvPr/>
        </p:nvSpPr>
        <p:spPr>
          <a:xfrm>
            <a:off x="4581525" y="2655888"/>
            <a:ext cx="377825" cy="674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  <a:lnTo>
                  <a:pt x="539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8"/>
          <p:cNvSpPr/>
          <p:nvPr/>
        </p:nvSpPr>
        <p:spPr>
          <a:xfrm>
            <a:off x="4572000" y="2646363"/>
            <a:ext cx="396875" cy="693737"/>
          </a:xfrm>
          <a:custGeom>
            <a:rect b="b" l="l" r="r" t="t"/>
            <a:pathLst>
              <a:path extrusionOk="0" h="120000" w="120000">
                <a:moveTo>
                  <a:pt x="2880" y="116704"/>
                </a:moveTo>
                <a:lnTo>
                  <a:pt x="114240" y="116704"/>
                </a:lnTo>
                <a:lnTo>
                  <a:pt x="54240" y="3295"/>
                </a:lnTo>
                <a:lnTo>
                  <a:pt x="2880" y="3295"/>
                </a:lnTo>
                <a:lnTo>
                  <a:pt x="2880" y="0"/>
                </a:lnTo>
                <a:lnTo>
                  <a:pt x="5712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18352"/>
                </a:lnTo>
                <a:lnTo>
                  <a:pt x="2880" y="11670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8"/>
          <p:cNvSpPr/>
          <p:nvPr/>
        </p:nvSpPr>
        <p:spPr>
          <a:xfrm>
            <a:off x="4572000" y="2646363"/>
            <a:ext cx="19050" cy="684212"/>
          </a:xfrm>
          <a:custGeom>
            <a:rect b="b" l="l" r="r" t="t"/>
            <a:pathLst>
              <a:path extrusionOk="0" h="120000" w="120000">
                <a:moveTo>
                  <a:pt x="120000" y="1670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lnTo>
                  <a:pt x="60000" y="0"/>
                </a:lnTo>
                <a:lnTo>
                  <a:pt x="120000" y="167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8"/>
          <p:cNvSpPr/>
          <p:nvPr/>
        </p:nvSpPr>
        <p:spPr>
          <a:xfrm>
            <a:off x="871538" y="708025"/>
            <a:ext cx="7710487" cy="436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Prevention Model for School-wide Interventions</a:t>
            </a: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descr="PBIS LOGO-LARGE" id="161" name="Google Shape;16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8600" y="5791200"/>
            <a:ext cx="930275" cy="696913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8"/>
          <p:cNvSpPr/>
          <p:nvPr/>
        </p:nvSpPr>
        <p:spPr>
          <a:xfrm>
            <a:off x="2697163" y="3594100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Evidence-based Interventions?</a:t>
            </a:r>
            <a:endParaRPr/>
          </a:p>
        </p:txBody>
      </p:sp>
      <p:sp>
        <p:nvSpPr>
          <p:cNvPr id="169" name="Google Shape;169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likely effects of an evidence-based intervention are known.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effects of a non-evidence-based intervention are not known.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an ethical obligation to implement interventions with the greatest probability of positive impact.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Monitoring</a:t>
            </a:r>
            <a:endParaRPr/>
          </a:p>
        </p:txBody>
      </p:sp>
      <p:sp>
        <p:nvSpPr>
          <p:cNvPr id="176" name="Google Shape;176;p20"/>
          <p:cNvSpPr txBox="1"/>
          <p:nvPr>
            <p:ph idx="1" type="body"/>
          </p:nvPr>
        </p:nvSpPr>
        <p:spPr>
          <a:xfrm>
            <a:off x="901700" y="2327275"/>
            <a:ext cx="7340600" cy="3736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Relies on frequent, systematic direct measures of performance.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Based Measurement (CBM) is one of best established approaches for assessing academic performance.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DIBELS is a specific form of CBM for reading assessment.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Importance of Treatment Integrity</a:t>
            </a:r>
            <a:endParaRPr/>
          </a:p>
        </p:txBody>
      </p:sp>
      <p:sp>
        <p:nvSpPr>
          <p:cNvPr id="183" name="Google Shape;183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interventions are not implemented with integrity then we do not know if an evidence-based intervention is being implemented.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positive results are not achieved and there is no integrity, it is impossible to know if the results are a function of poor implementation or if the intervention is ineffective.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Treatment integrity must be measured over time to minimize the risk of “drift.”</a:t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Data-based Decision Making</a:t>
            </a:r>
            <a:endParaRPr/>
          </a:p>
        </p:txBody>
      </p:sp>
      <p:sp>
        <p:nvSpPr>
          <p:cNvPr id="190" name="Google Shape;190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Allows us to make decisions in a timely manner so that students have greatest possibility of receiving appropriate intensity of instruction.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Barnett, et.al., provide one example of how data-based decision making can determine appropriate level of intervention.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