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803" r:id="rId2"/>
  </p:sldMasterIdLst>
  <p:sldIdLst>
    <p:sldId id="256" r:id="rId3"/>
    <p:sldId id="257" r:id="rId4"/>
    <p:sldId id="263" r:id="rId5"/>
    <p:sldId id="259" r:id="rId6"/>
    <p:sldId id="260" r:id="rId7"/>
    <p:sldId id="258" r:id="rId8"/>
    <p:sldId id="261" r:id="rId9"/>
    <p:sldId id="262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D2CD"/>
    <a:srgbClr val="E8F0EE"/>
    <a:srgbClr val="7BA79D"/>
    <a:srgbClr val="B8E2AC"/>
    <a:srgbClr val="AAE4D1"/>
    <a:srgbClr val="CDEFE4"/>
    <a:srgbClr val="336600"/>
    <a:srgbClr val="E9EBF5"/>
    <a:srgbClr val="4472C4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35" y="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9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37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503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51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64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325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425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803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420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133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4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6107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9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336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256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18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29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00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0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6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94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30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25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3F5019D-D207-463F-A620-D6879DFE4951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307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9980" y="1935332"/>
            <a:ext cx="9966960" cy="1873124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zh-TW" altLang="zh-TW" sz="54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長榮大學</a:t>
            </a:r>
            <a:r>
              <a:rPr lang="zh-TW" altLang="zh-TW" sz="54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高等教育</a:t>
            </a:r>
            <a:r>
              <a:rPr lang="en-US" altLang="zh-TW" sz="54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4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54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深耕</a:t>
            </a:r>
            <a:r>
              <a:rPr lang="zh-TW" altLang="zh-TW" sz="54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徵件計畫成果</a:t>
            </a:r>
            <a:r>
              <a:rPr lang="zh-TW" altLang="en-US" sz="54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endParaRPr lang="zh-TW" alt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09530" y="3976166"/>
            <a:ext cx="8767860" cy="1388165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B4-2-2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SDGs</a:t>
            </a:r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創新教學計畫」</a:t>
            </a:r>
            <a:endParaRPr lang="zh-TW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6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467558"/>
            <a:ext cx="9875520" cy="1356360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計畫基本資料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820105"/>
              </p:ext>
            </p:extLst>
          </p:nvPr>
        </p:nvGraphicFramePr>
        <p:xfrm>
          <a:off x="1142996" y="1471474"/>
          <a:ext cx="9875524" cy="5003675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468881">
                  <a:extLst>
                    <a:ext uri="{9D8B030D-6E8A-4147-A177-3AD203B41FA5}">
                      <a16:colId xmlns:a16="http://schemas.microsoft.com/office/drawing/2014/main" val="1144230671"/>
                    </a:ext>
                  </a:extLst>
                </a:gridCol>
                <a:gridCol w="2922088">
                  <a:extLst>
                    <a:ext uri="{9D8B030D-6E8A-4147-A177-3AD203B41FA5}">
                      <a16:colId xmlns:a16="http://schemas.microsoft.com/office/drawing/2014/main" val="1762265112"/>
                    </a:ext>
                  </a:extLst>
                </a:gridCol>
                <a:gridCol w="2015674">
                  <a:extLst>
                    <a:ext uri="{9D8B030D-6E8A-4147-A177-3AD203B41FA5}">
                      <a16:colId xmlns:a16="http://schemas.microsoft.com/office/drawing/2014/main" val="1437069782"/>
                    </a:ext>
                  </a:extLst>
                </a:gridCol>
                <a:gridCol w="2468881">
                  <a:extLst>
                    <a:ext uri="{9D8B030D-6E8A-4147-A177-3AD203B41FA5}">
                      <a16:colId xmlns:a16="http://schemas.microsoft.com/office/drawing/2014/main" val="1604934849"/>
                    </a:ext>
                  </a:extLst>
                </a:gridCol>
              </a:tblGrid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9406279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計畫主持人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共同主持人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3640092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計畫搭配課程名稱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含開課代碼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8868665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授課班級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修課人次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351503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導入創新教學方法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□</a:t>
                      </a:r>
                      <a:r>
                        <a:rPr lang="zh-TW" alt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PBL/</a:t>
                      </a:r>
                      <a:r>
                        <a:rPr lang="en-US" sz="2000" kern="0" dirty="0" err="1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PjBL</a:t>
                      </a: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教學法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□</a:t>
                      </a:r>
                      <a:r>
                        <a:rPr lang="zh-TW" alt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ORID</a:t>
                      </a: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焦點討論法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□</a:t>
                      </a:r>
                      <a:r>
                        <a:rPr lang="zh-TW" alt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STEAM</a:t>
                      </a: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教學模式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zh-TW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□</a:t>
                      </a:r>
                      <a:r>
                        <a:rPr lang="zh-TW" alt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遊戲</a:t>
                      </a: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化教學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zh-TW" sz="2000" kern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□</a:t>
                      </a:r>
                      <a:r>
                        <a:rPr lang="zh-TW" altLang="en-US" sz="2000" kern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000" kern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其他</a:t>
                      </a:r>
                      <a:r>
                        <a:rPr lang="zh-TW" altLang="en-US" sz="2000" kern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：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0342444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SDGs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導入項目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464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17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執行重點及特色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請簡述計畫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使用的創新教學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教學理念及導入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SDGs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06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簡述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學生自主學習之影響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72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執行成果照片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請提供至少提供</a:t>
            </a: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張照片，並附上照片說明。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109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210104"/>
            <a:ext cx="9875520" cy="1356360"/>
          </a:xfrm>
        </p:spPr>
        <p:txBody>
          <a:bodyPr/>
          <a:lstStyle/>
          <a:p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成果摘要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15630"/>
              </p:ext>
            </p:extLst>
          </p:nvPr>
        </p:nvGraphicFramePr>
        <p:xfrm>
          <a:off x="1143000" y="1240656"/>
          <a:ext cx="9875520" cy="52549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05217">
                  <a:extLst>
                    <a:ext uri="{9D8B030D-6E8A-4147-A177-3AD203B41FA5}">
                      <a16:colId xmlns:a16="http://schemas.microsoft.com/office/drawing/2014/main" val="2743823378"/>
                    </a:ext>
                  </a:extLst>
                </a:gridCol>
                <a:gridCol w="168676">
                  <a:extLst>
                    <a:ext uri="{9D8B030D-6E8A-4147-A177-3AD203B41FA5}">
                      <a16:colId xmlns:a16="http://schemas.microsoft.com/office/drawing/2014/main" val="2863067292"/>
                    </a:ext>
                  </a:extLst>
                </a:gridCol>
                <a:gridCol w="3808521">
                  <a:extLst>
                    <a:ext uri="{9D8B030D-6E8A-4147-A177-3AD203B41FA5}">
                      <a16:colId xmlns:a16="http://schemas.microsoft.com/office/drawing/2014/main" val="3356380677"/>
                    </a:ext>
                  </a:extLst>
                </a:gridCol>
                <a:gridCol w="2993106">
                  <a:extLst>
                    <a:ext uri="{9D8B030D-6E8A-4147-A177-3AD203B41FA5}">
                      <a16:colId xmlns:a16="http://schemas.microsoft.com/office/drawing/2014/main" val="2581129151"/>
                    </a:ext>
                  </a:extLst>
                </a:gridCol>
              </a:tblGrid>
              <a:tr h="518923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量化成果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校訂指標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7BA7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質化成果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7BA7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169279"/>
                  </a:ext>
                </a:extLst>
              </a:tr>
              <a:tr h="691897">
                <a:tc gridSpan="2"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開發設計自主學習導向教學方法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評量工具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CD2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CD2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教學方法</a:t>
                      </a:r>
                      <a:r>
                        <a:rPr lang="zh-TW" altLang="en-US" sz="1800" u="sng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 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至少產出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評量工具</a:t>
                      </a:r>
                      <a:r>
                        <a:rPr lang="zh-TW" altLang="en-US" sz="1800" u="sng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 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至少產出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CD2CD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rgbClr val="BCD2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433275"/>
                  </a:ext>
                </a:extLst>
              </a:tr>
              <a:tr h="403699">
                <a:tc gridSpan="2">
                  <a:txBody>
                    <a:bodyPr/>
                    <a:lstStyle/>
                    <a:p>
                      <a:r>
                        <a:rPr lang="zh-TW" altLang="en-US" sz="18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創新教學規劃至少導入課程</a:t>
                      </a: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F0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altLang="zh-TW" sz="18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F0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導入</a:t>
                      </a:r>
                      <a:r>
                        <a:rPr lang="zh-TW" altLang="en-US" sz="1800" b="0" u="sng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</a:t>
                      </a:r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週 </a:t>
                      </a:r>
                      <a:r>
                        <a:rPr lang="en-US" altLang="zh-TW" sz="12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至少導入</a:t>
                      </a:r>
                      <a:r>
                        <a:rPr lang="en-US" altLang="zh-TW" sz="12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lang="zh-TW" altLang="en-US" sz="12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週</a:t>
                      </a:r>
                      <a:r>
                        <a:rPr lang="en-US" altLang="zh-TW" sz="12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en-US" altLang="zh-TW" sz="18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F0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320144"/>
                  </a:ext>
                </a:extLst>
              </a:tr>
              <a:tr h="928869">
                <a:tc gridSpan="2"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導入課程之教學成果紀錄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含影音記錄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CD2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altLang="zh-TW" sz="1400" b="1" dirty="0" smtClean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CD2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產出</a:t>
                      </a:r>
                      <a:r>
                        <a:rPr lang="zh-TW" altLang="en-US" sz="1800" u="sng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 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至少產出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※</a:t>
                      </a:r>
                      <a:r>
                        <a:rPr lang="zh-TW" altLang="en-US" sz="1400" b="1" dirty="0" smtClean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請提供影片連結網址，並開啟權限。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https://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CD2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231769"/>
                  </a:ext>
                </a:extLst>
              </a:tr>
              <a:tr h="1405935">
                <a:tc gridSpan="2"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導入課程實施後，學生學習成效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課程互動、自主學習、學習動機、問題解決能力、社會責任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顯著提升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F0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F0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課程互動提升</a:t>
                      </a:r>
                      <a:r>
                        <a:rPr lang="zh-TW" altLang="en-US" sz="1800" u="sng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      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自主學習提升</a:t>
                      </a:r>
                      <a:r>
                        <a:rPr lang="zh-TW" altLang="en-US" sz="1800" u="sng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       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學習動機提升</a:t>
                      </a:r>
                      <a:r>
                        <a:rPr lang="zh-TW" altLang="en-US" sz="1800" u="sng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       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問題解決能力提升</a:t>
                      </a:r>
                      <a:r>
                        <a:rPr lang="zh-TW" altLang="en-US" sz="1800" u="sng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社會責任提升</a:t>
                      </a:r>
                      <a:r>
                        <a:rPr lang="zh-TW" altLang="en-US" sz="1800" u="sng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       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 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F0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246646"/>
                  </a:ext>
                </a:extLst>
              </a:tr>
              <a:tr h="51892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量化成果</a:t>
                      </a:r>
                      <a:r>
                        <a:rPr lang="en-US" altLang="zh-TW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自訂指標</a:t>
                      </a:r>
                    </a:p>
                  </a:txBody>
                  <a:tcPr anchor="ctr">
                    <a:solidFill>
                      <a:srgbClr val="7BA7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375416"/>
                  </a:ext>
                </a:extLst>
              </a:tr>
              <a:tr h="691897">
                <a:tc>
                  <a:txBody>
                    <a:bodyPr/>
                    <a:lstStyle/>
                    <a:p>
                      <a:endParaRPr lang="zh-TW" altLang="en-US" sz="20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F0EE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F0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70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2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佐證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請呈現產出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方法、評量工具之佐證</a:t>
            </a:r>
            <a:r>
              <a:rPr lang="zh-TW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775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面臨問題與因應措施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請簡述執行計畫所遇困難點及建議事項。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17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基礎">
  <a:themeElements>
    <a:clrScheme name="自訂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8D08D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TM02900720[[fn=要素]]</Template>
  <TotalTime>98</TotalTime>
  <Words>287</Words>
  <Application>Microsoft Office PowerPoint</Application>
  <PresentationFormat>寬螢幕</PresentationFormat>
  <Paragraphs>47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Calibri Light</vt:lpstr>
      <vt:lpstr>Corbel</vt:lpstr>
      <vt:lpstr>Times New Roman</vt:lpstr>
      <vt:lpstr>Wingdings 2</vt:lpstr>
      <vt:lpstr>HDOfficeLightV0</vt:lpstr>
      <vt:lpstr>基礎</vt:lpstr>
      <vt:lpstr>長榮大學高等教育 深耕徵件計畫成果報告</vt:lpstr>
      <vt:lpstr>計畫基本資料</vt:lpstr>
      <vt:lpstr>執行重點及特色</vt:lpstr>
      <vt:lpstr>執行成果</vt:lpstr>
      <vt:lpstr>執行成果照片</vt:lpstr>
      <vt:lpstr>成果摘要</vt:lpstr>
      <vt:lpstr>佐證資料</vt:lpstr>
      <vt:lpstr>面臨問題與因應措施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長榮大學高等教育深耕徵件計畫(B6-1-2教學創新計畫成果表單)  『請填入計畫名稱』 </dc:title>
  <dc:creator>陳妤婷</dc:creator>
  <cp:lastModifiedBy>陳妤婷</cp:lastModifiedBy>
  <cp:revision>20</cp:revision>
  <dcterms:created xsi:type="dcterms:W3CDTF">2023-01-30T08:47:31Z</dcterms:created>
  <dcterms:modified xsi:type="dcterms:W3CDTF">2023-08-11T07:57:39Z</dcterms:modified>
</cp:coreProperties>
</file>