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4.xml" ContentType="application/inkml+xml"/>
  <Override PartName="/ppt/notesSlides/notesSlide5.xml" ContentType="application/vnd.openxmlformats-officedocument.presentationml.notesSlide+xml"/>
  <Override PartName="/ppt/ink/ink5.xml" ContentType="application/inkml+xml"/>
  <Override PartName="/ppt/notesSlides/notesSlide6.xml" ContentType="application/vnd.openxmlformats-officedocument.presentationml.notesSlide+xml"/>
  <Override PartName="/ppt/ink/ink6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3"/>
  </p:notesMasterIdLst>
  <p:sldIdLst>
    <p:sldId id="256" r:id="rId2"/>
    <p:sldId id="258" r:id="rId3"/>
    <p:sldId id="260" r:id="rId4"/>
    <p:sldId id="262" r:id="rId5"/>
    <p:sldId id="261" r:id="rId6"/>
    <p:sldId id="263" r:id="rId7"/>
    <p:sldId id="264" r:id="rId8"/>
    <p:sldId id="265" r:id="rId9"/>
    <p:sldId id="268" r:id="rId10"/>
    <p:sldId id="266" r:id="rId11"/>
    <p:sldId id="267" r:id="rId12"/>
    <p:sldId id="269" r:id="rId13"/>
    <p:sldId id="270" r:id="rId14"/>
    <p:sldId id="303" r:id="rId15"/>
    <p:sldId id="304" r:id="rId16"/>
    <p:sldId id="305" r:id="rId17"/>
    <p:sldId id="306" r:id="rId18"/>
    <p:sldId id="307" r:id="rId19"/>
    <p:sldId id="309" r:id="rId20"/>
    <p:sldId id="310" r:id="rId21"/>
    <p:sldId id="311" r:id="rId22"/>
    <p:sldId id="431" r:id="rId23"/>
    <p:sldId id="344" r:id="rId24"/>
    <p:sldId id="342" r:id="rId25"/>
    <p:sldId id="419" r:id="rId26"/>
    <p:sldId id="417" r:id="rId27"/>
    <p:sldId id="418" r:id="rId28"/>
    <p:sldId id="277" r:id="rId29"/>
    <p:sldId id="278" r:id="rId30"/>
    <p:sldId id="420" r:id="rId31"/>
    <p:sldId id="271" r:id="rId32"/>
    <p:sldId id="272" r:id="rId33"/>
    <p:sldId id="273" r:id="rId34"/>
    <p:sldId id="421" r:id="rId35"/>
    <p:sldId id="422" r:id="rId36"/>
    <p:sldId id="427" r:id="rId37"/>
    <p:sldId id="428" r:id="rId38"/>
    <p:sldId id="430" r:id="rId39"/>
    <p:sldId id="346" r:id="rId40"/>
    <p:sldId id="350" r:id="rId41"/>
    <p:sldId id="352" r:id="rId42"/>
    <p:sldId id="353" r:id="rId43"/>
    <p:sldId id="411" r:id="rId44"/>
    <p:sldId id="412" r:id="rId45"/>
    <p:sldId id="413" r:id="rId46"/>
    <p:sldId id="414" r:id="rId47"/>
    <p:sldId id="287" r:id="rId48"/>
    <p:sldId id="415" r:id="rId49"/>
    <p:sldId id="355" r:id="rId50"/>
    <p:sldId id="416" r:id="rId51"/>
    <p:sldId id="356" r:id="rId5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801"/>
    <p:restoredTop sz="95680"/>
  </p:normalViewPr>
  <p:slideViewPr>
    <p:cSldViewPr snapToGrid="0" snapToObjects="1">
      <p:cViewPr varScale="1">
        <p:scale>
          <a:sx n="64" d="100"/>
          <a:sy n="64" d="100"/>
        </p:scale>
        <p:origin x="200" y="10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03T07:11:46.812"/>
    </inkml:context>
    <inkml:brush xml:id="br0">
      <inkml:brushProperty name="width" value="0.1" units="cm"/>
      <inkml:brushProperty name="height" value="0.1" units="cm"/>
      <inkml:brushProperty name="color" value="#FE8204"/>
    </inkml:brush>
  </inkml:definitions>
  <inkml:trace contextRef="#ctx0" brushRef="#br0">1925 51 24575,'-39'-8'0,"-15"-2"0,-12-2 0,-5 4 0,-13 3 0,-11 3 0,44 0 0,-1 1 0,-10 0 0,0 0 0,5 1 0,2 0 0,0 1 0,2 0 0,-39 3 0,23 2 0,12 2 0,-2 2 0,-1 3 0,4 1 0,-3 4 0,9-1 0,5 0 0,2 3 0,3-3 0,2 0 0,-6 2 0,7 1 0,-1-1 0,4 4 0,4-1 0,5 1 0,0 5 0,5 0 0,0 3 0,-1 6 0,3 0 0,0 2 0,1 12 0,2 2 0,3 2 0,1 4 0,6-10 0,0 0 0,2 2 0,2-2 0,-1 2 0,2 7 0,0-1 0,1-4 0,1-1 0,1-12 0,2-2 0,2-1 0,1 0 0,1-4 0,4 4 0,2-3 0,1 1 0,9 0 0,-1-5 0,5-2 0,4 3 0,-2-7 0,-1-1 0,1-5 0,-2-3 0,0-1 0,3 2 0,-1-2 0,-1 0 0,2-1 0,-4-2 0,1-1 0,5 0 0,1-1 0,2 1 0,2-1 0,-3-2 0,-3-1 0,-1-1 0,-4-1 0,5 0 0,7 1 0,4-4 0,1 3 0,1-4 0,1 2 0,-10-2 0,5 1 0,-17-2 0,6 0 0,6-1 0,-2-1 0,17-2 0,-10 1 0,8-2 0,-5 1 0,1 1 0,-8 1 0,2-3 0,-4-2 0,-1-1 0,0-1 0,-3-3 0,-4 2 0,2-5 0,-3 2 0,1-3 0,-1 1 0,2-2 0,-5 1 0,4-3 0,-5-1 0,2 1 0,2-9 0,-2 1 0,0-4 0,3-5 0,0 0 0,-2-1 0,4-5 0,-5 2 0,0-3 0,-3-2 0,-2-1 0,-3 2 0,3-8 0,-5 11 0,0-2 0,-4 5 0,-2 3 0,-3 1 0,-4 2 0,0 5 0,-1 4 0,1 2 0,-1 3 0,-1 2 0,-1-2 0,0 3 0,-1 0 0,-1-2 0,-3 1 0,0-3 0,-4-1 0,0-1 0,-1-1 0,-2-6 0,-2 1 0,0-1 0,-4-1 0,3 5 0,-1 2 0,0 3 0,-1 2 0,1 2 0,-4 0 0,1 3 0,1 3 0,-1-1 0,2 2 0,-2 0 0,-3-1 0,0 2 0,-2-1 0,-3 1 0,5 1 0,-2 1 0,8 1 0,0 1 0,7 2 0,-1-1 0,2 2 0,1 0 0,-6-2 0,1 1 0,-5-1 0,-3 0 0,-2 1 0,0-1 0,-3 0 0,-4 1 0,-1-1 0,-2 0 0,5-1 0,8 1 0,2 0 0,3 0 0,2 0 0,-6-1 0,2 0 0,-1-1 0,1 0 0,-1-3 0,0 2 0,-7-3 0,-5 0 0,0-1 0,-10-1 0,5 2 0,-4 2 0,-6 2 0,-2 1 0,-4 2 0,-4-1 0,10 0 0,7 1 0,8 0 0,12 2 0,5 0 0,5 0 0,6-1 0,0 0 0,-3 1 0,-1 0 0,-4 0 0,3 1 0,0 0 0,4-1 0,1 0 0,1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03T07:11:50.704"/>
    </inkml:context>
    <inkml:brush xml:id="br0">
      <inkml:brushProperty name="width" value="0.1" units="cm"/>
      <inkml:brushProperty name="height" value="0.1" units="cm"/>
      <inkml:brushProperty name="color" value="#FE8204"/>
    </inkml:brush>
  </inkml:definitions>
  <inkml:trace contextRef="#ctx0" brushRef="#br0">1011 169 24575,'-35'-4'0,"2"1"0,-15 0 0,2 0 0,-18-1 0,3-3 0,-2-1 0,4-2 0,11 3 0,9 2 0,8 4 0,7 0 0,3 2 0,-5 1 0,2 2 0,-2 3 0,-2 2 0,1 5 0,-1 2 0,-1 6 0,2 6 0,2 3 0,-3 12 0,-1 7 0,-2 4 0,-2 10 0,5-4 0,7-2 0,6 3 0,8-9 0,3 1 0,2-1 0,1-5 0,2-1 0,3-7 0,4-3 0,1-10 0,2 0 0,-1-5 0,2-1 0,0-1 0,-1-4 0,2 0 0,3-1 0,3 1 0,5 3 0,3 2 0,8 4 0,3-1 0,15 7 0,-1-5 0,4 1 0,4-3 0,-6-4 0,1-4 0,3-2 0,-5-4 0,7-3 0,24-1 0,12-5 0,-44-1 0,0 0 0,5-2 0,-2-2 0,26-6 0,-6-1 0,-15-1 0,-11 0 0,-8-1 0,-6-2 0,-11 0 0,-2 0 0,-4-5 0,1-4 0,-2-2 0,1-6 0,-3-2 0,-2 1 0,0-7 0,-2 0 0,-3 2 0,-2-7 0,-3 3 0,-2-2 0,-2-5 0,-1-3 0,-2 3 0,0-1 0,-1 10 0,0 4 0,-1 0 0,-2 3 0,0-2 0,-4 0 0,3 4 0,-3 1 0,2 4 0,-1 3 0,0 3 0,-2 0 0,-2 0 0,1 1 0,-3 2 0,-1 0 0,-1 4 0,-5-2 0,-9 1 0,-1-1 0,-12-3 0,7 4 0,-1-1 0,-1 3 0,-2-1 0,-6 2 0,0 2 0,0 2 0,8 3 0,0 2 0,9 2 0,-1 1 0,-3 0 0,3 0 0,-4-1 0,2 1 0,6-1 0,3 1 0,2 1 0,7 1 0,-2 1 0,4 1 0,-1-1 0,1 0 0,0 0 0,-2 0 0,4 0 0,-1 0 0,5-1 0,1 0 0,-2 0 0,1 1 0,-1-1 0,0 2 0,-2 0 0,2 2 0,-2 0 0,4-1 0,0 0 0,1 0 0,2-1 0,1 0 0,0-1 0,3-1 0,-1 0 0,-2 3 0,1 0 0,-1 1 0,0 0 0,1-2 0,1 0 0,1-3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2T13:05:21.113"/>
    </inkml:context>
    <inkml:brush xml:id="br0">
      <inkml:brushProperty name="width" value="0.1" units="cm"/>
      <inkml:brushProperty name="height" value="0.1" units="cm"/>
      <inkml:brushProperty name="color" value="#FE8204"/>
    </inkml:brush>
  </inkml:definitions>
  <inkml:trace contextRef="#ctx0" brushRef="#br0">2951 822 24575,'0'-25'0,"0"8"0,0-7 0,-11 3 0,-1 0 0,-11-10 0,1 4 0,1-1 0,-2-3 0,-11 14 0,8-8 0,-13 13 0,16-7 0,-16 6 0,14-1 0,-21-3 0,21 6 0,-21-11 0,22 14 0,-22-13 0,15 9 0,-16-6 0,11 1 0,-6 6 0,1 0 0,-2-6 0,0 4 0,-5-9 0,5 10 0,-7-6 0,-1 7 0,-21-12 0,9 8 0,-11-7 0,24 10 0,1 5 0,7-3 0,-8 4 0,0-1 0,6 2 0,-3-1 0,4 5 0,-1-4 0,2 0 0,2-2 0,4 2 0,-12-6 0,12 5 0,-6-6 0,8 6 0,-1-4 0,1 5 0,5-6 0,-13 1 0,22 4 0,-14-3 0,18 8 0,-5-3 0,0-1 0,6 4 0,-5-3 0,10-1 0,-10 5 0,4-4 0,0 4 0,-3 0 0,2-4 0,2 2 0,-5-2 0,4 4 0,-5 0 0,0 0 0,0 0 0,1 0 0,-1 0 0,0 0 0,0 0 0,0 0 0,0 0 0,0 0 0,1 0 0,-1 0 0,0 4 0,5 2 0,-3 3 0,2 1 0,-4 0 0,0 4 0,0 2 0,2 4 0,-2 0 0,-2 5 0,7-4 0,-6 10 0,4-3 0,1 4 0,-4 1 0,8-6 0,-8 4 0,8-3 0,-3 4 0,4 1 0,5-6 0,-2-6 0,4-4 0,0-6 0,0 3 0,5-5 0,0 0 0,0-1 0,0 1 0,0 1 0,0-1 0,0 4 0,0 3 0,0 4 0,0 0 0,0 5 0,0 2 0,0 5 0,0 1 0,0 6 0,0-5 0,0 6 0,0-8 0,0 2 0,0-2 0,0 1 0,0 6 0,0-5 0,5 6 0,2-8 0,4 7 0,1-5 0,7 21 0,-2-25 0,9 22 0,-3-17 0,7 7 0,-4 4 0,10-9 0,-10 2 0,10-3 0,-5-2 0,5-4 0,-5 2 0,1-9 0,-3 4 0,15 2 0,-6 1 0,5 1 0,10 12 0,-15-23 0,16 22 0,-11-16 0,-6 4 0,13-1 0,-14-6 0,13 0 0,-20-6 0,12 4 0,-13-9 0,6 3 0,1-4 0,-7-5 0,6 4 0,-12-9 0,5 5 0,-6-6 0,0 0 0,5 0 0,-4 0 0,11 0 0,-11 0 0,27 0 0,-17-6 0,18 0 0,-9-10 0,-5 4 0,6-11 0,-9 11 0,2-3 0,-1-1 0,1 4 0,-1-8 0,-5 3 0,4 1 0,-11 1 0,5 1 0,-6 3 0,5-5 0,-3 2 0,3 3 0,-5-8 0,0 8 0,0-8 0,0 8 0,0-3 0,-4-1 0,2 4 0,-2-8 0,4 8 0,0-8 0,0 8 0,0-6 0,-5 1 0,3 1 0,-8-4 0,9 8 0,-8-4 0,2 6 0,-5 1 0,1-1 0,0-1 0,-1 1 0,0 0 0,1 0 0,-1 0 0,0 0 0,1 0 0,-1 1 0,0-1 0,2-6 0,-2 5 0,2-8 0,3-1 0,-3 3 0,3-7 0,-4 13 0,0-3 0,-1 3 0,1 1 0,-1 0 0,0 0 0,1 0 0,-1 0 0,0 0 0,1 1 0,-5-1 0,4 0 0,-4-6 0,5 5 0,0-4 0,0 1 0,-1 3 0,1-9 0,0 9 0,0-9 0,0 9 0,0-4 0,-1 0 0,5 0 0,-7 0 0,6-4 0,-7 7 0,3-2 0,1 4 0,0-6 0,-1 5 0,2-3 0,-2 4 0,1 4 0,-1-8 0,0 7 0,2-13 0,-2 9 0,1-3 0,0 3 0,-1-4 0,2 4 0,-6-4 0,4 9 0,-4-8 0,5 8 0,-1-10 0,0 6 0,1 1 0,0 3 0,-5 1 0,0 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03T10:22:43.695"/>
    </inkml:context>
    <inkml:brush xml:id="br0">
      <inkml:brushProperty name="width" value="0.1" units="cm"/>
      <inkml:brushProperty name="height" value="0.1" units="cm"/>
      <inkml:brushProperty name="color" value="#FE8204"/>
    </inkml:brush>
  </inkml:definitions>
  <inkml:trace contextRef="#ctx0" brushRef="#br0">2332 758 24575,'-22'-29'0,"-2"-5"0,-5 0 0,-8-7 0,0 1 0,-9-2 0,-9-7 0,-6 1 0,-9-2 0,6 5 0,3 11 0,17 10 0,5 7 0,1 0 0,-5-1 0,-10-2 0,-10-3 0,-2 3 0,0 0 0,-12 1 0,0-2 0,-9 2 0,8-1 0,4 4 0,12 2 0,2 3 0,4 0 0,2 3 0,2 2 0,-3 1 0,4 4 0,-1-1 0,0 2 0,4 1 0,5 2 0,-5 3 0,6 5 0,-5 2 0,7 2 0,-1 3 0,9-2 0,3 1 0,5-1 0,8-1 0,-1 1 0,3 2 0,0 3 0,0 0 0,0 6 0,3 2 0,0 0 0,3 6 0,2-6 0,0 4 0,4-5 0,-1 5 0,3-1 0,2 0 0,1 4 0,3 0 0,0-4 0,4 6 0,1-6 0,2 4 0,5 3 0,2-1 0,7 4 0,-2-4 0,6 4 0,-3-3 0,5 2 0,7 2 0,1-2 0,1-5 0,2 4 0,-5-6 0,3 0 0,-1-1 0,1-3 0,-5-6 0,9 5 0,-3-3 0,8 1 0,-3-1 0,8-3 0,-4-1 0,0-2 0,5 2 0,-1-3 0,1 0 0,11-2 0,-7-6 0,-1 0 0,9-1 0,-8-2 0,12 0 0,-6-1 0,10-3 0,-8-1 0,8 0 0,-12-3 0,7-1 0,-12-2 0,9-3 0,-11 1 0,-1-2 0,-4-1 0,-8-1 0,-1-3 0,-7 0 0,1-3 0,-5 1 0,-3-2 0,-3 1 0,-6 1 0,-2 2 0,0-4 0,-2 2 0,-2-1 0,-2 2 0,0-2 0,-1 0 0,-2-1 0,0-3 0,-3-2 0,-2 0 0,-1-1 0,-3 1 0,1 2 0,-1-6 0,0-2 0,-1-1 0,0-3 0,-2 5 0,-1-2 0,-5-2 0,-5-2 0,-8-5 0,-2 5 0,-3-5 0,5 12 0,2-1 0,4 6 0,3 2 0,3 3 0,1 2 0,4 5 0,-3 0 0,3 3 0,-2 1 0,-1 0 0,-2 1 0,-9-3 0,-7 0 0,-5-2 0,-8-1 0,8 1 0,-3 0 0,10 1 0,7 4 0,7 0 0,4 2 0,4 0 0,-2-3 0,0 0 0,-2-4 0,3 5 0,-1-1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03T10:24:15.472"/>
    </inkml:context>
    <inkml:brush xml:id="br0">
      <inkml:brushProperty name="width" value="0.1" units="cm"/>
      <inkml:brushProperty name="height" value="0.1" units="cm"/>
      <inkml:brushProperty name="color" value="#FE8204"/>
    </inkml:brush>
  </inkml:definitions>
  <inkml:trace contextRef="#ctx0" brushRef="#br0">410 992 24575,'20'4'0,"9"3"0,1-2 0,7 2 0,7-2 0,3 2 0,7-3 0,-1 3 0,0-6 0,8 3 0,-10-4 0,4 1 0,-20-1 0,1 0 0,-1 0 0,4 2 0,9-2 0,5 2 0,7-2 0,-2 2 0,1-2 0,-1 1 0,1-1 0,6 2 0,-3-2 0,0 0 0,0 0 0,-9 0 0,-5 0 0,-5 0 0,-6 0 0,-2 0 0,-4-1 0,-2 0 0,-4 0 0,-1 0 0,1 1 0,-1-2 0,-3 2 0,2-2 0,-4 2 0,4-3 0,6 0 0,5-2 0,-1 1 0,4 0 0,-5-1 0,5 3 0,-4-3 0,-1 1 0,-8 0 0,0 1 0,-3-2 0,-2 3 0,3-2 0,1 1 0,-2-2 0,1 1 0,0-1 0,-1 0 0,1-1 0,2-3 0,0-1 0,3-1 0,-1 0 0,3-1 0,-3-1 0,-1 0 0,-4-2 0,-3 2 0,-2-1 0,1-2 0,-2-3 0,-1 1 0,0-7 0,-2 0 0,0-4 0,-4 6 0,1-1 0,-4 5 0,1-3 0,-4 0 0,1 2 0,-2 4 0,0 0 0,-1 4 0,-2-3 0,-1 2 0,-6-4 0,0-1 0,-6-3 0,-5 0 0,-8-7 0,-4 1 0,-9-5 0,2 4 0,3 1 0,-4-1 0,6 4 0,0 1 0,-5-2 0,4 6 0,-11-4 0,8 4 0,-9 1 0,2-2 0,-3 3 0,-7-2 0,5 3 0,1 4 0,2 1 0,7 5 0,4 2 0,-5 1 0,4 1 0,-3 1 0,-7 1 0,1 0 0,-10 3 0,1-2 0,-16 2 0,2 0 0,-5-3 0,4 1 0,9-1 0,3 0 0,-6 0 0,6 2 0,-6-1 0,-17 4 0,-13-3 0,39 0 0,-1 0 0,4-1 0,1 0 0,-2 0 0,1 1 0,-35 3 0,8-1 0,4 2 0,14 1 0,10-1 0,9 3 0,16-1 0,5 0 0,1 0 0,2 1 0,-1 2 0,-1 4 0,-1 2 0,-2 2 0,2 1 0,-1 4 0,4-3 0,0 1 0,2 0 0,1-2 0,3 1 0,-3 2 0,6 2 0,-3 1 0,6 3 0,2-2 0,1 1 0,3-4 0,-1 3 0,1-3 0,0 3 0,0-1 0,1-2 0,0-1 0,2 1 0,1-3 0,-1 1 0,2 0 0,0 0 0,2 1 0,1 2 0,3-4 0,0 1 0,1-6 0,3 3 0,-1-6 0,1 4 0,3-2 0,-1-3 0,3 0 0,1-1 0,3-2 0,1 0 0,3-2 0,2 0 0,7 2 0,-3-3 0,6 2 0,-13-6 0,0 0 0,-4-1 0,-2 0 0,0 1 0,2-2 0,-2 1 0,1-1 0,-1 0 0,-4 0 0,-1 0 0,-4 0 0,0 0 0,3 0 0,1 0 0,1 0 0,0 0 0,-3 0 0,0 0 0,-4 0 0,1 0 0,0 0 0,0 0 0,-1 0 0,0 0 0,-3 0 0,-1 0 0,-3-2 0,-5-4 0,2 3 0,-4-2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9:55:11.659"/>
    </inkml:context>
    <inkml:brush xml:id="br0">
      <inkml:brushProperty name="width" value="0.1" units="cm"/>
      <inkml:brushProperty name="height" value="0.1" units="cm"/>
      <inkml:brushProperty name="color" value="#FE8204"/>
    </inkml:brush>
  </inkml:definitions>
  <inkml:trace contextRef="#ctx0" brushRef="#br0">2577 287 24575,'-89'-29'0,"-3"0"0,17 7 0,-2 1 0,16 2 0,0 2 0,-6-1 0,2 2 0,13 0 0,3 2 0,-36-7 0,19 2 0,22 9 0,6 2 0,0 0 0,3 2 0,-1 0 0,-4 3 0,6 2 0,-9 1 0,-5-2 0,-6 2 0,-1-2 0,-5 2 0,-4 2 0,-3 0 0,-19 2 0,9 3 0,-6 2 0,-6 5 0,-2 4 0,7 0 0,-6 6 0,18-4 0,5 0 0,5 0 0,17-4 0,8 1 0,1 0 0,9 0 0,0-3 0,7-1 0,5-5 0,6-1 0,0 1 0,1-3 0,2 3 0,-2-1 0,2 5 0,0-1 0,-2 8 0,3 1 0,0 2 0,3 8 0,1 1 0,1 3 0,0 2 0,3-3 0,3-2 0,2 1 0,8-5 0,-3-4 0,10 3 0,-2-7 0,2 4 0,9-2 0,2 4 0,9-1 0,6 3 0,-5-4 0,0-4 0,-8-2 0,0-7 0,-3-1 0,5-1 0,6-1 0,1-2 0,10 0 0,-10-2 0,0-1 0,2 1 0,3-2 0,6 2 0,8-3 0,-7 4 0,4-2 0,-2 1 0,-3 2 0,-1-1 0,3 2 0,-16-3 0,5-1 0,-12-1 0,-6-1 0,1 0 0,-9 2 0,6-2 0,4 3 0,7-3 0,4 2 0,10-1 0,-1 0 0,-4 0 0,1 1 0,-15-2 0,-1 2 0,1-2 0,-2 1 0,8-1 0,0 2 0,-5-2 0,-3 0 0,-2 0 0,4 0 0,1 0 0,9 0 0,-6-2 0,3 1 0,-7-3 0,-4 1 0,-3 0 0,0 0 0,-2-1 0,-2 2 0,0-3 0,0 3 0,-1-2 0,2-1 0,-1 1 0,-3-3 0,4-4 0,2-4 0,-1-3 0,2-2 0,-6 2 0,-2 0 0,-3 0 0,-2-1 0,-3 2 0,-1-5 0,-2 3 0,-1-2 0,-2 0 0,0 1 0,-2-3 0,1-3 0,-3-4 0,1 2 0,-2-1 0,-1 4 0,-2 3 0,1 4 0,-1 4 0,1 6 0,0 2 0,-4 3 0,-7-1 0,-7-2 0,-4-2 0,-6-1 0,1 0 0,0 1 0,-1 0 0,7 2 0,6 2 0,5 2 0,8 2 0,1 0 0,2 0 0,-2 0 0,0-1 0,-3-1 0,0 1 0,-2-2 0,1 2 0,-1-1 0,1 0 0,0 1 0,1-2 0,0 0 0,3 2 0,2-2 0,-1 3 0,0-6 0,-1 0 0,0-3 0,2 3 0,0 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0:17:11.399"/>
    </inkml:context>
    <inkml:brush xml:id="br0">
      <inkml:brushProperty name="width" value="0.1" units="cm"/>
      <inkml:brushProperty name="height" value="0.1" units="cm"/>
      <inkml:brushProperty name="color" value="#FE8204"/>
    </inkml:brush>
  </inkml:definitions>
  <inkml:trace contextRef="#ctx0" brushRef="#br0">88 124 24575,'28'-14'0,"5"2"0,-4 2 0,3 3 0,4-1 0,-4 3 0,0 1 0,-1-1 0,-3 3 0,3-1 0,-1 3 0,0-3 0,2 3 0,-2-3 0,5 3 0,-1-3 0,-1 1 0,-6 1 0,-2-1 0,-3 1 0,0-1 0,-2-1 0,0 1 0,-6 0 0,2 0 0,-2 1 0,2 0 0,1 1 0,1 0 0,0 0 0,11 0 0,5-1 0,8-1 0,4 0 0,-8-1 0,0 3 0,-8-3 0,-2 2 0,-8 0 0,-4 0 0,-6 1 0,2-2 0,3 1 0,0 1 0,6-3 0,-2 3 0,3-1 0,7 1 0,7 0 0,1 0 0,20 0 0,4-2 0,2 1 0,-3 0 0,-22 1 0,-2 0 0,-6 1 0,-5 0 0,-1 2 0,-6 2 0,-1-2 0,4 2 0,3 0 0,3 2 0,11 2 0,3 2 0,7-2 0,19 2 0,2-2 0,1-2 0,1 5 0,-21-5 0,-7 4 0,-12-3 0,-12-3 0,-4 1 0,-2 0 0,-3 0 0,1 2 0,2 0 0,0 3 0,4 2 0,-1 2 0,-1-4 0,-1 1 0,-1-2 0,-3 1 0,1-2 0,-3 3 0,-2-4 0,4 5 0,-3-2 0,2 4 0,0 3 0,-1 3 0,0 1 0,-1 0 0,-3 0 0,2-1 0,-3 5 0,2-1 0,-2 5 0,1-4 0,-2-2 0,1-3 0,-3-2 0,0-2 0,0 2 0,-2 2 0,1 5 0,-1 0 0,-1 1 0,0-2 0,0 2 0,0-3 0,-1-3 0,2 2 0,-4-7 0,2 2 0,-2-3 0,1 0 0,-2-3 0,-4 4 0,-1-1 0,-3 1 0,-3 1 0,-2-2 0,-6 2 0,-3 0 0,-3 0 0,-7 0 0,-5 1 0,-4-6 0,-17 4 0,-10-8 0,0 3 0,-16-3 0,14 0 0,1 0 0,-7 0 0,6-4 0,0 1 0,19-3 0,21 1 0,14-1 0,-3-1 0,-11-1 0,-3 0 0,-16 0 0,-1 0 0,2 0 0,-8 0 0,20-1 0,-9-1 0,10-2 0,-3 0 0,-3-3 0,-7-4 0,2 0 0,-9-7 0,-1-1 0,-9-9 0,-18-2 0,4-1 0,10 5 0,7 2 0,24 5 0,2 3 0,11 2 0,-1-1 0,7 1 0,-7-9 0,9 3 0,0-6 0,4-1 0,3-2 0,-1-2 0,2 0 0,2-1 0,1-1 0,2 1 0,6 4 0,0 3 0,4 3 0,0-2 0,2-9 0,1-1 0,1-4 0,0 10 0,3 0 0,-1 10 0,2-3 0,-3 6 0,1 3 0,-2 1 0,1 4 0,0 1 0,-1 1 0,1 0 0,-3 3 0,1 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0:14:00.898"/>
    </inkml:context>
    <inkml:brush xml:id="br0">
      <inkml:brushProperty name="width" value="0.1" units="cm"/>
      <inkml:brushProperty name="height" value="0.1" units="cm"/>
      <inkml:brushProperty name="color" value="#FE8204"/>
    </inkml:brush>
  </inkml:definitions>
  <inkml:trace contextRef="#ctx0" brushRef="#br0">1535 506 24575,'70'4'0,"0"0"0,29 3 0,-11-29 0,-66 14 0,37-12 0,-50 17 0,-1 0 0,0-1 0,-1 1 0,-1-2 0,1 2 0,-1-2 0,0 2 0,-1-1 0,-2 2 0,-2-2 0,0 0 0,1-2 0,-2 1 0,1-2 0,-1 1 0,1-1 0,0 0 0,0 2 0,-1 0 0,0-1 0,1 0 0,-1 0 0,1-2 0,-1 1 0,2-1 0,-2 0 0,1 2 0,-1 1 0,0 0 0,0 2 0,0-2 0,1 0 0,0 1 0,0 0 0,-1 2 0,0-1 0,0-1 0,0-1 0,0-1 0,0-1 0,-1-3 0,0 3 0,0-1 0,0 3 0,-1 1 0,1-4 0,-3 2 0,4-2 0,-5 2 0,2-1 0,-3 1 0,1 2 0,-1-2 0,1 3 0,-3-1 0,-2-2 0,1 1 0,-3 1 0,3-1 0,-11-3 0,10 3 0,-8-3 0,12 6 0,-1-1 0,2 0 0,1 2 0,-1 0 0,0-2 0,-2 2 0,1-3 0,-3 1 0,3 0 0,1 1 0,1 0 0,1 1 0,0 0 0,-4-1 0,0 0 0,-1-2 0,-1 1 0,1-1 0,-4 1 0,0 1 0,-3-2 0,-2 1 0,1-2 0,-1 1 0,1 1 0,-3 0 0,-1 0 0,-9-2 0,-1 2 0,-6-5 0,0 3 0,2-1 0,4 1 0,9 3 0,8 1 0,7 1 0,1 0 0,-2 0 0,-1 0 0,-5 0 0,0 0 0,-3 0 0,-2-1 0,-1 0 0,-5 0 0,2 1 0,2-1 0,-9 1 0,3-2 0,-3 1 0,-15 1 0,22-2 0,-13 1 0,20 1 0,-4-1 0,-4-1 0,-6 2 0,0-3 0,-3 3 0,0-1 0,2 1 0,-4-2 0,5 2 0,-2-2 0,3 2 0,2 0 0,1 0 0,4 0 0,3 0 0,2 0 0,2-1 0,-2 1 0,1-1 0,-7 1 0,5 0 0,-8 0 0,6 0 0,-4 0 0,-1 0 0,-2 0 0,0 0 0,-5 0 0,2 1 0,0-1 0,-4 3 0,13-2 0,-1 1 0,7 0 0,1-1 0,0 2 0,-5 0 0,2 0 0,-2 0 0,-4 0 0,8 0 0,-3 2 0,6-1 0,1 0 0,-2 1 0,1 3 0,1 1 0,3 1 0,3-1 0,1-2 0,2 1 0,0-3 0,0 2 0,0-2 0,1 2 0,0-1 0,0 1 0,0 1 0,0-3 0,0 3 0,1 0 0,1 0 0,3 4 0,0-2 0,3 0 0,0 2 0,4-2 0,0 2 0,8 1 0,0 1 0,9 2 0,-9-4 0,-2-4 0,-8-3 0,-4-3 0,9 5 0,3 1 0,5 4 0,1-4 0,1 2 0,0-2 0,1-2 0,-1 1 0,-4-4 0,-5 0 0,-4 0 0,-1-2 0,4 2 0,2 0 0,-1-1 0,13 3 0,-9-2 0,14 2 0,-12-1 0,4 1 0,3-1 0,1 0 0,0-1 0,6-1 0,0 3 0,3-3 0,-5 2 0,-1-2 0,-7 1 0,10-1 0,2 1 0,-3 0 0,1-1 0,-13 0 0,-6-1 0,-7 0 0,-2 0 0,-1-1 0,3 3 0,5-2 0,2 2 0,8 2 0,-2-2 0,13 2 0,-3-1 0,2 0 0,-5 0 0,-4 1 0,0-2 0,7 3 0,-11-3 0,0 0 0,-6-1 0,0-1 0,-1-1 0,-1 3 0,-2-2 0,6 2 0,4 1 0,-1 0 0,-2-1 0,-7-1 0,-5-2 0,-4-1 0,-1-1 0,-2-2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0:14:05.195"/>
    </inkml:context>
    <inkml:brush xml:id="br0">
      <inkml:brushProperty name="width" value="0.1" units="cm"/>
      <inkml:brushProperty name="height" value="0.1" units="cm"/>
      <inkml:brushProperty name="color" value="#FE8204"/>
    </inkml:brush>
  </inkml:definitions>
  <inkml:trace contextRef="#ctx0" brushRef="#br0">255 794 24575,'56'-2'0,"8"1"0,15 3 0,-7-2 0,9 3 0,-19-2 0,-1 1 0,-2-1 0,-15 0 0,-1 0 0,-6-1 0,-8 0 0,-2 0 0,5 0 0,-4 0 0,6 0 0,9 0 0,-11 0 0,7 0 0,-15 0 0,-2 0 0,-2-2 0,0 0 0,2-1 0,4 0 0,-2 3 0,-3-3 0,3 2 0,1-2 0,5 1 0,11-3 0,-5 3 0,1-3 0,-3 2 0,-1 2 0,3-1 0,7 1 0,3-1 0,0-2 0,9 2 0,-4-2 0,-3 0 0,-1-3 0,-15 1 0,5 0 0,-16 1 0,-2 1 0,-10 1 0,-2 0 0,-1 1 0,2-2 0,3-1 0,0-3 0,5-4 0,-1-1 0,3-3 0,-3-1 0,-2-3 0,-3 0 0,0-2 0,0-1 0,0-1 0,2-1 0,-4-3 0,-1 2 0,-2-3 0,-2 1 0,0 0 0,-1-1 0,-1 4 0,-1 3 0,-1 6 0,0 2 0,-2 5 0,1 1 0,-2 4 0,-2-4 0,-4 2 0,-5-2 0,-15-5 0,-1 2 0,-17-7 0,-12-3 0,-8-2 0,-8-2 0,-6-1 0,5 3 0,1 6 0,16 3 0,9 7 0,15 4 0,-5-2 0,6 3 0,0 1 0,-8-1 0,7 2 0,-9 0 0,6-1 0,-2 0 0,1 0 0,-4 1 0,7 0 0,-12 0 0,4 0 0,-6 0 0,-12 0 0,-15 2 0,0-2 0,-17 6 0,14-4 0,11 5 0,6 0 0,21 0 0,5 1 0,2 0 0,5 0 0,0 0 0,2 1 0,-2-1 0,2 1 0,-17 6 0,18-3 0,-12 5 0,23-7 0,2 2 0,7-1 0,-2 3 0,4 0 0,-1 1 0,4 0 0,-1 3 0,2 3 0,0-2 0,0 6 0,1-6 0,1 1 0,0-2 0,0-2 0,0-1 0,1 0 0,1 1 0,0-1 0,1 0 0,0-3 0,0-1 0,4 3 0,1 0 0,4 6 0,3 0 0,6 4 0,6 2 0,4-1 0,-1 0 0,1-3 0,-8-3 0,-6-5 0,-4-3 0,-5-4 0,1-2 0,5 2 0,8 2 0,5 0 0,16 6 0,3-2 0,6 1 0,-4-2 0,-11-2 0,-7-3 0,-8 0 0,-6-3 0,-7-3 0,0 0 0,-8-1 0,2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CEDB4C-0B0B-1D4A-8388-3FDB3876AD5F}" type="datetimeFigureOut">
              <a:rPr lang="fi-FI" smtClean="0"/>
              <a:t>10.11.2022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6D852B-08DE-C24A-B100-C193EC4A9C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4024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317DC6-087A-D74B-8D0F-9034FC710185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2331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57" name="Google Shape;257;p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3713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9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 dirty="0"/>
              <a:t>Toki jos juttu ei lähde liikkeelle itsestään voi kysellä miten on viikko/päivä </a:t>
            </a:r>
            <a:r>
              <a:rPr lang="fi-FI" dirty="0" err="1"/>
              <a:t>jne</a:t>
            </a:r>
            <a:r>
              <a:rPr lang="fi-FI" dirty="0"/>
              <a:t> mennyt?, mitä suunnitelmia tälle päivälle…</a:t>
            </a:r>
            <a:endParaRPr dirty="0"/>
          </a:p>
        </p:txBody>
      </p:sp>
      <p:sp>
        <p:nvSpPr>
          <p:cNvPr id="245" name="Google Shape;245;p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62965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9982158659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4" name="Google Shape;304;g9982158659_0_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5" name="Google Shape;305;g9982158659_0_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i-FI"/>
              <a:t>45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0437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9982158659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4" name="Google Shape;304;g9982158659_0_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5" name="Google Shape;305;g9982158659_0_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i-FI"/>
              <a:t>46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5631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9982158659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4" name="Google Shape;304;g9982158659_0_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05" name="Google Shape;305;g9982158659_0_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i-FI"/>
              <a:t>47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7292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9982158659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4" name="Google Shape;304;g9982158659_0_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5" name="Google Shape;305;g9982158659_0_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i-FI"/>
              <a:t>48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33857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9982158659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4" name="Google Shape;304;g9982158659_0_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5" name="Google Shape;305;g9982158659_0_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i-FI"/>
              <a:t>49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0483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Otsikkodia">
    <p:bg>
      <p:bgPr>
        <a:solidFill>
          <a:srgbClr val="FF8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4DC1073-5EE6-A844-99C7-76FEE1A7F3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94329"/>
            <a:ext cx="9144000" cy="996774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F05B8D4-1D4F-094F-B117-A2FFF91AB5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35576"/>
            <a:ext cx="9144000" cy="99677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9C705BA-2E00-104F-9AE9-D7A5EFCF7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A560-E9EA-2E42-930B-8DEE12F772E8}" type="datetimeFigureOut">
              <a:rPr lang="fi-FI" smtClean="0"/>
              <a:t>10.11.2022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169C3EF-69FB-A64A-A40E-6BA5CBE21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F8F48-F931-EB48-B09B-C07A3FD6C4C4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789E2C0C-B68C-0F50-E023-A0FCF3F5BF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3687" y="-16001"/>
            <a:ext cx="2841574" cy="289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079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4DC1073-5EE6-A844-99C7-76FEE1A7F3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122363"/>
            <a:ext cx="5095103" cy="2387600"/>
          </a:xfrm>
        </p:spPr>
        <p:txBody>
          <a:bodyPr anchor="b"/>
          <a:lstStyle>
            <a:lvl1pPr algn="l">
              <a:defRPr sz="6000">
                <a:solidFill>
                  <a:srgbClr val="FF8300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F05B8D4-1D4F-094F-B117-A2FFF91AB5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3602038"/>
            <a:ext cx="5095103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9C705BA-2E00-104F-9AE9-D7A5EFCF7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A560-E9EA-2E42-930B-8DEE12F772E8}" type="datetimeFigureOut">
              <a:rPr lang="fi-FI" smtClean="0"/>
              <a:t>10.11.2022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169C3EF-69FB-A64A-A40E-6BA5CBE21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F8F48-F931-EB48-B09B-C07A3FD6C4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1933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6E2A243-1541-2C4F-88EB-C8AEF504E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4A48FFB-E19D-C940-B5A3-C2EC2470E5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2F7B0BB-ADBB-6142-B9DD-22A09FC9E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A560-E9EA-2E42-930B-8DEE12F772E8}" type="datetimeFigureOut">
              <a:rPr lang="fi-FI" smtClean="0"/>
              <a:t>10.11.2022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A2B33D6-7AF6-8749-AA2C-06EE21390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F8F48-F931-EB48-B09B-C07A3FD6C4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80275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55BD8E5-B424-7C40-B9ED-40B83EE8C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844E8A1-3A70-FC4C-820F-F48D7E8290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7084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21A9AFD-34F0-3145-8C55-0828BBDB8D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87084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F1839B0-4487-1D49-A1C0-7535EAA3E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A560-E9EA-2E42-930B-8DEE12F772E8}" type="datetimeFigureOut">
              <a:rPr lang="fi-FI" smtClean="0"/>
              <a:t>10.11.2022</a:t>
            </a:fld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186A7CF-65CD-FC47-ADDC-A7F442F47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F8F48-F931-EB48-B09B-C07A3FD6C4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7733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0D92CA0-5D2F-714F-B81E-1CA27F827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60DF442-DE64-584A-9CA1-A7B15956C6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311CF1C-214C-0A4B-B0D2-F7906529E2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7227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D171E763-2587-3A42-9357-4C3B87FC75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900560E8-3D6F-F745-BCEE-EF7C3DB78A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7227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9B107F1-3FC9-3249-947C-D6A404F93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A560-E9EA-2E42-930B-8DEE12F772E8}" type="datetimeFigureOut">
              <a:rPr lang="fi-FI" smtClean="0"/>
              <a:t>10.11.2022</a:t>
            </a:fld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2348DB21-B926-604B-8B95-3E4AFA819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F8F48-F931-EB48-B09B-C07A3FD6C4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7497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7DCC754-5F45-9C4B-80DE-2197F325D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AD83336-85AF-194E-8E71-2E17D12B4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A560-E9EA-2E42-930B-8DEE12F772E8}" type="datetimeFigureOut">
              <a:rPr lang="fi-FI" smtClean="0"/>
              <a:t>10.11.2022</a:t>
            </a:fld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C059401-03A9-A84A-BCA1-F8F576100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F8F48-F931-EB48-B09B-C07A3FD6C4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36986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Vain otsikko">
    <p:bg>
      <p:bgPr>
        <a:blipFill dpi="0" rotWithShape="1">
          <a:blip r:embed="rId2" cstate="screen">
            <a:alphaModFix amt="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7DCC754-5F45-9C4B-80DE-2197F325D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AD83336-85AF-194E-8E71-2E17D12B4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A560-E9EA-2E42-930B-8DEE12F772E8}" type="datetimeFigureOut">
              <a:rPr lang="fi-FI" smtClean="0"/>
              <a:t>10.11.2022</a:t>
            </a:fld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C059401-03A9-A84A-BCA1-F8F576100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F8F48-F931-EB48-B09B-C07A3FD6C4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708956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613085-8B4E-204A-852D-0526097B19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dirty="0"/>
              <a:t>Kiitos!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01A8C13-CB4F-8A4D-A65B-8906E9A5FE1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4"/>
            <a:ext cx="10515600" cy="88458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 err="1"/>
              <a:t>www.saapas.fi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BB62FA4-A7A5-6340-98EB-B9378F863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A560-E9EA-2E42-930B-8DEE12F772E8}" type="datetimeFigureOut">
              <a:rPr lang="fi-FI" smtClean="0"/>
              <a:t>10.11.2022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5FB0629-8069-4A4A-94DC-2FC6F97E7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F8F48-F931-EB48-B09B-C07A3FD6C4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87020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D305925-18BB-084C-A31C-936F48913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A560-E9EA-2E42-930B-8DEE12F772E8}" type="datetimeFigureOut">
              <a:rPr lang="fi-FI" smtClean="0"/>
              <a:t>10.11.2022</a:t>
            </a:fld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4E9E936-E692-2B43-9085-9173A0F36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F8F48-F931-EB48-B09B-C07A3FD6C4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521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6F25EE6-5DAD-D64B-9DF0-37723E341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3F6FFDD-98D5-7B45-9E4C-7DC8E0C16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CD002A3-8E58-694E-9F40-D4EF8CF0A1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C3D8B89-FDB0-0644-9EE0-B73063072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A560-E9EA-2E42-930B-8DEE12F772E8}" type="datetimeFigureOut">
              <a:rPr lang="fi-FI" smtClean="0"/>
              <a:t>10.11.2022</a:t>
            </a:fld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D3D990C-5E56-8544-8D82-29569E0E0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F8F48-F931-EB48-B09B-C07A3FD6C4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59217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F6547B5-BA53-1A42-AF3E-DF5BF0DDD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4CE8C9E6-16F1-7245-A854-A32F03AF31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FAFD1AE-6188-904C-BA07-04F52264E5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F88E4B6-C3EE-ED4F-8719-4D4E533AE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A560-E9EA-2E42-930B-8DEE12F772E8}" type="datetimeFigureOut">
              <a:rPr lang="fi-FI" smtClean="0"/>
              <a:t>10.11.2022</a:t>
            </a:fld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072BCDD-CEAB-DD4B-AE38-C27D9E801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F8F48-F931-EB48-B09B-C07A3FD6C4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9143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Otsikkodia">
    <p:bg>
      <p:bgPr>
        <a:solidFill>
          <a:srgbClr val="FF8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9C705BA-2E00-104F-9AE9-D7A5EFCF7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A560-E9EA-2E42-930B-8DEE12F772E8}" type="datetimeFigureOut">
              <a:rPr lang="fi-FI" smtClean="0"/>
              <a:t>10.11.2022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169C3EF-69FB-A64A-A40E-6BA5CBE21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F8F48-F931-EB48-B09B-C07A3FD6C4C4}" type="slidenum">
              <a:rPr lang="fi-FI" smtClean="0"/>
              <a:t>‹#›</a:t>
            </a:fld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E1AE45D0-BED8-8342-AC13-4DF32BDF61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65550" y="3889118"/>
            <a:ext cx="4660900" cy="1155700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2747E2E2-749D-DA3D-200C-5DF61583CA0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3803" y="336449"/>
            <a:ext cx="3482458" cy="355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6504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19CFE96-5E8F-BD43-827C-8157CD4C9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FD5B56B9-44BB-B848-ADAA-0B194E0363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96D1A77-3835-1240-B887-AB03A7E37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A560-E9EA-2E42-930B-8DEE12F772E8}" type="datetimeFigureOut">
              <a:rPr lang="fi-FI" smtClean="0"/>
              <a:t>10.11.2022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5AE56E-3145-1C43-96B0-21E4F1AFB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F8F48-F931-EB48-B09B-C07A3FD6C4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382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077D1C36-1B69-9C4E-BCDE-B98B497F1B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7EDB651F-58D2-5645-841E-CC7EF8E611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569796A-40A5-3F46-8C38-623A05290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A560-E9EA-2E42-930B-8DEE12F772E8}" type="datetimeFigureOut">
              <a:rPr lang="fi-FI" smtClean="0"/>
              <a:t>10.11.2022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39CDF55-D2A2-A246-B36B-651270183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F8F48-F931-EB48-B09B-C07A3FD6C4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5338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Otsikkodia">
    <p:bg>
      <p:bgPr>
        <a:solidFill>
          <a:srgbClr val="FF8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9C705BA-2E00-104F-9AE9-D7A5EFCF7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A560-E9EA-2E42-930B-8DEE12F772E8}" type="datetimeFigureOut">
              <a:rPr lang="fi-FI" smtClean="0"/>
              <a:t>10.11.2022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169C3EF-69FB-A64A-A40E-6BA5CBE21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F8F48-F931-EB48-B09B-C07A3FD6C4C4}" type="slidenum">
              <a:rPr lang="fi-FI" smtClean="0"/>
              <a:t>‹#›</a:t>
            </a:fld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1900F798-8CC4-EFE8-0DF2-0931059DD9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3034" y="136525"/>
            <a:ext cx="5877566" cy="599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287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Otsikkodia">
    <p:bg>
      <p:bgPr>
        <a:solidFill>
          <a:srgbClr val="FF8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9C705BA-2E00-104F-9AE9-D7A5EFCF7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A560-E9EA-2E42-930B-8DEE12F772E8}" type="datetimeFigureOut">
              <a:rPr lang="fi-FI" smtClean="0"/>
              <a:t>10.11.2022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169C3EF-69FB-A64A-A40E-6BA5CBE21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F8F48-F931-EB48-B09B-C07A3FD6C4C4}" type="slidenum">
              <a:rPr lang="fi-FI" smtClean="0"/>
              <a:t>‹#›</a:t>
            </a:fld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E1AE45D0-BED8-8342-AC13-4DF32BDF61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26597" y="2341005"/>
            <a:ext cx="7338806" cy="181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601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solidFill>
          <a:srgbClr val="FF8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4DC1073-5EE6-A844-99C7-76FEE1A7F3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F05B8D4-1D4F-094F-B117-A2FFF91AB5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9C705BA-2E00-104F-9AE9-D7A5EFCF7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A560-E9EA-2E42-930B-8DEE12F772E8}" type="datetimeFigureOut">
              <a:rPr lang="fi-FI" smtClean="0"/>
              <a:t>10.11.2022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169C3EF-69FB-A64A-A40E-6BA5CBE21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F8F48-F931-EB48-B09B-C07A3FD6C4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84494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tsikkodia">
    <p:bg>
      <p:bgPr>
        <a:solidFill>
          <a:srgbClr val="FF8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4DC1073-5EE6-A844-99C7-76FEE1A7F3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122363"/>
            <a:ext cx="5095103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F05B8D4-1D4F-094F-B117-A2FFF91AB5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3602038"/>
            <a:ext cx="5095103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9C705BA-2E00-104F-9AE9-D7A5EFCF7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A560-E9EA-2E42-930B-8DEE12F772E8}" type="datetimeFigureOut">
              <a:rPr lang="fi-FI" smtClean="0"/>
              <a:t>10.11.2022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169C3EF-69FB-A64A-A40E-6BA5CBE21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F8F48-F931-EB48-B09B-C07A3FD6C4C4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78294950-A806-B39A-D8CB-789EA17777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124" y="829697"/>
            <a:ext cx="4340591" cy="442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151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Otsikkodia">
    <p:bg>
      <p:bgPr>
        <a:solidFill>
          <a:srgbClr val="FF8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4DC1073-5EE6-A844-99C7-76FEE1A7F3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122363"/>
            <a:ext cx="5095103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F05B8D4-1D4F-094F-B117-A2FFF91AB5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3602038"/>
            <a:ext cx="5095103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9C705BA-2E00-104F-9AE9-D7A5EFCF7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A560-E9EA-2E42-930B-8DEE12F772E8}" type="datetimeFigureOut">
              <a:rPr lang="fi-FI" smtClean="0"/>
              <a:t>10.11.2022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169C3EF-69FB-A64A-A40E-6BA5CBE21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F8F48-F931-EB48-B09B-C07A3FD6C4C4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765B2FA7-E654-BDCD-49CC-DEE1311B0D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140" y="858129"/>
            <a:ext cx="4426485" cy="451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757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Otsikkodia">
    <p:bg>
      <p:bgPr>
        <a:solidFill>
          <a:srgbClr val="FF8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4DC1073-5EE6-A844-99C7-76FEE1A7F3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887910"/>
            <a:ext cx="5095103" cy="2856506"/>
          </a:xfrm>
          <a:solidFill>
            <a:srgbClr val="FF8300"/>
          </a:solidFill>
        </p:spPr>
        <p:txBody>
          <a:bodyPr wrap="square" lIns="180000" tIns="180000" rIns="180000" bIns="180000" anchor="ctr" anchorCtr="0">
            <a:sp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F05B8D4-1D4F-094F-B117-A2FFF91AB5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3509963"/>
            <a:ext cx="5095103" cy="1655762"/>
          </a:xfrm>
          <a:solidFill>
            <a:srgbClr val="FF8300"/>
          </a:solidFill>
        </p:spPr>
        <p:txBody>
          <a:bodyPr lIns="180000" tIns="180000" rIns="180000" bIns="1800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9C705BA-2E00-104F-9AE9-D7A5EFCF7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A560-E9EA-2E42-930B-8DEE12F772E8}" type="datetimeFigureOut">
              <a:rPr lang="fi-FI" smtClean="0"/>
              <a:t>10.11.2022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169C3EF-69FB-A64A-A40E-6BA5CBE21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F8F48-F931-EB48-B09B-C07A3FD6C4C4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70888AAC-DBEA-B1F6-5E8C-C2D16C6DA7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155" y="858130"/>
            <a:ext cx="4440275" cy="452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815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4DC1073-5EE6-A844-99C7-76FEE1A7F3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122363"/>
            <a:ext cx="5095103" cy="2387600"/>
          </a:xfrm>
        </p:spPr>
        <p:txBody>
          <a:bodyPr anchor="b"/>
          <a:lstStyle>
            <a:lvl1pPr algn="l">
              <a:defRPr sz="6000">
                <a:solidFill>
                  <a:srgbClr val="FF8300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F05B8D4-1D4F-094F-B117-A2FFF91AB5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3602038"/>
            <a:ext cx="5095103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9C705BA-2E00-104F-9AE9-D7A5EFCF7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A560-E9EA-2E42-930B-8DEE12F772E8}" type="datetimeFigureOut">
              <a:rPr lang="fi-FI" smtClean="0"/>
              <a:t>10.11.2022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169C3EF-69FB-A64A-A40E-6BA5CBE21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F8F48-F931-EB48-B09B-C07A3FD6C4C4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86BE0326-5602-B2E9-CFA6-6AC5D91553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897" y="900691"/>
            <a:ext cx="4392224" cy="448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694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91E489B6-BFE8-3144-887E-BFDB8986194A}"/>
              </a:ext>
            </a:extLst>
          </p:cNvPr>
          <p:cNvSpPr/>
          <p:nvPr userDrawn="1"/>
        </p:nvSpPr>
        <p:spPr>
          <a:xfrm>
            <a:off x="0" y="5964382"/>
            <a:ext cx="12192000" cy="893617"/>
          </a:xfrm>
          <a:prstGeom prst="rect">
            <a:avLst/>
          </a:prstGeom>
          <a:solidFill>
            <a:srgbClr val="FF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441A2C51-B767-374E-A254-E3FA80286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B0E92DE-D1F2-C645-95A1-0742B49CC3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022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DDCCDB1-6961-5247-8DFE-A6A2B3FABC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9C88A560-E9EA-2E42-930B-8DEE12F772E8}" type="datetimeFigureOut">
              <a:rPr lang="fi-FI" smtClean="0"/>
              <a:pPr/>
              <a:t>10.11.2022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97888FE-354D-B34F-8D0C-04BC1FFE48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E5F8F48-F931-EB48-B09B-C07A3FD6C4C4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9159B69C-4061-5A4C-A5C5-AC7935131542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2101" y="6192982"/>
            <a:ext cx="1307797" cy="54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35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7" r:id="rId3"/>
    <p:sldLayoutId id="2147483666" r:id="rId4"/>
    <p:sldLayoutId id="2147483649" r:id="rId5"/>
    <p:sldLayoutId id="2147483660" r:id="rId6"/>
    <p:sldLayoutId id="2147483669" r:id="rId7"/>
    <p:sldLayoutId id="2147483662" r:id="rId8"/>
    <p:sldLayoutId id="2147483661" r:id="rId9"/>
    <p:sldLayoutId id="2147483663" r:id="rId10"/>
    <p:sldLayoutId id="2147483650" r:id="rId11"/>
    <p:sldLayoutId id="2147483652" r:id="rId12"/>
    <p:sldLayoutId id="2147483653" r:id="rId13"/>
    <p:sldLayoutId id="2147483654" r:id="rId14"/>
    <p:sldLayoutId id="2147483668" r:id="rId15"/>
    <p:sldLayoutId id="2147483651" r:id="rId16"/>
    <p:sldLayoutId id="2147483655" r:id="rId17"/>
    <p:sldLayoutId id="2147483656" r:id="rId18"/>
    <p:sldLayoutId id="2147483657" r:id="rId19"/>
    <p:sldLayoutId id="2147483658" r:id="rId20"/>
    <p:sldLayoutId id="2147483659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rial" panose="020B0604020202020204" pitchFamily="34" charset="0"/>
          <a:ea typeface="+mj-ea"/>
          <a:cs typeface="Futura Medium" panose="020B0602020204020303" pitchFamily="34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7" Type="http://schemas.openxmlformats.org/officeDocument/2006/relationships/image" Target="../media/image20.jpe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5" Type="http://schemas.openxmlformats.org/officeDocument/2006/relationships/customXml" Target="../ink/ink2.xml"/><Relationship Id="rId4" Type="http://schemas.openxmlformats.org/officeDocument/2006/relationships/image" Target="../media/image3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14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sv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8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7.png"/><Relationship Id="rId5" Type="http://schemas.openxmlformats.org/officeDocument/2006/relationships/image" Target="../media/image19.png"/><Relationship Id="rId4" Type="http://schemas.openxmlformats.org/officeDocument/2006/relationships/customXml" Target="../ink/ink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28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7.png"/><Relationship Id="rId5" Type="http://schemas.openxmlformats.org/officeDocument/2006/relationships/image" Target="../media/image230.png"/><Relationship Id="rId4" Type="http://schemas.openxmlformats.org/officeDocument/2006/relationships/customXml" Target="../ink/ink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28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7.png"/><Relationship Id="rId5" Type="http://schemas.openxmlformats.org/officeDocument/2006/relationships/image" Target="../media/image90.png"/><Relationship Id="rId4" Type="http://schemas.openxmlformats.org/officeDocument/2006/relationships/customXml" Target="../ink/ink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3.svg"/><Relationship Id="rId5" Type="http://schemas.openxmlformats.org/officeDocument/2006/relationships/image" Target="../media/image27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8.svg"/><Relationship Id="rId4" Type="http://schemas.openxmlformats.org/officeDocument/2006/relationships/image" Target="../media/image270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customXml" Target="../ink/ink8.xml"/><Relationship Id="rId7" Type="http://schemas.openxmlformats.org/officeDocument/2006/relationships/image" Target="../media/image27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00.png"/><Relationship Id="rId5" Type="http://schemas.openxmlformats.org/officeDocument/2006/relationships/customXml" Target="../ink/ink9.xml"/><Relationship Id="rId4" Type="http://schemas.openxmlformats.org/officeDocument/2006/relationships/image" Target="../media/image29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A7739221-52E6-234C-B976-1B0C3B7798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dirty="0" err="1"/>
              <a:t>NettiSaapas</a:t>
            </a:r>
            <a:endParaRPr lang="fi-FI" dirty="0"/>
          </a:p>
        </p:txBody>
      </p:sp>
      <p:sp>
        <p:nvSpPr>
          <p:cNvPr id="5" name="Alaotsikko 4">
            <a:extLst>
              <a:ext uri="{FF2B5EF4-FFF2-40B4-BE49-F238E27FC236}">
                <a16:creationId xmlns:a16="http://schemas.microsoft.com/office/drawing/2014/main" id="{5F43F07A-D23A-ED4F-9640-DB25F4C04B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Vapaaehtoisten koulutusmateriaali</a:t>
            </a:r>
          </a:p>
          <a:p>
            <a:r>
              <a:rPr lang="fi-FI" sz="1600" dirty="0"/>
              <a:t>(päivitetty 11/2022)</a:t>
            </a:r>
          </a:p>
        </p:txBody>
      </p:sp>
    </p:spTree>
    <p:extLst>
      <p:ext uri="{BB962C8B-B14F-4D97-AF65-F5344CB8AC3E}">
        <p14:creationId xmlns:p14="http://schemas.microsoft.com/office/powerpoint/2010/main" val="1216418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3276CA5-2109-E54A-B94E-96B1AEB7E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Auttajina verkossa</a:t>
            </a:r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FAFC3D3F-173E-6147-BB7B-9066CA3FEBAF}"/>
              </a:ext>
            </a:extLst>
          </p:cNvPr>
          <p:cNvSpPr/>
          <p:nvPr/>
        </p:nvSpPr>
        <p:spPr>
          <a:xfrm>
            <a:off x="838199" y="1520687"/>
            <a:ext cx="1019423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latin typeface="Arial" panose="020B0604020202020204" pitchFamily="34" charset="0"/>
              </a:rPr>
              <a:t>Verkkonuorisotyö = vuorovaikutusta, kohtaamista, läsnäoloa.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NettiSaapas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</a:rPr>
              <a:t> ei ole yllyttämässä keskustelijoita tai aiheita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</a:rPr>
              <a:t>Lähtökohtana: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</a:rPr>
              <a:t>Olemme läsnä – seurataan keskustelua, tartutaan, kysytään ja vastataan kun kysytään.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000" dirty="0">
                <a:latin typeface="Arial" panose="020B0604020202020204" pitchFamily="34" charset="0"/>
              </a:rPr>
              <a:t>Emme provosoidu tai käännä selkää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</a:rPr>
              <a:t>Olemme tukena ja informatiivisena apuna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i-FI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</a:rPr>
              <a:t>Prosessissa on tärkeää, että tunnistaa itsessä syntyvät reaktiot, tunteet ja pystyy elämään sen kanssa omassa roolissa verkossa.</a:t>
            </a:r>
          </a:p>
        </p:txBody>
      </p:sp>
    </p:spTree>
    <p:extLst>
      <p:ext uri="{BB962C8B-B14F-4D97-AF65-F5344CB8AC3E}">
        <p14:creationId xmlns:p14="http://schemas.microsoft.com/office/powerpoint/2010/main" val="4071804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3276CA5-2109-E54A-B94E-96B1AEB7E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Auttajina verkossa</a:t>
            </a:r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FAFC3D3F-173E-6147-BB7B-9066CA3FEBAF}"/>
              </a:ext>
            </a:extLst>
          </p:cNvPr>
          <p:cNvSpPr/>
          <p:nvPr/>
        </p:nvSpPr>
        <p:spPr>
          <a:xfrm>
            <a:off x="838199" y="1520687"/>
            <a:ext cx="10194235" cy="2710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fontAlgn="base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prstClr val="black"/>
                </a:solidFill>
                <a:latin typeface="Arial" panose="020B0604020202020204" pitchFamily="34" charset="0"/>
              </a:rPr>
              <a:t>Emotionaalinen tuki</a:t>
            </a:r>
          </a:p>
          <a:p>
            <a:pPr marL="685800" lvl="1" indent="-228600" fontAlgn="bas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prstClr val="black"/>
                </a:solidFill>
                <a:latin typeface="Arial" panose="020B0604020202020204" pitchFamily="34" charset="0"/>
              </a:rPr>
              <a:t>pyrimme löytämään tukea kaipaavan aidot tunteet.</a:t>
            </a:r>
          </a:p>
          <a:p>
            <a:pPr marL="685800" lvl="1" indent="-228600" fontAlgn="bas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prstClr val="black"/>
                </a:solidFill>
                <a:latin typeface="Arial" panose="020B0604020202020204" pitchFamily="34" charset="0"/>
              </a:rPr>
              <a:t>Osoitamme eri tavoin huolenpitoamme sekä hyväksyntäämme toista kohtaan. </a:t>
            </a:r>
          </a:p>
          <a:p>
            <a:pPr marL="228600" lvl="0" indent="-228600" fontAlgn="base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prstClr val="black"/>
                </a:solidFill>
                <a:latin typeface="Arial" panose="020B0604020202020204" pitchFamily="34" charset="0"/>
              </a:rPr>
              <a:t>Informatiivinen tuki </a:t>
            </a:r>
          </a:p>
          <a:p>
            <a:pPr marL="685800" lvl="1" indent="-228600" fontAlgn="bas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prstClr val="black"/>
                </a:solidFill>
                <a:latin typeface="Arial" panose="020B0604020202020204" pitchFamily="34" charset="0"/>
              </a:rPr>
              <a:t>perustuu lähinnä neuvomiseen ja tiedon jakamiseen</a:t>
            </a:r>
          </a:p>
          <a:p>
            <a:pPr marL="685800" lvl="1" indent="-228600" fontAlgn="bas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prstClr val="black"/>
                </a:solidFill>
                <a:latin typeface="Arial" panose="020B0604020202020204" pitchFamily="34" charset="0"/>
              </a:rPr>
              <a:t>tukeminen on hyvin järkiperäistä. </a:t>
            </a:r>
          </a:p>
          <a:p>
            <a:pPr marL="228600" lvl="0" indent="-228600" fontAlgn="base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prstClr val="black"/>
                </a:solidFill>
                <a:latin typeface="Arial" panose="020B0604020202020204" pitchFamily="34" charset="0"/>
              </a:rPr>
              <a:t>Verkkoauttamisessa tarvitaan näitä molempia.</a:t>
            </a:r>
          </a:p>
        </p:txBody>
      </p:sp>
    </p:spTree>
    <p:extLst>
      <p:ext uri="{BB962C8B-B14F-4D97-AF65-F5344CB8AC3E}">
        <p14:creationId xmlns:p14="http://schemas.microsoft.com/office/powerpoint/2010/main" val="2307129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5F6872-24E0-AF4A-88D9-7F2AF84FAA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Kohtaaminen verkossa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8B2415A-6D30-3245-AC2E-11D59C72C2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7292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3276CA5-2109-E54A-B94E-96B1AEB7E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Kohtaaminen verkossa</a:t>
            </a:r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FAFC3D3F-173E-6147-BB7B-9066CA3FEBAF}"/>
              </a:ext>
            </a:extLst>
          </p:cNvPr>
          <p:cNvSpPr/>
          <p:nvPr/>
        </p:nvSpPr>
        <p:spPr>
          <a:xfrm>
            <a:off x="838200" y="1620299"/>
            <a:ext cx="10194235" cy="3118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fontAlgn="base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prstClr val="black"/>
                </a:solidFill>
                <a:latin typeface="Arial" panose="020B0604020202020204" pitchFamily="34" charset="0"/>
              </a:rPr>
              <a:t>Fyysisen kontaktin puuttuminen haastaa kommunikaatiota, esim. sarkasmi.</a:t>
            </a:r>
          </a:p>
          <a:p>
            <a:pPr marL="685800" lvl="1" indent="-228600" fontAlgn="base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prstClr val="black"/>
                </a:solidFill>
                <a:latin typeface="Arial" panose="020B0604020202020204" pitchFamily="34" charset="0"/>
              </a:rPr>
              <a:t>Miten kirjoittaisit asioita, jos ei voisi käyttää </a:t>
            </a:r>
            <a:r>
              <a:rPr lang="fi-FI" sz="2000" dirty="0" err="1">
                <a:solidFill>
                  <a:prstClr val="black"/>
                </a:solidFill>
                <a:latin typeface="Arial" panose="020B0604020202020204" pitchFamily="34" charset="0"/>
              </a:rPr>
              <a:t>emojia</a:t>
            </a:r>
            <a:r>
              <a:rPr lang="fi-FI" sz="2000" dirty="0">
                <a:solidFill>
                  <a:prstClr val="black"/>
                </a:solidFill>
                <a:latin typeface="Arial" panose="020B0604020202020204" pitchFamily="34" charset="0"/>
              </a:rPr>
              <a:t>/hymiötä?</a:t>
            </a:r>
          </a:p>
          <a:p>
            <a:pPr marL="685800" lvl="1" indent="-228600" fontAlgn="base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prstClr val="black"/>
                </a:solidFill>
                <a:latin typeface="Arial" panose="020B0604020202020204" pitchFamily="34" charset="0"/>
              </a:rPr>
              <a:t>Tunteista muodostuu voimakkaampia koska ne elävät vain ihmisen päässä, niitä ei jaeta toisten kanssa. Viestin lukemisen hetkellä jokainen on erilaisessa tilanteessa.</a:t>
            </a:r>
          </a:p>
          <a:p>
            <a:pPr marL="228600" lvl="0" indent="-228600" fontAlgn="base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prstClr val="black"/>
                </a:solidFill>
                <a:latin typeface="Arial" panose="020B0604020202020204" pitchFamily="34" charset="0"/>
              </a:rPr>
              <a:t>On vaikutelma siitä että kaikki tapahtuu tässä ja nyt, mutta verkossa aikaa voi manipuloida monin tavoin esim. ajastamalla ja muokkaamalla viestejä.</a:t>
            </a:r>
          </a:p>
        </p:txBody>
      </p:sp>
    </p:spTree>
    <p:extLst>
      <p:ext uri="{BB962C8B-B14F-4D97-AF65-F5344CB8AC3E}">
        <p14:creationId xmlns:p14="http://schemas.microsoft.com/office/powerpoint/2010/main" val="3103490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25BB9CAB-0C61-B244-B978-F277CE87D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Kohtaaminen verkossa</a:t>
            </a:r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FFE6EBD5-DA55-EC4D-93DD-0D20CDB92E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000" dirty="0"/>
              <a:t>Chat:</a:t>
            </a:r>
          </a:p>
          <a:p>
            <a:pPr lvl="1"/>
            <a:r>
              <a:rPr lang="fi-FI" sz="2000" dirty="0"/>
              <a:t>reaaliaikaisuus, ei voi loputtomasti harkita, vastaus ja reaktio tulevat nopeasti.</a:t>
            </a:r>
          </a:p>
          <a:p>
            <a:pPr lvl="1"/>
            <a:r>
              <a:rPr lang="fi-FI" sz="2000" dirty="0"/>
              <a:t>anonymiteetti vahvempi – kahdenkeskisessä </a:t>
            </a:r>
            <a:r>
              <a:rPr lang="fi-FI" sz="2000" dirty="0" err="1"/>
              <a:t>chatissa</a:t>
            </a:r>
            <a:r>
              <a:rPr lang="fi-FI" sz="2000" dirty="0"/>
              <a:t> voi avautua paljonkin.</a:t>
            </a:r>
          </a:p>
          <a:p>
            <a:pPr lvl="1"/>
            <a:r>
              <a:rPr lang="fi-FI" sz="2000" dirty="0"/>
              <a:t>kahdenkeskistä(-</a:t>
            </a:r>
            <a:r>
              <a:rPr lang="fi-FI" sz="2000" dirty="0" err="1"/>
              <a:t>kin</a:t>
            </a:r>
            <a:r>
              <a:rPr lang="fi-FI" sz="2000" dirty="0"/>
              <a:t>).</a:t>
            </a:r>
          </a:p>
          <a:p>
            <a:pPr marL="457200" lvl="1" indent="0">
              <a:buNone/>
            </a:pPr>
            <a:endParaRPr lang="fi-FI" sz="2000" dirty="0"/>
          </a:p>
          <a:p>
            <a:r>
              <a:rPr lang="fi-FI" sz="2000" dirty="0"/>
              <a:t>Keskustelupalsta:</a:t>
            </a:r>
          </a:p>
          <a:p>
            <a:pPr lvl="1"/>
            <a:r>
              <a:rPr lang="fi-FI" sz="2000" dirty="0"/>
              <a:t>aikaa miettiä ja hioa, vastauksen saaminen voi kestää, teksti säilyy.</a:t>
            </a:r>
          </a:p>
          <a:p>
            <a:pPr lvl="1"/>
            <a:r>
              <a:rPr lang="fi-FI" sz="2000" dirty="0"/>
              <a:t>kirjautuneesta käyttäjästä voi tulla ”tunnettu”.</a:t>
            </a:r>
          </a:p>
          <a:p>
            <a:pPr lvl="1"/>
            <a:r>
              <a:rPr lang="fi-FI" sz="2000" dirty="0"/>
              <a:t>Julkista</a:t>
            </a:r>
          </a:p>
          <a:p>
            <a:pPr lvl="1"/>
            <a:r>
              <a:rPr lang="fi-FI" sz="2000" dirty="0"/>
              <a:t>Vastaus voi auttaa monia muitakin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10847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0AD5F724-D03D-E748-BAA5-199639BE0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Kohtaaminen verkossa</a:t>
            </a:r>
          </a:p>
        </p:txBody>
      </p:sp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85EA95E6-2708-9ABD-C7EC-4625873914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557" y="1825625"/>
            <a:ext cx="5696243" cy="387084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fi-FI" sz="2000" dirty="0"/>
              <a:t>1+9+90 </a:t>
            </a:r>
          </a:p>
          <a:p>
            <a:pPr lvl="1">
              <a:lnSpc>
                <a:spcPct val="150000"/>
              </a:lnSpc>
            </a:pPr>
            <a:r>
              <a:rPr lang="fi-FI" sz="2000" dirty="0"/>
              <a:t>yksi kirjoittaa, yhdeksän reagoi, loput lukevat, mutta eivät reagoi. </a:t>
            </a:r>
          </a:p>
          <a:p>
            <a:pPr lvl="1">
              <a:lnSpc>
                <a:spcPct val="150000"/>
              </a:lnSpc>
            </a:pPr>
            <a:r>
              <a:rPr lang="fi-FI" sz="2000" dirty="0"/>
              <a:t>Verkossa kirjoittaminen vaikuttaa kaikkiin, jotka kirjoitus tavoittaa.</a:t>
            </a:r>
          </a:p>
          <a:p>
            <a:pPr>
              <a:lnSpc>
                <a:spcPct val="150000"/>
              </a:lnSpc>
            </a:pPr>
            <a:r>
              <a:rPr lang="fi-FI" sz="2000" dirty="0"/>
              <a:t>Verkko tekee kärsimättömäksi, nyt ja heti, malttamattomuus.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616FDBD-F73C-0DBA-D010-339F4B2744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532120" cy="387084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fi-FI" sz="2000" dirty="0"/>
              <a:t>Nopea tahti esimerkiksi </a:t>
            </a:r>
            <a:r>
              <a:rPr lang="fi-FI" sz="2000" dirty="0" err="1"/>
              <a:t>chatissa</a:t>
            </a:r>
            <a:r>
              <a:rPr lang="fi-FI" sz="2000" dirty="0"/>
              <a:t>, vain hetken mahdollisuus vastata, reagoida, ottaa kontaktia. </a:t>
            </a:r>
          </a:p>
          <a:p>
            <a:pPr>
              <a:lnSpc>
                <a:spcPct val="150000"/>
              </a:lnSpc>
            </a:pPr>
            <a:r>
              <a:rPr lang="fi-FI" sz="2000" dirty="0"/>
              <a:t>Ei pidä varoa liikaa kirjoitusvirheitä, omaa osaamistaan. </a:t>
            </a:r>
          </a:p>
          <a:p>
            <a:pPr>
              <a:lnSpc>
                <a:spcPct val="150000"/>
              </a:lnSpc>
            </a:pPr>
            <a:r>
              <a:rPr lang="fi-FI" sz="2000" dirty="0"/>
              <a:t>Aito empaattisuus ja läsnäolo välittyvät myös verkossa. Saa paljon anteeksikin ja voi ottaa opikseen. </a:t>
            </a:r>
          </a:p>
          <a:p>
            <a:pPr>
              <a:lnSpc>
                <a:spcPct val="150000"/>
              </a:lnSpc>
            </a:pPr>
            <a:r>
              <a:rPr lang="fi-FI" sz="2000" dirty="0"/>
              <a:t>Tulee olla armollinen itselleen ja virheilleen.</a:t>
            </a:r>
          </a:p>
          <a:p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35070654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5F6872-24E0-AF4A-88D9-7F2AF84FAA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Verkkoilmaisu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8B2415A-6D30-3245-AC2E-11D59C72C2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44317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8A2291B5-9EBD-624A-B88B-BD0AD9173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Verkkoilmaisu</a:t>
            </a:r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CF64B7C3-81C3-5C41-ABEA-AC5FF6455C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3739428"/>
          </a:xfrm>
        </p:spPr>
        <p:txBody>
          <a:bodyPr>
            <a:normAutofit/>
          </a:bodyPr>
          <a:lstStyle/>
          <a:p>
            <a:r>
              <a:rPr lang="fi-FI" sz="2400" dirty="0"/>
              <a:t>Verkko haastaa kielen:</a:t>
            </a:r>
          </a:p>
          <a:p>
            <a:pPr lvl="1"/>
            <a:r>
              <a:rPr lang="fi-FI" sz="2000" dirty="0"/>
              <a:t>kuvista ja tunteista tulee yhtä tärkeitä kommunikaation välineitä.</a:t>
            </a:r>
          </a:p>
          <a:p>
            <a:pPr lvl="1"/>
            <a:r>
              <a:rPr lang="fi-FI" sz="2000" dirty="0"/>
              <a:t>Kulttuurimme on pitkään ollut sidottua kieleen ja tekstiin, verkkotodellisuus haastaa sen rajusti.</a:t>
            </a:r>
          </a:p>
          <a:p>
            <a:r>
              <a:rPr lang="fi-FI" sz="2400" dirty="0"/>
              <a:t>Ihmiset ovat erilaisia verkossa ja ”live-elämässä”, ero käytöksessä on joskus hyvinkin voimakas</a:t>
            </a:r>
          </a:p>
          <a:p>
            <a:pPr lvl="1"/>
            <a:r>
              <a:rPr lang="fi-FI" sz="2000" dirty="0"/>
              <a:t>jokainen verkkopersoonakin on kuitenkin ihminen: ajatteleva ja tunteva</a:t>
            </a:r>
          </a:p>
          <a:p>
            <a:pPr lvl="1"/>
            <a:r>
              <a:rPr lang="fi-FI" sz="2000" dirty="0"/>
              <a:t>verkkomaailma ei ole mitään fantasiamaailmaa tai tekotodellisuutta</a:t>
            </a:r>
          </a:p>
          <a:p>
            <a:pPr lvl="1"/>
            <a:r>
              <a:rPr lang="fi-FI" sz="2000" dirty="0"/>
              <a:t>harva tietoisesti </a:t>
            </a:r>
            <a:r>
              <a:rPr lang="fi-FI" sz="2000" dirty="0" err="1"/>
              <a:t>feikkaa</a:t>
            </a:r>
            <a:endParaRPr lang="fi-FI" sz="2000" dirty="0"/>
          </a:p>
          <a:p>
            <a:pPr marL="0" indent="0">
              <a:buNone/>
            </a:pP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35019966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294A62F4-822F-7A4B-9ECD-FA850BE45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3300"/>
          </a:xfrm>
        </p:spPr>
        <p:txBody>
          <a:bodyPr/>
          <a:lstStyle/>
          <a:p>
            <a:r>
              <a:rPr lang="fi-FI" dirty="0"/>
              <a:t>Verkkoilmaisu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EDD46B51-4602-BE4D-A2DC-161F52DE9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037" y="1368425"/>
            <a:ext cx="5257800" cy="4351338"/>
          </a:xfrm>
        </p:spPr>
        <p:txBody>
          <a:bodyPr>
            <a:normAutofit fontScale="92500" lnSpcReduction="10000"/>
          </a:bodyPr>
          <a:lstStyle/>
          <a:p>
            <a:r>
              <a:rPr lang="fi-FI" sz="2600" dirty="0"/>
              <a:t>Positiivista:</a:t>
            </a:r>
          </a:p>
          <a:p>
            <a:pPr lvl="1"/>
            <a:r>
              <a:rPr lang="fi-FI" sz="2100" dirty="0"/>
              <a:t>olemme paljon avoimempia, asioiden jakaminen on luontevaa</a:t>
            </a:r>
          </a:p>
          <a:p>
            <a:pPr lvl="1"/>
            <a:r>
              <a:rPr lang="fi-FI" sz="2100" dirty="0"/>
              <a:t>verkkoauttaminen ja </a:t>
            </a:r>
            <a:r>
              <a:rPr lang="fi-FI" sz="2100" dirty="0" err="1"/>
              <a:t>NettiSaapas</a:t>
            </a:r>
            <a:r>
              <a:rPr lang="fi-FI" sz="2100" dirty="0"/>
              <a:t> – mahdollisuus saada ihminen hyvinkin herkästi ja helposti kertomaan kipeitä tuntoja</a:t>
            </a:r>
          </a:p>
          <a:p>
            <a:pPr lvl="1"/>
            <a:r>
              <a:rPr lang="fi-FI" sz="2100" dirty="0"/>
              <a:t>käydään suoraan asiaan</a:t>
            </a:r>
          </a:p>
          <a:p>
            <a:pPr lvl="2"/>
            <a:r>
              <a:rPr lang="fi-FI" sz="2100" dirty="0"/>
              <a:t>helppo luoda sosiaalisia suhteita</a:t>
            </a:r>
          </a:p>
          <a:p>
            <a:pPr lvl="1"/>
            <a:r>
              <a:rPr lang="fi-FI" sz="2100" dirty="0"/>
              <a:t>myös tukijan suhde tuettavaan</a:t>
            </a:r>
          </a:p>
          <a:p>
            <a:pPr lvl="2"/>
            <a:r>
              <a:rPr lang="fi-FI" sz="2100" dirty="0"/>
              <a:t>olemme hövelimpiä ja ”jalompia”</a:t>
            </a:r>
          </a:p>
          <a:p>
            <a:pPr lvl="2"/>
            <a:r>
              <a:rPr lang="fi-FI" sz="2100" dirty="0"/>
              <a:t>halu vertaistukemiseen voi syntyä aika nopeastikin</a:t>
            </a:r>
          </a:p>
          <a:p>
            <a:pPr lvl="2"/>
            <a:r>
              <a:rPr lang="fi-FI" sz="2100" dirty="0"/>
              <a:t>emme ole yksin keskustelupalstalla, hyvä synnyttää hyvää</a:t>
            </a:r>
          </a:p>
          <a:p>
            <a:endParaRPr lang="fi-FI" dirty="0"/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146736A7-3931-D64A-8D80-EE630D2A36C7}"/>
              </a:ext>
            </a:extLst>
          </p:cNvPr>
          <p:cNvSpPr txBox="1">
            <a:spLocks/>
          </p:cNvSpPr>
          <p:nvPr/>
        </p:nvSpPr>
        <p:spPr>
          <a:xfrm>
            <a:off x="6563591" y="1368425"/>
            <a:ext cx="445077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400" dirty="0">
                <a:latin typeface="Arial" panose="020B0604020202020204" pitchFamily="34" charset="0"/>
              </a:rPr>
              <a:t>Negatiivista:</a:t>
            </a:r>
          </a:p>
          <a:p>
            <a:pPr lvl="1"/>
            <a:r>
              <a:rPr lang="fi-FI" sz="1900" dirty="0">
                <a:latin typeface="Arial" panose="020B0604020202020204" pitchFamily="34" charset="0"/>
              </a:rPr>
              <a:t>anonymiteetti lisääntyy ja houkuttaa jopa rikoksiin</a:t>
            </a:r>
          </a:p>
          <a:p>
            <a:pPr lvl="1"/>
            <a:r>
              <a:rPr lang="fi-FI" sz="1900" dirty="0">
                <a:latin typeface="Arial" panose="020B0604020202020204" pitchFamily="34" charset="0"/>
              </a:rPr>
              <a:t>kärsimättömyys lisääntyy: odotetaan reaktiota heti</a:t>
            </a:r>
          </a:p>
          <a:p>
            <a:pPr lvl="2"/>
            <a:r>
              <a:rPr lang="fi-FI" sz="1600" dirty="0">
                <a:latin typeface="Arial" panose="020B0604020202020204" pitchFamily="34" charset="0"/>
              </a:rPr>
              <a:t>haastaa tukijaa; aina se hyvä mitä tarjoamme ei saavuta kohdettaan koska vastaanottaja on niin malttamaton</a:t>
            </a:r>
          </a:p>
          <a:p>
            <a:pPr lvl="1"/>
            <a:r>
              <a:rPr lang="fi-FI" sz="1900" dirty="0">
                <a:latin typeface="Arial" panose="020B0604020202020204" pitchFamily="34" charset="0"/>
              </a:rPr>
              <a:t>verkkoilmaisusta on tullut hyvin tunnepitoista ja kirjoittaessa on helpompi olla ilkeä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6898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20443" y="1630149"/>
            <a:ext cx="8001526" cy="3597702"/>
          </a:xfrm>
        </p:spPr>
        <p:txBody>
          <a:bodyPr>
            <a:normAutofit/>
          </a:bodyPr>
          <a:lstStyle/>
          <a:p>
            <a:r>
              <a:rPr lang="fi-FI" sz="2400" dirty="0"/>
              <a:t>Kommunikoidessamme verkossa alamme väistämättä luomaan mielikuvia toisesta ihmisestä. </a:t>
            </a:r>
          </a:p>
          <a:p>
            <a:r>
              <a:rPr lang="fi-FI" sz="2400" dirty="0"/>
              <a:t>Kuvitelmamme ovat minäkeskeistä projisointia; me ”luomme” toisen ihmisen. </a:t>
            </a:r>
          </a:p>
          <a:p>
            <a:pPr lvl="1"/>
            <a:r>
              <a:rPr lang="fi-FI" sz="2000" dirty="0"/>
              <a:t>Sama tapahtuu kun luemme kirjaa, mutta verkossa on se ero, että luomme mielikuvia ihan oikeasta ihmisestä. Eikä se toinen ihminen ole vastuussa siitä, mitä kaikkea me häneen projisoimme.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448848A7-9210-CD47-8704-ED4B56C46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Verkkoilmaisu</a:t>
            </a:r>
          </a:p>
        </p:txBody>
      </p:sp>
    </p:spTree>
    <p:extLst>
      <p:ext uri="{BB962C8B-B14F-4D97-AF65-F5344CB8AC3E}">
        <p14:creationId xmlns:p14="http://schemas.microsoft.com/office/powerpoint/2010/main" val="863008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3276CA5-2109-E54A-B94E-96B1AEB7E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Perusteet ja taustaa</a:t>
            </a:r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FAFC3D3F-173E-6147-BB7B-9066CA3FEBAF}"/>
              </a:ext>
            </a:extLst>
          </p:cNvPr>
          <p:cNvSpPr/>
          <p:nvPr/>
        </p:nvSpPr>
        <p:spPr>
          <a:xfrm>
            <a:off x="838199" y="1520687"/>
            <a:ext cx="10194235" cy="3271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</a:rPr>
              <a:t>Saapas on Kirkon erityisnuorisotyön etsivän työn rekisteröity tavaramerkki, toiminta alkoi 1972.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</a:rPr>
              <a:t>Perustana kirkon diakoninen perustehtävä.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</a:rPr>
              <a:t>Lasten ja nuorten keskus ry koordinoi ja kehittää Saapas-toimintaa.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2000" dirty="0">
                <a:latin typeface="Arial" panose="020B0604020202020204" pitchFamily="34" charset="0"/>
              </a:rPr>
              <a:t>Nuorisolain mukaisesti alle 30 vuotiaisiin kohdistuvaa, etsivän työn menetelmin toteutettua auttamis- ja sielunhoitotyötä.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2000" dirty="0">
                <a:latin typeface="Arial" panose="020B0604020202020204" pitchFamily="34" charset="0"/>
              </a:rPr>
              <a:t> Saappaan toiminnassa noudatetaan Lastensuojelulain velvoitteita</a:t>
            </a:r>
            <a:endParaRPr lang="fi-FI" sz="2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2120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879C4BDE-92D6-6941-A6DC-CA19A47B7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Verkkoilmaisu</a:t>
            </a:r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DFD895FA-AF13-9348-A8E7-146A7FA85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2704172"/>
          </a:xfrm>
        </p:spPr>
        <p:txBody>
          <a:bodyPr>
            <a:normAutofit/>
          </a:bodyPr>
          <a:lstStyle/>
          <a:p>
            <a:r>
              <a:rPr lang="fi-FI" sz="2400" dirty="0"/>
              <a:t>Hahmotamme verkkoviestintää kasvokkain tapahtuvan viestinnän lainalaisuuksista käsin. </a:t>
            </a:r>
          </a:p>
          <a:p>
            <a:pPr lvl="1"/>
            <a:r>
              <a:rPr lang="fi-FI" sz="2000" dirty="0"/>
              <a:t>On hyvä miettiä, onko tämä tarpeen. </a:t>
            </a:r>
          </a:p>
          <a:p>
            <a:pPr lvl="1"/>
            <a:r>
              <a:rPr lang="fi-FI" sz="2000" dirty="0"/>
              <a:t>Pitäisikö meidän kyetä entistä enemmän ymmärtämään verkon todellisuutta ja lainalaisuuksia niin, että osaisimme pohtia kommunikaatiota verkon omista lähtökohdista käsin? Millaisia erilaisia vaihtoehtoisia tapoja verkkovälitteisessä viestinnässä on?</a:t>
            </a:r>
          </a:p>
        </p:txBody>
      </p:sp>
    </p:spTree>
    <p:extLst>
      <p:ext uri="{BB962C8B-B14F-4D97-AF65-F5344CB8AC3E}">
        <p14:creationId xmlns:p14="http://schemas.microsoft.com/office/powerpoint/2010/main" val="1856948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5F6872-24E0-AF4A-88D9-7F2AF84FAA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122363"/>
            <a:ext cx="5411372" cy="2387600"/>
          </a:xfrm>
        </p:spPr>
        <p:txBody>
          <a:bodyPr/>
          <a:lstStyle/>
          <a:p>
            <a:r>
              <a:rPr lang="fi-FI" dirty="0"/>
              <a:t>Päivystäminen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8B2415A-6D30-3245-AC2E-11D59C72C2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Ns. hidas päivystäminen somealustoilla</a:t>
            </a:r>
          </a:p>
        </p:txBody>
      </p:sp>
    </p:spTree>
    <p:extLst>
      <p:ext uri="{BB962C8B-B14F-4D97-AF65-F5344CB8AC3E}">
        <p14:creationId xmlns:p14="http://schemas.microsoft.com/office/powerpoint/2010/main" val="20188837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C08C7382-BA96-0D44-B50C-28A54BC047BD}"/>
              </a:ext>
            </a:extLst>
          </p:cNvPr>
          <p:cNvSpPr/>
          <p:nvPr/>
        </p:nvSpPr>
        <p:spPr>
          <a:xfrm>
            <a:off x="3968073" y="119921"/>
            <a:ext cx="3935693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4500" dirty="0">
                <a:solidFill>
                  <a:srgbClr val="FF8300"/>
                </a:solidFill>
                <a:latin typeface="Arial" panose="020B0604020202020204" pitchFamily="34" charset="0"/>
                <a:ea typeface="+mj-ea"/>
                <a:cs typeface="Futura Medium" panose="020B0602020204020303" pitchFamily="34" charset="-79"/>
              </a:rPr>
              <a:t>Päivystäminen</a:t>
            </a:r>
            <a:endParaRPr lang="fi-FI" sz="4500" dirty="0"/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C96BC285-7B58-154C-86AC-433D3CAD45B4}"/>
              </a:ext>
            </a:extLst>
          </p:cNvPr>
          <p:cNvSpPr txBox="1"/>
          <p:nvPr/>
        </p:nvSpPr>
        <p:spPr>
          <a:xfrm>
            <a:off x="3962400" y="3160889"/>
            <a:ext cx="4770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Tähän lisää Päivystyskerrasta kertova piirrosvideo</a:t>
            </a:r>
          </a:p>
        </p:txBody>
      </p:sp>
    </p:spTree>
    <p:extLst>
      <p:ext uri="{BB962C8B-B14F-4D97-AF65-F5344CB8AC3E}">
        <p14:creationId xmlns:p14="http://schemas.microsoft.com/office/powerpoint/2010/main" val="28518924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10"/>
          <p:cNvSpPr txBox="1">
            <a:spLocks noGrp="1"/>
          </p:cNvSpPr>
          <p:nvPr>
            <p:ph type="title"/>
          </p:nvPr>
        </p:nvSpPr>
        <p:spPr>
          <a:xfrm>
            <a:off x="2500" y="85325"/>
            <a:ext cx="5068606" cy="162815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chemeClr val="accent6"/>
              </a:buClr>
              <a:buSzPts val="3600"/>
            </a:pPr>
            <a:r>
              <a:rPr lang="fi-FI" b="1" dirty="0">
                <a:solidFill>
                  <a:srgbClr val="FF8400"/>
                </a:solidFill>
              </a:rPr>
              <a:t>NETTISAAPPAAN PÄIVYSTYS</a:t>
            </a:r>
            <a:endParaRPr b="1" dirty="0">
              <a:solidFill>
                <a:srgbClr val="FF8400"/>
              </a:solidFill>
            </a:endParaRPr>
          </a:p>
        </p:txBody>
      </p:sp>
      <p:pic>
        <p:nvPicPr>
          <p:cNvPr id="4100" name="Picture 4" descr="Thick Curved Orange Arrow Clip Art at Clipart library - vector ...">
            <a:extLst>
              <a:ext uri="{FF2B5EF4-FFF2-40B4-BE49-F238E27FC236}">
                <a16:creationId xmlns:a16="http://schemas.microsoft.com/office/drawing/2014/main" id="{19F0C7AC-CB80-E244-8591-E0F8AE567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570711">
            <a:off x="9025738" y="831759"/>
            <a:ext cx="716114" cy="105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id="{8599EF3A-3065-724F-A41B-5E453DFEE000}"/>
              </a:ext>
            </a:extLst>
          </p:cNvPr>
          <p:cNvSpPr/>
          <p:nvPr/>
        </p:nvSpPr>
        <p:spPr>
          <a:xfrm>
            <a:off x="7516942" y="392468"/>
            <a:ext cx="2240850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i-FI" sz="1400" dirty="0">
                <a:solidFill>
                  <a:schemeClr val="accent2"/>
                </a:solidFill>
              </a:rPr>
              <a:t>Alkaa tästä: </a:t>
            </a:r>
          </a:p>
          <a:p>
            <a:pPr lvl="0"/>
            <a:r>
              <a:rPr lang="fi-FI" sz="1100" dirty="0"/>
              <a:t>Ohjaaja kirjautuu tarvittaviin </a:t>
            </a:r>
          </a:p>
          <a:p>
            <a:pPr lvl="0"/>
            <a:r>
              <a:rPr lang="fi-FI" sz="1100" dirty="0"/>
              <a:t>palveluihin ennen päivystyksen alkua</a:t>
            </a:r>
          </a:p>
        </p:txBody>
      </p:sp>
      <p:pic>
        <p:nvPicPr>
          <p:cNvPr id="10" name="Picture 4" descr="Thick Curved Orange Arrow Clip Art at Clipart library - vector ...">
            <a:extLst>
              <a:ext uri="{FF2B5EF4-FFF2-40B4-BE49-F238E27FC236}">
                <a16:creationId xmlns:a16="http://schemas.microsoft.com/office/drawing/2014/main" id="{9BEA9274-D9D2-5F4E-A3AC-49E94D94C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102733">
            <a:off x="9807670" y="2518826"/>
            <a:ext cx="617915" cy="909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orakulmio 4">
            <a:extLst>
              <a:ext uri="{FF2B5EF4-FFF2-40B4-BE49-F238E27FC236}">
                <a16:creationId xmlns:a16="http://schemas.microsoft.com/office/drawing/2014/main" id="{FDA3382E-05D7-064D-A76A-F4365E6C94E2}"/>
              </a:ext>
            </a:extLst>
          </p:cNvPr>
          <p:cNvSpPr/>
          <p:nvPr/>
        </p:nvSpPr>
        <p:spPr>
          <a:xfrm>
            <a:off x="9511424" y="1814811"/>
            <a:ext cx="19463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i-FI" sz="1400" dirty="0"/>
              <a:t>Saapaslainen aloittaa </a:t>
            </a:r>
          </a:p>
          <a:p>
            <a:pPr lvl="0"/>
            <a:r>
              <a:rPr lang="fi-FI" sz="1400" dirty="0"/>
              <a:t>työskentelyn alustalla</a:t>
            </a:r>
          </a:p>
        </p:txBody>
      </p:sp>
      <p:pic>
        <p:nvPicPr>
          <p:cNvPr id="14" name="Picture 4" descr="Thick Curved Orange Arrow Clip Art at Clipart library - vector ...">
            <a:extLst>
              <a:ext uri="{FF2B5EF4-FFF2-40B4-BE49-F238E27FC236}">
                <a16:creationId xmlns:a16="http://schemas.microsoft.com/office/drawing/2014/main" id="{5D32E415-781D-A04C-A6B2-084961927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834965">
            <a:off x="8857848" y="4273378"/>
            <a:ext cx="716114" cy="105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Thick Curved Orange Arrow Clip Art at Clipart library - vector ...">
            <a:extLst>
              <a:ext uri="{FF2B5EF4-FFF2-40B4-BE49-F238E27FC236}">
                <a16:creationId xmlns:a16="http://schemas.microsoft.com/office/drawing/2014/main" id="{9212A0CE-C102-C948-A480-4ECD27915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452651">
            <a:off x="6546391" y="4658311"/>
            <a:ext cx="716114" cy="105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Thick Curved Orange Arrow Clip Art at Clipart library - vector ...">
            <a:extLst>
              <a:ext uri="{FF2B5EF4-FFF2-40B4-BE49-F238E27FC236}">
                <a16:creationId xmlns:a16="http://schemas.microsoft.com/office/drawing/2014/main" id="{76110B3B-C4E8-F844-A1A8-C3AD93068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697402">
            <a:off x="4094289" y="3937572"/>
            <a:ext cx="626896" cy="922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Thick Curved Orange Arrow Clip Art at Clipart library - vector ...">
            <a:extLst>
              <a:ext uri="{FF2B5EF4-FFF2-40B4-BE49-F238E27FC236}">
                <a16:creationId xmlns:a16="http://schemas.microsoft.com/office/drawing/2014/main" id="{9ADD20B4-8EF4-FD49-BF39-99F511A4C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3200429">
            <a:off x="3993390" y="2010313"/>
            <a:ext cx="716114" cy="105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orakulmio 6">
            <a:extLst>
              <a:ext uri="{FF2B5EF4-FFF2-40B4-BE49-F238E27FC236}">
                <a16:creationId xmlns:a16="http://schemas.microsoft.com/office/drawing/2014/main" id="{4F1C392F-1F39-FE4E-B18E-C71D1A126F12}"/>
              </a:ext>
            </a:extLst>
          </p:cNvPr>
          <p:cNvSpPr/>
          <p:nvPr/>
        </p:nvSpPr>
        <p:spPr>
          <a:xfrm>
            <a:off x="7516942" y="4446155"/>
            <a:ext cx="126954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i-FI" sz="1100" dirty="0"/>
              <a:t>Ensin tarkistetaan viimeisimmät </a:t>
            </a:r>
            <a:r>
              <a:rPr lang="fi-FI" sz="1100" dirty="0" err="1"/>
              <a:t>NettiSaappaan</a:t>
            </a:r>
            <a:r>
              <a:rPr lang="fi-FI" sz="1100" dirty="0"/>
              <a:t> keskustelut – vastaillaan, jos näyttää tarpeelliselta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0B888CFC-E6CA-C248-8D0A-2D77A59572E0}"/>
              </a:ext>
            </a:extLst>
          </p:cNvPr>
          <p:cNvSpPr/>
          <p:nvPr/>
        </p:nvSpPr>
        <p:spPr>
          <a:xfrm>
            <a:off x="4814206" y="4426177"/>
            <a:ext cx="1518356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i-FI" sz="1050" dirty="0"/>
              <a:t>Kannattaa myös tehdä haku nettisaapas-sanalla. Välillä tulee viestejä, joissa pyydetään nettisaappaalta apua tai neuvoja ja ne eivät löydy vanhojen keskustelujen kautta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D140C42E-B77F-D147-9597-AB1B819C7A47}"/>
              </a:ext>
            </a:extLst>
          </p:cNvPr>
          <p:cNvSpPr/>
          <p:nvPr/>
        </p:nvSpPr>
        <p:spPr>
          <a:xfrm>
            <a:off x="2141084" y="3036234"/>
            <a:ext cx="288250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i-FI" sz="1100" dirty="0"/>
              <a:t>Etsitään haetaan keskusteluja hakusanoilla, joita voivat olla esim. kiusaaminen, itsetuhoisuus, ym. nuoria yleensä kiinnostavat aiheet</a:t>
            </a:r>
            <a:br>
              <a:rPr lang="fi-FI" sz="1100" dirty="0"/>
            </a:br>
            <a:r>
              <a:rPr lang="fi-FI" sz="1100" dirty="0">
                <a:solidFill>
                  <a:srgbClr val="FF0000"/>
                </a:solidFill>
              </a:rPr>
              <a:t>YouTubessa haetaan erityisesti videota teemoilla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BE55F923-A822-F146-B4AA-963D1A489F86}"/>
              </a:ext>
            </a:extLst>
          </p:cNvPr>
          <p:cNvSpPr/>
          <p:nvPr/>
        </p:nvSpPr>
        <p:spPr>
          <a:xfrm>
            <a:off x="4092202" y="1492884"/>
            <a:ext cx="1819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i-FI" sz="1200" dirty="0"/>
              <a:t>Vastaillaan, tykkäillään tilanteen mukaan</a:t>
            </a:r>
          </a:p>
        </p:txBody>
      </p:sp>
      <p:pic>
        <p:nvPicPr>
          <p:cNvPr id="23" name="Picture 4" descr="Thick Curved Orange Arrow Clip Art at Clipart library - vector ...">
            <a:extLst>
              <a:ext uri="{FF2B5EF4-FFF2-40B4-BE49-F238E27FC236}">
                <a16:creationId xmlns:a16="http://schemas.microsoft.com/office/drawing/2014/main" id="{E3D729D0-D2C8-6F43-A71E-766C55C2E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5518302">
            <a:off x="5106143" y="499673"/>
            <a:ext cx="716114" cy="105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uorakulmio 19">
            <a:extLst>
              <a:ext uri="{FF2B5EF4-FFF2-40B4-BE49-F238E27FC236}">
                <a16:creationId xmlns:a16="http://schemas.microsoft.com/office/drawing/2014/main" id="{C1555763-A528-2C4C-AA8B-CD7DD8CED28A}"/>
              </a:ext>
            </a:extLst>
          </p:cNvPr>
          <p:cNvSpPr/>
          <p:nvPr/>
        </p:nvSpPr>
        <p:spPr>
          <a:xfrm>
            <a:off x="5911714" y="445395"/>
            <a:ext cx="14792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i-FI" dirty="0"/>
              <a:t>Vaihdetaan alustaa</a:t>
            </a:r>
          </a:p>
        </p:txBody>
      </p:sp>
      <p:pic>
        <p:nvPicPr>
          <p:cNvPr id="2050" name="Picture 2" descr="TikTok Logo Vector (.EPS) Free Download">
            <a:extLst>
              <a:ext uri="{FF2B5EF4-FFF2-40B4-BE49-F238E27FC236}">
                <a16:creationId xmlns:a16="http://schemas.microsoft.com/office/drawing/2014/main" id="{5888CF26-C0EF-0D4C-8D40-2CA79010A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53624" y="3367977"/>
            <a:ext cx="309353" cy="36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rand Resources - YouTube">
            <a:extLst>
              <a:ext uri="{FF2B5EF4-FFF2-40B4-BE49-F238E27FC236}">
                <a16:creationId xmlns:a16="http://schemas.microsoft.com/office/drawing/2014/main" id="{595E27A7-F3EF-BA4C-B2B3-DD64C3E10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210" y="3841351"/>
            <a:ext cx="767636" cy="171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 Logo Icon, Instagram logo, Instagram logo transparent background ...">
            <a:extLst>
              <a:ext uri="{FF2B5EF4-FFF2-40B4-BE49-F238E27FC236}">
                <a16:creationId xmlns:a16="http://schemas.microsoft.com/office/drawing/2014/main" id="{500AC919-E23C-C142-ACA8-620248590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5" b="94000" l="6250" r="92125">
                        <a14:foregroundMark x1="17375" y1="15000" x2="37625" y2="14250"/>
                        <a14:foregroundMark x1="37625" y1="14250" x2="71500" y2="14750"/>
                        <a14:foregroundMark x1="71500" y1="14750" x2="78125" y2="17000"/>
                        <a14:foregroundMark x1="78125" y1="17000" x2="85375" y2="46375"/>
                        <a14:foregroundMark x1="85375" y1="46375" x2="84875" y2="74750"/>
                        <a14:foregroundMark x1="84875" y1="74750" x2="76875" y2="83375"/>
                        <a14:foregroundMark x1="76875" y1="83375" x2="43625" y2="86375"/>
                        <a14:foregroundMark x1="43625" y1="86375" x2="28000" y2="84875"/>
                        <a14:foregroundMark x1="28000" y1="84875" x2="17125" y2="79125"/>
                        <a14:foregroundMark x1="17125" y1="79125" x2="12375" y2="62250"/>
                        <a14:foregroundMark x1="12375" y1="62250" x2="18250" y2="15500"/>
                        <a14:foregroundMark x1="76125" y1="90250" x2="70981" y2="92075"/>
                        <a14:foregroundMark x1="59196" y1="92364" x2="23250" y2="89875"/>
                        <a14:foregroundMark x1="23250" y1="89875" x2="12250" y2="84750"/>
                        <a14:foregroundMark x1="12250" y1="84750" x2="9375" y2="59125"/>
                        <a14:foregroundMark x1="9375" y1="59125" x2="13750" y2="19250"/>
                        <a14:foregroundMark x1="13750" y1="19250" x2="19375" y2="13750"/>
                        <a14:foregroundMark x1="19375" y1="13750" x2="32750" y2="9875"/>
                        <a14:foregroundMark x1="32750" y1="9875" x2="72750" y2="8125"/>
                        <a14:foregroundMark x1="72750" y1="8125" x2="79875" y2="12375"/>
                        <a14:foregroundMark x1="79875" y1="12375" x2="80625" y2="14000"/>
                        <a14:foregroundMark x1="46500" y1="8250" x2="27375" y2="6250"/>
                        <a14:foregroundMark x1="27375" y1="6250" x2="18875" y2="8625"/>
                        <a14:foregroundMark x1="18875" y1="8625" x2="8875" y2="17250"/>
                        <a14:foregroundMark x1="8875" y1="17250" x2="5125" y2="28750"/>
                        <a14:foregroundMark x1="5125" y1="28750" x2="6250" y2="80875"/>
                        <a14:foregroundMark x1="6250" y1="80875" x2="7263" y2="84140"/>
                        <a14:foregroundMark x1="26875" y1="93500" x2="30059" y2="93552"/>
                        <a14:foregroundMark x1="50625" y1="45625" x2="44625" y2="50750"/>
                        <a14:foregroundMark x1="44625" y1="50750" x2="52250" y2="53000"/>
                        <a14:foregroundMark x1="52250" y1="53000" x2="49375" y2="45750"/>
                        <a14:foregroundMark x1="49375" y1="45750" x2="46125" y2="46500"/>
                        <a14:foregroundMark x1="57875" y1="60000" x2="61250" y2="50625"/>
                        <a14:foregroundMark x1="61250" y1="50625" x2="54625" y2="41625"/>
                        <a14:foregroundMark x1="54625" y1="41625" x2="46500" y2="38000"/>
                        <a14:foregroundMark x1="46500" y1="38000" x2="36625" y2="40875"/>
                        <a14:foregroundMark x1="36625" y1="40875" x2="34875" y2="48375"/>
                        <a14:foregroundMark x1="34875" y1="48375" x2="37000" y2="57250"/>
                        <a14:foregroundMark x1="37000" y1="57250" x2="44875" y2="59625"/>
                        <a14:foregroundMark x1="44875" y1="59625" x2="52500" y2="58125"/>
                        <a14:foregroundMark x1="52500" y1="58125" x2="62250" y2="50750"/>
                        <a14:foregroundMark x1="62250" y1="50750" x2="60250" y2="37875"/>
                        <a14:foregroundMark x1="60250" y1="37875" x2="58000" y2="34250"/>
                        <a14:foregroundMark x1="60000" y1="42500" x2="44875" y2="32625"/>
                        <a14:foregroundMark x1="44875" y1="32625" x2="32750" y2="38500"/>
                        <a14:foregroundMark x1="32750" y1="38500" x2="25500" y2="60250"/>
                        <a14:foregroundMark x1="25500" y1="60250" x2="45875" y2="77625"/>
                        <a14:foregroundMark x1="45875" y1="77625" x2="68125" y2="68000"/>
                        <a14:foregroundMark x1="68125" y1="68000" x2="78000" y2="38500"/>
                        <a14:foregroundMark x1="78000" y1="38500" x2="70250" y2="6500"/>
                        <a14:foregroundMark x1="70250" y1="6500" x2="33750" y2="4625"/>
                        <a14:foregroundMark x1="33750" y1="4625" x2="11500" y2="27375"/>
                        <a14:foregroundMark x1="11500" y1="27375" x2="18625" y2="63500"/>
                        <a14:foregroundMark x1="18625" y1="63500" x2="70750" y2="81250"/>
                        <a14:foregroundMark x1="70750" y1="81250" x2="92125" y2="50250"/>
                        <a14:foregroundMark x1="92125" y1="50250" x2="84000" y2="25250"/>
                        <a14:foregroundMark x1="84000" y1="25250" x2="71750" y2="16875"/>
                        <a14:foregroundMark x1="77875" y1="21125" x2="23375" y2="13750"/>
                        <a14:foregroundMark x1="23375" y1="13750" x2="19125" y2="21000"/>
                        <a14:foregroundMark x1="19125" y1="21000" x2="71500" y2="29500"/>
                        <a14:foregroundMark x1="71500" y1="29500" x2="89000" y2="25375"/>
                        <a14:foregroundMark x1="89000" y1="25375" x2="75375" y2="17750"/>
                        <a14:foregroundMark x1="75375" y1="17750" x2="73500" y2="17500"/>
                        <a14:foregroundMark x1="75875" y1="22375" x2="40500" y2="14750"/>
                        <a14:foregroundMark x1="40500" y1="14750" x2="14375" y2="23375"/>
                        <a14:foregroundMark x1="14375" y1="23375" x2="48250" y2="30625"/>
                        <a14:foregroundMark x1="48250" y1="30625" x2="77000" y2="27500"/>
                        <a14:foregroundMark x1="77000" y1="27500" x2="72500" y2="14250"/>
                        <a14:foregroundMark x1="72500" y1="14250" x2="72125" y2="14000"/>
                        <a14:foregroundMark x1="72875" y1="21625" x2="35375" y2="14000"/>
                        <a14:foregroundMark x1="35375" y1="14000" x2="29000" y2="22125"/>
                        <a14:foregroundMark x1="29000" y1="22125" x2="51750" y2="27375"/>
                        <a14:foregroundMark x1="51750" y1="27375" x2="58750" y2="23375"/>
                        <a14:foregroundMark x1="58750" y1="23375" x2="60875" y2="17250"/>
                        <a14:foregroundMark x1="58625" y1="23250" x2="46875" y2="14000"/>
                        <a14:foregroundMark x1="46875" y1="14000" x2="31250" y2="11875"/>
                        <a14:foregroundMark x1="31250" y1="11875" x2="40500" y2="22875"/>
                        <a14:foregroundMark x1="40500" y1="22875" x2="57875" y2="24250"/>
                        <a14:foregroundMark x1="57875" y1="24250" x2="47000" y2="17250"/>
                        <a14:foregroundMark x1="47000" y1="17250" x2="47250" y2="20000"/>
                        <a14:foregroundMark x1="45750" y1="20125" x2="38000" y2="19375"/>
                        <a14:foregroundMark x1="38000" y1="19375" x2="41500" y2="18500"/>
                        <a14:foregroundMark x1="21125" y1="28125" x2="20500" y2="48125"/>
                        <a14:foregroundMark x1="20500" y1="48125" x2="21625" y2="31500"/>
                        <a14:foregroundMark x1="21625" y1="31500" x2="18125" y2="41000"/>
                        <a14:foregroundMark x1="18125" y1="41000" x2="19250" y2="29750"/>
                        <a14:foregroundMark x1="19250" y1="29750" x2="14000" y2="55625"/>
                        <a14:foregroundMark x1="14000" y1="55625" x2="15375" y2="56000"/>
                        <a14:foregroundMark x1="17875" y1="64375" x2="35000" y2="76375"/>
                        <a14:foregroundMark x1="35000" y1="76375" x2="54500" y2="77375"/>
                        <a14:foregroundMark x1="54500" y1="77375" x2="60000" y2="80000"/>
                        <a14:foregroundMark x1="62875" y1="47375" x2="57750" y2="55750"/>
                        <a14:foregroundMark x1="57750" y1="55750" x2="51250" y2="60875"/>
                        <a14:foregroundMark x1="51250" y1="60875" x2="40875" y2="62500"/>
                        <a14:foregroundMark x1="40875" y1="62500" x2="34500" y2="59750"/>
                        <a14:foregroundMark x1="34500" y1="59750" x2="34500" y2="59625"/>
                        <a14:foregroundMark x1="40250" y1="63250" x2="54750" y2="64375"/>
                        <a14:foregroundMark x1="54750" y1="64375" x2="64625" y2="59750"/>
                        <a14:foregroundMark x1="64625" y1="59750" x2="64375" y2="49875"/>
                        <a14:foregroundMark x1="64375" y1="49875" x2="56250" y2="57500"/>
                        <a14:foregroundMark x1="56250" y1="57500" x2="40875" y2="64625"/>
                        <a14:foregroundMark x1="17875" y1="66000" x2="20125" y2="76250"/>
                        <a14:foregroundMark x1="20125" y1="76250" x2="45875" y2="84625"/>
                        <a14:foregroundMark x1="45875" y1="84625" x2="58375" y2="84250"/>
                        <a14:foregroundMark x1="58375" y1="84250" x2="56250" y2="77375"/>
                        <a14:foregroundMark x1="56250" y1="77375" x2="15000" y2="65375"/>
                        <a14:foregroundMark x1="60000" y1="79250" x2="42000" y2="77125"/>
                        <a14:foregroundMark x1="42000" y1="77125" x2="52875" y2="84875"/>
                        <a14:foregroundMark x1="52875" y1="84875" x2="57875" y2="79000"/>
                        <a14:foregroundMark x1="57875" y1="79000" x2="57750" y2="78750"/>
                        <a14:foregroundMark x1="61625" y1="75500" x2="74750" y2="80875"/>
                        <a14:foregroundMark x1="74750" y1="80875" x2="80875" y2="72000"/>
                        <a14:foregroundMark x1="80875" y1="72000" x2="70375" y2="59250"/>
                        <a14:foregroundMark x1="70375" y1="59250" x2="58250" y2="63500"/>
                        <a14:foregroundMark x1="58250" y1="63500" x2="58750" y2="73125"/>
                        <a14:foregroundMark x1="58750" y1="73125" x2="63875" y2="73875"/>
                        <a14:foregroundMark x1="74750" y1="39625" x2="71250" y2="60750"/>
                        <a14:foregroundMark x1="71250" y1="60750" x2="84000" y2="63000"/>
                        <a14:foregroundMark x1="84000" y1="63000" x2="85875" y2="52625"/>
                        <a14:foregroundMark x1="85875" y1="52625" x2="79875" y2="46250"/>
                        <a14:foregroundMark x1="79875" y1="46250" x2="71500" y2="43125"/>
                        <a14:foregroundMark x1="75125" y1="33500" x2="70750" y2="42250"/>
                        <a14:foregroundMark x1="70750" y1="42250" x2="74750" y2="61125"/>
                        <a14:foregroundMark x1="74750" y1="61125" x2="88625" y2="62000"/>
                        <a14:foregroundMark x1="88625" y1="62000" x2="87125" y2="51625"/>
                        <a14:foregroundMark x1="87125" y1="51625" x2="79500" y2="43375"/>
                        <a14:foregroundMark x1="79500" y1="43375" x2="72250" y2="40000"/>
                        <a14:foregroundMark x1="62500" y1="27750" x2="70750" y2="29750"/>
                        <a14:foregroundMark x1="70750" y1="29750" x2="64125" y2="26000"/>
                        <a14:foregroundMark x1="64125" y1="26000" x2="62875" y2="27000"/>
                        <a14:foregroundMark x1="71250" y1="43750" x2="76125" y2="57375"/>
                        <a14:foregroundMark x1="76125" y1="57375" x2="89750" y2="55875"/>
                        <a14:foregroundMark x1="89750" y1="55875" x2="83250" y2="46250"/>
                        <a14:foregroundMark x1="83250" y1="46250" x2="75500" y2="43750"/>
                        <a14:foregroundMark x1="75500" y1="43750" x2="69625" y2="47625"/>
                        <a14:foregroundMark x1="69625" y1="47625" x2="69625" y2="47625"/>
                        <a14:foregroundMark x1="81625" y1="45250" x2="71750" y2="52375"/>
                        <a14:foregroundMark x1="71750" y1="52375" x2="79875" y2="54250"/>
                        <a14:foregroundMark x1="79875" y1="54250" x2="81750" y2="47125"/>
                        <a14:foregroundMark x1="81750" y1="47125" x2="80625" y2="50625"/>
                        <a14:foregroundMark x1="66375" y1="31000" x2="66000" y2="32750"/>
                        <a14:backgroundMark x1="34250" y1="94250" x2="62000" y2="95625"/>
                        <a14:backgroundMark x1="62000" y1="95625" x2="76375" y2="93875"/>
                        <a14:backgroundMark x1="76625" y1="93750" x2="56250" y2="94250"/>
                        <a14:backgroundMark x1="29375" y1="94625" x2="35125" y2="94625"/>
                        <a14:backgroundMark x1="6375" y1="84500" x2="6750" y2="85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5611" y="4066810"/>
            <a:ext cx="393171" cy="393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Tukipisteesi netissä. | Tukinet">
            <a:extLst>
              <a:ext uri="{FF2B5EF4-FFF2-40B4-BE49-F238E27FC236}">
                <a16:creationId xmlns:a16="http://schemas.microsoft.com/office/drawing/2014/main" id="{AD3A317D-AB61-1C48-84C4-2FD26018C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07473" y="3367977"/>
            <a:ext cx="289130" cy="28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Käyrä yhdysviiva 29">
            <a:extLst>
              <a:ext uri="{FF2B5EF4-FFF2-40B4-BE49-F238E27FC236}">
                <a16:creationId xmlns:a16="http://schemas.microsoft.com/office/drawing/2014/main" id="{90F2274F-C7CC-FF47-B0FA-94239F581D29}"/>
              </a:ext>
            </a:extLst>
          </p:cNvPr>
          <p:cNvCxnSpPr>
            <a:cxnSpLocks/>
          </p:cNvCxnSpPr>
          <p:nvPr/>
        </p:nvCxnSpPr>
        <p:spPr>
          <a:xfrm>
            <a:off x="6401469" y="1064368"/>
            <a:ext cx="2801336" cy="2664721"/>
          </a:xfrm>
          <a:prstGeom prst="curvedConnector3">
            <a:avLst>
              <a:gd name="adj1" fmla="val 50000"/>
            </a:avLst>
          </a:prstGeom>
          <a:ln w="76200">
            <a:solidFill>
              <a:srgbClr val="FF84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Kuva 2">
            <a:extLst>
              <a:ext uri="{FF2B5EF4-FFF2-40B4-BE49-F238E27FC236}">
                <a16:creationId xmlns:a16="http://schemas.microsoft.com/office/drawing/2014/main" id="{E0784505-3D47-C371-75C2-CDE74F3512E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5144" y="3654151"/>
            <a:ext cx="524883" cy="58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39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1" grpId="0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F0EB3FF-F4BC-9344-9362-44710CA87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b="1" dirty="0">
                <a:solidFill>
                  <a:srgbClr val="FF8400"/>
                </a:solidFill>
              </a:rPr>
              <a:t>Instagram/YouTube/</a:t>
            </a:r>
            <a:r>
              <a:rPr lang="fi-FI" sz="4000" b="1" dirty="0" err="1">
                <a:solidFill>
                  <a:srgbClr val="FF8400"/>
                </a:solidFill>
              </a:rPr>
              <a:t>TikTok</a:t>
            </a:r>
            <a:br>
              <a:rPr lang="fi-FI" sz="4000" b="1" dirty="0">
                <a:solidFill>
                  <a:srgbClr val="FF8400"/>
                </a:solidFill>
              </a:rPr>
            </a:br>
            <a:r>
              <a:rPr lang="fi-FI" sz="4000" b="1" dirty="0">
                <a:solidFill>
                  <a:srgbClr val="FF8400"/>
                </a:solidFill>
              </a:rPr>
              <a:t>päivystyskartta</a:t>
            </a:r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614C2C39-E537-4C49-BBCB-DE034C710482}"/>
              </a:ext>
            </a:extLst>
          </p:cNvPr>
          <p:cNvSpPr/>
          <p:nvPr/>
        </p:nvSpPr>
        <p:spPr>
          <a:xfrm>
            <a:off x="4829926" y="1494992"/>
            <a:ext cx="3341512" cy="1143000"/>
          </a:xfrm>
          <a:prstGeom prst="rect">
            <a:avLst/>
          </a:prstGeom>
          <a:solidFill>
            <a:srgbClr val="FF8300">
              <a:alpha val="11005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rgbClr val="FF8400"/>
                </a:solidFill>
              </a:rPr>
              <a:t>Tutun nuoren tai ”julkkiksen” tili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rgbClr val="FF8400"/>
                </a:solidFill>
              </a:rPr>
              <a:t>Hakusana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rgbClr val="FF8400"/>
                </a:solidFill>
              </a:rPr>
              <a:t>Aihetunniste #</a:t>
            </a:r>
          </a:p>
        </p:txBody>
      </p:sp>
      <p:cxnSp>
        <p:nvCxnSpPr>
          <p:cNvPr id="8" name="Kulmayhdysviiva 7">
            <a:extLst>
              <a:ext uri="{FF2B5EF4-FFF2-40B4-BE49-F238E27FC236}">
                <a16:creationId xmlns:a16="http://schemas.microsoft.com/office/drawing/2014/main" id="{8265B403-0041-9147-8C7F-040FD23882A9}"/>
              </a:ext>
            </a:extLst>
          </p:cNvPr>
          <p:cNvCxnSpPr>
            <a:cxnSpLocks/>
          </p:cNvCxnSpPr>
          <p:nvPr/>
        </p:nvCxnSpPr>
        <p:spPr>
          <a:xfrm rot="10800000" flipV="1">
            <a:off x="3491175" y="1887817"/>
            <a:ext cx="1083733" cy="1776707"/>
          </a:xfrm>
          <a:prstGeom prst="bentConnector2">
            <a:avLst/>
          </a:prstGeom>
          <a:ln w="111125">
            <a:solidFill>
              <a:srgbClr val="FE820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orakulmio 10">
            <a:extLst>
              <a:ext uri="{FF2B5EF4-FFF2-40B4-BE49-F238E27FC236}">
                <a16:creationId xmlns:a16="http://schemas.microsoft.com/office/drawing/2014/main" id="{37B01B14-85A0-1D43-84C1-04C257C07D32}"/>
              </a:ext>
            </a:extLst>
          </p:cNvPr>
          <p:cNvSpPr/>
          <p:nvPr/>
        </p:nvSpPr>
        <p:spPr>
          <a:xfrm>
            <a:off x="1820419" y="3861654"/>
            <a:ext cx="3341512" cy="1143000"/>
          </a:xfrm>
          <a:prstGeom prst="rect">
            <a:avLst/>
          </a:prstGeom>
          <a:solidFill>
            <a:srgbClr val="FF8300">
              <a:alpha val="1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rgbClr val="FF8400"/>
                </a:solidFill>
              </a:rPr>
              <a:t>Kommentoin julkaisua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rgbClr val="FF8400"/>
                </a:solidFill>
              </a:rPr>
              <a:t>Tykkään julkaisusta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rgbClr val="FF8400"/>
                </a:solidFill>
              </a:rPr>
              <a:t>Osallistun julkaisun alla olevaan keskusteluun</a:t>
            </a:r>
          </a:p>
        </p:txBody>
      </p:sp>
      <p:cxnSp>
        <p:nvCxnSpPr>
          <p:cNvPr id="17" name="Kulmayhdysviiva 16">
            <a:extLst>
              <a:ext uri="{FF2B5EF4-FFF2-40B4-BE49-F238E27FC236}">
                <a16:creationId xmlns:a16="http://schemas.microsoft.com/office/drawing/2014/main" id="{9C823669-394A-2E40-89B3-039BB113B0CB}"/>
              </a:ext>
            </a:extLst>
          </p:cNvPr>
          <p:cNvCxnSpPr>
            <a:cxnSpLocks/>
          </p:cNvCxnSpPr>
          <p:nvPr/>
        </p:nvCxnSpPr>
        <p:spPr>
          <a:xfrm>
            <a:off x="8566635" y="1887818"/>
            <a:ext cx="948266" cy="1776706"/>
          </a:xfrm>
          <a:prstGeom prst="bentConnector2">
            <a:avLst/>
          </a:prstGeom>
          <a:ln w="111125">
            <a:solidFill>
              <a:srgbClr val="FE820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uorakulmio 20">
            <a:extLst>
              <a:ext uri="{FF2B5EF4-FFF2-40B4-BE49-F238E27FC236}">
                <a16:creationId xmlns:a16="http://schemas.microsoft.com/office/drawing/2014/main" id="{F20FC3F5-22D3-9E43-870F-2FBEAC9823E3}"/>
              </a:ext>
            </a:extLst>
          </p:cNvPr>
          <p:cNvSpPr/>
          <p:nvPr/>
        </p:nvSpPr>
        <p:spPr>
          <a:xfrm>
            <a:off x="7328243" y="3767859"/>
            <a:ext cx="3804252" cy="1972649"/>
          </a:xfrm>
          <a:prstGeom prst="rect">
            <a:avLst/>
          </a:prstGeom>
          <a:solidFill>
            <a:srgbClr val="FF8300">
              <a:alpha val="1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rgbClr val="FF8400"/>
                </a:solidFill>
              </a:rPr>
              <a:t>Valitsen julkaisun tykkääjistä uuden tilin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rgbClr val="FF8400"/>
                </a:solidFill>
              </a:rPr>
              <a:t>Siirryn julkaisuun kommentoineen tilille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rgbClr val="FF8400"/>
                </a:solidFill>
              </a:rPr>
              <a:t>Haen uudella hakusanalla tai aihe tunnisteella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rgbClr val="FF8400"/>
                </a:solidFill>
              </a:rPr>
              <a:t>Jatkan samalla hakusanalla tai aihetunnisteella</a:t>
            </a:r>
          </a:p>
        </p:txBody>
      </p:sp>
      <p:cxnSp>
        <p:nvCxnSpPr>
          <p:cNvPr id="22" name="Suora nuoliyhdysviiva 21">
            <a:extLst>
              <a:ext uri="{FF2B5EF4-FFF2-40B4-BE49-F238E27FC236}">
                <a16:creationId xmlns:a16="http://schemas.microsoft.com/office/drawing/2014/main" id="{539608B5-9645-B047-BEFA-296C0B7E7FA5}"/>
              </a:ext>
            </a:extLst>
          </p:cNvPr>
          <p:cNvCxnSpPr>
            <a:cxnSpLocks/>
          </p:cNvCxnSpPr>
          <p:nvPr/>
        </p:nvCxnSpPr>
        <p:spPr>
          <a:xfrm>
            <a:off x="5556465" y="4422733"/>
            <a:ext cx="1377244" cy="0"/>
          </a:xfrm>
          <a:prstGeom prst="straightConnector1">
            <a:avLst/>
          </a:prstGeom>
          <a:ln w="111125">
            <a:solidFill>
              <a:srgbClr val="FE820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6278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5F6872-24E0-AF4A-88D9-7F2AF84FAA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122363"/>
            <a:ext cx="5312898" cy="2387600"/>
          </a:xfrm>
        </p:spPr>
        <p:txBody>
          <a:bodyPr/>
          <a:lstStyle/>
          <a:p>
            <a:r>
              <a:rPr lang="fi-FI" dirty="0"/>
              <a:t>Päivystäminen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8B2415A-6D30-3245-AC2E-11D59C72C2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YouTube</a:t>
            </a:r>
          </a:p>
        </p:txBody>
      </p:sp>
    </p:spTree>
    <p:extLst>
      <p:ext uri="{BB962C8B-B14F-4D97-AF65-F5344CB8AC3E}">
        <p14:creationId xmlns:p14="http://schemas.microsoft.com/office/powerpoint/2010/main" val="30631817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6150D8D-0A6F-9545-A7EE-0CB6334EA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YouTube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900F8F9-DBB5-6747-A554-7053BC7389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SzPts val="2800"/>
              <a:buNone/>
            </a:pPr>
            <a:endParaRPr lang="fi-FI" dirty="0"/>
          </a:p>
          <a:p>
            <a:pPr marL="457200" indent="-406400">
              <a:lnSpc>
                <a:spcPct val="100000"/>
              </a:lnSpc>
              <a:spcBef>
                <a:spcPts val="0"/>
              </a:spcBef>
              <a:buSzPts val="2800"/>
              <a:buChar char="●"/>
            </a:pPr>
            <a:r>
              <a:rPr lang="fi-FI" dirty="0"/>
              <a:t>Toimimme YouTubessakin Saappaan toiminta periaattein</a:t>
            </a:r>
          </a:p>
          <a:p>
            <a:pPr marL="1422400" indent="-457200">
              <a:lnSpc>
                <a:spcPct val="100000"/>
              </a:lnSpc>
              <a:spcBef>
                <a:spcPts val="0"/>
              </a:spcBef>
              <a:buSzPts val="2800"/>
            </a:pPr>
            <a:r>
              <a:rPr lang="fi-FI" dirty="0"/>
              <a:t>läsnä osallistumalla keskusteluihin</a:t>
            </a:r>
          </a:p>
          <a:p>
            <a:pPr marL="1422400" indent="-457200">
              <a:lnSpc>
                <a:spcPct val="100000"/>
              </a:lnSpc>
              <a:spcBef>
                <a:spcPts val="0"/>
              </a:spcBef>
              <a:buSzPts val="2800"/>
            </a:pPr>
            <a:r>
              <a:rPr lang="fi-FI" dirty="0"/>
              <a:t>tsemppaamassa turvallisena ja luotettavana tahona.</a:t>
            </a:r>
          </a:p>
          <a:p>
            <a:pPr marL="1422400" indent="-457200">
              <a:lnSpc>
                <a:spcPct val="100000"/>
              </a:lnSpc>
              <a:spcBef>
                <a:spcPts val="0"/>
              </a:spcBef>
              <a:buSzPts val="2800"/>
            </a:pPr>
            <a:r>
              <a:rPr lang="fi-FI" dirty="0"/>
              <a:t>puuttumassa kiusaamiseen </a:t>
            </a:r>
            <a:endParaRPr lang="fi-FI" sz="2000" dirty="0">
              <a:solidFill>
                <a:srgbClr val="000000"/>
              </a:solidFill>
            </a:endParaRPr>
          </a:p>
          <a:p>
            <a:pPr marL="457200">
              <a:spcBef>
                <a:spcPts val="560"/>
              </a:spcBef>
              <a:buClr>
                <a:schemeClr val="dk1"/>
              </a:buClr>
              <a:buSzPts val="2800"/>
              <a:buNone/>
            </a:pPr>
            <a:endParaRPr lang="fi-FI" sz="2000" dirty="0">
              <a:solidFill>
                <a:srgbClr val="000000"/>
              </a:solidFill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974192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C3EBA28-7AD0-B745-B4B3-5C034391E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YouTube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B0E93B7-EB6F-1E43-AE3A-4A9BD6F5B9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06400">
              <a:lnSpc>
                <a:spcPct val="100000"/>
              </a:lnSpc>
              <a:spcBef>
                <a:spcPts val="560"/>
              </a:spcBef>
              <a:buClr>
                <a:schemeClr val="dk1"/>
              </a:buClr>
              <a:buSzPts val="2800"/>
              <a:buFont typeface="Arial"/>
              <a:buChar char="•"/>
            </a:pPr>
            <a:r>
              <a:rPr lang="fi-FI" dirty="0"/>
              <a:t>voimme kommentoida itse videota (heittää tsempit rohkeasta asian esille tuomisesta ja tarinan jakamisesta apuna muille, </a:t>
            </a:r>
            <a:r>
              <a:rPr lang="fi-FI" dirty="0" err="1"/>
              <a:t>tmv</a:t>
            </a:r>
            <a:r>
              <a:rPr lang="fi-FI" dirty="0"/>
              <a:t>.)</a:t>
            </a:r>
          </a:p>
          <a:p>
            <a:pPr marL="457200" indent="-406400">
              <a:lnSpc>
                <a:spcPct val="100000"/>
              </a:lnSpc>
              <a:spcBef>
                <a:spcPts val="560"/>
              </a:spcBef>
              <a:buClr>
                <a:schemeClr val="dk1"/>
              </a:buClr>
              <a:buSzPts val="2800"/>
              <a:buFont typeface="Arial"/>
              <a:buChar char="•"/>
            </a:pPr>
            <a:r>
              <a:rPr lang="fi-FI" dirty="0"/>
              <a:t>kommentoida videota kommentoineen kertomisiin</a:t>
            </a:r>
          </a:p>
          <a:p>
            <a:pPr marL="457200" indent="-406400">
              <a:lnSpc>
                <a:spcPct val="100000"/>
              </a:lnSpc>
              <a:spcBef>
                <a:spcPts val="560"/>
              </a:spcBef>
              <a:buClr>
                <a:schemeClr val="dk1"/>
              </a:buClr>
              <a:buSzPts val="2800"/>
              <a:buFont typeface="Arial"/>
              <a:buChar char="•"/>
            </a:pPr>
            <a:r>
              <a:rPr lang="fi-FI" dirty="0"/>
              <a:t>osallistua kommenttiketjuun/keskusteluun videossa</a:t>
            </a:r>
          </a:p>
        </p:txBody>
      </p:sp>
    </p:spTree>
    <p:extLst>
      <p:ext uri="{BB962C8B-B14F-4D97-AF65-F5344CB8AC3E}">
        <p14:creationId xmlns:p14="http://schemas.microsoft.com/office/powerpoint/2010/main" val="20478913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016FD1F-A9B1-444D-A12D-070A30549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YouTube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7E793D0-2A68-7E4D-8719-4ACE06F4B3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katso/ainakin kuuntele video kokonaan, jotta ei tule kommentoitua asian vierestä</a:t>
            </a:r>
          </a:p>
          <a:p>
            <a:r>
              <a:rPr lang="fi-FI" dirty="0"/>
              <a:t>lue myös videon kommentteja: joskus varsinainen asia, johon haluamme kommentoida, löytyykin sieltä!</a:t>
            </a:r>
          </a:p>
          <a:p>
            <a:r>
              <a:rPr lang="fi-FI" dirty="0"/>
              <a:t>video voi olla ladattu vuosi sitten, mutta siinä voi olla silti aktiivista ja ajankohtaista kommentointia: video nousee esiin hauissa ja tarjoilussa, ja osallistumisemme tavoittaa enemmän nuoria kuin ei-aktiivisissa videoissa (ladattu kauan sitten/paljon aiemmin eikä aktiivista kommentointia)</a:t>
            </a:r>
            <a:br>
              <a:rPr lang="fi-FI" dirty="0"/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359290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3F095DC-5335-5146-8DE1-B4DC6BCA9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YouTube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103ED95-FD66-A745-8454-5421D6F02B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kun haluat katsoa, mitä aiemmissa päivystyksissä on kommentoitu katso kirjautumisen jälkeen 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www.youtube.com</a:t>
            </a:r>
            <a:r>
              <a:rPr lang="fi-FI" dirty="0"/>
              <a:t>/</a:t>
            </a:r>
            <a:r>
              <a:rPr lang="fi-FI" dirty="0" err="1"/>
              <a:t>feed</a:t>
            </a:r>
            <a:r>
              <a:rPr lang="fi-FI" dirty="0"/>
              <a:t>/</a:t>
            </a:r>
            <a:r>
              <a:rPr lang="fi-FI" dirty="0" err="1"/>
              <a:t>history</a:t>
            </a:r>
            <a:r>
              <a:rPr lang="fi-FI" dirty="0"/>
              <a:t>/</a:t>
            </a:r>
            <a:r>
              <a:rPr lang="fi-FI" dirty="0" err="1"/>
              <a:t>comment_history</a:t>
            </a:r>
            <a:r>
              <a:rPr lang="fi-FI" dirty="0"/>
              <a:t> </a:t>
            </a:r>
          </a:p>
          <a:p>
            <a:pPr lvl="1"/>
            <a:r>
              <a:rPr lang="fi-FI" dirty="0"/>
              <a:t>(eli Historia ja sieltä välilehti Kommentit) </a:t>
            </a:r>
          </a:p>
          <a:p>
            <a:pPr lvl="1"/>
            <a:r>
              <a:rPr lang="fi-FI" dirty="0"/>
              <a:t> samasta paikasta löytyvät myös tykkäämämme videot</a:t>
            </a:r>
          </a:p>
          <a:p>
            <a:pPr marL="0" indent="0">
              <a:buNone/>
            </a:pPr>
            <a:br>
              <a:rPr lang="fi-FI" dirty="0"/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06756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3276CA5-2109-E54A-B94E-96B1AEB7E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Perusteet ja taustaa</a:t>
            </a:r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FAFC3D3F-173E-6147-BB7B-9066CA3FEBAF}"/>
              </a:ext>
            </a:extLst>
          </p:cNvPr>
          <p:cNvSpPr/>
          <p:nvPr/>
        </p:nvSpPr>
        <p:spPr>
          <a:xfrm>
            <a:off x="838200" y="1690688"/>
            <a:ext cx="1019423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latin typeface="Arial" panose="020B0604020202020204" pitchFamily="34" charset="0"/>
              </a:rPr>
              <a:t>Paikallisesta toiminnasta vastaa ja sitä ohjaa seurakunnan nimeämä työntekijä tai vapaaehtoinen. Toimintaa toteuttavat tehtävään koulutetut pääsääntöisesti täysi-ikäiset vapaaehtoiset.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000" dirty="0"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latin typeface="Arial" panose="020B0604020202020204" pitchFamily="34" charset="0"/>
              </a:rPr>
              <a:t>Toiminta perustuu jokamiehen oikeuksiin ja kansalaisvelvollisuuksiin. Ryhmä toimii luottamuksellisuuden ja avoimuuden periaatteilla.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000" dirty="0"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latin typeface="Arial" panose="020B0604020202020204" pitchFamily="34" charset="0"/>
              </a:rPr>
              <a:t>Päivystystehtävää suorittaessaan vapaaehtoinen on tässä tehtävässä saamiensa tietojen osalta vaitiolovelvollinen.</a:t>
            </a:r>
          </a:p>
        </p:txBody>
      </p:sp>
    </p:spTree>
    <p:extLst>
      <p:ext uri="{BB962C8B-B14F-4D97-AF65-F5344CB8AC3E}">
        <p14:creationId xmlns:p14="http://schemas.microsoft.com/office/powerpoint/2010/main" val="33520191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5F6872-24E0-AF4A-88D9-7F2AF84FAA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122363"/>
            <a:ext cx="5284763" cy="2387600"/>
          </a:xfrm>
        </p:spPr>
        <p:txBody>
          <a:bodyPr/>
          <a:lstStyle/>
          <a:p>
            <a:r>
              <a:rPr lang="fi-FI" dirty="0"/>
              <a:t>Päivystäminen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8B2415A-6D30-3245-AC2E-11D59C72C2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Instagram</a:t>
            </a:r>
          </a:p>
        </p:txBody>
      </p:sp>
    </p:spTree>
    <p:extLst>
      <p:ext uri="{BB962C8B-B14F-4D97-AF65-F5344CB8AC3E}">
        <p14:creationId xmlns:p14="http://schemas.microsoft.com/office/powerpoint/2010/main" val="27807882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ECFA0FA-EC5F-6948-86FB-9C4317767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Instagram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20C73BF-EAD6-3B4E-9C3D-3D5857ED15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i-FI" dirty="0"/>
              <a:t>Instagram perustuu paljon tykkäämiskulttuuriin</a:t>
            </a:r>
          </a:p>
          <a:p>
            <a:endParaRPr lang="fi-FI" dirty="0"/>
          </a:p>
          <a:p>
            <a:r>
              <a:rPr lang="fi-FI" dirty="0"/>
              <a:t>Tykätään rohkeasti nuorten tileistä ja kuvista ja kommentoidaan!</a:t>
            </a:r>
          </a:p>
          <a:p>
            <a:endParaRPr lang="fi-FI" dirty="0"/>
          </a:p>
          <a:p>
            <a:r>
              <a:rPr lang="fi-FI" dirty="0"/>
              <a:t>Voidaan laittaa kannustavia viestejä: muistetaan allekirjoittaa viestit ”nimi/Saapas/ryhmä” eli Anna/Saapas Iisalmi</a:t>
            </a:r>
          </a:p>
          <a:p>
            <a:endParaRPr lang="fi-FI" dirty="0"/>
          </a:p>
          <a:p>
            <a:r>
              <a:rPr lang="fi-FI" dirty="0"/>
              <a:t>Nuori voi itse ottaa Saappaaseen yhteyttä</a:t>
            </a:r>
          </a:p>
          <a:p>
            <a:endParaRPr lang="fi-FI" dirty="0"/>
          </a:p>
          <a:p>
            <a:r>
              <a:rPr lang="fi-FI" dirty="0"/>
              <a:t>Osittain Saappaan markkinointiväline</a:t>
            </a:r>
          </a:p>
          <a:p>
            <a:endParaRPr lang="fi-FI" dirty="0"/>
          </a:p>
          <a:p>
            <a:r>
              <a:rPr lang="fi-FI" dirty="0"/>
              <a:t>Paljon omia päivityksiä!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351489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63D8C61-B4B0-FC48-AEA1-F88D310E0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Instagram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9D0F28B-1A41-D044-B58A-D3436B449F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Jos jonkun kuvan sydän näyttää jo punaiselta, niin siitä kuvasta on palveluoperaatiosaapas jo tykännyt.</a:t>
            </a:r>
          </a:p>
          <a:p>
            <a:endParaRPr lang="fi-FI" dirty="0"/>
          </a:p>
          <a:p>
            <a:r>
              <a:rPr lang="fi-FI" dirty="0"/>
              <a:t>Jos käyttäjän kohdalla on valkoisessa laatikossa: ”seurataan”, niin seuraamme jo käyttäjää. </a:t>
            </a:r>
          </a:p>
          <a:p>
            <a:endParaRPr lang="fi-FI" dirty="0"/>
          </a:p>
          <a:p>
            <a:r>
              <a:rPr lang="fi-FI" dirty="0"/>
              <a:t>Ellei ole seurattu niin sinisessä laatikossa lukee: seuraa.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139699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6553BB7-F977-5844-BB09-BACFB5220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Instagram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97B58F2-6F33-3748-9232-E8AAD83B1A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Miten etsin?</a:t>
            </a:r>
          </a:p>
          <a:p>
            <a:pPr lvl="2">
              <a:spcBef>
                <a:spcPts val="0"/>
              </a:spcBef>
            </a:pPr>
            <a:r>
              <a:rPr lang="fi-FI" dirty="0"/>
              <a:t>Mitkä </a:t>
            </a:r>
            <a:r>
              <a:rPr lang="fi-FI" dirty="0" err="1"/>
              <a:t>hashtagit</a:t>
            </a:r>
            <a:r>
              <a:rPr lang="fi-FI" dirty="0"/>
              <a:t> (#) ja hakusanat ovat sellaisia, joilla nuoria löytyy?</a:t>
            </a:r>
          </a:p>
          <a:p>
            <a:pPr lvl="2">
              <a:spcBef>
                <a:spcPts val="0"/>
              </a:spcBef>
            </a:pPr>
            <a:r>
              <a:rPr lang="fi-FI" dirty="0"/>
              <a:t>Nuoria, joita jo tuntee</a:t>
            </a:r>
          </a:p>
          <a:p>
            <a:pPr lvl="2">
              <a:spcBef>
                <a:spcPts val="0"/>
              </a:spcBef>
            </a:pPr>
            <a:endParaRPr lang="fi-FI" dirty="0"/>
          </a:p>
          <a:p>
            <a:pPr>
              <a:spcBef>
                <a:spcPts val="0"/>
              </a:spcBef>
            </a:pPr>
            <a:r>
              <a:rPr lang="fi-FI" dirty="0"/>
              <a:t>Instagramissa Saapaspäivystäjänä joutuu  pohtimaan, mistä kuvista tykkää</a:t>
            </a:r>
          </a:p>
          <a:p>
            <a:pPr marL="1346200" indent="-342900">
              <a:spcBef>
                <a:spcPts val="0"/>
              </a:spcBef>
              <a:buSzPts val="2200"/>
            </a:pPr>
            <a:r>
              <a:rPr lang="fi-FI" sz="2200" dirty="0"/>
              <a:t>Loppujen lopuksi tärkeää on ennemmin reagoida kuin jättää reagoimatta</a:t>
            </a:r>
          </a:p>
          <a:p>
            <a:pPr marL="1346200" indent="-342900">
              <a:spcBef>
                <a:spcPts val="0"/>
              </a:spcBef>
              <a:buSzPts val="2200"/>
            </a:pPr>
            <a:r>
              <a:rPr lang="fi-FI" sz="2200" dirty="0"/>
              <a:t>Onko kommentointi parempi kuin tykkääminen?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346518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5F6872-24E0-AF4A-88D9-7F2AF84FAA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122363"/>
            <a:ext cx="5326966" cy="2387600"/>
          </a:xfrm>
        </p:spPr>
        <p:txBody>
          <a:bodyPr/>
          <a:lstStyle/>
          <a:p>
            <a:r>
              <a:rPr lang="fi-FI" dirty="0"/>
              <a:t>Päivystäminen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8B2415A-6D30-3245-AC2E-11D59C72C2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err="1"/>
              <a:t>TikTok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542650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E3C76F3-499F-D84D-8AA0-E3E552C13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Vinkkejä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BE3DC33-ED1F-5648-85EF-40CEF50535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>
              <a:lnSpc>
                <a:spcPct val="150000"/>
              </a:lnSpc>
            </a:pPr>
            <a:r>
              <a:rPr lang="fi-FI" sz="2400" dirty="0" err="1"/>
              <a:t>TikTokia</a:t>
            </a:r>
            <a:r>
              <a:rPr lang="fi-FI" sz="2400" dirty="0"/>
              <a:t> on kaikista kätevin ja helpoin käyttää puhelimella. Tietokoneella sen selaaminen ja hakusanoilla etsiminen on hankalampaa.</a:t>
            </a:r>
          </a:p>
          <a:p>
            <a:pPr lvl="0">
              <a:lnSpc>
                <a:spcPct val="150000"/>
              </a:lnSpc>
            </a:pPr>
            <a:r>
              <a:rPr lang="fi-FI" sz="2400" dirty="0"/>
              <a:t>Voit etsiä samanlaisilla hakusanoilla </a:t>
            </a:r>
            <a:r>
              <a:rPr lang="fi-FI" sz="2400" dirty="0" err="1"/>
              <a:t>TikTokeja</a:t>
            </a:r>
            <a:r>
              <a:rPr lang="fi-FI" sz="2400" dirty="0"/>
              <a:t>, kuin millä etsit esimerkiksi Instagramissa tai </a:t>
            </a:r>
            <a:r>
              <a:rPr lang="fi-FI" sz="2400" dirty="0" err="1"/>
              <a:t>Youtubessakin</a:t>
            </a:r>
            <a:r>
              <a:rPr lang="fi-FI" sz="2400" dirty="0"/>
              <a:t>. #Kiusaaminen, #masennus, #mielenterveysongelmat -hakusanoilla voit vaikka aloittaa.</a:t>
            </a:r>
          </a:p>
          <a:p>
            <a:pPr>
              <a:lnSpc>
                <a:spcPct val="150000"/>
              </a:lnSpc>
            </a:pPr>
            <a:r>
              <a:rPr lang="fi-FI" sz="2400" dirty="0"/>
              <a:t>Mitä enemmän selaat ja käytät sovellusta sen paremmin algoritmi pyrkii oppimaan mistä videoista pidät ja ehdottaa sen myötä sinulle sopivinta sisältöä. </a:t>
            </a:r>
          </a:p>
        </p:txBody>
      </p:sp>
    </p:spTree>
    <p:extLst>
      <p:ext uri="{BB962C8B-B14F-4D97-AF65-F5344CB8AC3E}">
        <p14:creationId xmlns:p14="http://schemas.microsoft.com/office/powerpoint/2010/main" val="40876269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CBF8F2A-449A-5044-85B8-7BDCFF8CBC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1555" y="1493580"/>
            <a:ext cx="5181600" cy="387084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</a:pPr>
            <a:r>
              <a:rPr lang="fi-FI" dirty="0"/>
              <a:t>Yläkulmassa suurennuslasi ”etsi”, jolla voit hakea sopivilla hakusanoilla samalla lailla kuin YouTubessa ja Instagramissa.</a:t>
            </a:r>
          </a:p>
          <a:p>
            <a:pPr>
              <a:lnSpc>
                <a:spcPct val="170000"/>
              </a:lnSpc>
            </a:pPr>
            <a:r>
              <a:rPr lang="fi-FI" dirty="0"/>
              <a:t>Mitä enemmän haetaan tietyillä hakusanoilla ja katsotaan sitä kautta löytyneitä </a:t>
            </a:r>
            <a:r>
              <a:rPr lang="fi-FI" dirty="0" err="1"/>
              <a:t>TikTokeja</a:t>
            </a:r>
            <a:r>
              <a:rPr lang="fi-FI" dirty="0"/>
              <a:t>, alkaa </a:t>
            </a:r>
            <a:r>
              <a:rPr lang="fi-FI" dirty="0" err="1"/>
              <a:t>TikTok</a:t>
            </a:r>
            <a:r>
              <a:rPr lang="fi-FI" dirty="0"/>
              <a:t> automaattisesti tarjoamaan saman tyylisiä videoita etusivulle.</a:t>
            </a:r>
          </a:p>
        </p:txBody>
      </p:sp>
      <p:pic>
        <p:nvPicPr>
          <p:cNvPr id="6" name="Kuva 5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66BFA921-7930-E740-A9AA-23E140B50532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5590" y="748181"/>
            <a:ext cx="2558211" cy="4914900"/>
          </a:xfrm>
          <a:prstGeom prst="rect">
            <a:avLst/>
          </a:prstGeom>
        </p:spPr>
      </p:pic>
      <p:pic>
        <p:nvPicPr>
          <p:cNvPr id="11" name="Sisällön paikkamerkki 10" descr="Kuva, joka sisältää kohteen teksti, henkilö, seisominen&#10;&#10;Kuvaus luotu automaattisesti">
            <a:extLst>
              <a:ext uri="{FF2B5EF4-FFF2-40B4-BE49-F238E27FC236}">
                <a16:creationId xmlns:a16="http://schemas.microsoft.com/office/drawing/2014/main" id="{43FAF069-DC98-F8F1-1505-13FA2FBA478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7075" y="1032410"/>
            <a:ext cx="2678959" cy="4594135"/>
          </a:xfrm>
        </p:spPr>
      </p:pic>
    </p:spTree>
    <p:extLst>
      <p:ext uri="{BB962C8B-B14F-4D97-AF65-F5344CB8AC3E}">
        <p14:creationId xmlns:p14="http://schemas.microsoft.com/office/powerpoint/2010/main" val="31602276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CBF8F2A-449A-5044-85B8-7BDCFF8CBC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156722"/>
            <a:ext cx="5181600" cy="387084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70000"/>
              </a:lnSpc>
            </a:pPr>
            <a:r>
              <a:rPr lang="fi-FI" dirty="0"/>
              <a:t>Vierittämällä Sinulle -sivua ylöspäin voit selata kotisivulla esiintyviä videoita. </a:t>
            </a:r>
          </a:p>
          <a:p>
            <a:pPr>
              <a:lnSpc>
                <a:spcPct val="170000"/>
              </a:lnSpc>
            </a:pPr>
            <a:r>
              <a:rPr lang="fi-FI" dirty="0"/>
              <a:t>Pyyhkäisemällä puolestaan vasemmalle pääset katsomaan videon tekijän käyttäjäprofiilia. </a:t>
            </a:r>
          </a:p>
          <a:p>
            <a:pPr>
              <a:lnSpc>
                <a:spcPct val="170000"/>
              </a:lnSpc>
            </a:pPr>
            <a:r>
              <a:rPr lang="fi-FI" dirty="0"/>
              <a:t>Vaihtamalla ylärivin valikosta Seurataan -sivun pääset katsomaan uusimpia videoita seuraamiltasi käyttäjiltä. </a:t>
            </a:r>
          </a:p>
          <a:p>
            <a:pPr>
              <a:lnSpc>
                <a:spcPct val="170000"/>
              </a:lnSpc>
            </a:pPr>
            <a:r>
              <a:rPr lang="fi-FI" dirty="0"/>
              <a:t>Oikeassa reunassa erilaiset toiminnot, miten voit tykätä/kommentoida/lisätä suosikkeihin/julkaista uudelleen katsomasi </a:t>
            </a:r>
            <a:r>
              <a:rPr lang="fi-FI" dirty="0" err="1"/>
              <a:t>TikTokin</a:t>
            </a:r>
            <a:r>
              <a:rPr lang="fi-FI" dirty="0"/>
              <a:t>.</a:t>
            </a:r>
          </a:p>
        </p:txBody>
      </p:sp>
      <p:pic>
        <p:nvPicPr>
          <p:cNvPr id="5" name="Sisällön paikkamerkki 4" descr="Kuva, joka sisältää kohteen teksti, näyttökuva, merkki&#10;&#10;Kuvaus luotu automaattisesti">
            <a:extLst>
              <a:ext uri="{FF2B5EF4-FFF2-40B4-BE49-F238E27FC236}">
                <a16:creationId xmlns:a16="http://schemas.microsoft.com/office/drawing/2014/main" id="{D6252FBB-4F0B-7E3E-F3E5-F066E53D345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0681" y="113760"/>
            <a:ext cx="3866919" cy="6630480"/>
          </a:xfrm>
        </p:spPr>
      </p:pic>
    </p:spTree>
    <p:extLst>
      <p:ext uri="{BB962C8B-B14F-4D97-AF65-F5344CB8AC3E}">
        <p14:creationId xmlns:p14="http://schemas.microsoft.com/office/powerpoint/2010/main" val="7120256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DEFC460-9629-D948-A45F-F543F5A8BF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108435"/>
            <a:ext cx="5181600" cy="387084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50000"/>
              </a:lnSpc>
            </a:pPr>
            <a:r>
              <a:rPr lang="fi-FI" dirty="0"/>
              <a:t>Muiden sosiaalisen median sovellusten tapaan </a:t>
            </a:r>
            <a:r>
              <a:rPr lang="fi-FI" dirty="0" err="1"/>
              <a:t>TikTokissa</a:t>
            </a:r>
            <a:r>
              <a:rPr lang="fi-FI" dirty="0"/>
              <a:t> on myös mahdollisuus yksityisviesteihin alareunan valikosta löytyvässä ”Saapuneet”-sivulla.</a:t>
            </a:r>
          </a:p>
          <a:p>
            <a:pPr>
              <a:lnSpc>
                <a:spcPct val="150000"/>
              </a:lnSpc>
            </a:pPr>
            <a:r>
              <a:rPr lang="fi-FI" dirty="0"/>
              <a:t>Ensin esitellään toimintaa, jota pääsee katsomaan lisää oikean reunan nuolen takaa.</a:t>
            </a:r>
          </a:p>
          <a:p>
            <a:pPr>
              <a:lnSpc>
                <a:spcPct val="150000"/>
              </a:lnSpc>
            </a:pPr>
            <a:r>
              <a:rPr lang="fi-FI" dirty="0"/>
              <a:t>Viestit pääsee lukemaan vierittämällä sivua alaspäin.</a:t>
            </a:r>
          </a:p>
          <a:p>
            <a:pPr>
              <a:lnSpc>
                <a:spcPct val="150000"/>
              </a:lnSpc>
            </a:pPr>
            <a:r>
              <a:rPr lang="fi-FI" dirty="0"/>
              <a:t>Uuden viestin seuraajien kanssa voi aloittaa yläkulmassa olevasta paperin ja kynän kuvasta.</a:t>
            </a:r>
          </a:p>
          <a:p>
            <a:pPr>
              <a:lnSpc>
                <a:spcPct val="150000"/>
              </a:lnSpc>
            </a:pPr>
            <a:endParaRPr lang="fi-FI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Käsinkirjoitus 5">
                <a:extLst>
                  <a:ext uri="{FF2B5EF4-FFF2-40B4-BE49-F238E27FC236}">
                    <a16:creationId xmlns:a16="http://schemas.microsoft.com/office/drawing/2014/main" id="{6A6545F9-E8E8-D64D-858A-E8F4680D6509}"/>
                  </a:ext>
                </a:extLst>
              </p14:cNvPr>
              <p14:cNvContentPartPr/>
              <p14:nvPr/>
            </p14:nvContentPartPr>
            <p14:xfrm>
              <a:off x="9439527" y="5222978"/>
              <a:ext cx="849600" cy="663120"/>
            </p14:xfrm>
          </p:contentPart>
        </mc:Choice>
        <mc:Fallback xmlns="">
          <p:pic>
            <p:nvPicPr>
              <p:cNvPr id="6" name="Käsinkirjoitus 5">
                <a:extLst>
                  <a:ext uri="{FF2B5EF4-FFF2-40B4-BE49-F238E27FC236}">
                    <a16:creationId xmlns:a16="http://schemas.microsoft.com/office/drawing/2014/main" id="{6A6545F9-E8E8-D64D-858A-E8F4680D650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421527" y="5205338"/>
                <a:ext cx="885240" cy="69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Käsinkirjoitus 6">
                <a:extLst>
                  <a:ext uri="{FF2B5EF4-FFF2-40B4-BE49-F238E27FC236}">
                    <a16:creationId xmlns:a16="http://schemas.microsoft.com/office/drawing/2014/main" id="{DBAF1EEB-088E-E742-845B-C6C685C1612B}"/>
                  </a:ext>
                </a:extLst>
              </p14:cNvPr>
              <p14:cNvContentPartPr/>
              <p14:nvPr/>
            </p14:nvContentPartPr>
            <p14:xfrm>
              <a:off x="10312887" y="219338"/>
              <a:ext cx="603360" cy="500040"/>
            </p14:xfrm>
          </p:contentPart>
        </mc:Choice>
        <mc:Fallback xmlns="">
          <p:pic>
            <p:nvPicPr>
              <p:cNvPr id="7" name="Käsinkirjoitus 6">
                <a:extLst>
                  <a:ext uri="{FF2B5EF4-FFF2-40B4-BE49-F238E27FC236}">
                    <a16:creationId xmlns:a16="http://schemas.microsoft.com/office/drawing/2014/main" id="{DBAF1EEB-088E-E742-845B-C6C685C1612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294887" y="201698"/>
                <a:ext cx="639000" cy="53568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Kuva 3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88CCFEF2-EAD6-B1EF-4C63-ECB3077D7F2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6892" y="0"/>
            <a:ext cx="3810244" cy="6533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4272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5F6872-24E0-AF4A-88D9-7F2AF84FAA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122363"/>
            <a:ext cx="5467643" cy="2387600"/>
          </a:xfrm>
        </p:spPr>
        <p:txBody>
          <a:bodyPr/>
          <a:lstStyle/>
          <a:p>
            <a:r>
              <a:rPr lang="fi-FI" dirty="0"/>
              <a:t>Päivystäminen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8B2415A-6D30-3245-AC2E-11D59C72C2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SaapasChat</a:t>
            </a:r>
          </a:p>
          <a:p>
            <a:r>
              <a:rPr lang="fi-FI" dirty="0"/>
              <a:t>Ns. nopea päivystäminen</a:t>
            </a:r>
          </a:p>
        </p:txBody>
      </p:sp>
    </p:spTree>
    <p:extLst>
      <p:ext uri="{BB962C8B-B14F-4D97-AF65-F5344CB8AC3E}">
        <p14:creationId xmlns:p14="http://schemas.microsoft.com/office/powerpoint/2010/main" val="1843107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3276CA5-2109-E54A-B94E-96B1AEB7E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Perusteet ja taustaa</a:t>
            </a:r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FAFC3D3F-173E-6147-BB7B-9066CA3FEBAF}"/>
              </a:ext>
            </a:extLst>
          </p:cNvPr>
          <p:cNvSpPr/>
          <p:nvPr/>
        </p:nvSpPr>
        <p:spPr>
          <a:xfrm>
            <a:off x="838199" y="1520687"/>
            <a:ext cx="1019423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NettiSaapas</a:t>
            </a:r>
            <a:r>
              <a:rPr lang="fi-FI" sz="2400" dirty="0">
                <a:solidFill>
                  <a:srgbClr val="000000"/>
                </a:solidFill>
                <a:latin typeface="Arial" panose="020B0604020202020204" pitchFamily="34" charset="0"/>
              </a:rPr>
              <a:t> kehitettiin 2010 RAY:n määrärahalla. Työryhmässä oli erityisnuorisotyöntekijöitä ja verkko-osaajia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0000"/>
                </a:solidFill>
                <a:latin typeface="Arial" panose="020B0604020202020204" pitchFamily="34" charset="0"/>
              </a:rPr>
              <a:t>haluttiin kehittää toimintaa, joka on luonteeltaan pysyvää seurakuntien etsivää erityisnuorisotyötä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i-FI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0000"/>
                </a:solidFill>
                <a:latin typeface="Arial" panose="020B0604020202020204" pitchFamily="34" charset="0"/>
              </a:rPr>
              <a:t>olemassa oleviin tukirakenteisiin ja verkkoihin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i-FI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0000"/>
                </a:solidFill>
                <a:latin typeface="Arial" panose="020B0604020202020204" pitchFamily="34" charset="0"/>
              </a:rPr>
              <a:t>verkostoituminen alusta alkaen (verkkotoimijat)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i-FI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0000"/>
                </a:solidFill>
                <a:latin typeface="Arial" panose="020B0604020202020204" pitchFamily="34" charset="0"/>
              </a:rPr>
              <a:t>haluttiin tehdä jotain, mitä muut eivät vielä tehneet, vahvalla etsivän työn otteella</a:t>
            </a:r>
          </a:p>
        </p:txBody>
      </p:sp>
    </p:spTree>
    <p:extLst>
      <p:ext uri="{BB962C8B-B14F-4D97-AF65-F5344CB8AC3E}">
        <p14:creationId xmlns:p14="http://schemas.microsoft.com/office/powerpoint/2010/main" val="25743209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DA3D1E0-4FB3-BF4D-B4AA-79063EEF5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Tukinet.net</a:t>
            </a:r>
            <a:r>
              <a:rPr lang="fi-FI" dirty="0"/>
              <a:t> tunnus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45546ED-7ABC-BF44-863E-CD6BA5323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2400506"/>
            <a:ext cx="3932237" cy="2761879"/>
          </a:xfrm>
        </p:spPr>
        <p:txBody>
          <a:bodyPr>
            <a:normAutofit fontScale="925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Saat linkin, jota kautta teet tunnuksen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2200" dirty="0"/>
              <a:t>Nimimerkkinä haluamasi nimi + Saapas. Esim. </a:t>
            </a:r>
            <a:r>
              <a:rPr lang="fi-FI" sz="2200" dirty="0" err="1"/>
              <a:t>Anna_Saapas</a:t>
            </a:r>
            <a:endParaRPr lang="fi-FI" sz="2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2200" dirty="0"/>
              <a:t>Muista vaihtaa </a:t>
            </a:r>
            <a:r>
              <a:rPr lang="fi-FI" sz="2200" dirty="0" err="1"/>
              <a:t>alasvetovalikosta</a:t>
            </a:r>
            <a:r>
              <a:rPr lang="fi-FI" sz="2200" dirty="0"/>
              <a:t> työntekijän tilalle vapaaehtoinen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</p:txBody>
      </p:sp>
      <p:pic>
        <p:nvPicPr>
          <p:cNvPr id="5" name="Sisällön paikkamerkki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3E991B8D-8B81-B24A-8157-6B38F85021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3188" y="1686089"/>
            <a:ext cx="6172200" cy="347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7499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5CFD7B-2762-FA46-8C71-C575FA800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Tukinet.net</a:t>
            </a:r>
            <a:r>
              <a:rPr lang="fi-FI" dirty="0"/>
              <a:t> tunnus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9F06356-8C26-FC4F-8668-5480E7DA47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6B6924C-E505-C84F-BADE-28576724F07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Saadaksesi profiilikuvaksi Saapas-logon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Kirjaudu sisään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Mene kohtaan ASETUKSET</a:t>
            </a:r>
          </a:p>
        </p:txBody>
      </p:sp>
      <p:grpSp>
        <p:nvGrpSpPr>
          <p:cNvPr id="17" name="Ryhmä 16">
            <a:extLst>
              <a:ext uri="{FF2B5EF4-FFF2-40B4-BE49-F238E27FC236}">
                <a16:creationId xmlns:a16="http://schemas.microsoft.com/office/drawing/2014/main" id="{1CB577E1-9951-B24B-A102-1933170F6571}"/>
              </a:ext>
            </a:extLst>
          </p:cNvPr>
          <p:cNvGrpSpPr/>
          <p:nvPr/>
        </p:nvGrpSpPr>
        <p:grpSpPr>
          <a:xfrm>
            <a:off x="5682343" y="631190"/>
            <a:ext cx="4799107" cy="4872038"/>
            <a:chOff x="1659376" y="693964"/>
            <a:chExt cx="4118361" cy="4395912"/>
          </a:xfrm>
        </p:grpSpPr>
        <p:pic>
          <p:nvPicPr>
            <p:cNvPr id="18" name="Kuva 17">
              <a:extLst>
                <a:ext uri="{FF2B5EF4-FFF2-40B4-BE49-F238E27FC236}">
                  <a16:creationId xmlns:a16="http://schemas.microsoft.com/office/drawing/2014/main" id="{AD8D20D7-B569-E348-AC56-8AD81EEBF4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59376" y="693964"/>
              <a:ext cx="4118361" cy="4305552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9" name="Käsinkirjoitus 18">
                  <a:extLst>
                    <a:ext uri="{FF2B5EF4-FFF2-40B4-BE49-F238E27FC236}">
                      <a16:creationId xmlns:a16="http://schemas.microsoft.com/office/drawing/2014/main" id="{C53CB43D-DF08-F547-ABEC-28DBC8F6A0F0}"/>
                    </a:ext>
                  </a:extLst>
                </p14:cNvPr>
                <p14:cNvContentPartPr/>
                <p14:nvPr/>
              </p14:nvContentPartPr>
              <p14:xfrm>
                <a:off x="2023347" y="4386436"/>
                <a:ext cx="911880" cy="703440"/>
              </p14:xfrm>
            </p:contentPart>
          </mc:Choice>
          <mc:Fallback xmlns="">
            <p:pic>
              <p:nvPicPr>
                <p:cNvPr id="19" name="Käsinkirjoitus 18">
                  <a:extLst>
                    <a:ext uri="{FF2B5EF4-FFF2-40B4-BE49-F238E27FC236}">
                      <a16:creationId xmlns:a16="http://schemas.microsoft.com/office/drawing/2014/main" id="{C53CB43D-DF08-F547-ABEC-28DBC8F6A0F0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007902" y="4370198"/>
                  <a:ext cx="942461" cy="735592"/>
                </a:xfrm>
                <a:prstGeom prst="rect">
                  <a:avLst/>
                </a:prstGeom>
              </p:spPr>
            </p:pic>
          </mc:Fallback>
        </mc:AlternateContent>
        <p:pic>
          <p:nvPicPr>
            <p:cNvPr id="20" name="Kuva 19" descr="Suuntanuoli: vastapäivään tasaisella täytöllä">
              <a:extLst>
                <a:ext uri="{FF2B5EF4-FFF2-40B4-BE49-F238E27FC236}">
                  <a16:creationId xmlns:a16="http://schemas.microsoft.com/office/drawing/2014/main" id="{40A0690E-093F-B844-9D99-F918D86F6B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6761981">
              <a:off x="3024322" y="4018266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828161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5CFD7B-2762-FA46-8C71-C575FA800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Tukinet.net</a:t>
            </a:r>
            <a:r>
              <a:rPr lang="fi-FI" dirty="0"/>
              <a:t> tunnus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9F06356-8C26-FC4F-8668-5480E7DA47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6B6924C-E505-C84F-BADE-28576724F07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Valitse asetusten yläreunasta NINCHAT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Jos kuvake on Saapas-logo, on kaikki kunnossa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Muuten paina PÄIVITÄ TIEDOT NINCHATISSA</a:t>
            </a:r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12FF1B44-39DF-0E4F-9DB4-8DBDEC7CCF45}"/>
              </a:ext>
            </a:extLst>
          </p:cNvPr>
          <p:cNvGrpSpPr/>
          <p:nvPr/>
        </p:nvGrpSpPr>
        <p:grpSpPr>
          <a:xfrm>
            <a:off x="5065623" y="457200"/>
            <a:ext cx="6704012" cy="5263686"/>
            <a:chOff x="819807" y="173421"/>
            <a:chExt cx="7592673" cy="5560528"/>
          </a:xfrm>
        </p:grpSpPr>
        <p:pic>
          <p:nvPicPr>
            <p:cNvPr id="10" name="Kuva 9">
              <a:extLst>
                <a:ext uri="{FF2B5EF4-FFF2-40B4-BE49-F238E27FC236}">
                  <a16:creationId xmlns:a16="http://schemas.microsoft.com/office/drawing/2014/main" id="{58C580EC-975C-3946-8642-679DD4580E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9807" y="173421"/>
              <a:ext cx="7592673" cy="5560528"/>
            </a:xfrm>
            <a:prstGeom prst="rect">
              <a:avLst/>
            </a:prstGeom>
          </p:spPr>
        </p:pic>
        <p:pic>
          <p:nvPicPr>
            <p:cNvPr id="11" name="Kuva 10" descr="Suuntanuoli: vastapäivään tasaisella täytöllä">
              <a:extLst>
                <a:ext uri="{FF2B5EF4-FFF2-40B4-BE49-F238E27FC236}">
                  <a16:creationId xmlns:a16="http://schemas.microsoft.com/office/drawing/2014/main" id="{A1707DEC-58F4-9846-9A0A-2646343A6F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8786532">
              <a:off x="5164937" y="4485290"/>
              <a:ext cx="914400" cy="914400"/>
            </a:xfrm>
            <a:prstGeom prst="rect">
              <a:avLst/>
            </a:prstGeom>
          </p:spPr>
        </p:pic>
        <p:pic>
          <p:nvPicPr>
            <p:cNvPr id="12" name="Kuva 11" descr="Suuntanuoli: vastapäivään tasaisella täytöllä">
              <a:extLst>
                <a:ext uri="{FF2B5EF4-FFF2-40B4-BE49-F238E27FC236}">
                  <a16:creationId xmlns:a16="http://schemas.microsoft.com/office/drawing/2014/main" id="{689EBB62-0C74-B040-A817-BE12DF265E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926180">
              <a:off x="5811164" y="1147375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955698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98"/>
          <p:cNvSpPr txBox="1">
            <a:spLocks noGrp="1"/>
          </p:cNvSpPr>
          <p:nvPr>
            <p:ph type="title"/>
          </p:nvPr>
        </p:nvSpPr>
        <p:spPr>
          <a:xfrm>
            <a:off x="872947" y="222845"/>
            <a:ext cx="3670918" cy="1454051"/>
          </a:xfrm>
          <a:prstGeom prst="rect">
            <a:avLst/>
          </a:prstGeom>
        </p:spPr>
        <p:txBody>
          <a:bodyPr spcFirstLastPara="1" vert="horz" lIns="91425" tIns="91425" rIns="91425" bIns="91425" rtlCol="0" anchorCtr="0">
            <a:normAutofit/>
          </a:bodyPr>
          <a:lstStyle/>
          <a:p>
            <a:pPr>
              <a:spcBef>
                <a:spcPts val="0"/>
              </a:spcBef>
              <a:buClr>
                <a:schemeClr val="accent6"/>
              </a:buClr>
              <a:buSzPts val="3600"/>
            </a:pPr>
            <a:r>
              <a:rPr lang="fi-FI" sz="4000" dirty="0"/>
              <a:t>SaapasChat</a:t>
            </a:r>
          </a:p>
        </p:txBody>
      </p:sp>
      <p:sp>
        <p:nvSpPr>
          <p:cNvPr id="248" name="Google Shape;248;p98"/>
          <p:cNvSpPr txBox="1">
            <a:spLocks noGrp="1"/>
          </p:cNvSpPr>
          <p:nvPr>
            <p:ph type="body" idx="1"/>
          </p:nvPr>
        </p:nvSpPr>
        <p:spPr>
          <a:xfrm>
            <a:off x="872947" y="949870"/>
            <a:ext cx="10325631" cy="4520436"/>
          </a:xfrm>
          <a:prstGeom prst="rect">
            <a:avLst/>
          </a:prstGeom>
        </p:spPr>
        <p:txBody>
          <a:bodyPr spcFirstLastPara="1" vert="horz" lIns="91425" tIns="91425" rIns="91425" bIns="91425" rtlCol="0" anchor="ctr" anchorCtr="0">
            <a:noAutofit/>
          </a:bodyPr>
          <a:lstStyle/>
          <a:p>
            <a:r>
              <a:rPr lang="fi-FI" sz="2400" dirty="0"/>
              <a:t>SaapasChat on </a:t>
            </a:r>
            <a:r>
              <a:rPr lang="fi-FI" sz="2400" dirty="0" err="1"/>
              <a:t>ryhmächat</a:t>
            </a:r>
            <a:r>
              <a:rPr lang="fi-FI" sz="2400" dirty="0"/>
              <a:t>, joka on tarkoitettu nuorille.</a:t>
            </a:r>
          </a:p>
          <a:p>
            <a:r>
              <a:rPr lang="fi-FI" sz="2400" dirty="0"/>
              <a:t>Chatissa keskustellaan yhdessä aiheesta mikä keskusteluttaa juuri sillä kertaa.</a:t>
            </a:r>
          </a:p>
          <a:p>
            <a:r>
              <a:rPr lang="fi-FI" sz="2400" dirty="0"/>
              <a:t>Chatissa on yleensä 2-3 vapaaehtoista ja maksimissaan 10 nuorta ja sen kesto on 1 - 1,5 tuntia.</a:t>
            </a:r>
          </a:p>
          <a:p>
            <a:r>
              <a:rPr lang="fi-FI" sz="2400" dirty="0"/>
              <a:t>Chat on nopeatempoista jatkuvaa keskustelua nuorten nostamista asioista. Aiheet voivat olla hyvinkin arkisia esim. ruuanlaittoon liittyvää keskustelua tai hyvin raskaita ja henkilökohtaisia. Tämä on hyvä huomioida jo ennen </a:t>
            </a:r>
            <a:r>
              <a:rPr lang="fi-FI" sz="2400" dirty="0" err="1"/>
              <a:t>chatin</a:t>
            </a:r>
            <a:r>
              <a:rPr lang="fi-FI" sz="2400" dirty="0"/>
              <a:t> alkua.</a:t>
            </a:r>
          </a:p>
        </p:txBody>
      </p:sp>
    </p:spTree>
    <p:extLst>
      <p:ext uri="{BB962C8B-B14F-4D97-AF65-F5344CB8AC3E}">
        <p14:creationId xmlns:p14="http://schemas.microsoft.com/office/powerpoint/2010/main" val="16223775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A155774-1B21-1142-9B45-C1BF166EA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SaapasChat</a:t>
            </a:r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93503564-F4F5-8044-A858-D3366D71322E}"/>
              </a:ext>
            </a:extLst>
          </p:cNvPr>
          <p:cNvSpPr/>
          <p:nvPr/>
        </p:nvSpPr>
        <p:spPr>
          <a:xfrm>
            <a:off x="660739" y="1331215"/>
            <a:ext cx="10515600" cy="4195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SzPts val="2100"/>
              <a:buFont typeface="Arial" panose="020B0604020202020204" pitchFamily="34" charset="0"/>
              <a:buChar char="•"/>
            </a:pPr>
            <a:r>
              <a:rPr lang="fi-FI" dirty="0">
                <a:latin typeface="Arial" panose="020B0604020202020204" pitchFamily="34" charset="0"/>
              </a:rPr>
              <a:t>Chat avataan ja suljetaan aina sovittuna/ilmoitettuna aikana, ei siis liian aikaisin eikä liian myöhään. </a:t>
            </a:r>
          </a:p>
          <a:p>
            <a:pPr marL="285750" lvl="0" indent="-285750">
              <a:lnSpc>
                <a:spcPct val="150000"/>
              </a:lnSpc>
              <a:buSzPts val="2100"/>
              <a:buFont typeface="Arial" panose="020B0604020202020204" pitchFamily="34" charset="0"/>
              <a:buChar char="•"/>
            </a:pPr>
            <a:r>
              <a:rPr lang="fi-FI" dirty="0">
                <a:latin typeface="Arial" panose="020B0604020202020204" pitchFamily="34" charset="0"/>
              </a:rPr>
              <a:t>Noin 5-10 minuuttia ennen chatin loppumista tehdään tsemppaus mukana olleille ja kerrotaan, milloin on seuraava SaapasChat (xx.x.20xx klo </a:t>
            </a:r>
            <a:r>
              <a:rPr lang="fi-FI" dirty="0" err="1">
                <a:latin typeface="Arial" panose="020B0604020202020204" pitchFamily="34" charset="0"/>
              </a:rPr>
              <a:t>xx.xx</a:t>
            </a:r>
            <a:r>
              <a:rPr lang="fi-FI" dirty="0">
                <a:latin typeface="Arial" panose="020B0604020202020204" pitchFamily="34" charset="0"/>
              </a:rPr>
              <a:t>)</a:t>
            </a:r>
          </a:p>
          <a:p>
            <a:pPr marL="285750" indent="-285750">
              <a:lnSpc>
                <a:spcPct val="150000"/>
              </a:lnSpc>
              <a:buSzPts val="2100"/>
              <a:buFont typeface="Arial" panose="020B0604020202020204" pitchFamily="34" charset="0"/>
              <a:buChar char="•"/>
            </a:pPr>
            <a:r>
              <a:rPr lang="fi-FI" dirty="0">
                <a:latin typeface="Arial" panose="020B0604020202020204" pitchFamily="34" charset="0"/>
              </a:rPr>
              <a:t>Muistetaan toivottaa kaikki mukaan tulijat erikseen tervetulleiksi chattiin, huomioidaan näin jokainen.</a:t>
            </a:r>
          </a:p>
          <a:p>
            <a:pPr marL="285750" lvl="2" indent="-285750">
              <a:lnSpc>
                <a:spcPct val="150000"/>
              </a:lnSpc>
              <a:buSzPts val="2100"/>
              <a:buFont typeface="Arial" panose="020B0604020202020204" pitchFamily="34" charset="0"/>
              <a:buChar char="•"/>
            </a:pPr>
            <a:r>
              <a:rPr lang="fi-FI" dirty="0">
                <a:latin typeface="Arial" panose="020B0604020202020204" pitchFamily="34" charset="0"/>
              </a:rPr>
              <a:t>Viestin kohdentaminen tietylle nimimerkille: kirjoita nimimerkin alku ja paina tabulaattoria*, niin nimimerkki ilmestyy kokonaisuudessaan. (*</a:t>
            </a:r>
            <a:r>
              <a:rPr lang="fi-FI" dirty="0" err="1">
                <a:latin typeface="Arial" panose="020B0604020202020204" pitchFamily="34" charset="0"/>
              </a:rPr>
              <a:t>Caps</a:t>
            </a:r>
            <a:r>
              <a:rPr lang="fi-FI" dirty="0">
                <a:latin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</a:rPr>
              <a:t>lockin</a:t>
            </a:r>
            <a:r>
              <a:rPr lang="fi-FI" dirty="0">
                <a:latin typeface="Arial" panose="020B0604020202020204" pitchFamily="34" charset="0"/>
              </a:rPr>
              <a:t> yläpuolella ”</a:t>
            </a:r>
            <a:r>
              <a:rPr lang="fi-FI" dirty="0" err="1">
                <a:latin typeface="Arial" panose="020B0604020202020204" pitchFamily="34" charset="0"/>
              </a:rPr>
              <a:t>Tab</a:t>
            </a:r>
            <a:r>
              <a:rPr lang="fi-FI" dirty="0">
                <a:latin typeface="Arial" panose="020B0604020202020204" pitchFamily="34" charset="0"/>
              </a:rPr>
              <a:t> / I</a:t>
            </a:r>
            <a:r>
              <a:rPr lang="fi-FI" dirty="0">
                <a:latin typeface="Arial" panose="020B0604020202020204" pitchFamily="34" charset="0"/>
                <a:sym typeface="Wingdings" pitchFamily="2" charset="2"/>
              </a:rPr>
              <a:t></a:t>
            </a:r>
            <a:r>
              <a:rPr lang="fi-FI" dirty="0">
                <a:latin typeface="Arial" panose="020B0604020202020204" pitchFamily="34" charset="0"/>
              </a:rPr>
              <a:t> / </a:t>
            </a:r>
            <a:r>
              <a:rPr lang="fi-FI" dirty="0">
                <a:latin typeface="Arial" panose="020B0604020202020204" pitchFamily="34" charset="0"/>
                <a:sym typeface="Wingdings" pitchFamily="2" charset="2"/>
              </a:rPr>
              <a:t></a:t>
            </a:r>
            <a:r>
              <a:rPr lang="fi-FI" dirty="0">
                <a:latin typeface="Arial" panose="020B0604020202020204" pitchFamily="34" charset="0"/>
              </a:rPr>
              <a:t>I” kuvio usein näppäimessä)</a:t>
            </a:r>
          </a:p>
          <a:p>
            <a:pPr marL="285750" indent="-285750">
              <a:lnSpc>
                <a:spcPct val="150000"/>
              </a:lnSpc>
              <a:buSzPts val="2100"/>
              <a:buFont typeface="Arial" panose="020B0604020202020204" pitchFamily="34" charset="0"/>
              <a:buChar char="•"/>
            </a:pPr>
            <a:r>
              <a:rPr lang="fi-FI" dirty="0">
                <a:latin typeface="Arial" panose="020B0604020202020204" pitchFamily="34" charset="0"/>
              </a:rPr>
              <a:t>Pyritään yhteiseen keskusteluun koko porukan kanssa</a:t>
            </a:r>
          </a:p>
          <a:p>
            <a:pPr marL="285750" indent="-285750">
              <a:lnSpc>
                <a:spcPct val="150000"/>
              </a:lnSpc>
              <a:buSzPts val="2100"/>
              <a:buFont typeface="Arial" panose="020B0604020202020204" pitchFamily="34" charset="0"/>
              <a:buChar char="•"/>
            </a:pPr>
            <a:r>
              <a:rPr lang="fi-FI" dirty="0">
                <a:latin typeface="Arial" panose="020B0604020202020204" pitchFamily="34" charset="0"/>
              </a:rPr>
              <a:t>On hyvä sopia, kuka keskittyy kenenkin kanssa keskusteluun, jos keskustelijoita on paljon</a:t>
            </a:r>
          </a:p>
        </p:txBody>
      </p:sp>
    </p:spTree>
    <p:extLst>
      <p:ext uri="{BB962C8B-B14F-4D97-AF65-F5344CB8AC3E}">
        <p14:creationId xmlns:p14="http://schemas.microsoft.com/office/powerpoint/2010/main" val="13032037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9982158659_0_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lIns="91425" tIns="91425" rIns="91425" bIns="91425" rtlCol="0" anchorCtr="0">
            <a:normAutofit/>
          </a:bodyPr>
          <a:lstStyle/>
          <a:p>
            <a:pPr>
              <a:buSzPts val="3600"/>
            </a:pPr>
            <a:r>
              <a:rPr lang="fi-FI" dirty="0"/>
              <a:t>SaapasChat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F9AAB11-AA54-274C-BE75-DDE219EE56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1128" y="2342356"/>
            <a:ext cx="3275012" cy="2173287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Kirjautumisen</a:t>
            </a:r>
            <a:r>
              <a:rPr lang="en-US" sz="2400" dirty="0"/>
              <a:t> </a:t>
            </a:r>
            <a:r>
              <a:rPr lang="en-US" sz="2400" dirty="0" err="1"/>
              <a:t>jälkeen</a:t>
            </a:r>
            <a:br>
              <a:rPr lang="en-US" sz="2400" dirty="0"/>
            </a:br>
            <a:r>
              <a:rPr lang="en-US" sz="2400" dirty="0" err="1"/>
              <a:t>Klikkaa</a:t>
            </a:r>
            <a:r>
              <a:rPr lang="en-US" sz="2400" dirty="0"/>
              <a:t> OMA TUKINET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Siirry</a:t>
            </a:r>
            <a:r>
              <a:rPr lang="en-US" sz="2400" dirty="0"/>
              <a:t> </a:t>
            </a:r>
            <a:r>
              <a:rPr lang="en-US" sz="2400" dirty="0" err="1"/>
              <a:t>sieltä</a:t>
            </a:r>
            <a:r>
              <a:rPr lang="en-US" sz="2400" dirty="0"/>
              <a:t> </a:t>
            </a:r>
            <a:r>
              <a:rPr lang="en-US" sz="2400" dirty="0" err="1"/>
              <a:t>kohtaan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/>
              <a:t>OMAT TEEMAT</a:t>
            </a:r>
            <a:endParaRPr lang="fi-FI" sz="24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CA0BE11F-9066-3940-A771-5862D51F22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9271" y="457200"/>
            <a:ext cx="7424019" cy="513310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Käsinkirjoitus 6">
                <a:extLst>
                  <a:ext uri="{FF2B5EF4-FFF2-40B4-BE49-F238E27FC236}">
                    <a16:creationId xmlns:a16="http://schemas.microsoft.com/office/drawing/2014/main" id="{56F41812-B7A9-DF49-AF73-8C8E4718D1B0}"/>
                  </a:ext>
                </a:extLst>
              </p14:cNvPr>
              <p14:cNvContentPartPr/>
              <p14:nvPr/>
            </p14:nvContentPartPr>
            <p14:xfrm>
              <a:off x="4518327" y="4616378"/>
              <a:ext cx="957240" cy="588240"/>
            </p14:xfrm>
          </p:contentPart>
        </mc:Choice>
        <mc:Fallback xmlns="">
          <p:pic>
            <p:nvPicPr>
              <p:cNvPr id="7" name="Käsinkirjoitus 6">
                <a:extLst>
                  <a:ext uri="{FF2B5EF4-FFF2-40B4-BE49-F238E27FC236}">
                    <a16:creationId xmlns:a16="http://schemas.microsoft.com/office/drawing/2014/main" id="{56F41812-B7A9-DF49-AF73-8C8E4718D1B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00327" y="4598378"/>
                <a:ext cx="992880" cy="623880"/>
              </a:xfrm>
              <a:prstGeom prst="rect">
                <a:avLst/>
              </a:prstGeom>
            </p:spPr>
          </p:pic>
        </mc:Fallback>
      </mc:AlternateContent>
      <p:pic>
        <p:nvPicPr>
          <p:cNvPr id="10" name="Kuva 9" descr="Suuntanuoli: vastapäivään tasaisella täytöllä">
            <a:extLst>
              <a:ext uri="{FF2B5EF4-FFF2-40B4-BE49-F238E27FC236}">
                <a16:creationId xmlns:a16="http://schemas.microsoft.com/office/drawing/2014/main" id="{49D63235-9C27-3349-A958-3932A52F16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5655862">
            <a:off x="5270941" y="402954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1820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9982158659_0_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lIns="91425" tIns="91425" rIns="91425" bIns="91425" rtlCol="0" anchorCtr="0">
            <a:normAutofit/>
          </a:bodyPr>
          <a:lstStyle/>
          <a:p>
            <a:pPr>
              <a:buSzPts val="3600"/>
            </a:pPr>
            <a:r>
              <a:rPr lang="en-US" dirty="0" err="1"/>
              <a:t>SaapasChat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A3B9D21-E613-8C4D-95A1-A5441BCB8CE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Valitse</a:t>
            </a:r>
            <a:r>
              <a:rPr lang="en-US" sz="2400" dirty="0"/>
              <a:t> </a:t>
            </a:r>
            <a:r>
              <a:rPr lang="en-US" sz="2400" dirty="0" err="1"/>
              <a:t>SaapasChat</a:t>
            </a:r>
            <a:r>
              <a:rPr lang="en-US" sz="2400" dirty="0"/>
              <a:t> </a:t>
            </a:r>
            <a:r>
              <a:rPr lang="en-US" sz="2400" dirty="0" err="1"/>
              <a:t>klikkaamalla</a:t>
            </a:r>
            <a:r>
              <a:rPr lang="en-US" sz="2400" dirty="0"/>
              <a:t> </a:t>
            </a:r>
            <a:r>
              <a:rPr lang="en-US" sz="2400" dirty="0" err="1"/>
              <a:t>otsikkoa</a:t>
            </a:r>
            <a:endParaRPr lang="fi-FI" sz="2400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2F5CF7A3-44C0-B04F-AF69-0F5C129644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65132" y="618399"/>
            <a:ext cx="5408312" cy="508916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Käsinkirjoitus 1">
                <a:extLst>
                  <a:ext uri="{FF2B5EF4-FFF2-40B4-BE49-F238E27FC236}">
                    <a16:creationId xmlns:a16="http://schemas.microsoft.com/office/drawing/2014/main" id="{421A900D-C5E5-8449-A16E-AD7D801878DA}"/>
                  </a:ext>
                </a:extLst>
              </p14:cNvPr>
              <p14:cNvContentPartPr/>
              <p14:nvPr/>
            </p14:nvContentPartPr>
            <p14:xfrm>
              <a:off x="7479687" y="3589658"/>
              <a:ext cx="1101240" cy="379080"/>
            </p14:xfrm>
          </p:contentPart>
        </mc:Choice>
        <mc:Fallback xmlns="">
          <p:pic>
            <p:nvPicPr>
              <p:cNvPr id="2" name="Käsinkirjoitus 1">
                <a:extLst>
                  <a:ext uri="{FF2B5EF4-FFF2-40B4-BE49-F238E27FC236}">
                    <a16:creationId xmlns:a16="http://schemas.microsoft.com/office/drawing/2014/main" id="{421A900D-C5E5-8449-A16E-AD7D801878D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62047" y="3571658"/>
                <a:ext cx="1136880" cy="41472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Kuva 6" descr="Suuntanuoli: vastapäivään tasaisella täytöllä">
            <a:extLst>
              <a:ext uri="{FF2B5EF4-FFF2-40B4-BE49-F238E27FC236}">
                <a16:creationId xmlns:a16="http://schemas.microsoft.com/office/drawing/2014/main" id="{F642ED67-C5F0-844B-B7C8-187BC801B8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8671821">
            <a:off x="8674831" y="345629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2545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9982158659_0_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lIns="91425" tIns="91425" rIns="91425" bIns="91425" rtlCol="0" anchorCtr="0">
            <a:normAutofit/>
          </a:bodyPr>
          <a:lstStyle/>
          <a:p>
            <a:pPr>
              <a:spcBef>
                <a:spcPts val="0"/>
              </a:spcBef>
              <a:buSzPts val="3600"/>
            </a:pPr>
            <a:r>
              <a:rPr lang="fi-FI" dirty="0"/>
              <a:t>SaapasChat</a:t>
            </a:r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F625B8E0-B945-904C-879A-C1840CB5D12E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1F6B796-9D16-7A40-9D6B-2E35C145A2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0390" y="2836610"/>
            <a:ext cx="4091635" cy="1600199"/>
          </a:xfrm>
        </p:spPr>
        <p:txBody>
          <a:bodyPr>
            <a:normAutofit fontScale="85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Klikkaa sitä </a:t>
            </a:r>
            <a:r>
              <a:rPr lang="fi-FI" sz="2400" dirty="0" err="1"/>
              <a:t>SaapasChattia</a:t>
            </a:r>
            <a:r>
              <a:rPr lang="fi-FI" sz="2400" dirty="0"/>
              <a:t> johon olet liittymässä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Ole tarkkana, ettet käynnistä toisen päivän </a:t>
            </a:r>
            <a:r>
              <a:rPr lang="fi-FI" sz="2400" dirty="0" err="1"/>
              <a:t>chattia</a:t>
            </a:r>
            <a:r>
              <a:rPr lang="fi-FI" sz="2400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2200" dirty="0" err="1"/>
              <a:t>Chataika</a:t>
            </a:r>
            <a:r>
              <a:rPr lang="fi-FI" sz="2200" dirty="0"/>
              <a:t> nollautuu ja häviää listasta.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2400" dirty="0"/>
          </a:p>
        </p:txBody>
      </p:sp>
      <p:pic>
        <p:nvPicPr>
          <p:cNvPr id="3" name="Kuva 2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9E3BE07A-D95F-0B4E-8864-F1B1B9660B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9800" y="104932"/>
            <a:ext cx="6157854" cy="580119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Käsinkirjoitus 4">
                <a:extLst>
                  <a:ext uri="{FF2B5EF4-FFF2-40B4-BE49-F238E27FC236}">
                    <a16:creationId xmlns:a16="http://schemas.microsoft.com/office/drawing/2014/main" id="{9102CB05-3694-9543-B1A7-E44981453E54}"/>
                  </a:ext>
                </a:extLst>
              </p14:cNvPr>
              <p14:cNvContentPartPr/>
              <p14:nvPr/>
            </p14:nvContentPartPr>
            <p14:xfrm>
              <a:off x="5398306" y="2878412"/>
              <a:ext cx="1018080" cy="354240"/>
            </p14:xfrm>
          </p:contentPart>
        </mc:Choice>
        <mc:Fallback xmlns="">
          <p:pic>
            <p:nvPicPr>
              <p:cNvPr id="5" name="Käsinkirjoitus 4">
                <a:extLst>
                  <a:ext uri="{FF2B5EF4-FFF2-40B4-BE49-F238E27FC236}">
                    <a16:creationId xmlns:a16="http://schemas.microsoft.com/office/drawing/2014/main" id="{9102CB05-3694-9543-B1A7-E44981453E5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80666" y="2860412"/>
                <a:ext cx="1053720" cy="3898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Kuva 6" descr="Suuntanuoli: vastapäivään tasaisella täytöllä">
            <a:extLst>
              <a:ext uri="{FF2B5EF4-FFF2-40B4-BE49-F238E27FC236}">
                <a16:creationId xmlns:a16="http://schemas.microsoft.com/office/drawing/2014/main" id="{810B3996-BC55-A140-A81D-6AC7BE2003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4344359">
            <a:off x="6117691" y="203023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94246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9982158659_0_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lIns="91425" tIns="91425" rIns="91425" bIns="91425" rtlCol="0" anchorCtr="0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SzPts val="3600"/>
            </a:pPr>
            <a:r>
              <a:rPr lang="fi-FI" sz="3600" dirty="0"/>
              <a:t>SaapasChat</a:t>
            </a:r>
            <a:endParaRPr lang="fi-FI" sz="4000" b="1" dirty="0">
              <a:solidFill>
                <a:srgbClr val="FF8400"/>
              </a:solidFill>
            </a:endParaRP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21814F69-50EB-044D-ACF5-57D9E2E28A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2561791"/>
            <a:ext cx="3932237" cy="1724891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Klikkaa ILMOITTAUDU RYHMÄNOHJAAJAKSI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B4A6C74-1C79-B449-A9E9-52DBA6AD5F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1419" y="274297"/>
            <a:ext cx="3547674" cy="545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8553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9982158659_0_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lIns="91425" tIns="91425" rIns="91425" bIns="91425" rtlCol="0" anchorCtr="0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SzPts val="3600"/>
            </a:pPr>
            <a:r>
              <a:rPr lang="fi-FI" dirty="0"/>
              <a:t>SaapasChat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2310FDC-CBAF-A34D-AFA4-FDCA31B1BA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2304841"/>
            <a:ext cx="3932237" cy="295101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/>
              <a:t>Klikkaa aloita tämä </a:t>
            </a:r>
            <a:r>
              <a:rPr lang="fi-FI" sz="2400" dirty="0" err="1"/>
              <a:t>ryhmächat</a:t>
            </a:r>
            <a:endParaRPr lang="fi-FI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/>
              <a:t>Sopikaa etukäteen kuka avaa </a:t>
            </a:r>
            <a:r>
              <a:rPr lang="fi-FI" sz="2400" dirty="0" err="1"/>
              <a:t>chatin</a:t>
            </a:r>
            <a:endParaRPr lang="fi-FI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/>
              <a:t>Jos toinen on avannut jo </a:t>
            </a:r>
            <a:r>
              <a:rPr lang="fi-FI" sz="2400" dirty="0" err="1"/>
              <a:t>chatin</a:t>
            </a:r>
            <a:r>
              <a:rPr lang="fi-FI" sz="2400" dirty="0"/>
              <a:t>, kohdassa lukee liity </a:t>
            </a:r>
            <a:r>
              <a:rPr lang="fi-FI" sz="2400" dirty="0" err="1"/>
              <a:t>ryhmächattiin</a:t>
            </a:r>
            <a:endParaRPr lang="fi-FI" sz="2400" dirty="0"/>
          </a:p>
        </p:txBody>
      </p:sp>
      <p:pic>
        <p:nvPicPr>
          <p:cNvPr id="8" name="Google Shape;316;g9982158659_0_42">
            <a:extLst>
              <a:ext uri="{FF2B5EF4-FFF2-40B4-BE49-F238E27FC236}">
                <a16:creationId xmlns:a16="http://schemas.microsoft.com/office/drawing/2014/main" id="{C93B63DB-982D-9346-BC4B-868F73EC626D}"/>
              </a:ext>
            </a:extLst>
          </p:cNvPr>
          <p:cNvPicPr preferRelativeResize="0"/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53" b="96763" l="4112" r="96329">
                        <a14:foregroundMark x1="3818" y1="95324" x2="28928" y2="96043"/>
                        <a14:foregroundMark x1="28928" y1="96043" x2="83847" y2="88849"/>
                        <a14:foregroundMark x1="83847" y1="88849" x2="92805" y2="73022"/>
                        <a14:foregroundMark x1="92805" y1="73022" x2="96035" y2="52158"/>
                        <a14:foregroundMark x1="96035" y1="52158" x2="93392" y2="33453"/>
                        <a14:foregroundMark x1="93392" y1="33453" x2="49486" y2="11871"/>
                        <a14:foregroundMark x1="49486" y1="11871" x2="19090" y2="11151"/>
                        <a14:foregroundMark x1="19090" y1="11151" x2="9985" y2="16906"/>
                        <a14:foregroundMark x1="9985" y1="16906" x2="9692" y2="36331"/>
                        <a14:foregroundMark x1="9692" y1="36331" x2="4258" y2="52878"/>
                        <a14:foregroundMark x1="4258" y1="52878" x2="7195" y2="96763"/>
                        <a14:foregroundMark x1="19824" y1="17986" x2="11307" y2="24460"/>
                        <a14:foregroundMark x1="11307" y1="24460" x2="9251" y2="43525"/>
                        <a14:foregroundMark x1="9251" y1="43525" x2="13950" y2="62590"/>
                        <a14:foregroundMark x1="13950" y1="62590" x2="28341" y2="65108"/>
                        <a14:foregroundMark x1="28341" y1="65108" x2="32452" y2="48921"/>
                        <a14:foregroundMark x1="32452" y1="48921" x2="79589" y2="53957"/>
                        <a14:foregroundMark x1="79589" y1="53957" x2="88987" y2="53597"/>
                        <a14:foregroundMark x1="88987" y1="53597" x2="96329" y2="59353"/>
                        <a14:foregroundMark x1="96329" y1="59353" x2="90455" y2="30216"/>
                        <a14:backgroundMark x1="294" y1="2518" x2="6021" y2="35252"/>
                        <a14:backgroundMark x1="6021" y1="35252" x2="6167" y2="23022"/>
                        <a14:backgroundMark x1="2203" y1="39209" x2="5773" y2="38536"/>
                        <a14:backgroundMark x1="7613" y1="16691" x2="3818" y2="5755"/>
                        <a14:backgroundMark x1="3818" y1="5755" x2="0" y2="27698"/>
                        <a14:backgroundMark x1="0" y1="27698" x2="3671" y2="39568"/>
                      </a14:backgroundRemoval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5354352" y="1390102"/>
            <a:ext cx="6197569" cy="2820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uva 4" descr="Suuntanuoli: vastapäivään tasaisella täytöllä">
            <a:extLst>
              <a:ext uri="{FF2B5EF4-FFF2-40B4-BE49-F238E27FC236}">
                <a16:creationId xmlns:a16="http://schemas.microsoft.com/office/drawing/2014/main" id="{A908560C-955B-6340-B0AA-996682D5F9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8679956">
            <a:off x="4780432" y="225508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236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3276CA5-2109-E54A-B94E-96B1AEB7E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Perusteet ja taustaa</a:t>
            </a:r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FAFC3D3F-173E-6147-BB7B-9066CA3FEBAF}"/>
              </a:ext>
            </a:extLst>
          </p:cNvPr>
          <p:cNvSpPr/>
          <p:nvPr/>
        </p:nvSpPr>
        <p:spPr>
          <a:xfrm>
            <a:off x="838200" y="1690688"/>
            <a:ext cx="1019423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 err="1">
                <a:latin typeface="Arial" panose="020B0604020202020204" pitchFamily="34" charset="0"/>
              </a:rPr>
              <a:t>NettiSaapas</a:t>
            </a:r>
            <a:r>
              <a:rPr lang="fi-FI" sz="2000" dirty="0">
                <a:latin typeface="Arial" panose="020B0604020202020204" pitchFamily="34" charset="0"/>
              </a:rPr>
              <a:t> on uraauurtava toimija verkossa tapahtuvassa etsivässä nuorisotyössä.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000" dirty="0"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latin typeface="Arial" panose="020B0604020202020204" pitchFamily="34" charset="0"/>
              </a:rPr>
              <a:t>Etsivää nuorisotyötä verkossa </a:t>
            </a:r>
            <a:r>
              <a:rPr lang="fi-FI" sz="2000" dirty="0" err="1">
                <a:latin typeface="Arial" panose="020B0604020202020204" pitchFamily="34" charset="0"/>
              </a:rPr>
              <a:t>NettiSaappaan</a:t>
            </a:r>
            <a:r>
              <a:rPr lang="fi-FI" sz="2000" dirty="0">
                <a:latin typeface="Arial" panose="020B0604020202020204" pitchFamily="34" charset="0"/>
              </a:rPr>
              <a:t> toimintamallilla voivat tehdä seurakunnat tai kunnat yhteistyössä seurakuntien kanssa.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000" dirty="0"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 err="1">
                <a:latin typeface="Arial" panose="020B0604020202020204" pitchFamily="34" charset="0"/>
              </a:rPr>
              <a:t>NettiSaappaassa</a:t>
            </a:r>
            <a:r>
              <a:rPr lang="fi-FI" sz="2000" dirty="0">
                <a:latin typeface="Arial" panose="020B0604020202020204" pitchFamily="34" charset="0"/>
              </a:rPr>
              <a:t> kuljetaan verkossa samalla lailla kuin kadulla etsimässä nuoria</a:t>
            </a:r>
          </a:p>
        </p:txBody>
      </p:sp>
    </p:spTree>
    <p:extLst>
      <p:ext uri="{BB962C8B-B14F-4D97-AF65-F5344CB8AC3E}">
        <p14:creationId xmlns:p14="http://schemas.microsoft.com/office/powerpoint/2010/main" val="189070743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9429DB3C-8098-0048-90A0-6AEFD2A8C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SaapasChat</a:t>
            </a:r>
          </a:p>
        </p:txBody>
      </p:sp>
      <p:pic>
        <p:nvPicPr>
          <p:cNvPr id="6" name="Sisällön paikkamerkki 5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14D9B522-2D27-C142-B1AE-9F0B2C8E8D7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E5BB5710-13FE-9C42-BC3D-5736DB3430D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/>
              <a:t>Poistu kanavalta painamalla yläreunan SaapasChatin alta löytyvästä valikosta POISTU KANAVALTA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Käsinkirjoitus 11">
                <a:extLst>
                  <a:ext uri="{FF2B5EF4-FFF2-40B4-BE49-F238E27FC236}">
                    <a16:creationId xmlns:a16="http://schemas.microsoft.com/office/drawing/2014/main" id="{00FD7D6F-BFC7-9F44-8D2D-92853CE45966}"/>
                  </a:ext>
                </a:extLst>
              </p14:cNvPr>
              <p14:cNvContentPartPr/>
              <p14:nvPr/>
            </p14:nvContentPartPr>
            <p14:xfrm>
              <a:off x="6096000" y="4402498"/>
              <a:ext cx="983160" cy="433800"/>
            </p14:xfrm>
          </p:contentPart>
        </mc:Choice>
        <mc:Fallback xmlns="">
          <p:pic>
            <p:nvPicPr>
              <p:cNvPr id="12" name="Käsinkirjoitus 11">
                <a:extLst>
                  <a:ext uri="{FF2B5EF4-FFF2-40B4-BE49-F238E27FC236}">
                    <a16:creationId xmlns:a16="http://schemas.microsoft.com/office/drawing/2014/main" id="{00FD7D6F-BFC7-9F44-8D2D-92853CE4596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78000" y="4384498"/>
                <a:ext cx="1018800" cy="469440"/>
              </a:xfrm>
              <a:prstGeom prst="rect">
                <a:avLst/>
              </a:prstGeom>
            </p:spPr>
          </p:pic>
        </mc:Fallback>
      </mc:AlternateContent>
      <p:pic>
        <p:nvPicPr>
          <p:cNvPr id="13" name="Kuva 12" descr="Suuntanuoli: vastapäivään tasaisella täytöllä">
            <a:extLst>
              <a:ext uri="{FF2B5EF4-FFF2-40B4-BE49-F238E27FC236}">
                <a16:creationId xmlns:a16="http://schemas.microsoft.com/office/drawing/2014/main" id="{6ED8BF7C-C9B3-DF4B-8615-4FC418F105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416066">
            <a:off x="7033122" y="453001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50518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9FBBFFA3-3933-6546-9A78-30A18842C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30225"/>
          </a:xfrm>
        </p:spPr>
        <p:txBody>
          <a:bodyPr>
            <a:normAutofit fontScale="90000"/>
          </a:bodyPr>
          <a:lstStyle/>
          <a:p>
            <a:r>
              <a:rPr lang="fi-FI" dirty="0"/>
              <a:t>SaapasChat</a:t>
            </a:r>
          </a:p>
        </p:txBody>
      </p:sp>
      <p:pic>
        <p:nvPicPr>
          <p:cNvPr id="6" name="Sisällön paikkamerkki 5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474A5576-EBAA-734C-99F6-654B471F33F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C4836A-DA98-164B-A5FF-F5F4554B04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063" y="1330287"/>
            <a:ext cx="3932237" cy="381158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800" dirty="0"/>
              <a:t>Klikkaa SaapasChatin vieressä olevaa väkästä ja sieltä sulje kanava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800" dirty="0"/>
              <a:t>Muista aina sulkea kanava, koska muuten se jää ”päälle”.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Käsinkirjoitus 6">
                <a:extLst>
                  <a:ext uri="{FF2B5EF4-FFF2-40B4-BE49-F238E27FC236}">
                    <a16:creationId xmlns:a16="http://schemas.microsoft.com/office/drawing/2014/main" id="{6B6F9EB2-9FB6-DC47-94B3-00BD621247F6}"/>
                  </a:ext>
                </a:extLst>
              </p14:cNvPr>
              <p14:cNvContentPartPr/>
              <p14:nvPr/>
            </p14:nvContentPartPr>
            <p14:xfrm>
              <a:off x="6466963" y="1753813"/>
              <a:ext cx="729000" cy="192240"/>
            </p14:xfrm>
          </p:contentPart>
        </mc:Choice>
        <mc:Fallback xmlns="">
          <p:pic>
            <p:nvPicPr>
              <p:cNvPr id="7" name="Käsinkirjoitus 6">
                <a:extLst>
                  <a:ext uri="{FF2B5EF4-FFF2-40B4-BE49-F238E27FC236}">
                    <a16:creationId xmlns:a16="http://schemas.microsoft.com/office/drawing/2014/main" id="{6B6F9EB2-9FB6-DC47-94B3-00BD621247F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48963" y="1735779"/>
                <a:ext cx="764640" cy="2279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Käsinkirjoitus 7">
                <a:extLst>
                  <a:ext uri="{FF2B5EF4-FFF2-40B4-BE49-F238E27FC236}">
                    <a16:creationId xmlns:a16="http://schemas.microsoft.com/office/drawing/2014/main" id="{D651E0E0-830C-B54D-9DC5-799E6E1B87C8}"/>
                  </a:ext>
                </a:extLst>
              </p14:cNvPr>
              <p14:cNvContentPartPr/>
              <p14:nvPr/>
            </p14:nvContentPartPr>
            <p14:xfrm>
              <a:off x="6077069" y="4272974"/>
              <a:ext cx="830520" cy="300600"/>
            </p14:xfrm>
          </p:contentPart>
        </mc:Choice>
        <mc:Fallback xmlns="">
          <p:pic>
            <p:nvPicPr>
              <p:cNvPr id="8" name="Käsinkirjoitus 7">
                <a:extLst>
                  <a:ext uri="{FF2B5EF4-FFF2-40B4-BE49-F238E27FC236}">
                    <a16:creationId xmlns:a16="http://schemas.microsoft.com/office/drawing/2014/main" id="{D651E0E0-830C-B54D-9DC5-799E6E1B87C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59069" y="4254974"/>
                <a:ext cx="866160" cy="336240"/>
              </a:xfrm>
              <a:prstGeom prst="rect">
                <a:avLst/>
              </a:prstGeom>
            </p:spPr>
          </p:pic>
        </mc:Fallback>
      </mc:AlternateContent>
      <p:pic>
        <p:nvPicPr>
          <p:cNvPr id="10" name="Kuva 9" descr="Suuntanuoli: vastapäivään tasaisella täytöllä">
            <a:extLst>
              <a:ext uri="{FF2B5EF4-FFF2-40B4-BE49-F238E27FC236}">
                <a16:creationId xmlns:a16="http://schemas.microsoft.com/office/drawing/2014/main" id="{5A8527D4-517F-B345-A651-E19D3CEE37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0416066">
            <a:off x="6958979" y="4339311"/>
            <a:ext cx="914400" cy="914400"/>
          </a:xfrm>
          <a:prstGeom prst="rect">
            <a:avLst/>
          </a:prstGeom>
        </p:spPr>
      </p:pic>
      <p:pic>
        <p:nvPicPr>
          <p:cNvPr id="12" name="Kuva 11" descr="Suuntanuoli: vastapäivään tasaisella täytöllä">
            <a:extLst>
              <a:ext uri="{FF2B5EF4-FFF2-40B4-BE49-F238E27FC236}">
                <a16:creationId xmlns:a16="http://schemas.microsoft.com/office/drawing/2014/main" id="{8EC02473-508A-BB45-A090-E0D17E7022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0691306">
            <a:off x="7149926" y="182104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99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3276CA5-2109-E54A-B94E-96B1AEB7E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Perusteet ja taustaa</a:t>
            </a:r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FAFC3D3F-173E-6147-BB7B-9066CA3FEBAF}"/>
              </a:ext>
            </a:extLst>
          </p:cNvPr>
          <p:cNvSpPr/>
          <p:nvPr/>
        </p:nvSpPr>
        <p:spPr>
          <a:xfrm>
            <a:off x="838199" y="1520687"/>
            <a:ext cx="10194235" cy="3585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06400">
              <a:spcBef>
                <a:spcPts val="560"/>
              </a:spcBef>
              <a:buClr>
                <a:schemeClr val="dk1"/>
              </a:buClr>
              <a:buSzPts val="2800"/>
              <a:buFont typeface="Arial"/>
              <a:buChar char="•"/>
            </a:pPr>
            <a:r>
              <a:rPr lang="fi-FI" sz="2400" dirty="0" err="1">
                <a:latin typeface="Arial" panose="020B0604020202020204" pitchFamily="34" charset="0"/>
                <a:ea typeface="Arial"/>
                <a:cs typeface="Arial"/>
                <a:sym typeface="Arial"/>
              </a:rPr>
              <a:t>NettiSaapas</a:t>
            </a:r>
            <a:r>
              <a:rPr lang="fi-FI" sz="2400" dirty="0">
                <a:latin typeface="Arial" panose="020B0604020202020204" pitchFamily="34" charset="0"/>
                <a:ea typeface="Arial"/>
                <a:cs typeface="Arial"/>
                <a:sym typeface="Arial"/>
              </a:rPr>
              <a:t> toimii </a:t>
            </a:r>
          </a:p>
          <a:p>
            <a:pPr marL="914400" lvl="1" indent="-406400">
              <a:spcBef>
                <a:spcPts val="560"/>
              </a:spcBef>
              <a:buClr>
                <a:schemeClr val="dk1"/>
              </a:buClr>
              <a:buSzPts val="2800"/>
              <a:buFont typeface="Arial"/>
              <a:buChar char="•"/>
            </a:pPr>
            <a:r>
              <a:rPr lang="fi-FI" sz="2400" dirty="0">
                <a:latin typeface="Arial" panose="020B0604020202020204" pitchFamily="34" charset="0"/>
                <a:ea typeface="Arial"/>
                <a:cs typeface="Arial"/>
                <a:sym typeface="Arial"/>
              </a:rPr>
              <a:t>YouTube</a:t>
            </a:r>
          </a:p>
          <a:p>
            <a:pPr marL="914400" lvl="1" indent="-406400">
              <a:spcBef>
                <a:spcPts val="560"/>
              </a:spcBef>
              <a:buClr>
                <a:schemeClr val="dk1"/>
              </a:buClr>
              <a:buSzPts val="2800"/>
              <a:buFont typeface="Arial"/>
              <a:buChar char="•"/>
            </a:pPr>
            <a:r>
              <a:rPr lang="fi-FI" sz="2400" dirty="0">
                <a:latin typeface="Arial" panose="020B0604020202020204" pitchFamily="34" charset="0"/>
                <a:ea typeface="Arial"/>
                <a:cs typeface="Arial"/>
                <a:sym typeface="Arial"/>
              </a:rPr>
              <a:t>Instagram</a:t>
            </a:r>
          </a:p>
          <a:p>
            <a:pPr marL="914400" lvl="1" indent="-406400">
              <a:spcBef>
                <a:spcPts val="560"/>
              </a:spcBef>
              <a:buClr>
                <a:schemeClr val="dk1"/>
              </a:buClr>
              <a:buSzPts val="2800"/>
              <a:buFont typeface="Arial"/>
              <a:buChar char="•"/>
            </a:pPr>
            <a:r>
              <a:rPr lang="fi-FI" sz="2400" dirty="0" err="1">
                <a:latin typeface="Arial" panose="020B0604020202020204" pitchFamily="34" charset="0"/>
                <a:ea typeface="Arial"/>
                <a:cs typeface="Arial"/>
                <a:sym typeface="Arial"/>
              </a:rPr>
              <a:t>TikTok</a:t>
            </a:r>
            <a:endParaRPr lang="fi-FI" sz="2400" dirty="0">
              <a:latin typeface="Arial" panose="020B0604020202020204" pitchFamily="34" charset="0"/>
              <a:ea typeface="Arial"/>
              <a:cs typeface="Arial"/>
              <a:sym typeface="Arial"/>
            </a:endParaRPr>
          </a:p>
          <a:p>
            <a:pPr marL="914400" lvl="1" indent="-406400">
              <a:spcBef>
                <a:spcPts val="560"/>
              </a:spcBef>
              <a:buClr>
                <a:schemeClr val="dk1"/>
              </a:buClr>
              <a:buSzPts val="2800"/>
              <a:buFont typeface="Arial"/>
              <a:buChar char="•"/>
            </a:pPr>
            <a:r>
              <a:rPr lang="fi-FI" sz="2400" dirty="0" err="1">
                <a:latin typeface="Arial" panose="020B0604020202020204" pitchFamily="34" charset="0"/>
                <a:ea typeface="Arial"/>
                <a:cs typeface="Arial"/>
                <a:sym typeface="Arial"/>
              </a:rPr>
              <a:t>Tukinet.net</a:t>
            </a:r>
            <a:r>
              <a:rPr lang="fi-FI" sz="2400" dirty="0">
                <a:latin typeface="Arial" panose="020B0604020202020204" pitchFamily="34" charset="0"/>
                <a:ea typeface="Arial"/>
                <a:cs typeface="Arial"/>
                <a:sym typeface="Arial"/>
              </a:rPr>
              <a:t> foorumi</a:t>
            </a:r>
          </a:p>
          <a:p>
            <a:pPr marL="914400" lvl="1" indent="-406400">
              <a:spcBef>
                <a:spcPts val="560"/>
              </a:spcBef>
              <a:buClr>
                <a:schemeClr val="dk1"/>
              </a:buClr>
              <a:buSzPts val="2800"/>
              <a:buFont typeface="Arial"/>
              <a:buChar char="•"/>
            </a:pPr>
            <a:r>
              <a:rPr lang="fi-FI" sz="2400" dirty="0">
                <a:latin typeface="Arial" panose="020B0604020202020204" pitchFamily="34" charset="0"/>
                <a:ea typeface="Arial"/>
                <a:cs typeface="Arial"/>
                <a:sym typeface="Arial"/>
              </a:rPr>
              <a:t>SaapasChat</a:t>
            </a:r>
          </a:p>
          <a:p>
            <a:pPr marL="914400" lvl="1" indent="-406400">
              <a:spcBef>
                <a:spcPts val="560"/>
              </a:spcBef>
              <a:buClr>
                <a:schemeClr val="dk1"/>
              </a:buClr>
              <a:buSzPts val="2800"/>
              <a:buFont typeface="Arial"/>
              <a:buChar char="•"/>
            </a:pPr>
            <a:r>
              <a:rPr lang="fi-FI" sz="2400" dirty="0" err="1">
                <a:latin typeface="Arial" panose="020B0604020202020204" pitchFamily="34" charset="0"/>
                <a:ea typeface="Arial"/>
                <a:cs typeface="Arial"/>
                <a:sym typeface="Arial"/>
              </a:rPr>
              <a:t>Frendie</a:t>
            </a:r>
            <a:endParaRPr lang="fi-FI" sz="2400" dirty="0">
              <a:latin typeface="Arial" panose="020B0604020202020204" pitchFamily="34" charset="0"/>
              <a:ea typeface="Arial"/>
              <a:cs typeface="Arial"/>
              <a:sym typeface="Arial"/>
            </a:endParaRPr>
          </a:p>
          <a:p>
            <a:pPr marL="457200" lvl="0" indent="-406400">
              <a:spcBef>
                <a:spcPts val="560"/>
              </a:spcBef>
              <a:buClr>
                <a:schemeClr val="dk1"/>
              </a:buClr>
              <a:buSzPts val="2800"/>
              <a:buFont typeface="Arial"/>
              <a:buChar char="•"/>
            </a:pPr>
            <a:r>
              <a:rPr lang="fi-FI" sz="2400" dirty="0">
                <a:latin typeface="Arial" panose="020B0604020202020204" pitchFamily="34" charset="0"/>
                <a:ea typeface="Arial"/>
                <a:cs typeface="Arial"/>
                <a:sym typeface="Arial"/>
              </a:rPr>
              <a:t>Koko ajan kartoitetaan missä syytä olla</a:t>
            </a:r>
          </a:p>
        </p:txBody>
      </p:sp>
    </p:spTree>
    <p:extLst>
      <p:ext uri="{BB962C8B-B14F-4D97-AF65-F5344CB8AC3E}">
        <p14:creationId xmlns:p14="http://schemas.microsoft.com/office/powerpoint/2010/main" val="3928734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5F6872-24E0-AF4A-88D9-7F2AF84FAA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Auttajina verkossa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8B2415A-6D30-3245-AC2E-11D59C72C2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0292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3276CA5-2109-E54A-B94E-96B1AEB7E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Auttajina verkossa</a:t>
            </a:r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FAFC3D3F-173E-6147-BB7B-9066CA3FEBAF}"/>
              </a:ext>
            </a:extLst>
          </p:cNvPr>
          <p:cNvSpPr/>
          <p:nvPr/>
        </p:nvSpPr>
        <p:spPr>
          <a:xfrm>
            <a:off x="838199" y="1520687"/>
            <a:ext cx="1019423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200" dirty="0">
                <a:latin typeface="Arial" panose="020B0604020202020204" pitchFamily="34" charset="0"/>
              </a:rPr>
              <a:t>Laki ja netti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200" dirty="0">
                <a:latin typeface="Arial" panose="020B0604020202020204" pitchFamily="34" charset="0"/>
              </a:rPr>
              <a:t>Netti ei ole lakien ulkopuolella, vaan voimassa olevat lait koskevat myös nettiä.</a:t>
            </a:r>
          </a:p>
          <a:p>
            <a:r>
              <a:rPr lang="fi-FI" sz="2200" dirty="0">
                <a:latin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200" dirty="0">
                <a:latin typeface="Arial" panose="020B0604020202020204" pitchFamily="34" charset="0"/>
              </a:rPr>
              <a:t>Viestinnän ja netin vapauteen liittyy aina myös vastuu.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2200" dirty="0">
                <a:latin typeface="Arial" panose="020B0604020202020204" pitchFamily="34" charset="0"/>
              </a:rPr>
              <a:t>Esimerkiksi www-sivun tekijä on aina itse vastuussa sivunsa sisällöstä.</a:t>
            </a:r>
          </a:p>
          <a:p>
            <a:pPr lvl="1"/>
            <a:r>
              <a:rPr lang="fi-FI" sz="2200" dirty="0">
                <a:latin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200" dirty="0">
                <a:latin typeface="Arial" panose="020B0604020202020204" pitchFamily="34" charset="0"/>
              </a:rPr>
              <a:t>Verkossa olevat sivut näkyvät kaikille maailman nettikäyttäjille.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2200" dirty="0">
                <a:latin typeface="Arial" panose="020B0604020202020204" pitchFamily="34" charset="0"/>
              </a:rPr>
              <a:t>Älä  laita sivulle herjaavaa tai loukkaavaa aineistoa tai mitään muutakaan sellaista, jota et muussa yhteydessä olisi valmis esittämään.</a:t>
            </a:r>
          </a:p>
        </p:txBody>
      </p:sp>
    </p:spTree>
    <p:extLst>
      <p:ext uri="{BB962C8B-B14F-4D97-AF65-F5344CB8AC3E}">
        <p14:creationId xmlns:p14="http://schemas.microsoft.com/office/powerpoint/2010/main" val="1241454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3276CA5-2109-E54A-B94E-96B1AEB7E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Auttajina verkossa: Netiketti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F07A33B-CB42-9865-0D4B-5D59F84D6E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6833" y="1825625"/>
            <a:ext cx="5502967" cy="3870840"/>
          </a:xfrm>
        </p:spPr>
        <p:txBody>
          <a:bodyPr>
            <a:norm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2000" dirty="0">
                <a:latin typeface="Arial" panose="020B0604020202020204" pitchFamily="34" charset="0"/>
              </a:rPr>
              <a:t>Netiketti tarkoittaa hyvää käyttäytymistapaa netissä, netin etikettiä.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2000" dirty="0">
                <a:latin typeface="Arial" panose="020B0604020202020204" pitchFamily="34" charset="0"/>
              </a:rPr>
              <a:t>Hyvien käytöstapojen ei tulisi poiketa normaalista kasvokkain tapahtuvasta kanssakäymisestä, vaikka ympäristönä onkin netti.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2000" dirty="0">
                <a:latin typeface="Arial" panose="020B0604020202020204" pitchFamily="34" charset="0"/>
              </a:rPr>
              <a:t>Maltin säilyttäminen on tärkeää, sillä kerran nettiin kirjoitetut asiat saattavat säilyä siellä pysyvästi.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F64DC05A-91DB-42AF-B8CD-40160AD29E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8759" y="1825625"/>
            <a:ext cx="5676237" cy="3870840"/>
          </a:xfrm>
        </p:spPr>
        <p:txBody>
          <a:bodyPr>
            <a:norm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2000" dirty="0">
                <a:latin typeface="Arial" panose="020B0604020202020204" pitchFamily="34" charset="0"/>
              </a:rPr>
              <a:t>Omaa osallistumistaan nettikeskusteluissa voi arvioida kolmella helpolla kysymyksellä: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i-FI" sz="2000" dirty="0">
                <a:latin typeface="Arial" panose="020B0604020202020204" pitchFamily="34" charset="0"/>
              </a:rPr>
              <a:t>Onko tekstini totta?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i-FI" sz="2000" dirty="0">
                <a:latin typeface="Arial" panose="020B0604020202020204" pitchFamily="34" charset="0"/>
              </a:rPr>
              <a:t>Onko tekstini asiallista?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i-FI" sz="2000" dirty="0">
                <a:latin typeface="Arial" panose="020B0604020202020204" pitchFamily="34" charset="0"/>
              </a:rPr>
              <a:t>Onko tekstini välttämätöntä?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i-FI" sz="2000" dirty="0">
                <a:latin typeface="Arial" panose="020B0604020202020204" pitchFamily="34" charset="0"/>
              </a:rPr>
              <a:t>Mikäli vastaus on kyllä, on todennäköistä, että ihmiset ymmärtävät viestin oikein. Jos vastaus on ei, on teksti saattanut lipsahtaa trollauksen eli nettihäirinnän puolelle.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565607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Mukautetut 10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apas_powerpoint (1)" id="{9D673F2F-4E0F-854A-A20E-ED45EA94B29B}" vid="{3CAC368F-623F-EC4A-B607-34E9B2E7C0C0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Office-teema</Template>
  <TotalTime>1307</TotalTime>
  <Words>1984</Words>
  <Application>Microsoft Macintosh PowerPoint</Application>
  <PresentationFormat>Laajakuva</PresentationFormat>
  <Paragraphs>281</Paragraphs>
  <Slides>51</Slides>
  <Notes>8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51</vt:i4>
      </vt:variant>
    </vt:vector>
  </HeadingPairs>
  <TitlesOfParts>
    <vt:vector size="54" baseType="lpstr">
      <vt:lpstr>Arial</vt:lpstr>
      <vt:lpstr>Calibri</vt:lpstr>
      <vt:lpstr>Office-teema</vt:lpstr>
      <vt:lpstr>NettiSaapas</vt:lpstr>
      <vt:lpstr>Perusteet ja taustaa</vt:lpstr>
      <vt:lpstr>Perusteet ja taustaa</vt:lpstr>
      <vt:lpstr>Perusteet ja taustaa</vt:lpstr>
      <vt:lpstr>Perusteet ja taustaa</vt:lpstr>
      <vt:lpstr>Perusteet ja taustaa</vt:lpstr>
      <vt:lpstr>Auttajina verkossa</vt:lpstr>
      <vt:lpstr>Auttajina verkossa</vt:lpstr>
      <vt:lpstr>Auttajina verkossa: Netiketti</vt:lpstr>
      <vt:lpstr>Auttajina verkossa</vt:lpstr>
      <vt:lpstr>Auttajina verkossa</vt:lpstr>
      <vt:lpstr>Kohtaaminen verkossa</vt:lpstr>
      <vt:lpstr>Kohtaaminen verkossa</vt:lpstr>
      <vt:lpstr>Kohtaaminen verkossa</vt:lpstr>
      <vt:lpstr>Kohtaaminen verkossa</vt:lpstr>
      <vt:lpstr>Verkkoilmaisu</vt:lpstr>
      <vt:lpstr>Verkkoilmaisu</vt:lpstr>
      <vt:lpstr>Verkkoilmaisu</vt:lpstr>
      <vt:lpstr>Verkkoilmaisu</vt:lpstr>
      <vt:lpstr>Verkkoilmaisu</vt:lpstr>
      <vt:lpstr>Päivystäminen</vt:lpstr>
      <vt:lpstr>PowerPoint-esitys</vt:lpstr>
      <vt:lpstr>NETTISAAPPAAN PÄIVYSTYS</vt:lpstr>
      <vt:lpstr>Instagram/YouTube/TikTok päivystyskartta</vt:lpstr>
      <vt:lpstr>Päivystäminen</vt:lpstr>
      <vt:lpstr>YouTube</vt:lpstr>
      <vt:lpstr>YouTube</vt:lpstr>
      <vt:lpstr>YouTube</vt:lpstr>
      <vt:lpstr>YouTube </vt:lpstr>
      <vt:lpstr>Päivystäminen</vt:lpstr>
      <vt:lpstr>Instagram</vt:lpstr>
      <vt:lpstr>Instagram</vt:lpstr>
      <vt:lpstr>Instagram</vt:lpstr>
      <vt:lpstr>Päivystäminen</vt:lpstr>
      <vt:lpstr>Vinkkejä</vt:lpstr>
      <vt:lpstr>PowerPoint-esitys</vt:lpstr>
      <vt:lpstr>PowerPoint-esitys</vt:lpstr>
      <vt:lpstr>PowerPoint-esitys</vt:lpstr>
      <vt:lpstr>Päivystäminen</vt:lpstr>
      <vt:lpstr>Tukinet.net tunnus</vt:lpstr>
      <vt:lpstr>Tukinet.net tunnus</vt:lpstr>
      <vt:lpstr>Tukinet.net tunnus</vt:lpstr>
      <vt:lpstr>SaapasChat</vt:lpstr>
      <vt:lpstr>SaapasChat</vt:lpstr>
      <vt:lpstr>SaapasChat</vt:lpstr>
      <vt:lpstr>SaapasChat</vt:lpstr>
      <vt:lpstr>SaapasChat</vt:lpstr>
      <vt:lpstr>SaapasChat</vt:lpstr>
      <vt:lpstr>SaapasChat</vt:lpstr>
      <vt:lpstr>SaapasChat</vt:lpstr>
      <vt:lpstr>SaapasChat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NettiSaapas</dc:title>
  <dc:creator>Anna Kärri</dc:creator>
  <cp:lastModifiedBy>Kaisa Kahra</cp:lastModifiedBy>
  <cp:revision>9</cp:revision>
  <cp:lastPrinted>2021-07-02T12:05:40Z</cp:lastPrinted>
  <dcterms:created xsi:type="dcterms:W3CDTF">2021-07-02T12:08:21Z</dcterms:created>
  <dcterms:modified xsi:type="dcterms:W3CDTF">2022-11-10T12:54:47Z</dcterms:modified>
</cp:coreProperties>
</file>