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8581AB0-5D2B-4F0E-B213-5069BC73699E}">
  <a:tblStyle styleId="{68581AB0-5D2B-4F0E-B213-5069BC73699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wholeTbl>
    <a:band1H>
      <a:tcTxStyle/>
      <a:tcStyle>
        <a:fill>
          <a:solidFill>
            <a:schemeClr val="accent1"/>
          </a:solidFill>
        </a:fill>
      </a:tcStyle>
    </a:band1H>
    <a:band2H>
      <a:tcTxStyle/>
    </a:band2H>
    <a:band1V>
      <a:tcTxStyle/>
      <a:tcStyle>
        <a:fill>
          <a:solidFill>
            <a:schemeClr val="accent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7% to 21% of gains attributed to teachers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Effect Sizes Sheerens and Bosker 0.42 and John Hattie 0.47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Next variable that comes close are Principals range 0.25 – 0.35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4" name="Google Shape;27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Teaching Strategies make a big difference Hattie reports that overall 0.60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0" name="Google Shape;28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macro level good evidence, but culturally it is a different matter. 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Google Shape;28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Multiple names for similar or the same practice element.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Active responding active engagement, opportunities to respond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2" name="Google Shape;33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3" name="Google Shape;36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Son Jack’s story learning to read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9" name="Google Shape;36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high stakes scores are adding an additional 200,000 cost to a home in the Peninsula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5" name="Google Shape;37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Stewart Yeh, Hattie, and Fuchs and Fuchs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6" name="Google Shape;39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Spectrum Center whole category for soft skills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You are all here because you passed that test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9" name="Google Shape;40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Story beings 2010 – Everyone nods that they all agree, but developing a list wasn’t so easy.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Soft skills: listening, flexible, warmth, inspire of a love of learning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5" name="Google Shape;425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10 Habits of Highly Effective Teaching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b="0" i="0" sz="4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2" name="Google Shape;12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3" name="Google Shape;12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Systems approach - Geary Rummler is credited along w/other of founding Six Sigma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Speech Therapist pull out. ASHA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1" name="Google Shape;15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Reciprocal Teaching: clarifying, questioning, summarizing. Bruce Chorptia excellent job of trying to distill common elements in clinical psychology - 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Embry &amp; Biglan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deconstruct to get to the kernal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 Issues of sub-atomic levels.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-RCT more challenging. The disputes surrounding Single Subject.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-Social Validity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-Daniel Maggin and company Systematic evaluation of token follow WWC seal of approval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Google Shape;20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Survey of 25 educators and behavior analysts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3" name="Google Shape;21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BM is most common request for assistance</a:t>
            </a:r>
            <a:endParaRPr/>
          </a:p>
          <a:p>
            <a:pPr indent="0" lvl="0" marL="0" marR="0" rtl="0" algn="l">
              <a:spcBef>
                <a:spcPts val="425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Classrooms with disruptive behavior have less time academic engagement, lower grades, and standardized tests</a:t>
            </a:r>
            <a:endParaRPr/>
          </a:p>
          <a:p>
            <a:pPr indent="0" lvl="0" marL="0" marR="0" rtl="0" algn="l">
              <a:spcBef>
                <a:spcPts val="425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Greater teacher burnout </a:t>
            </a:r>
            <a:endParaRPr/>
          </a:p>
          <a:p>
            <a:pPr indent="0" lvl="0" marL="0" marR="0" rtl="0" algn="l">
              <a:spcBef>
                <a:spcPts val="425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Increased Sp Ed referrals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9" name="Google Shape;21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Story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7" name="Google Shape;22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Meta or more than 5 for quantity. 0 for red.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Quality green meta-analysis including RCT.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Yellow single subject design cases,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red qualitative or uncontrolled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 rot="5400000">
            <a:off x="3086100" y="2171700"/>
            <a:ext cx="297180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 rot="5400000">
            <a:off x="4979987" y="3379788"/>
            <a:ext cx="5013325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1" type="body"/>
          </p:nvPr>
        </p:nvSpPr>
        <p:spPr>
          <a:xfrm rot="5400000">
            <a:off x="1017587" y="1512888"/>
            <a:ext cx="5013325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85800" y="1981200"/>
            <a:ext cx="3810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2" type="body"/>
          </p:nvPr>
        </p:nvSpPr>
        <p:spPr>
          <a:xfrm>
            <a:off x="4648200" y="1981200"/>
            <a:ext cx="3810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 rot="5400000">
            <a:off x="2133600" y="533400"/>
            <a:ext cx="4876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23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type="title"/>
          </p:nvPr>
        </p:nvSpPr>
        <p:spPr>
          <a:xfrm rot="5400000">
            <a:off x="4248150" y="2647950"/>
            <a:ext cx="64770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4"/>
          <p:cNvSpPr txBox="1"/>
          <p:nvPr>
            <p:ph idx="1" type="body"/>
          </p:nvPr>
        </p:nvSpPr>
        <p:spPr>
          <a:xfrm rot="5400000">
            <a:off x="285750" y="781050"/>
            <a:ext cx="64770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1371600" y="3886200"/>
            <a:ext cx="31242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48200" y="3886200"/>
            <a:ext cx="31242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idx="1" type="body"/>
          </p:nvPr>
        </p:nvSpPr>
        <p:spPr>
          <a:xfrm>
            <a:off x="3733800" y="1219200"/>
            <a:ext cx="54102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457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Teaching Skills That Make a Difference</a:t>
            </a:r>
            <a:endParaRPr b="0" i="0" sz="4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Jack States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Wing Institute</a:t>
            </a:r>
            <a:endParaRPr/>
          </a:p>
        </p:txBody>
      </p:sp>
      <p:pic>
        <p:nvPicPr>
          <p:cNvPr id="112" name="Google Shape;11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2413" cy="120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2895600"/>
            <a:ext cx="2717800" cy="271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/>
          <p:nvPr>
            <p:ph type="title"/>
          </p:nvPr>
        </p:nvSpPr>
        <p:spPr>
          <a:xfrm>
            <a:off x="4940300" y="444500"/>
            <a:ext cx="3644900" cy="59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Delivering Instruction</a:t>
            </a:r>
            <a:endParaRPr b="1" i="0" sz="4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14400"/>
            <a:ext cx="4279900" cy="5021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"/>
          <p:cNvSpPr txBox="1"/>
          <p:nvPr>
            <p:ph type="title"/>
          </p:nvPr>
        </p:nvSpPr>
        <p:spPr>
          <a:xfrm>
            <a:off x="685800" y="0"/>
            <a:ext cx="7772400" cy="12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Works? </a:t>
            </a:r>
            <a:b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Explicit Instruction or Constructivism</a:t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5"/>
          <p:cNvSpPr/>
          <p:nvPr/>
        </p:nvSpPr>
        <p:spPr>
          <a:xfrm>
            <a:off x="393700" y="6553200"/>
            <a:ext cx="1076325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3EB00"/>
                </a:solidFill>
                <a:latin typeface="Arial"/>
                <a:ea typeface="Arial"/>
                <a:cs typeface="Arial"/>
                <a:sym typeface="Arial"/>
              </a:rPr>
              <a:t>Hattie, 2009</a:t>
            </a:r>
            <a:endParaRPr/>
          </a:p>
        </p:txBody>
      </p:sp>
      <p:pic>
        <p:nvPicPr>
          <p:cNvPr id="284" name="Google Shape;28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219200"/>
            <a:ext cx="8509000" cy="521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5"/>
          <p:cNvSpPr/>
          <p:nvPr/>
        </p:nvSpPr>
        <p:spPr>
          <a:xfrm>
            <a:off x="1574800" y="1993900"/>
            <a:ext cx="1270000" cy="37084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6" name="Google Shape;286;p35"/>
          <p:cNvSpPr/>
          <p:nvPr/>
        </p:nvSpPr>
        <p:spPr>
          <a:xfrm>
            <a:off x="5854700" y="1993900"/>
            <a:ext cx="1270000" cy="37084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/>
          <p:nvPr>
            <p:ph type="title"/>
          </p:nvPr>
        </p:nvSpPr>
        <p:spPr>
          <a:xfrm>
            <a:off x="762000" y="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Instruction Delivery Evidence </a:t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2" name="Google Shape;292;p36"/>
          <p:cNvGraphicFramePr/>
          <p:nvPr/>
        </p:nvGraphicFramePr>
        <p:xfrm>
          <a:off x="381000" y="8826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{68581AB0-5D2B-4F0E-B213-5069BC73699E}</a:tableStyleId>
              </a:tblPr>
              <a:tblGrid>
                <a:gridCol w="3657600"/>
                <a:gridCol w="1371600"/>
                <a:gridCol w="990600"/>
                <a:gridCol w="1143000"/>
                <a:gridCol w="1295400"/>
              </a:tblGrid>
              <a:tr h="377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Practice Elements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Effect Size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Survey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Quantity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Quality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1794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Planning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Instructional design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Scope and sequencing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Instruction linked to "big Ideas”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Instructional objectives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Objectives tied to standards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0.57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85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7F7F7F"/>
                          </a:solidFill>
                        </a:rPr>
                        <a:t>25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7F7F7F"/>
                          </a:solidFill>
                        </a:rPr>
                        <a:t>18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7F7F7F"/>
                          </a:solidFill>
                        </a:rPr>
                        <a:t>18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7F7F7F"/>
                          </a:solidFill>
                        </a:rPr>
                        <a:t>17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7F7F7F"/>
                          </a:solidFill>
                        </a:rPr>
                        <a:t>7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7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/>
                        <a:t>High rates of responding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80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7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/>
                        <a:t>Corrective feedback </a:t>
                      </a:r>
                      <a:endParaRPr b="1" i="0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>
                          <a:solidFill>
                            <a:schemeClr val="dk1"/>
                          </a:solidFill>
                        </a:rPr>
                        <a:t>0.73</a:t>
                      </a:r>
                      <a:endParaRPr b="1" i="0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45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7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Differential reinforcement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0.80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42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7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Mastery learning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0.58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30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7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Guided practice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0.37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25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7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Teacher demonstration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0.82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23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7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/>
                        <a:t>Quantity of instruction</a:t>
                      </a:r>
                      <a:endParaRPr b="1" i="0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/>
                        <a:t>0.84</a:t>
                      </a:r>
                      <a:endParaRPr b="1" i="0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22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7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Real world opportunities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22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532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Groupings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0.45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17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93" name="Google Shape;293;p36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6"/>
          <p:cNvSpPr txBox="1"/>
          <p:nvPr/>
        </p:nvSpPr>
        <p:spPr>
          <a:xfrm>
            <a:off x="1676400" y="533400"/>
            <a:ext cx="60960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= Low – </a:t>
            </a: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Yellow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= Medium – </a:t>
            </a:r>
            <a:r>
              <a:rPr b="1" lang="en-US" sz="2000">
                <a:solidFill>
                  <a:srgbClr val="00E800"/>
                </a:solidFill>
                <a:latin typeface="Arial"/>
                <a:ea typeface="Arial"/>
                <a:cs typeface="Arial"/>
                <a:sym typeface="Arial"/>
              </a:rPr>
              <a:t>Green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= High </a:t>
            </a:r>
            <a:endParaRPr/>
          </a:p>
        </p:txBody>
      </p:sp>
      <p:grpSp>
        <p:nvGrpSpPr>
          <p:cNvPr id="295" name="Google Shape;295;p36"/>
          <p:cNvGrpSpPr/>
          <p:nvPr/>
        </p:nvGrpSpPr>
        <p:grpSpPr>
          <a:xfrm>
            <a:off x="6858000" y="1676400"/>
            <a:ext cx="152400" cy="4724400"/>
            <a:chOff x="6705600" y="1752600"/>
            <a:chExt cx="152400" cy="4724400"/>
          </a:xfrm>
        </p:grpSpPr>
        <p:sp>
          <p:nvSpPr>
            <p:cNvPr id="296" name="Google Shape;296;p36"/>
            <p:cNvSpPr/>
            <p:nvPr/>
          </p:nvSpPr>
          <p:spPr>
            <a:xfrm>
              <a:off x="6705600" y="44196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8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97" name="Google Shape;297;p36"/>
            <p:cNvSpPr/>
            <p:nvPr/>
          </p:nvSpPr>
          <p:spPr>
            <a:xfrm>
              <a:off x="6705600" y="20574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98" name="Google Shape;298;p36"/>
            <p:cNvSpPr/>
            <p:nvPr/>
          </p:nvSpPr>
          <p:spPr>
            <a:xfrm>
              <a:off x="6705600" y="17526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99" name="Google Shape;299;p36"/>
            <p:cNvSpPr/>
            <p:nvPr/>
          </p:nvSpPr>
          <p:spPr>
            <a:xfrm>
              <a:off x="6705600" y="25908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00" name="Google Shape;300;p36"/>
            <p:cNvSpPr/>
            <p:nvPr/>
          </p:nvSpPr>
          <p:spPr>
            <a:xfrm>
              <a:off x="6705600" y="23622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01" name="Google Shape;301;p36"/>
            <p:cNvSpPr/>
            <p:nvPr/>
          </p:nvSpPr>
          <p:spPr>
            <a:xfrm>
              <a:off x="6705600" y="28956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6705600" y="32766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6705600" y="36576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6705600" y="40386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05" name="Google Shape;305;p36"/>
            <p:cNvSpPr/>
            <p:nvPr/>
          </p:nvSpPr>
          <p:spPr>
            <a:xfrm>
              <a:off x="6705600" y="48006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8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06" name="Google Shape;306;p36"/>
            <p:cNvSpPr/>
            <p:nvPr/>
          </p:nvSpPr>
          <p:spPr>
            <a:xfrm>
              <a:off x="6705600" y="51816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8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07" name="Google Shape;307;p36"/>
            <p:cNvSpPr/>
            <p:nvPr/>
          </p:nvSpPr>
          <p:spPr>
            <a:xfrm>
              <a:off x="6705600" y="55626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8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08" name="Google Shape;308;p36"/>
            <p:cNvSpPr/>
            <p:nvPr/>
          </p:nvSpPr>
          <p:spPr>
            <a:xfrm>
              <a:off x="6705600" y="63246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8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09" name="Google Shape;309;p36"/>
            <p:cNvSpPr/>
            <p:nvPr/>
          </p:nvSpPr>
          <p:spPr>
            <a:xfrm>
              <a:off x="6705600" y="5943600"/>
              <a:ext cx="152400" cy="152400"/>
            </a:xfrm>
            <a:prstGeom prst="ellipse">
              <a:avLst/>
            </a:prstGeom>
            <a:solidFill>
              <a:srgbClr val="FFFF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8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grpSp>
        <p:nvGrpSpPr>
          <p:cNvPr id="310" name="Google Shape;310;p36"/>
          <p:cNvGrpSpPr/>
          <p:nvPr/>
        </p:nvGrpSpPr>
        <p:grpSpPr>
          <a:xfrm>
            <a:off x="8153400" y="1676400"/>
            <a:ext cx="152400" cy="4724400"/>
            <a:chOff x="8153400" y="1752600"/>
            <a:chExt cx="152400" cy="4724400"/>
          </a:xfrm>
        </p:grpSpPr>
        <p:sp>
          <p:nvSpPr>
            <p:cNvPr id="311" name="Google Shape;311;p36"/>
            <p:cNvSpPr/>
            <p:nvPr/>
          </p:nvSpPr>
          <p:spPr>
            <a:xfrm>
              <a:off x="8153400" y="44196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12" name="Google Shape;312;p36"/>
            <p:cNvSpPr/>
            <p:nvPr/>
          </p:nvSpPr>
          <p:spPr>
            <a:xfrm>
              <a:off x="8153400" y="2057400"/>
              <a:ext cx="152400" cy="152400"/>
            </a:xfrm>
            <a:prstGeom prst="ellipse">
              <a:avLst/>
            </a:prstGeom>
            <a:solidFill>
              <a:srgbClr val="FFFF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13" name="Google Shape;313;p36"/>
            <p:cNvSpPr/>
            <p:nvPr/>
          </p:nvSpPr>
          <p:spPr>
            <a:xfrm>
              <a:off x="8153400" y="1752600"/>
              <a:ext cx="152400" cy="152400"/>
            </a:xfrm>
            <a:prstGeom prst="ellipse">
              <a:avLst/>
            </a:prstGeom>
            <a:solidFill>
              <a:srgbClr val="FFFF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14" name="Google Shape;314;p36"/>
            <p:cNvSpPr/>
            <p:nvPr/>
          </p:nvSpPr>
          <p:spPr>
            <a:xfrm>
              <a:off x="8153400" y="25908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15" name="Google Shape;315;p36"/>
            <p:cNvSpPr/>
            <p:nvPr/>
          </p:nvSpPr>
          <p:spPr>
            <a:xfrm>
              <a:off x="8153400" y="2362200"/>
              <a:ext cx="152400" cy="152400"/>
            </a:xfrm>
            <a:prstGeom prst="ellipse">
              <a:avLst/>
            </a:prstGeom>
            <a:solidFill>
              <a:srgbClr val="FFFF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16" name="Google Shape;316;p36"/>
            <p:cNvSpPr/>
            <p:nvPr/>
          </p:nvSpPr>
          <p:spPr>
            <a:xfrm>
              <a:off x="8153400" y="28956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17" name="Google Shape;317;p36"/>
            <p:cNvSpPr/>
            <p:nvPr/>
          </p:nvSpPr>
          <p:spPr>
            <a:xfrm>
              <a:off x="8153400" y="32766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18" name="Google Shape;318;p36"/>
            <p:cNvSpPr/>
            <p:nvPr/>
          </p:nvSpPr>
          <p:spPr>
            <a:xfrm>
              <a:off x="8153400" y="36576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19" name="Google Shape;319;p36"/>
            <p:cNvSpPr/>
            <p:nvPr/>
          </p:nvSpPr>
          <p:spPr>
            <a:xfrm>
              <a:off x="8153400" y="40386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20" name="Google Shape;320;p36"/>
            <p:cNvSpPr/>
            <p:nvPr/>
          </p:nvSpPr>
          <p:spPr>
            <a:xfrm>
              <a:off x="8153400" y="48006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21" name="Google Shape;321;p36"/>
            <p:cNvSpPr/>
            <p:nvPr/>
          </p:nvSpPr>
          <p:spPr>
            <a:xfrm>
              <a:off x="8153400" y="51816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22" name="Google Shape;322;p36"/>
            <p:cNvSpPr/>
            <p:nvPr/>
          </p:nvSpPr>
          <p:spPr>
            <a:xfrm>
              <a:off x="8153400" y="55626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8153400" y="5943600"/>
              <a:ext cx="152400" cy="152400"/>
            </a:xfrm>
            <a:prstGeom prst="ellipse">
              <a:avLst/>
            </a:prstGeom>
            <a:solidFill>
              <a:srgbClr val="FFFF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24" name="Google Shape;324;p36"/>
            <p:cNvSpPr/>
            <p:nvPr/>
          </p:nvSpPr>
          <p:spPr>
            <a:xfrm>
              <a:off x="8153400" y="63246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325" name="Google Shape;325;p36"/>
          <p:cNvSpPr/>
          <p:nvPr/>
        </p:nvSpPr>
        <p:spPr>
          <a:xfrm>
            <a:off x="304800" y="1524000"/>
            <a:ext cx="35052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26" name="Google Shape;326;p36"/>
          <p:cNvSpPr/>
          <p:nvPr/>
        </p:nvSpPr>
        <p:spPr>
          <a:xfrm>
            <a:off x="381000" y="3048000"/>
            <a:ext cx="3124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27" name="Google Shape;327;p36"/>
          <p:cNvSpPr/>
          <p:nvPr/>
        </p:nvSpPr>
        <p:spPr>
          <a:xfrm>
            <a:off x="381000" y="4191000"/>
            <a:ext cx="31242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28" name="Google Shape;328;p36"/>
          <p:cNvSpPr/>
          <p:nvPr/>
        </p:nvSpPr>
        <p:spPr>
          <a:xfrm>
            <a:off x="304800" y="3810000"/>
            <a:ext cx="31242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29" name="Google Shape;329;p36"/>
          <p:cNvSpPr/>
          <p:nvPr/>
        </p:nvSpPr>
        <p:spPr>
          <a:xfrm>
            <a:off x="381000" y="5334000"/>
            <a:ext cx="31242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7"/>
          <p:cNvSpPr txBox="1"/>
          <p:nvPr>
            <p:ph type="title"/>
          </p:nvPr>
        </p:nvSpPr>
        <p:spPr>
          <a:xfrm>
            <a:off x="762000" y="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Instruction Delivery Evidence </a:t>
            </a:r>
            <a:endParaRPr b="1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35" name="Google Shape;335;p37"/>
          <p:cNvGraphicFramePr/>
          <p:nvPr/>
        </p:nvGraphicFramePr>
        <p:xfrm>
          <a:off x="304800" y="1219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{68581AB0-5D2B-4F0E-B213-5069BC73699E}</a:tableStyleId>
              </a:tblPr>
              <a:tblGrid>
                <a:gridCol w="3276600"/>
                <a:gridCol w="1143000"/>
                <a:gridCol w="1371600"/>
                <a:gridCol w="1600200"/>
                <a:gridCol w="1066800"/>
              </a:tblGrid>
              <a:tr h="640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Practice Elements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Effect Size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Survey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Quantity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Quality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44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Cumulative review 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0.88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15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4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800"/>
                        <a:t>Errorless learning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800"/>
                        <a:t>0.59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15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44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Guided prompts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12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44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Questioning 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0.46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10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44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Peer coaching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0.55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9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44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Spaced vs. massed practice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0.71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9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44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/>
                        <a:t>Meta-cognitive strategies</a:t>
                      </a:r>
                      <a:endParaRPr b="1" i="0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/>
                        <a:t>0.69</a:t>
                      </a:r>
                      <a:endParaRPr b="1" i="0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8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44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Guided notes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1.02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7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44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Student verbalization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0.64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7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44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Chaining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1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518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/>
                        <a:t>Data-based decision making</a:t>
                      </a:r>
                      <a:endParaRPr b="1" i="0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rgbClr val="A6A6A6"/>
                          </a:solidFill>
                        </a:rPr>
                        <a:t>See Assessment</a:t>
                      </a:r>
                      <a:endParaRPr b="1" sz="1400">
                        <a:solidFill>
                          <a:srgbClr val="A6A6A6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36" name="Google Shape;336;p37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7"/>
          <p:cNvSpPr txBox="1"/>
          <p:nvPr/>
        </p:nvSpPr>
        <p:spPr>
          <a:xfrm>
            <a:off x="1600200" y="685800"/>
            <a:ext cx="60960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= Low – </a:t>
            </a: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Yellow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= Medium – </a:t>
            </a:r>
            <a:r>
              <a:rPr b="1" lang="en-US" sz="2000">
                <a:solidFill>
                  <a:srgbClr val="00E800"/>
                </a:solidFill>
                <a:latin typeface="Arial"/>
                <a:ea typeface="Arial"/>
                <a:cs typeface="Arial"/>
                <a:sym typeface="Arial"/>
              </a:rPr>
              <a:t>Green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= High </a:t>
            </a:r>
            <a:endParaRPr/>
          </a:p>
        </p:txBody>
      </p:sp>
      <p:grpSp>
        <p:nvGrpSpPr>
          <p:cNvPr id="338" name="Google Shape;338;p37"/>
          <p:cNvGrpSpPr/>
          <p:nvPr/>
        </p:nvGrpSpPr>
        <p:grpSpPr>
          <a:xfrm>
            <a:off x="6705600" y="1981200"/>
            <a:ext cx="1600200" cy="4572000"/>
            <a:chOff x="6705600" y="1600200"/>
            <a:chExt cx="1600200" cy="4572000"/>
          </a:xfrm>
        </p:grpSpPr>
        <p:sp>
          <p:nvSpPr>
            <p:cNvPr id="339" name="Google Shape;339;p37"/>
            <p:cNvSpPr/>
            <p:nvPr/>
          </p:nvSpPr>
          <p:spPr>
            <a:xfrm>
              <a:off x="6705600" y="42672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8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6705600" y="20574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41" name="Google Shape;341;p37"/>
            <p:cNvSpPr/>
            <p:nvPr/>
          </p:nvSpPr>
          <p:spPr>
            <a:xfrm>
              <a:off x="6705600" y="16002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6705600" y="24384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8153400" y="42672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8153400" y="20574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8153400" y="16002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8153400" y="2438400"/>
              <a:ext cx="152400" cy="152400"/>
            </a:xfrm>
            <a:prstGeom prst="ellipse">
              <a:avLst/>
            </a:prstGeom>
            <a:solidFill>
              <a:srgbClr val="FFFF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8153400" y="28956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6705600" y="28956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49" name="Google Shape;349;p37"/>
            <p:cNvSpPr/>
            <p:nvPr/>
          </p:nvSpPr>
          <p:spPr>
            <a:xfrm>
              <a:off x="6705600" y="33528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8153400" y="33528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8153400" y="38100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6705600" y="38100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6705600" y="47244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8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8153400" y="47244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6705600" y="51816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8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8153400" y="51816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57" name="Google Shape;357;p37"/>
            <p:cNvSpPr/>
            <p:nvPr/>
          </p:nvSpPr>
          <p:spPr>
            <a:xfrm>
              <a:off x="6705600" y="55626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8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58" name="Google Shape;358;p37"/>
            <p:cNvSpPr/>
            <p:nvPr/>
          </p:nvSpPr>
          <p:spPr>
            <a:xfrm>
              <a:off x="8153400" y="5562600"/>
              <a:ext cx="152400" cy="152400"/>
            </a:xfrm>
            <a:prstGeom prst="ellipse">
              <a:avLst/>
            </a:prstGeom>
            <a:solidFill>
              <a:srgbClr val="FFFF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8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8153400" y="60198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8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6705600" y="60198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8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8"/>
          <p:cNvSpPr txBox="1"/>
          <p:nvPr>
            <p:ph type="title"/>
          </p:nvPr>
        </p:nvSpPr>
        <p:spPr>
          <a:xfrm>
            <a:off x="4686300" y="0"/>
            <a:ext cx="4038600" cy="6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Importance of Assessing </a:t>
            </a:r>
            <a:b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Progress</a:t>
            </a:r>
            <a:b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b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Data-based Decision</a:t>
            </a:r>
            <a:b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Making</a:t>
            </a:r>
            <a:endParaRPr b="1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" y="349250"/>
            <a:ext cx="4203700" cy="61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9"/>
          <p:cNvSpPr txBox="1"/>
          <p:nvPr>
            <p:ph type="title"/>
          </p:nvPr>
        </p:nvSpPr>
        <p:spPr>
          <a:xfrm>
            <a:off x="685800" y="114300"/>
            <a:ext cx="7772400" cy="10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Assessment</a:t>
            </a:r>
            <a:r>
              <a:rPr b="0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Methods</a:t>
            </a:r>
            <a:endParaRPr/>
          </a:p>
        </p:txBody>
      </p:sp>
      <p:pic>
        <p:nvPicPr>
          <p:cNvPr id="372" name="Google Shape;37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300" y="1460500"/>
            <a:ext cx="7645400" cy="49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0"/>
          <p:cNvSpPr txBox="1"/>
          <p:nvPr>
            <p:ph type="title"/>
          </p:nvPr>
        </p:nvSpPr>
        <p:spPr>
          <a:xfrm>
            <a:off x="9144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Assessment and Data-based Decision making </a:t>
            </a:r>
            <a:b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Evidence </a:t>
            </a:r>
            <a:endParaRPr b="1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8" name="Google Shape;378;p40"/>
          <p:cNvGraphicFramePr/>
          <p:nvPr/>
        </p:nvGraphicFramePr>
        <p:xfrm>
          <a:off x="381000" y="2286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{68581AB0-5D2B-4F0E-B213-5069BC73699E}</a:tableStyleId>
              </a:tblPr>
              <a:tblGrid>
                <a:gridCol w="3276600"/>
                <a:gridCol w="1143000"/>
                <a:gridCol w="1219200"/>
                <a:gridCol w="1524000"/>
                <a:gridCol w="1219200"/>
              </a:tblGrid>
              <a:tr h="70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Practice Elements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Effect Size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Survey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Quantity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Quality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1432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2000"/>
                        <a:t>Formative Assessment: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lang="en-US" sz="2000"/>
                        <a:t>Data collection*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lang="en-US" sz="2000"/>
                        <a:t>Data graphing*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lang="en-US" sz="2000"/>
                        <a:t>Data analysis*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2000"/>
                        <a:t>0.90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rgbClr val="7F7F7F"/>
                          </a:solidFill>
                        </a:rPr>
                        <a:t>0.26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rgbClr val="7F7F7F"/>
                          </a:solidFill>
                        </a:rPr>
                        <a:t>0.70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rgbClr val="7F7F7F"/>
                          </a:solidFill>
                        </a:rPr>
                        <a:t>0.90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133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7F7F7F"/>
                          </a:solidFill>
                        </a:rPr>
                        <a:t>29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7F7F7F"/>
                          </a:solidFill>
                        </a:rPr>
                        <a:t>28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7F7F7F"/>
                          </a:solidFill>
                        </a:rPr>
                        <a:t>34</a:t>
                      </a:r>
                      <a:endParaRPr b="1" sz="2000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1084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Pre-assessment</a:t>
                      </a:r>
                      <a:endParaRPr b="1"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3</a:t>
                      </a:r>
                      <a:endParaRPr b="1"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79" name="Google Shape;379;p40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0"/>
          <p:cNvSpPr txBox="1"/>
          <p:nvPr/>
        </p:nvSpPr>
        <p:spPr>
          <a:xfrm>
            <a:off x="1295400" y="1752600"/>
            <a:ext cx="67818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= Low – </a:t>
            </a: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Yellow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= Medium – </a:t>
            </a:r>
            <a:r>
              <a:rPr b="1" lang="en-US" sz="2000">
                <a:solidFill>
                  <a:srgbClr val="00E800"/>
                </a:solidFill>
                <a:latin typeface="Arial"/>
                <a:ea typeface="Arial"/>
                <a:cs typeface="Arial"/>
                <a:sym typeface="Arial"/>
              </a:rPr>
              <a:t>Green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= High </a:t>
            </a:r>
            <a:endParaRPr/>
          </a:p>
        </p:txBody>
      </p:sp>
      <p:sp>
        <p:nvSpPr>
          <p:cNvPr id="381" name="Google Shape;381;p40"/>
          <p:cNvSpPr/>
          <p:nvPr/>
        </p:nvSpPr>
        <p:spPr>
          <a:xfrm>
            <a:off x="6629400" y="46482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382" name="Google Shape;382;p40"/>
          <p:cNvGrpSpPr/>
          <p:nvPr/>
        </p:nvGrpSpPr>
        <p:grpSpPr>
          <a:xfrm>
            <a:off x="6629400" y="3048000"/>
            <a:ext cx="304800" cy="1219200"/>
            <a:chOff x="6629400" y="2743200"/>
            <a:chExt cx="304800" cy="1219200"/>
          </a:xfrm>
        </p:grpSpPr>
        <p:sp>
          <p:nvSpPr>
            <p:cNvPr id="383" name="Google Shape;383;p40"/>
            <p:cNvSpPr/>
            <p:nvPr/>
          </p:nvSpPr>
          <p:spPr>
            <a:xfrm>
              <a:off x="6629400" y="2743200"/>
              <a:ext cx="304800" cy="3048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6705600" y="32004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6705600" y="35052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6705600" y="38100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387" name="Google Shape;387;p40"/>
          <p:cNvSpPr/>
          <p:nvPr/>
        </p:nvSpPr>
        <p:spPr>
          <a:xfrm>
            <a:off x="7924800" y="46482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388" name="Google Shape;388;p40"/>
          <p:cNvGrpSpPr/>
          <p:nvPr/>
        </p:nvGrpSpPr>
        <p:grpSpPr>
          <a:xfrm>
            <a:off x="7924800" y="3048000"/>
            <a:ext cx="304800" cy="1219200"/>
            <a:chOff x="7924800" y="2743200"/>
            <a:chExt cx="304800" cy="1219200"/>
          </a:xfrm>
        </p:grpSpPr>
        <p:sp>
          <p:nvSpPr>
            <p:cNvPr id="389" name="Google Shape;389;p40"/>
            <p:cNvSpPr/>
            <p:nvPr/>
          </p:nvSpPr>
          <p:spPr>
            <a:xfrm>
              <a:off x="7924800" y="2743200"/>
              <a:ext cx="304800" cy="3048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8001000" y="32004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8001000" y="35052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8001000" y="38100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393" name="Google Shape;393;p40"/>
          <p:cNvSpPr txBox="1"/>
          <p:nvPr/>
        </p:nvSpPr>
        <p:spPr>
          <a:xfrm>
            <a:off x="762000" y="5715000"/>
            <a:ext cx="7772400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* </a:t>
            </a:r>
            <a:r>
              <a:rPr lang="en-US" sz="20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Effect sizes for formative assessment are the combined impact of using  all three practices, data collection, graphing, and analysis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1"/>
          <p:cNvSpPr txBox="1"/>
          <p:nvPr>
            <p:ph type="title"/>
          </p:nvPr>
        </p:nvSpPr>
        <p:spPr>
          <a:xfrm>
            <a:off x="5105400" y="0"/>
            <a:ext cx="4038600" cy="6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Importance of </a:t>
            </a:r>
            <a:b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Personal Competencies </a:t>
            </a:r>
            <a:endParaRPr b="1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acher-cartoon.jpg" id="399" name="Google Shape;39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990600"/>
            <a:ext cx="462915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2"/>
          <p:cNvSpPr txBox="1"/>
          <p:nvPr>
            <p:ph type="title"/>
          </p:nvPr>
        </p:nvSpPr>
        <p:spPr>
          <a:xfrm>
            <a:off x="685800" y="3810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Impact of Teacher – Student Relations </a:t>
            </a:r>
            <a:endParaRPr b="1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2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Google Shape;40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365250"/>
            <a:ext cx="7924800" cy="549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"/>
          <p:cNvSpPr txBox="1"/>
          <p:nvPr>
            <p:ph type="title"/>
          </p:nvPr>
        </p:nvSpPr>
        <p:spPr>
          <a:xfrm>
            <a:off x="8382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Personal Competencies Evidence </a:t>
            </a:r>
            <a:endParaRPr b="1" i="0" sz="4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2" name="Google Shape;412;p43"/>
          <p:cNvGraphicFramePr/>
          <p:nvPr/>
        </p:nvGraphicFramePr>
        <p:xfrm>
          <a:off x="381000" y="1600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{68581AB0-5D2B-4F0E-B213-5069BC73699E}</a:tableStyleId>
              </a:tblPr>
              <a:tblGrid>
                <a:gridCol w="3200400"/>
                <a:gridCol w="1524000"/>
                <a:gridCol w="1143000"/>
                <a:gridCol w="1371600"/>
                <a:gridCol w="1143000"/>
              </a:tblGrid>
              <a:tr h="593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Practice Elements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Effect Size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</a:rPr>
                        <a:t>Survey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Quantity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Quality</a:t>
                      </a:r>
                      <a:endParaRPr sz="2200"/>
                    </a:p>
                  </a:txBody>
                  <a:tcPr marT="45725" marB="45725" marR="91450" marL="91450"/>
                </a:tc>
              </a:tr>
              <a:tr h="549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000000"/>
                          </a:solidFill>
                        </a:rPr>
                        <a:t>Teacher-student</a:t>
                      </a:r>
                      <a:r>
                        <a:rPr b="1" lang="en-US" sz="1800">
                          <a:solidFill>
                            <a:srgbClr val="000000"/>
                          </a:solidFill>
                        </a:rPr>
                        <a:t> relations: 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authenticity, listening, flexible, warmth, and cultural sensitivity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800"/>
                        <a:t>0.72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53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921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Personal organization: </a:t>
                      </a:r>
                      <a:r>
                        <a:rPr b="0" lang="en-US" sz="1800"/>
                        <a:t>time management, deadlines, accurate work</a:t>
                      </a:r>
                      <a:endParaRPr b="0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17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405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Problem solving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14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480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Health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10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13" name="Google Shape;413;p43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43"/>
          <p:cNvSpPr txBox="1"/>
          <p:nvPr/>
        </p:nvSpPr>
        <p:spPr>
          <a:xfrm>
            <a:off x="1066800" y="6172200"/>
            <a:ext cx="65532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= Low – </a:t>
            </a: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Yellow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= Medium – </a:t>
            </a:r>
            <a:r>
              <a:rPr lang="en-US" sz="2400">
                <a:solidFill>
                  <a:srgbClr val="00E800"/>
                </a:solidFill>
                <a:latin typeface="Arial"/>
                <a:ea typeface="Arial"/>
                <a:cs typeface="Arial"/>
                <a:sym typeface="Arial"/>
              </a:rPr>
              <a:t>Green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= High </a:t>
            </a:r>
            <a:endParaRPr/>
          </a:p>
        </p:txBody>
      </p:sp>
      <p:sp>
        <p:nvSpPr>
          <p:cNvPr id="415" name="Google Shape;415;p43"/>
          <p:cNvSpPr/>
          <p:nvPr/>
        </p:nvSpPr>
        <p:spPr>
          <a:xfrm>
            <a:off x="8077200" y="2590800"/>
            <a:ext cx="228600" cy="228600"/>
          </a:xfrm>
          <a:prstGeom prst="ellipse">
            <a:avLst/>
          </a:prstGeom>
          <a:solidFill>
            <a:srgbClr val="008000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6" name="Google Shape;416;p43"/>
          <p:cNvSpPr/>
          <p:nvPr/>
        </p:nvSpPr>
        <p:spPr>
          <a:xfrm>
            <a:off x="6858000" y="2590800"/>
            <a:ext cx="228600" cy="228600"/>
          </a:xfrm>
          <a:prstGeom prst="ellipse">
            <a:avLst/>
          </a:prstGeom>
          <a:solidFill>
            <a:srgbClr val="008000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7" name="Google Shape;417;p43"/>
          <p:cNvSpPr/>
          <p:nvPr/>
        </p:nvSpPr>
        <p:spPr>
          <a:xfrm>
            <a:off x="6858000" y="4572000"/>
            <a:ext cx="228600" cy="2286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8" name="Google Shape;418;p43"/>
          <p:cNvSpPr/>
          <p:nvPr/>
        </p:nvSpPr>
        <p:spPr>
          <a:xfrm>
            <a:off x="8077200" y="3886200"/>
            <a:ext cx="228600" cy="228600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9" name="Google Shape;419;p43"/>
          <p:cNvSpPr/>
          <p:nvPr/>
        </p:nvSpPr>
        <p:spPr>
          <a:xfrm>
            <a:off x="6858000" y="3886200"/>
            <a:ext cx="228600" cy="228600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20" name="Google Shape;420;p43"/>
          <p:cNvSpPr/>
          <p:nvPr/>
        </p:nvSpPr>
        <p:spPr>
          <a:xfrm>
            <a:off x="8077200" y="4572000"/>
            <a:ext cx="228600" cy="2286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21" name="Google Shape;421;p43"/>
          <p:cNvSpPr/>
          <p:nvPr/>
        </p:nvSpPr>
        <p:spPr>
          <a:xfrm>
            <a:off x="6858000" y="5029200"/>
            <a:ext cx="228600" cy="228600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22" name="Google Shape;422;p43"/>
          <p:cNvSpPr/>
          <p:nvPr/>
        </p:nvSpPr>
        <p:spPr>
          <a:xfrm>
            <a:off x="8077200" y="5029200"/>
            <a:ext cx="228600" cy="228600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>
            <p:ph type="title"/>
          </p:nvPr>
        </p:nvSpPr>
        <p:spPr>
          <a:xfrm>
            <a:off x="685800" y="0"/>
            <a:ext cx="77724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Makes an Effective Teacher</a:t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6"/>
          <p:cNvSpPr/>
          <p:nvPr/>
        </p:nvSpPr>
        <p:spPr>
          <a:xfrm>
            <a:off x="457200" y="1219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5613" lvl="0" marL="4556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Creating a classroom climate conducive to learning</a:t>
            </a:r>
            <a:endParaRPr/>
          </a:p>
          <a:p>
            <a:pPr indent="-252412" lvl="0" marL="45561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5613" lvl="0" marL="4556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instructional strategies that effectively deliver instruction</a:t>
            </a:r>
            <a:endParaRPr/>
          </a:p>
          <a:p>
            <a:pPr indent="-252412" lvl="0" marL="45561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5613" lvl="0" marL="4556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Data-based decision making and assessing student progress</a:t>
            </a:r>
            <a:endParaRPr/>
          </a:p>
          <a:p>
            <a:pPr indent="-252412" lvl="0" marL="45561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5613" lvl="0" marL="4556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Effective use of personal competencies</a:t>
            </a:r>
            <a:endParaRPr/>
          </a:p>
          <a:p>
            <a:pPr indent="-455613" lvl="0" marL="45561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5613" lvl="0" marL="45561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5613" lvl="0" marL="45561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5613" lvl="0" marL="45561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5613" lvl="0" marL="45561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5613" lvl="0" marL="45561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4"/>
          <p:cNvSpPr txBox="1"/>
          <p:nvPr>
            <p:ph type="title"/>
          </p:nvPr>
        </p:nvSpPr>
        <p:spPr>
          <a:xfrm>
            <a:off x="685800" y="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Would You Teach First?</a:t>
            </a:r>
            <a:endParaRPr b="1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44"/>
          <p:cNvSpPr txBox="1"/>
          <p:nvPr>
            <p:ph idx="1" type="body"/>
          </p:nvPr>
        </p:nvSpPr>
        <p:spPr>
          <a:xfrm>
            <a:off x="381000" y="914400"/>
            <a:ext cx="84582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Classroom Management</a:t>
            </a:r>
            <a:endParaRPr/>
          </a:p>
          <a:p>
            <a:pPr indent="-457200" lvl="2" marL="1219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Differential Reinforcement</a:t>
            </a:r>
            <a:endParaRPr/>
          </a:p>
          <a:p>
            <a:pPr indent="-457200" lvl="2" marL="1219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Active Supervision</a:t>
            </a:r>
            <a:endParaRPr/>
          </a:p>
          <a:p>
            <a:pPr indent="-457200" lvl="2" marL="1219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Classroom Rules and Procedures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Instruction Delivery</a:t>
            </a:r>
            <a:endParaRPr/>
          </a:p>
          <a:p>
            <a:pPr indent="-457200" lvl="2" marL="1219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Planning: Big Ideas and Instructional Design</a:t>
            </a:r>
            <a:endParaRPr/>
          </a:p>
          <a:p>
            <a:pPr indent="-457200" lvl="2" marL="1219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High Rates of Responding </a:t>
            </a:r>
            <a:endParaRPr/>
          </a:p>
          <a:p>
            <a:pPr indent="-457200" lvl="2" marL="1219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Differential Reinforcement</a:t>
            </a:r>
            <a:endParaRPr/>
          </a:p>
          <a:p>
            <a:pPr indent="-457200" lvl="2" marL="1219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Mastery Learning</a:t>
            </a:r>
            <a:endParaRPr/>
          </a:p>
          <a:p>
            <a:pPr indent="-457200" lvl="2" marL="1219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Quantity of Instruction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Formative Assessment and Data-Based Decision Making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Personal Competencies (soft skills)</a:t>
            </a:r>
            <a:endParaRPr/>
          </a:p>
          <a:p>
            <a:pPr indent="-3048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44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>
            <p:ph type="title"/>
          </p:nvPr>
        </p:nvSpPr>
        <p:spPr>
          <a:xfrm>
            <a:off x="533400" y="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Maintaining Perspective</a:t>
            </a:r>
            <a:b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" name="Google Shape;126;p27"/>
          <p:cNvCxnSpPr/>
          <p:nvPr/>
        </p:nvCxnSpPr>
        <p:spPr>
          <a:xfrm>
            <a:off x="1447800" y="3352800"/>
            <a:ext cx="1828800" cy="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7" name="Google Shape;127;p27"/>
          <p:cNvCxnSpPr/>
          <p:nvPr/>
        </p:nvCxnSpPr>
        <p:spPr>
          <a:xfrm>
            <a:off x="5715000" y="3352800"/>
            <a:ext cx="1447800" cy="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8" name="Google Shape;128;p27"/>
          <p:cNvSpPr/>
          <p:nvPr/>
        </p:nvSpPr>
        <p:spPr>
          <a:xfrm>
            <a:off x="7099300" y="3048000"/>
            <a:ext cx="20447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Outcomes</a:t>
            </a:r>
            <a:endParaRPr b="1" i="0" sz="4200" u="none" cap="none" strike="noStrike">
              <a:solidFill>
                <a:srgbClr val="FFFF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9" name="Google Shape;129;p27"/>
          <p:cNvSpPr/>
          <p:nvPr/>
        </p:nvSpPr>
        <p:spPr>
          <a:xfrm>
            <a:off x="185738" y="3048000"/>
            <a:ext cx="117316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Input</a:t>
            </a:r>
            <a:endParaRPr/>
          </a:p>
        </p:txBody>
      </p:sp>
      <p:grpSp>
        <p:nvGrpSpPr>
          <p:cNvPr id="130" name="Google Shape;130;p27"/>
          <p:cNvGrpSpPr/>
          <p:nvPr/>
        </p:nvGrpSpPr>
        <p:grpSpPr>
          <a:xfrm>
            <a:off x="838200" y="3517900"/>
            <a:ext cx="7391400" cy="2733675"/>
            <a:chOff x="528" y="2064"/>
            <a:chExt cx="4656" cy="1722"/>
          </a:xfrm>
        </p:grpSpPr>
        <p:cxnSp>
          <p:nvCxnSpPr>
            <p:cNvPr id="131" name="Google Shape;131;p27"/>
            <p:cNvCxnSpPr/>
            <p:nvPr/>
          </p:nvCxnSpPr>
          <p:spPr>
            <a:xfrm>
              <a:off x="5184" y="2064"/>
              <a:ext cx="0" cy="1344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dash"/>
              <a:round/>
              <a:headEnd len="sm" w="sm" type="none"/>
              <a:tailEnd len="med" w="med" type="triangle"/>
            </a:ln>
          </p:spPr>
        </p:cxnSp>
        <p:cxnSp>
          <p:nvCxnSpPr>
            <p:cNvPr id="132" name="Google Shape;132;p27"/>
            <p:cNvCxnSpPr/>
            <p:nvPr/>
          </p:nvCxnSpPr>
          <p:spPr>
            <a:xfrm rot="10800000">
              <a:off x="528" y="3408"/>
              <a:ext cx="4656" cy="0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dash"/>
              <a:round/>
              <a:headEnd len="sm" w="sm" type="none"/>
              <a:tailEnd len="med" w="med" type="triangle"/>
            </a:ln>
          </p:spPr>
        </p:cxnSp>
        <p:cxnSp>
          <p:nvCxnSpPr>
            <p:cNvPr id="133" name="Google Shape;133;p27"/>
            <p:cNvCxnSpPr/>
            <p:nvPr/>
          </p:nvCxnSpPr>
          <p:spPr>
            <a:xfrm rot="10800000">
              <a:off x="528" y="2112"/>
              <a:ext cx="0" cy="1296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dash"/>
              <a:round/>
              <a:headEnd len="sm" w="sm" type="none"/>
              <a:tailEnd len="med" w="med" type="triangle"/>
            </a:ln>
          </p:spPr>
        </p:cxnSp>
        <p:cxnSp>
          <p:nvCxnSpPr>
            <p:cNvPr id="134" name="Google Shape;134;p27"/>
            <p:cNvCxnSpPr/>
            <p:nvPr/>
          </p:nvCxnSpPr>
          <p:spPr>
            <a:xfrm>
              <a:off x="2880" y="2064"/>
              <a:ext cx="0" cy="1296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dash"/>
              <a:round/>
              <a:headEnd len="sm" w="sm" type="none"/>
              <a:tailEnd len="med" w="med" type="triangle"/>
            </a:ln>
          </p:spPr>
        </p:cxnSp>
        <p:sp>
          <p:nvSpPr>
            <p:cNvPr id="135" name="Google Shape;135;p27"/>
            <p:cNvSpPr/>
            <p:nvPr/>
          </p:nvSpPr>
          <p:spPr>
            <a:xfrm>
              <a:off x="2332" y="3456"/>
              <a:ext cx="1207" cy="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FFFF00"/>
                  </a:solidFill>
                  <a:latin typeface="Cabin"/>
                  <a:ea typeface="Cabin"/>
                  <a:cs typeface="Cabin"/>
                  <a:sym typeface="Cabin"/>
                </a:rPr>
                <a:t>Feedback</a:t>
              </a:r>
              <a:endParaRPr/>
            </a:p>
          </p:txBody>
        </p:sp>
      </p:grpSp>
      <p:grpSp>
        <p:nvGrpSpPr>
          <p:cNvPr id="136" name="Google Shape;136;p27"/>
          <p:cNvGrpSpPr/>
          <p:nvPr/>
        </p:nvGrpSpPr>
        <p:grpSpPr>
          <a:xfrm>
            <a:off x="3636963" y="1219200"/>
            <a:ext cx="1766887" cy="1738313"/>
            <a:chOff x="2100" y="672"/>
            <a:chExt cx="1230" cy="1304"/>
          </a:xfrm>
        </p:grpSpPr>
        <p:sp>
          <p:nvSpPr>
            <p:cNvPr id="137" name="Google Shape;137;p27"/>
            <p:cNvSpPr/>
            <p:nvPr/>
          </p:nvSpPr>
          <p:spPr>
            <a:xfrm>
              <a:off x="2100" y="1584"/>
              <a:ext cx="1230" cy="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accent1"/>
                  </a:solidFill>
                  <a:latin typeface="Cabin"/>
                  <a:ea typeface="Cabin"/>
                  <a:cs typeface="Cabin"/>
                  <a:sym typeface="Cabin"/>
                </a:rPr>
                <a:t>Instruction</a:t>
              </a:r>
              <a:endParaRPr/>
            </a:p>
          </p:txBody>
        </p:sp>
        <p:grpSp>
          <p:nvGrpSpPr>
            <p:cNvPr id="138" name="Google Shape;138;p27"/>
            <p:cNvGrpSpPr/>
            <p:nvPr/>
          </p:nvGrpSpPr>
          <p:grpSpPr>
            <a:xfrm>
              <a:off x="2256" y="672"/>
              <a:ext cx="1008" cy="1207"/>
              <a:chOff x="96" y="0"/>
              <a:chExt cx="1008" cy="1207"/>
            </a:xfrm>
          </p:grpSpPr>
          <p:pic>
            <p:nvPicPr>
              <p:cNvPr id="139" name="Google Shape;139;p2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92" y="0"/>
                <a:ext cx="700" cy="9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0" name="Google Shape;140;p27"/>
              <p:cNvSpPr/>
              <p:nvPr/>
            </p:nvSpPr>
            <p:spPr>
              <a:xfrm>
                <a:off x="96" y="864"/>
                <a:ext cx="1008" cy="3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4200" u="none" cap="none" strike="noStrike">
                    <a:solidFill>
                      <a:schemeClr val="lt1"/>
                    </a:solidFill>
                    <a:latin typeface="Cabin"/>
                    <a:ea typeface="Cabin"/>
                    <a:cs typeface="Cabin"/>
                    <a:sym typeface="Cabin"/>
                  </a:rPr>
                  <a:t>    </a:t>
                </a:r>
                <a:endParaRPr/>
              </a:p>
            </p:txBody>
          </p:sp>
        </p:grpSp>
      </p:grpSp>
      <p:grpSp>
        <p:nvGrpSpPr>
          <p:cNvPr id="141" name="Google Shape;141;p27"/>
          <p:cNvGrpSpPr/>
          <p:nvPr/>
        </p:nvGrpSpPr>
        <p:grpSpPr>
          <a:xfrm>
            <a:off x="7305675" y="1371600"/>
            <a:ext cx="1838325" cy="1590675"/>
            <a:chOff x="3703" y="336"/>
            <a:chExt cx="1158" cy="1002"/>
          </a:xfrm>
        </p:grpSpPr>
        <p:pic>
          <p:nvPicPr>
            <p:cNvPr descr="grads" id="142" name="Google Shape;142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88" y="336"/>
              <a:ext cx="720" cy="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27"/>
            <p:cNvSpPr/>
            <p:nvPr/>
          </p:nvSpPr>
          <p:spPr>
            <a:xfrm>
              <a:off x="3703" y="1008"/>
              <a:ext cx="1158" cy="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Graduation</a:t>
              </a:r>
              <a:endParaRPr/>
            </a:p>
          </p:txBody>
        </p:sp>
      </p:grpSp>
      <p:sp>
        <p:nvSpPr>
          <p:cNvPr id="144" name="Google Shape;144;p27"/>
          <p:cNvSpPr/>
          <p:nvPr/>
        </p:nvSpPr>
        <p:spPr>
          <a:xfrm>
            <a:off x="3756025" y="2971800"/>
            <a:ext cx="157321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Process</a:t>
            </a:r>
            <a:endParaRPr/>
          </a:p>
        </p:txBody>
      </p:sp>
      <p:grpSp>
        <p:nvGrpSpPr>
          <p:cNvPr id="145" name="Google Shape;145;p27"/>
          <p:cNvGrpSpPr/>
          <p:nvPr/>
        </p:nvGrpSpPr>
        <p:grpSpPr>
          <a:xfrm>
            <a:off x="0" y="1447800"/>
            <a:ext cx="1849438" cy="1514475"/>
            <a:chOff x="3470" y="2352"/>
            <a:chExt cx="1165" cy="954"/>
          </a:xfrm>
        </p:grpSpPr>
        <p:pic>
          <p:nvPicPr>
            <p:cNvPr descr="curriculum" id="146" name="Google Shape;146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696" y="2352"/>
              <a:ext cx="601" cy="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27"/>
            <p:cNvSpPr/>
            <p:nvPr/>
          </p:nvSpPr>
          <p:spPr>
            <a:xfrm>
              <a:off x="3470" y="2976"/>
              <a:ext cx="1165" cy="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Curriculum</a:t>
              </a:r>
              <a:endParaRPr/>
            </a:p>
          </p:txBody>
        </p:sp>
      </p:grpSp>
      <p:sp>
        <p:nvSpPr>
          <p:cNvPr id="148" name="Google Shape;148;p27"/>
          <p:cNvSpPr/>
          <p:nvPr/>
        </p:nvSpPr>
        <p:spPr>
          <a:xfrm>
            <a:off x="6640513" y="6519863"/>
            <a:ext cx="2503487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Rummler and Brache, 1990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685800" y="152400"/>
            <a:ext cx="7772400" cy="7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is Our Level of Analysis?</a:t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28"/>
          <p:cNvGrpSpPr/>
          <p:nvPr/>
        </p:nvGrpSpPr>
        <p:grpSpPr>
          <a:xfrm>
            <a:off x="330200" y="2776538"/>
            <a:ext cx="8470900" cy="2036762"/>
            <a:chOff x="0" y="0"/>
            <a:chExt cx="5336" cy="1282"/>
          </a:xfrm>
        </p:grpSpPr>
        <p:sp>
          <p:nvSpPr>
            <p:cNvPr id="155" name="Google Shape;155;p28"/>
            <p:cNvSpPr/>
            <p:nvPr/>
          </p:nvSpPr>
          <p:spPr>
            <a:xfrm>
              <a:off x="0" y="362"/>
              <a:ext cx="1224" cy="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Package</a:t>
              </a:r>
              <a:endParaRPr/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3472" y="82"/>
              <a:ext cx="1864" cy="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3EB00"/>
                  </a:solidFill>
                  <a:latin typeface="Arial"/>
                  <a:ea typeface="Arial"/>
                  <a:cs typeface="Arial"/>
                  <a:sym typeface="Arial"/>
                </a:rPr>
                <a:t>- Good Behavior Game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3EB00"/>
                  </a:solidFill>
                  <a:latin typeface="Arial"/>
                  <a:ea typeface="Arial"/>
                  <a:cs typeface="Arial"/>
                  <a:sym typeface="Arial"/>
                </a:rPr>
                <a:t>- Reciprocal Teaching</a:t>
              </a:r>
              <a:endParaRPr/>
            </a:p>
          </p:txBody>
        </p:sp>
        <p:pic>
          <p:nvPicPr>
            <p:cNvPr id="157" name="Google Shape;157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92" y="0"/>
              <a:ext cx="1712" cy="12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8" name="Google Shape;158;p28"/>
          <p:cNvGrpSpPr/>
          <p:nvPr/>
        </p:nvGrpSpPr>
        <p:grpSpPr>
          <a:xfrm>
            <a:off x="317500" y="876300"/>
            <a:ext cx="8191500" cy="1778000"/>
            <a:chOff x="0" y="0"/>
            <a:chExt cx="5160" cy="1120"/>
          </a:xfrm>
        </p:grpSpPr>
        <p:sp>
          <p:nvSpPr>
            <p:cNvPr id="159" name="Google Shape;159;p28"/>
            <p:cNvSpPr/>
            <p:nvPr/>
          </p:nvSpPr>
          <p:spPr>
            <a:xfrm>
              <a:off x="0" y="223"/>
              <a:ext cx="1240" cy="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Systems</a:t>
              </a:r>
              <a:endParaRPr/>
            </a:p>
          </p:txBody>
        </p:sp>
        <p:pic>
          <p:nvPicPr>
            <p:cNvPr id="160" name="Google Shape;160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91" y="0"/>
              <a:ext cx="1721" cy="1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28"/>
            <p:cNvSpPr/>
            <p:nvPr/>
          </p:nvSpPr>
          <p:spPr>
            <a:xfrm>
              <a:off x="3664" y="167"/>
              <a:ext cx="1496" cy="4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3EB00"/>
                  </a:solidFill>
                  <a:latin typeface="Arial"/>
                  <a:ea typeface="Arial"/>
                  <a:cs typeface="Arial"/>
                  <a:sym typeface="Arial"/>
                </a:rPr>
                <a:t>- RtI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3EB00"/>
                  </a:solidFill>
                  <a:latin typeface="Arial"/>
                  <a:ea typeface="Arial"/>
                  <a:cs typeface="Arial"/>
                  <a:sym typeface="Arial"/>
                </a:rPr>
                <a:t>- PBIS</a:t>
              </a:r>
              <a:endParaRPr/>
            </a:p>
          </p:txBody>
        </p:sp>
      </p:grpSp>
      <p:sp>
        <p:nvSpPr>
          <p:cNvPr id="162" name="Google Shape;162;p28"/>
          <p:cNvSpPr/>
          <p:nvPr/>
        </p:nvSpPr>
        <p:spPr>
          <a:xfrm>
            <a:off x="177800" y="4838700"/>
            <a:ext cx="8775700" cy="20193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163" name="Google Shape;163;p28"/>
          <p:cNvGrpSpPr/>
          <p:nvPr/>
        </p:nvGrpSpPr>
        <p:grpSpPr>
          <a:xfrm>
            <a:off x="292100" y="4914900"/>
            <a:ext cx="8280400" cy="1879600"/>
            <a:chOff x="0" y="0"/>
            <a:chExt cx="5216" cy="1183"/>
          </a:xfrm>
        </p:grpSpPr>
        <p:sp>
          <p:nvSpPr>
            <p:cNvPr id="164" name="Google Shape;164;p28"/>
            <p:cNvSpPr/>
            <p:nvPr/>
          </p:nvSpPr>
          <p:spPr>
            <a:xfrm>
              <a:off x="0" y="112"/>
              <a:ext cx="1352" cy="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Practice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Elements</a:t>
              </a:r>
              <a:endParaRPr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3720" y="0"/>
              <a:ext cx="1496" cy="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3EB00"/>
                  </a:solidFill>
                  <a:latin typeface="Arial"/>
                  <a:ea typeface="Arial"/>
                  <a:cs typeface="Arial"/>
                  <a:sym typeface="Arial"/>
                </a:rPr>
                <a:t>- Differential Reinforcement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3EB00"/>
                  </a:solidFill>
                  <a:latin typeface="Arial"/>
                  <a:ea typeface="Arial"/>
                  <a:cs typeface="Arial"/>
                  <a:sym typeface="Arial"/>
                </a:rPr>
                <a:t>- Mastery Learning</a:t>
              </a:r>
              <a:endParaRPr/>
            </a:p>
          </p:txBody>
        </p:sp>
        <p:pic>
          <p:nvPicPr>
            <p:cNvPr id="166" name="Google Shape;166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91" y="12"/>
              <a:ext cx="1760" cy="117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9"/>
          <p:cNvSpPr txBox="1"/>
          <p:nvPr>
            <p:ph type="title"/>
          </p:nvPr>
        </p:nvSpPr>
        <p:spPr>
          <a:xfrm>
            <a:off x="762000" y="0"/>
            <a:ext cx="8001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Continuums of Evidence</a:t>
            </a:r>
            <a:endParaRPr/>
          </a:p>
        </p:txBody>
      </p:sp>
      <p:grpSp>
        <p:nvGrpSpPr>
          <p:cNvPr id="173" name="Google Shape;173;p29"/>
          <p:cNvGrpSpPr/>
          <p:nvPr/>
        </p:nvGrpSpPr>
        <p:grpSpPr>
          <a:xfrm>
            <a:off x="0" y="2495764"/>
            <a:ext cx="9090029" cy="4362236"/>
            <a:chOff x="0" y="1763"/>
            <a:chExt cx="5726" cy="2748"/>
          </a:xfrm>
        </p:grpSpPr>
        <p:sp>
          <p:nvSpPr>
            <p:cNvPr id="174" name="Google Shape;174;p29"/>
            <p:cNvSpPr/>
            <p:nvPr/>
          </p:nvSpPr>
          <p:spPr>
            <a:xfrm rot="219982">
              <a:off x="718" y="1919"/>
              <a:ext cx="4944" cy="2160"/>
            </a:xfrm>
            <a:custGeom>
              <a:rect b="b" l="l" r="r" t="t"/>
              <a:pathLst>
                <a:path extrusionOk="0" h="120000" w="120000">
                  <a:moveTo>
                    <a:pt x="0" y="112558"/>
                  </a:moveTo>
                  <a:cubicBezTo>
                    <a:pt x="3539" y="67906"/>
                    <a:pt x="7079" y="23255"/>
                    <a:pt x="10619" y="23255"/>
                  </a:cubicBezTo>
                  <a:cubicBezTo>
                    <a:pt x="14159" y="23255"/>
                    <a:pt x="17876" y="113488"/>
                    <a:pt x="21238" y="112558"/>
                  </a:cubicBezTo>
                  <a:cubicBezTo>
                    <a:pt x="24601" y="111627"/>
                    <a:pt x="27079" y="16744"/>
                    <a:pt x="30796" y="17674"/>
                  </a:cubicBezTo>
                  <a:cubicBezTo>
                    <a:pt x="34513" y="18604"/>
                    <a:pt x="39469" y="120000"/>
                    <a:pt x="43539" y="118139"/>
                  </a:cubicBezTo>
                  <a:cubicBezTo>
                    <a:pt x="47610" y="116279"/>
                    <a:pt x="50796" y="6511"/>
                    <a:pt x="55221" y="6511"/>
                  </a:cubicBezTo>
                  <a:cubicBezTo>
                    <a:pt x="59646" y="6511"/>
                    <a:pt x="65486" y="118139"/>
                    <a:pt x="70088" y="118139"/>
                  </a:cubicBezTo>
                  <a:cubicBezTo>
                    <a:pt x="74690" y="118139"/>
                    <a:pt x="78584" y="7441"/>
                    <a:pt x="82831" y="6511"/>
                  </a:cubicBezTo>
                  <a:cubicBezTo>
                    <a:pt x="87079" y="5581"/>
                    <a:pt x="91858" y="113488"/>
                    <a:pt x="95575" y="112558"/>
                  </a:cubicBezTo>
                  <a:cubicBezTo>
                    <a:pt x="99292" y="111627"/>
                    <a:pt x="101061" y="1860"/>
                    <a:pt x="105132" y="930"/>
                  </a:cubicBezTo>
                  <a:cubicBezTo>
                    <a:pt x="109203" y="0"/>
                    <a:pt x="114601" y="53488"/>
                    <a:pt x="120000" y="106976"/>
                  </a:cubicBezTo>
                </a:path>
              </a:pathLst>
            </a:custGeom>
            <a:noFill/>
            <a:ln cap="rnd" cmpd="sng" w="38100">
              <a:solidFill>
                <a:srgbClr val="E23600"/>
              </a:solidFill>
              <a:prstDash val="dot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75" name="Google Shape;175;p29"/>
            <p:cNvSpPr txBox="1"/>
            <p:nvPr/>
          </p:nvSpPr>
          <p:spPr>
            <a:xfrm>
              <a:off x="0" y="4046"/>
              <a:ext cx="3504" cy="4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Threshold of Evidence</a:t>
              </a:r>
              <a:endParaRPr/>
            </a:p>
          </p:txBody>
        </p:sp>
      </p:grpSp>
      <p:sp>
        <p:nvSpPr>
          <p:cNvPr id="176" name="Google Shape;176;p29"/>
          <p:cNvSpPr txBox="1"/>
          <p:nvPr/>
        </p:nvSpPr>
        <p:spPr>
          <a:xfrm>
            <a:off x="5562600" y="1295400"/>
            <a:ext cx="32004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Quality</a:t>
            </a: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the Evidence</a:t>
            </a:r>
            <a:endParaRPr/>
          </a:p>
        </p:txBody>
      </p:sp>
      <p:grpSp>
        <p:nvGrpSpPr>
          <p:cNvPr id="177" name="Google Shape;177;p29"/>
          <p:cNvGrpSpPr/>
          <p:nvPr/>
        </p:nvGrpSpPr>
        <p:grpSpPr>
          <a:xfrm>
            <a:off x="4419600" y="1828800"/>
            <a:ext cx="3813175" cy="4495800"/>
            <a:chOff x="1944" y="1152"/>
            <a:chExt cx="1561" cy="2832"/>
          </a:xfrm>
        </p:grpSpPr>
        <p:cxnSp>
          <p:nvCxnSpPr>
            <p:cNvPr id="178" name="Google Shape;178;p29"/>
            <p:cNvCxnSpPr/>
            <p:nvPr/>
          </p:nvCxnSpPr>
          <p:spPr>
            <a:xfrm rot="10800000">
              <a:off x="3504" y="1152"/>
              <a:ext cx="0" cy="2832"/>
            </a:xfrm>
            <a:prstGeom prst="straightConnector1">
              <a:avLst/>
            </a:prstGeom>
            <a:noFill/>
            <a:ln cap="flat" cmpd="sng" w="76200">
              <a:solidFill>
                <a:srgbClr val="80808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grpSp>
          <p:nvGrpSpPr>
            <p:cNvPr id="179" name="Google Shape;179;p29"/>
            <p:cNvGrpSpPr/>
            <p:nvPr/>
          </p:nvGrpSpPr>
          <p:grpSpPr>
            <a:xfrm>
              <a:off x="1944" y="1248"/>
              <a:ext cx="1561" cy="2585"/>
              <a:chOff x="1944" y="1248"/>
              <a:chExt cx="1561" cy="2585"/>
            </a:xfrm>
          </p:grpSpPr>
          <p:sp>
            <p:nvSpPr>
              <p:cNvPr id="180" name="Google Shape;180;p29"/>
              <p:cNvSpPr/>
              <p:nvPr/>
            </p:nvSpPr>
            <p:spPr>
              <a:xfrm>
                <a:off x="2340" y="3600"/>
                <a:ext cx="1152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Personal Observation</a:t>
                </a:r>
                <a:endParaRPr/>
              </a:p>
            </p:txBody>
          </p:sp>
          <p:sp>
            <p:nvSpPr>
              <p:cNvPr id="181" name="Google Shape;181;p29"/>
              <p:cNvSpPr/>
              <p:nvPr/>
            </p:nvSpPr>
            <p:spPr>
              <a:xfrm>
                <a:off x="2630" y="3024"/>
                <a:ext cx="864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Expert Opinion</a:t>
                </a:r>
                <a:endParaRPr/>
              </a:p>
            </p:txBody>
          </p:sp>
          <p:sp>
            <p:nvSpPr>
              <p:cNvPr id="182" name="Google Shape;182;p29"/>
              <p:cNvSpPr/>
              <p:nvPr/>
            </p:nvSpPr>
            <p:spPr>
              <a:xfrm>
                <a:off x="1944" y="1248"/>
                <a:ext cx="1548" cy="4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Current “Gold Standard”</a:t>
                </a:r>
                <a:br>
                  <a:rPr lang="en-US"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Randomized Controlled Trial</a:t>
                </a:r>
                <a:endParaRPr/>
              </a:p>
            </p:txBody>
          </p:sp>
          <p:sp>
            <p:nvSpPr>
              <p:cNvPr id="183" name="Google Shape;183;p29"/>
              <p:cNvSpPr/>
              <p:nvPr/>
            </p:nvSpPr>
            <p:spPr>
              <a:xfrm>
                <a:off x="2350" y="2784"/>
                <a:ext cx="1152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Uncontrolled Studies </a:t>
                </a:r>
                <a:endParaRPr/>
              </a:p>
            </p:txBody>
          </p:sp>
          <p:sp>
            <p:nvSpPr>
              <p:cNvPr id="184" name="Google Shape;184;p29"/>
              <p:cNvSpPr/>
              <p:nvPr/>
            </p:nvSpPr>
            <p:spPr>
              <a:xfrm>
                <a:off x="2412" y="3360"/>
                <a:ext cx="1093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General Consensus</a:t>
                </a:r>
                <a:endParaRPr/>
              </a:p>
            </p:txBody>
          </p:sp>
          <p:sp>
            <p:nvSpPr>
              <p:cNvPr id="185" name="Google Shape;185;p29"/>
              <p:cNvSpPr/>
              <p:nvPr/>
            </p:nvSpPr>
            <p:spPr>
              <a:xfrm>
                <a:off x="2225" y="1680"/>
                <a:ext cx="1237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Single Case Designs</a:t>
                </a:r>
                <a:endParaRPr/>
              </a:p>
            </p:txBody>
          </p:sp>
          <p:sp>
            <p:nvSpPr>
              <p:cNvPr id="186" name="Google Shape;186;p29"/>
              <p:cNvSpPr/>
              <p:nvPr/>
            </p:nvSpPr>
            <p:spPr>
              <a:xfrm>
                <a:off x="2131" y="2016"/>
                <a:ext cx="1348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Semi-Randomized Trials</a:t>
                </a:r>
                <a:endParaRPr/>
              </a:p>
            </p:txBody>
          </p:sp>
          <p:sp>
            <p:nvSpPr>
              <p:cNvPr id="187" name="Google Shape;187;p29"/>
              <p:cNvSpPr/>
              <p:nvPr/>
            </p:nvSpPr>
            <p:spPr>
              <a:xfrm>
                <a:off x="2537" y="2304"/>
                <a:ext cx="898" cy="4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Well-conducted </a:t>
                </a:r>
                <a:br>
                  <a:rPr lang="en-US"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Clinical Studies </a:t>
                </a:r>
                <a:endParaRPr/>
              </a:p>
            </p:txBody>
          </p:sp>
        </p:grpSp>
      </p:grpSp>
      <p:sp>
        <p:nvSpPr>
          <p:cNvPr id="188" name="Google Shape;188;p29"/>
          <p:cNvSpPr/>
          <p:nvPr/>
        </p:nvSpPr>
        <p:spPr>
          <a:xfrm rot="219982">
            <a:off x="1139825" y="2743200"/>
            <a:ext cx="7848600" cy="3429000"/>
          </a:xfrm>
          <a:custGeom>
            <a:rect b="b" l="l" r="r" t="t"/>
            <a:pathLst>
              <a:path extrusionOk="0" h="120000" w="120000">
                <a:moveTo>
                  <a:pt x="0" y="112558"/>
                </a:moveTo>
                <a:cubicBezTo>
                  <a:pt x="3539" y="67906"/>
                  <a:pt x="7079" y="23255"/>
                  <a:pt x="10619" y="23255"/>
                </a:cubicBezTo>
                <a:cubicBezTo>
                  <a:pt x="14159" y="23255"/>
                  <a:pt x="17876" y="113488"/>
                  <a:pt x="21238" y="112558"/>
                </a:cubicBezTo>
                <a:cubicBezTo>
                  <a:pt x="24601" y="111627"/>
                  <a:pt x="27079" y="16744"/>
                  <a:pt x="30796" y="17674"/>
                </a:cubicBezTo>
                <a:cubicBezTo>
                  <a:pt x="34513" y="18604"/>
                  <a:pt x="39469" y="120000"/>
                  <a:pt x="43539" y="118139"/>
                </a:cubicBezTo>
                <a:cubicBezTo>
                  <a:pt x="47610" y="116279"/>
                  <a:pt x="50796" y="6511"/>
                  <a:pt x="55221" y="6511"/>
                </a:cubicBezTo>
                <a:cubicBezTo>
                  <a:pt x="59646" y="6511"/>
                  <a:pt x="65486" y="118139"/>
                  <a:pt x="70088" y="118139"/>
                </a:cubicBezTo>
                <a:cubicBezTo>
                  <a:pt x="74690" y="118139"/>
                  <a:pt x="78584" y="7441"/>
                  <a:pt x="82831" y="6511"/>
                </a:cubicBezTo>
                <a:cubicBezTo>
                  <a:pt x="87079" y="5581"/>
                  <a:pt x="91858" y="113488"/>
                  <a:pt x="95575" y="112558"/>
                </a:cubicBezTo>
                <a:cubicBezTo>
                  <a:pt x="99292" y="111627"/>
                  <a:pt x="101061" y="1860"/>
                  <a:pt x="105132" y="930"/>
                </a:cubicBezTo>
                <a:cubicBezTo>
                  <a:pt x="109203" y="0"/>
                  <a:pt x="114601" y="53488"/>
                  <a:pt x="120000" y="106976"/>
                </a:cubicBezTo>
              </a:path>
            </a:pathLst>
          </a:custGeom>
          <a:noFill/>
          <a:ln cap="rnd" cmpd="sng" w="38100">
            <a:solidFill>
              <a:srgbClr val="E23600"/>
            </a:solidFill>
            <a:prstDash val="dot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9" name="Google Shape;189;p29"/>
          <p:cNvSpPr txBox="1"/>
          <p:nvPr/>
        </p:nvSpPr>
        <p:spPr>
          <a:xfrm>
            <a:off x="609600" y="1295400"/>
            <a:ext cx="3505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Quantity of the Evidence</a:t>
            </a:r>
            <a:endParaRPr/>
          </a:p>
        </p:txBody>
      </p:sp>
      <p:grpSp>
        <p:nvGrpSpPr>
          <p:cNvPr id="190" name="Google Shape;190;p29"/>
          <p:cNvGrpSpPr/>
          <p:nvPr/>
        </p:nvGrpSpPr>
        <p:grpSpPr>
          <a:xfrm>
            <a:off x="228600" y="1828800"/>
            <a:ext cx="2971800" cy="4495800"/>
            <a:chOff x="106" y="1152"/>
            <a:chExt cx="1478" cy="2832"/>
          </a:xfrm>
        </p:grpSpPr>
        <p:grpSp>
          <p:nvGrpSpPr>
            <p:cNvPr id="191" name="Google Shape;191;p29"/>
            <p:cNvGrpSpPr/>
            <p:nvPr/>
          </p:nvGrpSpPr>
          <p:grpSpPr>
            <a:xfrm>
              <a:off x="106" y="1152"/>
              <a:ext cx="1478" cy="2832"/>
              <a:chOff x="106" y="1200"/>
              <a:chExt cx="1478" cy="2832"/>
            </a:xfrm>
          </p:grpSpPr>
          <p:cxnSp>
            <p:nvCxnSpPr>
              <p:cNvPr id="192" name="Google Shape;192;p29"/>
              <p:cNvCxnSpPr/>
              <p:nvPr/>
            </p:nvCxnSpPr>
            <p:spPr>
              <a:xfrm rot="10800000">
                <a:off x="1584" y="1200"/>
                <a:ext cx="0" cy="2832"/>
              </a:xfrm>
              <a:prstGeom prst="straightConnector1">
                <a:avLst/>
              </a:prstGeom>
              <a:noFill/>
              <a:ln cap="flat" cmpd="sng" w="76200">
                <a:solidFill>
                  <a:srgbClr val="808080"/>
                </a:solidFill>
                <a:prstDash val="solid"/>
                <a:miter lim="8000"/>
                <a:headEnd len="sm" w="sm" type="none"/>
                <a:tailEnd len="med" w="med" type="triangle"/>
              </a:ln>
            </p:spPr>
          </p:cxnSp>
          <p:grpSp>
            <p:nvGrpSpPr>
              <p:cNvPr id="193" name="Google Shape;193;p29"/>
              <p:cNvGrpSpPr/>
              <p:nvPr/>
            </p:nvGrpSpPr>
            <p:grpSpPr>
              <a:xfrm>
                <a:off x="106" y="1296"/>
                <a:ext cx="1455" cy="2489"/>
                <a:chOff x="106" y="1296"/>
                <a:chExt cx="1455" cy="2489"/>
              </a:xfrm>
            </p:grpSpPr>
            <p:sp>
              <p:nvSpPr>
                <p:cNvPr id="194" name="Google Shape;194;p29"/>
                <p:cNvSpPr/>
                <p:nvPr/>
              </p:nvSpPr>
              <p:spPr>
                <a:xfrm>
                  <a:off x="409" y="1296"/>
                  <a:ext cx="1152" cy="40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Meta-analysis (systematic review)</a:t>
                  </a:r>
                  <a:endParaRPr/>
                </a:p>
              </p:txBody>
            </p:sp>
            <p:sp>
              <p:nvSpPr>
                <p:cNvPr id="195" name="Google Shape;195;p29"/>
                <p:cNvSpPr/>
                <p:nvPr/>
              </p:nvSpPr>
              <p:spPr>
                <a:xfrm>
                  <a:off x="182" y="2304"/>
                  <a:ext cx="1334" cy="40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Single Case Replication (Direct and Parametric)</a:t>
                  </a:r>
                  <a:endParaRPr/>
                </a:p>
              </p:txBody>
            </p:sp>
            <p:sp>
              <p:nvSpPr>
                <p:cNvPr id="196" name="Google Shape;196;p29"/>
                <p:cNvSpPr/>
                <p:nvPr/>
              </p:nvSpPr>
              <p:spPr>
                <a:xfrm>
                  <a:off x="371" y="3552"/>
                  <a:ext cx="1152" cy="2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Single Study</a:t>
                  </a:r>
                  <a:endParaRPr/>
                </a:p>
              </p:txBody>
            </p:sp>
            <p:sp>
              <p:nvSpPr>
                <p:cNvPr id="197" name="Google Shape;197;p29"/>
                <p:cNvSpPr/>
                <p:nvPr/>
              </p:nvSpPr>
              <p:spPr>
                <a:xfrm>
                  <a:off x="106" y="3216"/>
                  <a:ext cx="1440" cy="2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Various Investigations</a:t>
                  </a:r>
                  <a:endParaRPr/>
                </a:p>
              </p:txBody>
            </p:sp>
            <p:sp>
              <p:nvSpPr>
                <p:cNvPr id="198" name="Google Shape;198;p29"/>
                <p:cNvSpPr/>
                <p:nvPr/>
              </p:nvSpPr>
              <p:spPr>
                <a:xfrm>
                  <a:off x="182" y="1728"/>
                  <a:ext cx="1334" cy="40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Repeated Systematic Measures</a:t>
                  </a:r>
                  <a:endParaRPr/>
                </a:p>
              </p:txBody>
            </p:sp>
          </p:grpSp>
        </p:grpSp>
        <p:sp>
          <p:nvSpPr>
            <p:cNvPr id="199" name="Google Shape;199;p29"/>
            <p:cNvSpPr/>
            <p:nvPr/>
          </p:nvSpPr>
          <p:spPr>
            <a:xfrm>
              <a:off x="371" y="2832"/>
              <a:ext cx="1198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Convergent Evidence </a:t>
              </a:r>
              <a:endParaRPr/>
            </a:p>
          </p:txBody>
        </p:sp>
      </p:grpSp>
      <p:sp>
        <p:nvSpPr>
          <p:cNvPr id="200" name="Google Shape;200;p29"/>
          <p:cNvSpPr txBox="1"/>
          <p:nvPr/>
        </p:nvSpPr>
        <p:spPr>
          <a:xfrm>
            <a:off x="6705600" y="6334125"/>
            <a:ext cx="24384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Janet Twyman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Placeholder</a:t>
            </a:r>
            <a:endParaRPr/>
          </a:p>
        </p:txBody>
      </p:sp>
      <p:sp>
        <p:nvSpPr>
          <p:cNvPr id="206" name="Google Shape;206;p30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6350" y="0"/>
            <a:ext cx="65976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0"/>
          <p:cNvSpPr txBox="1"/>
          <p:nvPr/>
        </p:nvSpPr>
        <p:spPr>
          <a:xfrm>
            <a:off x="5562600" y="4495800"/>
            <a:ext cx="3352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Professional Judgment</a:t>
            </a:r>
            <a:endParaRPr sz="3200"/>
          </a:p>
        </p:txBody>
      </p:sp>
      <p:sp>
        <p:nvSpPr>
          <p:cNvPr id="209" name="Google Shape;209;p30"/>
          <p:cNvSpPr/>
          <p:nvPr/>
        </p:nvSpPr>
        <p:spPr>
          <a:xfrm>
            <a:off x="3276600" y="0"/>
            <a:ext cx="5867400" cy="1066800"/>
          </a:xfrm>
          <a:prstGeom prst="ellipse">
            <a:avLst/>
          </a:prstGeom>
          <a:solidFill>
            <a:srgbClr val="FFFFFF">
              <a:alpha val="0"/>
            </a:srgbClr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</a:pPr>
            <a:r>
              <a:t/>
            </a:r>
            <a:endParaRPr b="0" i="0" sz="4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0" name="Google Shape;210;p30"/>
          <p:cNvSpPr txBox="1"/>
          <p:nvPr/>
        </p:nvSpPr>
        <p:spPr>
          <a:xfrm>
            <a:off x="0" y="1752600"/>
            <a:ext cx="2438400" cy="3540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Practice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Element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Survey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/>
          <p:nvPr>
            <p:ph type="title"/>
          </p:nvPr>
        </p:nvSpPr>
        <p:spPr>
          <a:xfrm>
            <a:off x="5778500" y="177800"/>
            <a:ext cx="2857500" cy="62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Classroom Management </a:t>
            </a:r>
            <a:b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b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Classroom Climate </a:t>
            </a:r>
            <a:b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100" y="104775"/>
            <a:ext cx="5067300" cy="665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/>
          <p:nvPr>
            <p:ph type="title"/>
          </p:nvPr>
        </p:nvSpPr>
        <p:spPr>
          <a:xfrm>
            <a:off x="685800" y="2286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is the Impact of </a:t>
            </a:r>
            <a:b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Classroom Management? </a:t>
            </a:r>
            <a:endParaRPr b="0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50" y="1471613"/>
            <a:ext cx="8547100" cy="540543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2"/>
          <p:cNvSpPr/>
          <p:nvPr/>
        </p:nvSpPr>
        <p:spPr>
          <a:xfrm>
            <a:off x="1079500" y="2349500"/>
            <a:ext cx="1333500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Appropriate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Behavior</a:t>
            </a:r>
            <a:endParaRPr/>
          </a:p>
        </p:txBody>
      </p:sp>
      <p:sp>
        <p:nvSpPr>
          <p:cNvPr id="224" name="Google Shape;224;p32"/>
          <p:cNvSpPr/>
          <p:nvPr/>
        </p:nvSpPr>
        <p:spPr>
          <a:xfrm>
            <a:off x="4927600" y="3263900"/>
            <a:ext cx="3225800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Classroom Management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/>
          <p:nvPr>
            <p:ph type="title"/>
          </p:nvPr>
        </p:nvSpPr>
        <p:spPr>
          <a:xfrm>
            <a:off x="762000" y="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Behavior Management Evidence </a:t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0" name="Google Shape;230;p33"/>
          <p:cNvGraphicFramePr/>
          <p:nvPr/>
        </p:nvGraphicFramePr>
        <p:xfrm>
          <a:off x="228600" y="838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{68581AB0-5D2B-4F0E-B213-5069BC73699E}</a:tableStyleId>
              </a:tblPr>
              <a:tblGrid>
                <a:gridCol w="4069500"/>
                <a:gridCol w="1408675"/>
                <a:gridCol w="1017375"/>
                <a:gridCol w="1173900"/>
                <a:gridCol w="1017375"/>
              </a:tblGrid>
              <a:tr h="383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Practice Elements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Effect Size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Survey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Quantity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Quality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2054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Proactive Management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Differential Reinforcement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Contingent Praise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Active Supervision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Pre-teaching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Token Economies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Behavior Contracts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0.95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1.29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0.27-0.40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</a:rPr>
                        <a:t>115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7F7F7F"/>
                          </a:solidFill>
                        </a:rPr>
                        <a:t>42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7F7F7F"/>
                          </a:solidFill>
                        </a:rPr>
                        <a:t>37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7F7F7F"/>
                          </a:solidFill>
                        </a:rPr>
                        <a:t>18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7F7F7F"/>
                          </a:solidFill>
                        </a:rPr>
                        <a:t>10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7F7F7F"/>
                          </a:solidFill>
                        </a:rPr>
                        <a:t>6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7F7F7F"/>
                          </a:solidFill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1219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D4"/>
                          </a:solidFill>
                        </a:rPr>
                        <a:t>Rules &amp; Procedures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</a:rPr>
                        <a:t>Classroom Rules &amp; Procedures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/>
                        <a:t>School-wide Rules &amp; Procedures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Class-wide Contingencies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/>
                        <a:t>0.76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/>
                        <a:t>0.35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97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</a:rPr>
                        <a:t>49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</a:rPr>
                        <a:t>28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</a:rPr>
                        <a:t>20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1737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Behavior Reduction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Corrective Feedback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Response Cost 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Explicit Reprimands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Ignoring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Time-out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0.81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57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7F7F7F"/>
                          </a:solidFill>
                        </a:rPr>
                        <a:t>45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7F7F7F"/>
                          </a:solidFill>
                        </a:rPr>
                        <a:t>10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7F7F7F"/>
                          </a:solidFill>
                        </a:rPr>
                        <a:t>1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7F7F7F"/>
                          </a:solidFill>
                        </a:rPr>
                        <a:t>1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7F7F7F"/>
                          </a:solidFill>
                        </a:rPr>
                        <a:t>0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96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/>
                        <a:t>Structured Environment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28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31" name="Google Shape;231;p33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3"/>
          <p:cNvSpPr txBox="1"/>
          <p:nvPr/>
        </p:nvSpPr>
        <p:spPr>
          <a:xfrm>
            <a:off x="1600200" y="457200"/>
            <a:ext cx="60960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r>
              <a:rPr b="1"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= Low – </a:t>
            </a: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Yellow</a:t>
            </a:r>
            <a:r>
              <a:rPr b="1"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= Medium – </a:t>
            </a:r>
            <a:r>
              <a:rPr b="1" lang="en-US" sz="1800">
                <a:solidFill>
                  <a:srgbClr val="00E800"/>
                </a:solidFill>
                <a:latin typeface="Arial"/>
                <a:ea typeface="Arial"/>
                <a:cs typeface="Arial"/>
                <a:sym typeface="Arial"/>
              </a:rPr>
              <a:t>Green</a:t>
            </a:r>
            <a:r>
              <a:rPr b="1"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= High </a:t>
            </a:r>
            <a:endParaRPr/>
          </a:p>
        </p:txBody>
      </p:sp>
      <p:grpSp>
        <p:nvGrpSpPr>
          <p:cNvPr id="233" name="Google Shape;233;p33"/>
          <p:cNvGrpSpPr/>
          <p:nvPr/>
        </p:nvGrpSpPr>
        <p:grpSpPr>
          <a:xfrm>
            <a:off x="7239000" y="3733800"/>
            <a:ext cx="152400" cy="685800"/>
            <a:chOff x="7239000" y="4038600"/>
            <a:chExt cx="152400" cy="685800"/>
          </a:xfrm>
        </p:grpSpPr>
        <p:sp>
          <p:nvSpPr>
            <p:cNvPr id="234" name="Google Shape;234;p33"/>
            <p:cNvSpPr/>
            <p:nvPr/>
          </p:nvSpPr>
          <p:spPr>
            <a:xfrm>
              <a:off x="7239000" y="42672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35" name="Google Shape;235;p33"/>
            <p:cNvSpPr/>
            <p:nvPr/>
          </p:nvSpPr>
          <p:spPr>
            <a:xfrm>
              <a:off x="7239000" y="40386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36" name="Google Shape;236;p33"/>
            <p:cNvSpPr/>
            <p:nvPr/>
          </p:nvSpPr>
          <p:spPr>
            <a:xfrm>
              <a:off x="7239000" y="45720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grpSp>
        <p:nvGrpSpPr>
          <p:cNvPr id="237" name="Google Shape;237;p33"/>
          <p:cNvGrpSpPr/>
          <p:nvPr/>
        </p:nvGrpSpPr>
        <p:grpSpPr>
          <a:xfrm>
            <a:off x="7239000" y="1676400"/>
            <a:ext cx="152400" cy="1524000"/>
            <a:chOff x="7239000" y="1752600"/>
            <a:chExt cx="152400" cy="1524000"/>
          </a:xfrm>
        </p:grpSpPr>
        <p:sp>
          <p:nvSpPr>
            <p:cNvPr id="238" name="Google Shape;238;p33"/>
            <p:cNvSpPr/>
            <p:nvPr/>
          </p:nvSpPr>
          <p:spPr>
            <a:xfrm>
              <a:off x="7239000" y="22860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39" name="Google Shape;239;p33"/>
            <p:cNvSpPr/>
            <p:nvPr/>
          </p:nvSpPr>
          <p:spPr>
            <a:xfrm>
              <a:off x="7239000" y="17526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7239000" y="19812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7239000" y="28194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7239000" y="25146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7239000" y="31242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8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grpSp>
        <p:nvGrpSpPr>
          <p:cNvPr id="244" name="Google Shape;244;p33"/>
          <p:cNvGrpSpPr/>
          <p:nvPr/>
        </p:nvGrpSpPr>
        <p:grpSpPr>
          <a:xfrm>
            <a:off x="8305800" y="3733800"/>
            <a:ext cx="152400" cy="685800"/>
            <a:chOff x="8305800" y="4038600"/>
            <a:chExt cx="152400" cy="685800"/>
          </a:xfrm>
        </p:grpSpPr>
        <p:sp>
          <p:nvSpPr>
            <p:cNvPr id="245" name="Google Shape;245;p33"/>
            <p:cNvSpPr/>
            <p:nvPr/>
          </p:nvSpPr>
          <p:spPr>
            <a:xfrm>
              <a:off x="8305800" y="42672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46" name="Google Shape;246;p33"/>
            <p:cNvSpPr/>
            <p:nvPr/>
          </p:nvSpPr>
          <p:spPr>
            <a:xfrm>
              <a:off x="8305800" y="40386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8305800" y="45720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248" name="Google Shape;248;p33"/>
          <p:cNvSpPr/>
          <p:nvPr/>
        </p:nvSpPr>
        <p:spPr>
          <a:xfrm>
            <a:off x="8305800" y="6324600"/>
            <a:ext cx="152400" cy="152400"/>
          </a:xfrm>
          <a:prstGeom prst="ellipse">
            <a:avLst/>
          </a:prstGeom>
          <a:solidFill>
            <a:srgbClr val="008000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9" name="Google Shape;249;p33"/>
          <p:cNvSpPr/>
          <p:nvPr/>
        </p:nvSpPr>
        <p:spPr>
          <a:xfrm>
            <a:off x="8305800" y="2209800"/>
            <a:ext cx="152400" cy="152400"/>
          </a:xfrm>
          <a:prstGeom prst="ellipse">
            <a:avLst/>
          </a:prstGeom>
          <a:solidFill>
            <a:srgbClr val="008000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0" name="Google Shape;250;p33"/>
          <p:cNvSpPr/>
          <p:nvPr/>
        </p:nvSpPr>
        <p:spPr>
          <a:xfrm>
            <a:off x="8305800" y="1676400"/>
            <a:ext cx="152400" cy="152400"/>
          </a:xfrm>
          <a:prstGeom prst="ellipse">
            <a:avLst/>
          </a:prstGeom>
          <a:solidFill>
            <a:srgbClr val="008000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1" name="Google Shape;251;p33"/>
          <p:cNvSpPr/>
          <p:nvPr/>
        </p:nvSpPr>
        <p:spPr>
          <a:xfrm>
            <a:off x="8305800" y="1905000"/>
            <a:ext cx="152400" cy="1524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2" name="Google Shape;252;p33"/>
          <p:cNvSpPr/>
          <p:nvPr/>
        </p:nvSpPr>
        <p:spPr>
          <a:xfrm>
            <a:off x="8305800" y="2743200"/>
            <a:ext cx="152400" cy="1524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3" name="Google Shape;253;p33"/>
          <p:cNvSpPr/>
          <p:nvPr/>
        </p:nvSpPr>
        <p:spPr>
          <a:xfrm>
            <a:off x="8305800" y="2438400"/>
            <a:ext cx="152400" cy="152400"/>
          </a:xfrm>
          <a:prstGeom prst="ellipse">
            <a:avLst/>
          </a:prstGeom>
          <a:solidFill>
            <a:srgbClr val="008000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4" name="Google Shape;254;p33"/>
          <p:cNvSpPr/>
          <p:nvPr/>
        </p:nvSpPr>
        <p:spPr>
          <a:xfrm>
            <a:off x="8305800" y="3048000"/>
            <a:ext cx="152400" cy="1524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5" name="Google Shape;255;p33"/>
          <p:cNvSpPr/>
          <p:nvPr/>
        </p:nvSpPr>
        <p:spPr>
          <a:xfrm>
            <a:off x="228600" y="1524000"/>
            <a:ext cx="31242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6" name="Google Shape;256;p33"/>
          <p:cNvSpPr/>
          <p:nvPr/>
        </p:nvSpPr>
        <p:spPr>
          <a:xfrm>
            <a:off x="228600" y="3581400"/>
            <a:ext cx="36576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7" name="Google Shape;257;p33"/>
          <p:cNvSpPr/>
          <p:nvPr/>
        </p:nvSpPr>
        <p:spPr>
          <a:xfrm>
            <a:off x="228600" y="2057400"/>
            <a:ext cx="25908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8" name="Google Shape;258;p33"/>
          <p:cNvSpPr/>
          <p:nvPr/>
        </p:nvSpPr>
        <p:spPr>
          <a:xfrm>
            <a:off x="228600" y="4724400"/>
            <a:ext cx="2743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259" name="Google Shape;259;p33"/>
          <p:cNvGrpSpPr/>
          <p:nvPr/>
        </p:nvGrpSpPr>
        <p:grpSpPr>
          <a:xfrm>
            <a:off x="7239000" y="4876800"/>
            <a:ext cx="152400" cy="1219200"/>
            <a:chOff x="7239000" y="4876800"/>
            <a:chExt cx="152400" cy="1219200"/>
          </a:xfrm>
        </p:grpSpPr>
        <p:sp>
          <p:nvSpPr>
            <p:cNvPr id="260" name="Google Shape;260;p33"/>
            <p:cNvSpPr/>
            <p:nvPr/>
          </p:nvSpPr>
          <p:spPr>
            <a:xfrm>
              <a:off x="7239000" y="48768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61" name="Google Shape;261;p33"/>
            <p:cNvSpPr/>
            <p:nvPr/>
          </p:nvSpPr>
          <p:spPr>
            <a:xfrm>
              <a:off x="7239000" y="57150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62" name="Google Shape;262;p33"/>
            <p:cNvSpPr/>
            <p:nvPr/>
          </p:nvSpPr>
          <p:spPr>
            <a:xfrm>
              <a:off x="7239000" y="51054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63" name="Google Shape;263;p33"/>
            <p:cNvSpPr/>
            <p:nvPr/>
          </p:nvSpPr>
          <p:spPr>
            <a:xfrm>
              <a:off x="7239000" y="54102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64" name="Google Shape;264;p33"/>
            <p:cNvSpPr/>
            <p:nvPr/>
          </p:nvSpPr>
          <p:spPr>
            <a:xfrm>
              <a:off x="7239000" y="59436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265" name="Google Shape;265;p33"/>
          <p:cNvSpPr/>
          <p:nvPr/>
        </p:nvSpPr>
        <p:spPr>
          <a:xfrm>
            <a:off x="7239000" y="6324600"/>
            <a:ext cx="152400" cy="152400"/>
          </a:xfrm>
          <a:prstGeom prst="ellipse">
            <a:avLst/>
          </a:prstGeom>
          <a:solidFill>
            <a:srgbClr val="008000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266" name="Google Shape;266;p33"/>
          <p:cNvGrpSpPr/>
          <p:nvPr/>
        </p:nvGrpSpPr>
        <p:grpSpPr>
          <a:xfrm>
            <a:off x="8305800" y="4876800"/>
            <a:ext cx="152400" cy="1219200"/>
            <a:chOff x="7239000" y="4876800"/>
            <a:chExt cx="152400" cy="1219200"/>
          </a:xfrm>
        </p:grpSpPr>
        <p:sp>
          <p:nvSpPr>
            <p:cNvPr id="267" name="Google Shape;267;p33"/>
            <p:cNvSpPr/>
            <p:nvPr/>
          </p:nvSpPr>
          <p:spPr>
            <a:xfrm>
              <a:off x="7239000" y="48768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7239000" y="5715000"/>
              <a:ext cx="152400" cy="152400"/>
            </a:xfrm>
            <a:prstGeom prst="ellipse">
              <a:avLst/>
            </a:prstGeom>
            <a:solidFill>
              <a:srgbClr val="FFFF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69" name="Google Shape;269;p33"/>
            <p:cNvSpPr/>
            <p:nvPr/>
          </p:nvSpPr>
          <p:spPr>
            <a:xfrm>
              <a:off x="7239000" y="5105400"/>
              <a:ext cx="152400" cy="152400"/>
            </a:xfrm>
            <a:prstGeom prst="ellipse">
              <a:avLst/>
            </a:prstGeom>
            <a:solidFill>
              <a:srgbClr val="008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70" name="Google Shape;270;p33"/>
            <p:cNvSpPr/>
            <p:nvPr/>
          </p:nvSpPr>
          <p:spPr>
            <a:xfrm>
              <a:off x="7239000" y="5410200"/>
              <a:ext cx="152400" cy="152400"/>
            </a:xfrm>
            <a:prstGeom prst="ellipse">
              <a:avLst/>
            </a:prstGeom>
            <a:solidFill>
              <a:srgbClr val="FFFF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7239000" y="5943600"/>
              <a:ext cx="152400" cy="152400"/>
            </a:xfrm>
            <a:prstGeom prst="ellipse">
              <a:avLst/>
            </a:prstGeom>
            <a:solidFill>
              <a:srgbClr val="FFFF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- Title and Content">
  <a:themeElements>
    <a:clrScheme name="">
      <a:dk1>
        <a:srgbClr val="000000"/>
      </a:dk1>
      <a:lt1>
        <a:srgbClr val="0000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- Title Slide">
  <a:themeElements>
    <a:clrScheme name="">
      <a:dk1>
        <a:srgbClr val="000000"/>
      </a:dk1>
      <a:lt1>
        <a:srgbClr val="0000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