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E375D80-6FBF-4218-B3F4-BD1DB592F978}">
  <a:tblStyle styleId="{0E375D80-6FBF-4218-B3F4-BD1DB592F97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5" name="Google Shape;14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✧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✧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Stranger in a Strange Land: Implementation Science for Behavior Analysis 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CalABA 2014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Science of Implementation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Identifies variables that result in broad scale adoption of new practices.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Influencing Dissemination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93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Rogers (2003): Diffusion of innovation is a social process, even more than a technical matter</a:t>
            </a:r>
            <a:r>
              <a:rPr b="0" i="0" lang="en-US" sz="3293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adoption rate of innovation is a function of: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its compatibility with the values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beliefs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past experiences of the individuals in the social system. 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>
            <a:off x="502964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Principles for Effective Dissemination: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Improving the Odds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(Rogers, 2003)</a:t>
            </a: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Innovation has to solve a problem that is important for the “client.”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Innovation must have a relative advantage over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necessary to gain support of the opinion leaders if adoption is to reach critical mass and become self-sustaining.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Innovation must be compatible with existing values, experiences and needs of the community.</a:t>
            </a:r>
            <a:endParaRPr/>
          </a:p>
        </p:txBody>
      </p:sp>
      <p:sp>
        <p:nvSpPr>
          <p:cNvPr id="156" name="Google Shape;156;p24"/>
          <p:cNvSpPr/>
          <p:nvPr/>
        </p:nvSpPr>
        <p:spPr>
          <a:xfrm>
            <a:off x="1" y="3204534"/>
            <a:ext cx="8988974" cy="1815571"/>
          </a:xfrm>
          <a:prstGeom prst="ellipse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Principles of Effective Dissemination: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Improving the Odds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Innovation is perceived as being simple to understand and implement.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Innovation can be implemented on a limited basis prior to broad scale adoption.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Results of the innovation are observable to others.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Stranger in Strange Land: Behavior Analyst as Cultural Anthropologist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Anthropologist identifies values and behaviors that define a culture.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Values=reinforcers within the culture.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Behaviors=maintained by those reinforcers.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Assessing culture: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Identifies important cultural practices and maintaining reinforcers.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Identifies potential obstacles to culture change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Suggests strategies for change.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Defining Cultural Practice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practice: behavior that most members of the defined culture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Both overt and verbal behavior.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Can be measured via direct observation and surveys.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Measurement method depends on behavior of interest.</a:t>
            </a:r>
            <a:endParaRPr/>
          </a:p>
          <a:p>
            <a: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e. g. Aarons-Evidence-based Practice Attitude Scale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Metrics for Measuring Cultural Practice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Incidence rates: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frequency that specific behaviors occur within a period of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Prevalence: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percent of population that engages in behavior.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Some Assumptions	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incidence rates + widespread prevalence =</a:t>
            </a:r>
            <a:endParaRPr/>
          </a:p>
          <a:p>
            <a: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contingencies supporting practice</a:t>
            </a: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Changing cultural practices requires changing the relevant contingencies.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0"/>
          <p:cNvSpPr txBox="1"/>
          <p:nvPr>
            <p:ph idx="4294967295" type="title"/>
          </p:nvPr>
        </p:nvSpPr>
        <p:spPr>
          <a:xfrm>
            <a:off x="585565" y="0"/>
            <a:ext cx="8229600" cy="518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5" name="Google Shape;195;p30"/>
          <p:cNvGraphicFramePr/>
          <p:nvPr/>
        </p:nvGraphicFramePr>
        <p:xfrm>
          <a:off x="1503181" y="20201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{0E375D80-6FBF-4218-B3F4-BD1DB592F978}</a:tableStyleId>
              </a:tblPr>
              <a:tblGrid>
                <a:gridCol w="3495150"/>
                <a:gridCol w="3495150"/>
              </a:tblGrid>
              <a:tr h="1905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6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6" name="Google Shape;196;p30"/>
          <p:cNvSpPr txBox="1"/>
          <p:nvPr/>
        </p:nvSpPr>
        <p:spPr>
          <a:xfrm rot="-5400000">
            <a:off x="432259" y="2712097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30"/>
          <p:cNvSpPr txBox="1"/>
          <p:nvPr/>
        </p:nvSpPr>
        <p:spPr>
          <a:xfrm rot="-5400000">
            <a:off x="432259" y="4712924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98" name="Google Shape;198;p30"/>
          <p:cNvSpPr txBox="1"/>
          <p:nvPr/>
        </p:nvSpPr>
        <p:spPr>
          <a:xfrm>
            <a:off x="6089057" y="1403135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30"/>
          <p:cNvSpPr txBox="1"/>
          <p:nvPr/>
        </p:nvSpPr>
        <p:spPr>
          <a:xfrm>
            <a:off x="2589579" y="1362814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200" name="Google Shape;200;p30"/>
          <p:cNvSpPr txBox="1"/>
          <p:nvPr/>
        </p:nvSpPr>
        <p:spPr>
          <a:xfrm>
            <a:off x="5256365" y="2534107"/>
            <a:ext cx="301850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Inadequate Frequency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30"/>
          <p:cNvSpPr txBox="1"/>
          <p:nvPr/>
        </p:nvSpPr>
        <p:spPr>
          <a:xfrm>
            <a:off x="2058738" y="2534107"/>
            <a:ext cx="241480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0"/>
          <p:cNvSpPr txBox="1"/>
          <p:nvPr/>
        </p:nvSpPr>
        <p:spPr>
          <a:xfrm>
            <a:off x="1831917" y="4058999"/>
            <a:ext cx="286844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30"/>
          <p:cNvSpPr txBox="1"/>
          <p:nvPr/>
        </p:nvSpPr>
        <p:spPr>
          <a:xfrm>
            <a:off x="1644561" y="4547209"/>
            <a:ext cx="3243160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 contingencies in place for this subset of culture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30"/>
          <p:cNvSpPr txBox="1"/>
          <p:nvPr/>
        </p:nvSpPr>
        <p:spPr>
          <a:xfrm>
            <a:off x="5379062" y="4058999"/>
            <a:ext cx="277311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30"/>
          <p:cNvSpPr txBox="1"/>
          <p:nvPr/>
        </p:nvSpPr>
        <p:spPr>
          <a:xfrm>
            <a:off x="5037781" y="4771898"/>
            <a:ext cx="345567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30"/>
          <p:cNvSpPr txBox="1"/>
          <p:nvPr/>
        </p:nvSpPr>
        <p:spPr>
          <a:xfrm>
            <a:off x="3627408" y="860895"/>
            <a:ext cx="273747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207" name="Google Shape;207;p30"/>
          <p:cNvSpPr txBox="1"/>
          <p:nvPr/>
        </p:nvSpPr>
        <p:spPr>
          <a:xfrm rot="-5400000">
            <a:off x="-832200" y="3591443"/>
            <a:ext cx="273747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1"/>
          <p:cNvSpPr txBox="1"/>
          <p:nvPr>
            <p:ph idx="4294967295" type="title"/>
          </p:nvPr>
        </p:nvSpPr>
        <p:spPr>
          <a:xfrm>
            <a:off x="585565" y="0"/>
            <a:ext cx="8229600" cy="5188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Analytical Task</a:t>
            </a:r>
            <a:endParaRPr b="0" i="0" sz="28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4" name="Google Shape;214;p31"/>
          <p:cNvGraphicFramePr/>
          <p:nvPr/>
        </p:nvGraphicFramePr>
        <p:xfrm>
          <a:off x="1503181" y="20201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{0E375D80-6FBF-4218-B3F4-BD1DB592F978}</a:tableStyleId>
              </a:tblPr>
              <a:tblGrid>
                <a:gridCol w="3495150"/>
                <a:gridCol w="3495150"/>
              </a:tblGrid>
              <a:tr h="1905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625">
                <a:tc>
                  <a:txBody>
                    <a:bodyPr/>
                    <a:lstStyle/>
                    <a:p>
                      <a:pPr indent="11430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5" name="Google Shape;215;p31"/>
          <p:cNvSpPr txBox="1"/>
          <p:nvPr/>
        </p:nvSpPr>
        <p:spPr>
          <a:xfrm rot="-5400000">
            <a:off x="432259" y="2712097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/>
          <p:nvPr/>
        </p:nvSpPr>
        <p:spPr>
          <a:xfrm rot="-5400000">
            <a:off x="432259" y="4712924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217" name="Google Shape;217;p31"/>
          <p:cNvSpPr txBox="1"/>
          <p:nvPr/>
        </p:nvSpPr>
        <p:spPr>
          <a:xfrm>
            <a:off x="6089057" y="1403135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1"/>
          <p:cNvSpPr txBox="1"/>
          <p:nvPr/>
        </p:nvSpPr>
        <p:spPr>
          <a:xfrm>
            <a:off x="2589579" y="1362814"/>
            <a:ext cx="1353125" cy="584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219" name="Google Shape;219;p31"/>
          <p:cNvSpPr txBox="1"/>
          <p:nvPr/>
        </p:nvSpPr>
        <p:spPr>
          <a:xfrm>
            <a:off x="5256365" y="2020119"/>
            <a:ext cx="3018509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Barriers to higher frequencies?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Lack of time?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Lack of resources?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31"/>
          <p:cNvSpPr txBox="1"/>
          <p:nvPr/>
        </p:nvSpPr>
        <p:spPr>
          <a:xfrm>
            <a:off x="1644561" y="2020119"/>
            <a:ext cx="3055803" cy="1200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contingencies support practices?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1"/>
          <p:cNvSpPr txBox="1"/>
          <p:nvPr/>
        </p:nvSpPr>
        <p:spPr>
          <a:xfrm>
            <a:off x="1831917" y="4033599"/>
            <a:ext cx="305580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Differences between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high/low performers?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31"/>
          <p:cNvSpPr txBox="1"/>
          <p:nvPr/>
        </p:nvSpPr>
        <p:spPr>
          <a:xfrm>
            <a:off x="1644561" y="4944793"/>
            <a:ext cx="32431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1"/>
          <p:cNvSpPr txBox="1"/>
          <p:nvPr/>
        </p:nvSpPr>
        <p:spPr>
          <a:xfrm>
            <a:off x="5379062" y="4058999"/>
            <a:ext cx="300635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Barriers to greater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prevalence/incidence?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31"/>
          <p:cNvSpPr txBox="1"/>
          <p:nvPr/>
        </p:nvSpPr>
        <p:spPr>
          <a:xfrm>
            <a:off x="5037781" y="4771898"/>
            <a:ext cx="345567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Verbal repertoires?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Training?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31"/>
          <p:cNvSpPr txBox="1"/>
          <p:nvPr/>
        </p:nvSpPr>
        <p:spPr>
          <a:xfrm>
            <a:off x="3627408" y="860895"/>
            <a:ext cx="273747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226" name="Google Shape;226;p31"/>
          <p:cNvSpPr txBox="1"/>
          <p:nvPr/>
        </p:nvSpPr>
        <p:spPr>
          <a:xfrm rot="-5400000">
            <a:off x="-832200" y="3591443"/>
            <a:ext cx="2737477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  <p:sp>
        <p:nvSpPr>
          <p:cNvPr id="227" name="Google Shape;227;p31"/>
          <p:cNvSpPr txBox="1"/>
          <p:nvPr/>
        </p:nvSpPr>
        <p:spPr>
          <a:xfrm>
            <a:off x="2120900" y="4944793"/>
            <a:ext cx="23876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Training?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Experience?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Peer group?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Talking Points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Provide an example of successful culture change.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Describe principles of effective dissemination.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Behavior Analyst as cultural anthropologist.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Analyzing the Distribution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4" name="Google Shape;234;p32"/>
          <p:cNvCxnSpPr/>
          <p:nvPr/>
        </p:nvCxnSpPr>
        <p:spPr>
          <a:xfrm>
            <a:off x="1473200" y="3213100"/>
            <a:ext cx="6743700" cy="38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5" name="Google Shape;235;p32"/>
          <p:cNvSpPr txBox="1"/>
          <p:nvPr/>
        </p:nvSpPr>
        <p:spPr>
          <a:xfrm>
            <a:off x="1473200" y="3441700"/>
            <a:ext cx="72136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		2		3		4		5		6		7		8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Strongly 												Strongly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Agree												Disagree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2"/>
          <p:cNvSpPr/>
          <p:nvPr/>
        </p:nvSpPr>
        <p:spPr>
          <a:xfrm>
            <a:off x="1498599" y="1417638"/>
            <a:ext cx="2772945" cy="1611638"/>
          </a:xfrm>
          <a:custGeom>
            <a:rect b="b" l="l" r="r" t="t"/>
            <a:pathLst>
              <a:path extrusionOk="0" h="120000" w="120000">
                <a:moveTo>
                  <a:pt x="0" y="34163"/>
                </a:moveTo>
                <a:cubicBezTo>
                  <a:pt x="13776" y="12615"/>
                  <a:pt x="27553" y="-8932"/>
                  <a:pt x="42231" y="3808"/>
                </a:cubicBezTo>
                <a:cubicBezTo>
                  <a:pt x="56909" y="16550"/>
                  <a:pt x="75107" y="92063"/>
                  <a:pt x="88068" y="110614"/>
                </a:cubicBezTo>
                <a:cubicBezTo>
                  <a:pt x="101030" y="129164"/>
                  <a:pt x="114763" y="114361"/>
                  <a:pt x="120000" y="115111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2"/>
          <p:cNvSpPr/>
          <p:nvPr/>
        </p:nvSpPr>
        <p:spPr>
          <a:xfrm>
            <a:off x="3213100" y="1417638"/>
            <a:ext cx="2565400" cy="1663736"/>
          </a:xfrm>
          <a:custGeom>
            <a:rect b="b" l="l" r="r" t="t"/>
            <a:pathLst>
              <a:path extrusionOk="0" h="120000" w="120000">
                <a:moveTo>
                  <a:pt x="0" y="117251"/>
                </a:moveTo>
                <a:cubicBezTo>
                  <a:pt x="19999" y="58398"/>
                  <a:pt x="39999" y="-455"/>
                  <a:pt x="60000" y="2"/>
                </a:cubicBezTo>
                <a:cubicBezTo>
                  <a:pt x="80000" y="460"/>
                  <a:pt x="120000" y="119999"/>
                  <a:pt x="120000" y="119999"/>
                </a:cubicBez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2"/>
          <p:cNvSpPr/>
          <p:nvPr/>
        </p:nvSpPr>
        <p:spPr>
          <a:xfrm>
            <a:off x="5029200" y="1417638"/>
            <a:ext cx="2702004" cy="1690736"/>
          </a:xfrm>
          <a:custGeom>
            <a:rect b="b" l="l" r="r" t="t"/>
            <a:pathLst>
              <a:path extrusionOk="0" h="120000" w="120000">
                <a:moveTo>
                  <a:pt x="0" y="117675"/>
                </a:moveTo>
                <a:cubicBezTo>
                  <a:pt x="8272" y="120770"/>
                  <a:pt x="16544" y="123865"/>
                  <a:pt x="31021" y="105013"/>
                </a:cubicBezTo>
                <a:cubicBezTo>
                  <a:pt x="45498" y="86161"/>
                  <a:pt x="72383" y="19193"/>
                  <a:pt x="86859" y="4562"/>
                </a:cubicBezTo>
                <a:cubicBezTo>
                  <a:pt x="101336" y="-10069"/>
                  <a:pt x="112805" y="14973"/>
                  <a:pt x="117881" y="17224"/>
                </a:cubicBezTo>
                <a:cubicBezTo>
                  <a:pt x="122957" y="19475"/>
                  <a:pt x="117317" y="18068"/>
                  <a:pt x="117317" y="1806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2"/>
          <p:cNvSpPr txBox="1"/>
          <p:nvPr/>
        </p:nvSpPr>
        <p:spPr>
          <a:xfrm>
            <a:off x="1396228" y="4907158"/>
            <a:ext cx="729057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                                                                                                           Low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Prevalence                                                                                                Prevalence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Thoughts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everyone is persuaded by data and scientific explanation.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 be effective, it is necessary to attend to audience variables and “make the case” in the most effective way.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Behavior analysts should behave like cultural anthropologists.</a:t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4"/>
          <p:cNvSpPr txBox="1"/>
          <p:nvPr/>
        </p:nvSpPr>
        <p:spPr>
          <a:xfrm>
            <a:off x="827446" y="2280387"/>
            <a:ext cx="7081398" cy="33547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Copies of all talks available at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winginstitute.org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Large Scale Change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rely on rational discourse to occasion change.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Generally a weak model for change.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everyone shares the assumptions necessary for argument to be persuasive.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✧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Not everyone is influenced by data.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Alternative strategies are necessary.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Texas Cleans Up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the mid-1980s Texas was spending $20 million annually to clean up roadside litter.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Various campaigns had been ineffective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Keep America (Texas) Beautiful (Lady Bird Johnson)</a:t>
            </a:r>
            <a:endParaRPr/>
          </a:p>
          <a:p>
            <a:pPr indent="0" lvl="1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mwtsimple.jpg" id="112" name="Google Shape;112;p1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-40915" r="-40915" t="0"/>
          <a:stretch/>
        </p:blipFill>
        <p:spPr>
          <a:xfrm>
            <a:off x="336735" y="1600200"/>
            <a:ext cx="8229600" cy="452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Did They Do?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Target audience: Males between 18-35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Series of public service announcements by iconic Texans including: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Willie Nelson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Joe Ely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Texas Tornados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Fabulous Thunderbirds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One More Iconic than SRV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timSRV actual size.JPG" id="124" name="Google Shape;124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-17905" r="-17906" t="0"/>
          <a:stretch/>
        </p:blipFill>
        <p:spPr>
          <a:xfrm rot="10800000"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6010" y="1812685"/>
            <a:ext cx="4059936" cy="3044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Calibri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Effects of Don’t Mess with Texas</a:t>
            </a: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Reduced roadside litter by 72% between 1986-1990.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Effects are maintaining.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Considered the most successful anti-littering campaign in history.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Phrase has become part of the culture of Texas - extends well beyond littering.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4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