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3aaf1a8f3_0_0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3aaf1a8f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3aaf1a8f3_0_43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3aaf1a8f3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13aaf1a8f3_0_49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13aaf1a8f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13aaf1a8f3_0_54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13aaf1a8f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3aaf1a8f3_0_59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13aaf1a8f3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3aaf1a8f3_0_64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13aaf1a8f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3aaf1a8f3_0_68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13aaf1a8f3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dad02cae06_0_0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dad02cae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dad02cae06_0_14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dad02cae0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dad02cae06_0_25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dad02cae0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3aaf1a8f3_0_6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13aaf1a8f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13aaf1a8f3_0_10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13aaf1a8f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13aaf1a8f3_0_14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13aaf1a8f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3aaf1a8f3_0_18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13aaf1a8f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3aaf1a8f3_0_23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3aaf1a8f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3aaf1a8f3_0_28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3aaf1a8f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13aaf1a8f3_0_33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13aaf1a8f3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13aaf1a8f3_0_38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13aaf1a8f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education.nsw.gov.au/schooling/schooling-initiatives/nsw-student-learning-library#/" TargetMode="External"/><Relationship Id="rId4" Type="http://schemas.openxmlformats.org/officeDocument/2006/relationships/hyperlink" Target="https://www.studentresources.nsw.edu.au/resources/doe-01-22" TargetMode="External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2.png"/><Relationship Id="rId8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studentresources.nsw.edu.au/resources/2302-02-15" TargetMode="External"/><Relationship Id="rId4" Type="http://schemas.openxmlformats.org/officeDocument/2006/relationships/hyperlink" Target="https://www.studentresources.nsw.edu.au/resources/2302-02-10" TargetMode="External"/><Relationship Id="rId5" Type="http://schemas.openxmlformats.org/officeDocument/2006/relationships/image" Target="../media/image13.png"/><Relationship Id="rId6" Type="http://schemas.openxmlformats.org/officeDocument/2006/relationships/image" Target="../media/image18.png"/><Relationship Id="rId7" Type="http://schemas.openxmlformats.org/officeDocument/2006/relationships/image" Target="../media/image8.png"/><Relationship Id="rId8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www.studentresources.nsw.edu.au/resources/2302-02-17" TargetMode="External"/><Relationship Id="rId4" Type="http://schemas.openxmlformats.org/officeDocument/2006/relationships/hyperlink" Target="https://www.studentresources.nsw.edu.au/resources/2302-02-18" TargetMode="External"/><Relationship Id="rId5" Type="http://schemas.openxmlformats.org/officeDocument/2006/relationships/image" Target="../media/image22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14921" cy="68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975" y="4537100"/>
            <a:ext cx="2299100" cy="22991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363150" y="199400"/>
            <a:ext cx="8417700" cy="13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Tess and the Mess</a:t>
            </a:r>
            <a:endParaRPr sz="90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2"/>
          <p:cNvSpPr txBox="1"/>
          <p:nvPr/>
        </p:nvSpPr>
        <p:spPr>
          <a:xfrm>
            <a:off x="272400" y="60550"/>
            <a:ext cx="85992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Tess tells Raf.</a:t>
            </a:r>
            <a:endParaRPr sz="62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  <p:sp>
        <p:nvSpPr>
          <p:cNvPr id="108" name="Google Shape;108;p22"/>
          <p:cNvSpPr txBox="1"/>
          <p:nvPr/>
        </p:nvSpPr>
        <p:spPr>
          <a:xfrm>
            <a:off x="2272850" y="2039650"/>
            <a:ext cx="2548500" cy="18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Get the mess off!</a:t>
            </a:r>
            <a:endParaRPr sz="50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3"/>
          <p:cNvSpPr txBox="1"/>
          <p:nvPr/>
        </p:nvSpPr>
        <p:spPr>
          <a:xfrm>
            <a:off x="272400" y="60550"/>
            <a:ext cx="85992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He huffs and puffs!</a:t>
            </a:r>
            <a:endParaRPr sz="62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4"/>
          <p:cNvSpPr txBox="1"/>
          <p:nvPr/>
        </p:nvSpPr>
        <p:spPr>
          <a:xfrm>
            <a:off x="272400" y="60550"/>
            <a:ext cx="85992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The mess is off.</a:t>
            </a:r>
            <a:endParaRPr sz="62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5"/>
          <p:cNvSpPr txBox="1"/>
          <p:nvPr/>
        </p:nvSpPr>
        <p:spPr>
          <a:xfrm>
            <a:off x="272400" y="60550"/>
            <a:ext cx="85992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Raf gets a kiss.</a:t>
            </a:r>
            <a:endParaRPr sz="62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/>
          <p:nvPr/>
        </p:nvSpPr>
        <p:spPr>
          <a:xfrm>
            <a:off x="0" y="4473600"/>
            <a:ext cx="9201600" cy="238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2" name="Google Shape;142;p28"/>
          <p:cNvSpPr txBox="1"/>
          <p:nvPr>
            <p:ph idx="1" type="subTitle"/>
          </p:nvPr>
        </p:nvSpPr>
        <p:spPr>
          <a:xfrm>
            <a:off x="443575" y="299103"/>
            <a:ext cx="85206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Digital decodable</a:t>
            </a:r>
            <a:endParaRPr b="1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3" name="Google Shape;143;p28"/>
          <p:cNvSpPr txBox="1"/>
          <p:nvPr/>
        </p:nvSpPr>
        <p:spPr>
          <a:xfrm>
            <a:off x="535275" y="889400"/>
            <a:ext cx="7943400" cy="7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This decodable text, and many other K-2 resources, can be found on the </a:t>
            </a:r>
            <a:r>
              <a:rPr lang="en" sz="1800" u="sng">
                <a:solidFill>
                  <a:srgbClr val="3030E4"/>
                </a:solid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NSW Student learning library.</a:t>
            </a:r>
            <a:endParaRPr sz="1800">
              <a:solidFill>
                <a:srgbClr val="3030E4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4" name="Google Shape;144;p28"/>
          <p:cNvSpPr txBox="1"/>
          <p:nvPr/>
        </p:nvSpPr>
        <p:spPr>
          <a:xfrm>
            <a:off x="6435425" y="4501438"/>
            <a:ext cx="19209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Spelling game</a:t>
            </a:r>
            <a:endParaRPr b="1"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5" name="Google Shape;145;p28"/>
          <p:cNvSpPr txBox="1"/>
          <p:nvPr/>
        </p:nvSpPr>
        <p:spPr>
          <a:xfrm>
            <a:off x="274754" y="4501438"/>
            <a:ext cx="26091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Self paced read-aloud</a:t>
            </a:r>
            <a:endParaRPr b="1"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6" name="Google Shape;146;p28"/>
          <p:cNvSpPr txBox="1"/>
          <p:nvPr/>
        </p:nvSpPr>
        <p:spPr>
          <a:xfrm>
            <a:off x="3546533" y="4501438"/>
            <a:ext cx="19209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Memory game</a:t>
            </a:r>
            <a:endParaRPr b="1"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7" name="Google Shape;147;p28"/>
          <p:cNvSpPr txBox="1"/>
          <p:nvPr/>
        </p:nvSpPr>
        <p:spPr>
          <a:xfrm>
            <a:off x="535275" y="1944225"/>
            <a:ext cx="5072400" cy="8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Follow this link to find </a:t>
            </a:r>
            <a:r>
              <a:rPr lang="en" sz="1800" u="sng">
                <a:solidFill>
                  <a:srgbClr val="3030E4"/>
                </a:solidFill>
                <a:latin typeface="Public Sans"/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digital resources</a:t>
            </a: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 associated with this decodable text, OR use the QR code.</a:t>
            </a:r>
            <a:endParaRPr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00900" y="1660600"/>
            <a:ext cx="1804950" cy="18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525" y="5098233"/>
            <a:ext cx="2147550" cy="120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49498" y="5030450"/>
            <a:ext cx="1522649" cy="130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22100" y="5100317"/>
            <a:ext cx="2147549" cy="1202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>
            <p:ph idx="1" type="subTitle"/>
          </p:nvPr>
        </p:nvSpPr>
        <p:spPr>
          <a:xfrm>
            <a:off x="277275" y="136778"/>
            <a:ext cx="8520600" cy="6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Relevant resources</a:t>
            </a:r>
            <a:endParaRPr b="1" sz="2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57" name="Google Shape;157;p29"/>
          <p:cNvSpPr txBox="1"/>
          <p:nvPr/>
        </p:nvSpPr>
        <p:spPr>
          <a:xfrm>
            <a:off x="348400" y="889425"/>
            <a:ext cx="8623200" cy="5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Click on the titles below, or use the QR codes, to navigate to these resources. </a:t>
            </a:r>
            <a:endParaRPr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8" name="Google Shape;158;p29"/>
          <p:cNvSpPr txBox="1"/>
          <p:nvPr/>
        </p:nvSpPr>
        <p:spPr>
          <a:xfrm>
            <a:off x="348400" y="1615233"/>
            <a:ext cx="4170600" cy="3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3030E4"/>
                </a:solid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Phonics – ss</a:t>
            </a:r>
            <a:endParaRPr b="1" sz="1800">
              <a:solidFill>
                <a:srgbClr val="3030E4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59" name="Google Shape;159;p29"/>
          <p:cNvSpPr txBox="1"/>
          <p:nvPr/>
        </p:nvSpPr>
        <p:spPr>
          <a:xfrm>
            <a:off x="4487775" y="1615233"/>
            <a:ext cx="4170600" cy="3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3030E4"/>
                </a:solidFill>
                <a:latin typeface="Public Sans"/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Phonics – f, ff</a:t>
            </a:r>
            <a:endParaRPr b="1" sz="1800">
              <a:solidFill>
                <a:srgbClr val="3030E4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160" name="Google Shape;16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3413" y="4356433"/>
            <a:ext cx="1720575" cy="172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9"/>
          <p:cNvPicPr preferRelativeResize="0"/>
          <p:nvPr/>
        </p:nvPicPr>
        <p:blipFill rotWithShape="1">
          <a:blip r:embed="rId6">
            <a:alphaModFix/>
          </a:blip>
          <a:srcRect b="0" l="1730" r="0" t="0"/>
          <a:stretch/>
        </p:blipFill>
        <p:spPr>
          <a:xfrm>
            <a:off x="1123200" y="2293333"/>
            <a:ext cx="2621000" cy="139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9"/>
          <p:cNvPicPr preferRelativeResize="0"/>
          <p:nvPr/>
        </p:nvPicPr>
        <p:blipFill rotWithShape="1">
          <a:blip r:embed="rId7">
            <a:alphaModFix/>
          </a:blip>
          <a:srcRect b="0" l="2188" r="1417" t="0"/>
          <a:stretch/>
        </p:blipFill>
        <p:spPr>
          <a:xfrm>
            <a:off x="5262575" y="2325400"/>
            <a:ext cx="2621000" cy="1864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24820" y="4372500"/>
            <a:ext cx="1696500" cy="169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idx="1" type="subTitle"/>
          </p:nvPr>
        </p:nvSpPr>
        <p:spPr>
          <a:xfrm>
            <a:off x="277275" y="136778"/>
            <a:ext cx="8520600" cy="6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Relevant resources</a:t>
            </a:r>
            <a:endParaRPr b="1" sz="29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69" name="Google Shape;169;p30"/>
          <p:cNvSpPr txBox="1"/>
          <p:nvPr/>
        </p:nvSpPr>
        <p:spPr>
          <a:xfrm>
            <a:off x="348400" y="889425"/>
            <a:ext cx="8623200" cy="5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Click on the titles below, or use the QR codes, to navigate to these resources. </a:t>
            </a:r>
            <a:endParaRPr sz="1800"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0" name="Google Shape;170;p30"/>
          <p:cNvSpPr txBox="1"/>
          <p:nvPr/>
        </p:nvSpPr>
        <p:spPr>
          <a:xfrm>
            <a:off x="348400" y="1615233"/>
            <a:ext cx="4170600" cy="3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3030E4"/>
                </a:solidFill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Read words – ss, z, zz</a:t>
            </a:r>
            <a:endParaRPr b="1" sz="1800">
              <a:solidFill>
                <a:srgbClr val="3030E4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71" name="Google Shape;171;p30"/>
          <p:cNvSpPr txBox="1"/>
          <p:nvPr/>
        </p:nvSpPr>
        <p:spPr>
          <a:xfrm>
            <a:off x="4487775" y="1615233"/>
            <a:ext cx="4170600" cy="3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3030E4"/>
                </a:solidFill>
                <a:latin typeface="Public Sans"/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Spell words – ss, z, zz</a:t>
            </a:r>
            <a:endParaRPr b="1" sz="1800">
              <a:solidFill>
                <a:srgbClr val="3030E4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id="172" name="Google Shape;172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3413" y="4356450"/>
            <a:ext cx="1720575" cy="172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0516" y="2325400"/>
            <a:ext cx="2666358" cy="139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24813" y="4372467"/>
            <a:ext cx="1696525" cy="169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0"/>
          <p:cNvPicPr preferRelativeResize="0"/>
          <p:nvPr/>
        </p:nvPicPr>
        <p:blipFill rotWithShape="1">
          <a:blip r:embed="rId8">
            <a:alphaModFix/>
          </a:blip>
          <a:srcRect b="0" l="1691" r="0" t="0"/>
          <a:stretch/>
        </p:blipFill>
        <p:spPr>
          <a:xfrm>
            <a:off x="5269487" y="2325400"/>
            <a:ext cx="2607163" cy="139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7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7"/>
          <p:cNvSpPr txBox="1"/>
          <p:nvPr/>
        </p:nvSpPr>
        <p:spPr>
          <a:xfrm>
            <a:off x="272400" y="60550"/>
            <a:ext cx="85992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The sun is up.</a:t>
            </a:r>
            <a:endParaRPr sz="62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 txBox="1"/>
          <p:nvPr/>
        </p:nvSpPr>
        <p:spPr>
          <a:xfrm>
            <a:off x="272400" y="60550"/>
            <a:ext cx="85992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Tess is up. It is a mess!</a:t>
            </a:r>
            <a:endParaRPr sz="62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9"/>
          <p:cNvSpPr txBox="1"/>
          <p:nvPr/>
        </p:nvSpPr>
        <p:spPr>
          <a:xfrm>
            <a:off x="272400" y="60550"/>
            <a:ext cx="85992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The mess is on Tess!</a:t>
            </a:r>
            <a:endParaRPr sz="62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0"/>
          <p:cNvSpPr txBox="1"/>
          <p:nvPr/>
        </p:nvSpPr>
        <p:spPr>
          <a:xfrm>
            <a:off x="272400" y="60550"/>
            <a:ext cx="85992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Raf is on the sand.</a:t>
            </a:r>
            <a:endParaRPr sz="62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8D6E4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1"/>
          <p:cNvSpPr txBox="1"/>
          <p:nvPr/>
        </p:nvSpPr>
        <p:spPr>
          <a:xfrm>
            <a:off x="272400" y="60550"/>
            <a:ext cx="8599200" cy="10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latin typeface="Edu NSW ACT Foundation Medium"/>
                <a:ea typeface="Edu NSW ACT Foundation Medium"/>
                <a:cs typeface="Edu NSW ACT Foundation Medium"/>
                <a:sym typeface="Edu NSW ACT Foundation Medium"/>
              </a:rPr>
              <a:t>Raf runs. It is hot!</a:t>
            </a:r>
            <a:endParaRPr sz="6200">
              <a:solidFill>
                <a:srgbClr val="000000"/>
              </a:solidFill>
              <a:latin typeface="Edu NSW ACT Foundation Medium"/>
              <a:ea typeface="Edu NSW ACT Foundation Medium"/>
              <a:cs typeface="Edu NSW ACT Foundation Medium"/>
              <a:sym typeface="Edu NSW ACT Foundation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