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ASSESSMENT OF EDUCATIONAL PROGRESS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5" name="Google Shape;215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1" marL="6397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 and reopen as charter</a:t>
            </a:r>
            <a:endParaRPr/>
          </a:p>
          <a:p>
            <a:pPr indent="-182562" lvl="1" marL="639763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Contract with private management company</a:t>
            </a:r>
            <a:endParaRPr/>
          </a:p>
          <a:p>
            <a:pPr indent="-182562" lvl="1" marL="639763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all or most staff</a:t>
            </a:r>
            <a:endParaRPr/>
          </a:p>
          <a:p>
            <a:pPr indent="-182562" lvl="1" marL="639763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management, or </a:t>
            </a:r>
            <a:endParaRPr/>
          </a:p>
          <a:p>
            <a:pPr indent="-182562" lvl="1" marL="639763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major governance restructuring that makes fundamental reforms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performing schools 	= avg. combined 02/03, 03/04 reading and math proficiency in lowest 10%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= schools failed to meet AYP proficiency targets two years in a row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Turnaround  =  test scores above 50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in last two years 07/08, 08/09</a:t>
            </a:r>
            <a:endParaRPr/>
          </a:p>
        </p:txBody>
      </p:sp>
      <p:sp>
        <p:nvSpPr>
          <p:cNvPr id="222" name="Google Shape;222;p3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Google Shape;236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Very well to moderately well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Google Shape;246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Google Shape;274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Randomly sampled 72 programs, 223 reading courses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“Balanced Literacy”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Much of current reading instruction is incompatible with science.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organic process, reading develops naturally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kids learn to read as a result of life experience	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you should dvelope your own theories of teaching reading and writing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only 4 of 227 text books met acceptable standards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1" name="Google Shape;311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VISION, COMMON GOALS </a:t>
            </a:r>
            <a:endParaRPr/>
          </a:p>
        </p:txBody>
      </p:sp>
      <p:sp>
        <p:nvSpPr>
          <p:cNvPr id="312" name="Google Shape;312;p4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worked for us 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9" name="Google Shape;11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 type="chart">
  <p:cSld name="CHAR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4"/>
          <p:cNvSpPr/>
          <p:nvPr>
            <p:ph idx="2" type="chart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idx="1" type="subTitle"/>
          </p:nvPr>
        </p:nvSpPr>
        <p:spPr>
          <a:xfrm>
            <a:off x="457200" y="16764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Seventh Annual Summit on 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Evidence-Based Education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Building and Sustaining an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Effective School Culture: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Supporting Educator and Student Success</a:t>
            </a:r>
            <a:endParaRPr b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wing_header"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28600"/>
            <a:ext cx="7764463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title"/>
          </p:nvPr>
        </p:nvSpPr>
        <p:spPr>
          <a:xfrm>
            <a:off x="685800" y="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Reform Track Record:  NAEP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241300" y="825500"/>
            <a:ext cx="8293100" cy="559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2011 NAEP Reading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At or above proficiency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baseline="3000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Grade   = 34%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1" baseline="3000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Grade   = 34%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1" baseline="3000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Grade = 38%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2011 NAEP Math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At or above proficiency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baseline="3000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Grade   = 40%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1" baseline="3000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Grade   = 35%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1" baseline="3000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Grade = 26%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1" i="0" lang="en-US" sz="1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Assessment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1" i="0" lang="en-US" sz="1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Educational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1" i="0" lang="en-US" sz="1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Progress (NAEP)</a:t>
            </a:r>
            <a:endParaRPr/>
          </a:p>
        </p:txBody>
      </p:sp>
      <p:sp>
        <p:nvSpPr>
          <p:cNvPr id="173" name="Google Shape;173;p24"/>
          <p:cNvSpPr/>
          <p:nvPr/>
        </p:nvSpPr>
        <p:spPr>
          <a:xfrm>
            <a:off x="2667000" y="914400"/>
            <a:ext cx="6324600" cy="322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174" name="Google Shape;17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3479800"/>
            <a:ext cx="6324600" cy="32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title"/>
          </p:nvPr>
        </p:nvSpPr>
        <p:spPr>
          <a:xfrm>
            <a:off x="685800" y="196850"/>
            <a:ext cx="7772400" cy="61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Reform Track Record: Graduation Rates</a:t>
            </a:r>
            <a:b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5"/>
          <p:cNvSpPr txBox="1"/>
          <p:nvPr>
            <p:ph idx="1" type="body"/>
          </p:nvPr>
        </p:nvSpPr>
        <p:spPr>
          <a:xfrm>
            <a:off x="542925" y="1016000"/>
            <a:ext cx="7991475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609600" y="1371600"/>
            <a:ext cx="7813675" cy="454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0" y="381000"/>
            <a:ext cx="9144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Education Structural Interventions</a:t>
            </a: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6"/>
          <p:cNvSpPr txBox="1"/>
          <p:nvPr>
            <p:ph idx="1" type="body"/>
          </p:nvPr>
        </p:nvSpPr>
        <p:spPr>
          <a:xfrm>
            <a:off x="152400" y="1219200"/>
            <a:ext cx="88392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676400"/>
            <a:ext cx="5905500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6172200" y="2362200"/>
            <a:ext cx="29718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1970-2008:   Funding increased by 140%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1998-2007:    Funding increased by 24%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26"/>
          <p:cNvSpPr txBox="1"/>
          <p:nvPr/>
        </p:nvSpPr>
        <p:spPr>
          <a:xfrm>
            <a:off x="3048000" y="457200"/>
            <a:ext cx="3149600" cy="677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2600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Increased Funding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type="title"/>
          </p:nvPr>
        </p:nvSpPr>
        <p:spPr>
          <a:xfrm>
            <a:off x="0" y="38100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Education Structural Interventions</a:t>
            </a: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6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Class Size Reduction</a:t>
            </a:r>
            <a:b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 txBox="1"/>
          <p:nvPr>
            <p:ph idx="1" type="body"/>
          </p:nvPr>
        </p:nvSpPr>
        <p:spPr>
          <a:xfrm>
            <a:off x="152400" y="1295400"/>
            <a:ext cx="47244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4953000" y="1600200"/>
            <a:ext cx="4038600" cy="1938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 spent over $20 billion from  1996–97 through 2009–10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reduced K-3 class sizes,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averaging $ 1.75 billion per year    for last five years.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971800"/>
            <a:ext cx="4343400" cy="3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/>
        </p:nvSpPr>
        <p:spPr>
          <a:xfrm>
            <a:off x="4953000" y="3429000"/>
            <a:ext cx="4191000" cy="3170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CAPSTONE REPORT (2002)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relationship of CSR to student achievement was </a:t>
            </a:r>
            <a:r>
              <a:rPr lang="en-US" sz="20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inconclusive</a:t>
            </a: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…attribution to any gains in scores to CSR is unwarranted.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received more individual attention but similar instruction and curriculum…</a:t>
            </a:r>
            <a:endParaRPr/>
          </a:p>
        </p:txBody>
      </p:sp>
      <p:sp>
        <p:nvSpPr>
          <p:cNvPr id="201" name="Google Shape;201;p27"/>
          <p:cNvSpPr txBox="1"/>
          <p:nvPr/>
        </p:nvSpPr>
        <p:spPr>
          <a:xfrm>
            <a:off x="228600" y="1752600"/>
            <a:ext cx="40386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or 2010, 36 states have laws restricting the number of children in K-12 Classrooms</a:t>
            </a:r>
            <a:endParaRPr/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2971800"/>
            <a:ext cx="4672013" cy="319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0" y="38100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Education Structural Interventions</a:t>
            </a: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6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Charter Schools</a:t>
            </a:r>
            <a:b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/>
          <p:nvPr>
            <p:ph idx="1" type="body"/>
          </p:nvPr>
        </p:nvSpPr>
        <p:spPr>
          <a:xfrm>
            <a:off x="152400" y="1219200"/>
            <a:ext cx="4419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4572000" y="1676400"/>
            <a:ext cx="4419600" cy="557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Evaluation of Charter Schools Final Report </a:t>
            </a: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(June 2010)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“On average, charter middle schools that hold lotteries are </a:t>
            </a: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neither more nor less successful</a:t>
            </a: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than traditional public schools in improving achievement, behavior, and school progress.”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“The impact of charter middle schools on </a:t>
            </a: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student achievement varies significantly </a:t>
            </a: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across schools”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0" name="Google Shape;21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676400"/>
            <a:ext cx="4292600" cy="33401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Screen shot 2012-04-23 at 10.45.16 AM.png" id="211" name="Google Shape;211;p28"/>
          <p:cNvSpPr/>
          <p:nvPr/>
        </p:nvSpPr>
        <p:spPr>
          <a:xfrm>
            <a:off x="6934200" y="6019800"/>
            <a:ext cx="1981200" cy="63341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>
            <p:ph type="title"/>
          </p:nvPr>
        </p:nvSpPr>
        <p:spPr>
          <a:xfrm>
            <a:off x="150813" y="228600"/>
            <a:ext cx="8993187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Education Structural Interventions</a:t>
            </a: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No Child Left Behind</a:t>
            </a:r>
            <a:endParaRPr b="1" i="1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9"/>
          <p:cNvSpPr txBox="1"/>
          <p:nvPr>
            <p:ph idx="1" type="body"/>
          </p:nvPr>
        </p:nvSpPr>
        <p:spPr>
          <a:xfrm>
            <a:off x="152400" y="1371600"/>
            <a:ext cx="8991600" cy="5164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Established Adequate Yearly Progress (AYP) metric: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 scores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graduation rates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Established criteria and “sanctions” to force school improvement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Schools that fail to make AYP for 2+ years are “</a:t>
            </a:r>
            <a:r>
              <a:rPr b="0" i="1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 improvement</a:t>
            </a:r>
            <a:r>
              <a:rPr b="0" i="1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1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</a:pPr>
            <a:r>
              <a:t/>
            </a:r>
            <a:endParaRPr b="0" i="1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Schools that fail to make AYP after 4 years are in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i="1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corrective action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endParaRPr/>
          </a:p>
          <a:p>
            <a:pPr indent="-2794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Schools that fail to make AYP after 5 years are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i="1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 restructuring planning”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794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Schools that fail to make AYP after 6 years are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i="1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 restructuring implementation”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3" lvl="2" marL="18256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3" lvl="2" marL="182563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16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Education Structural Interventions</a:t>
            </a: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No Child Left Behind</a:t>
            </a:r>
            <a:b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0"/>
          <p:cNvSpPr txBox="1"/>
          <p:nvPr>
            <p:ph idx="1" type="body"/>
          </p:nvPr>
        </p:nvSpPr>
        <p:spPr>
          <a:xfrm>
            <a:off x="150813" y="533400"/>
            <a:ext cx="8842375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Tracked progress of 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2,025 low-performing 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charter &amp; district schools 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across 10 states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(2003-04 TO 2008-09)</a:t>
            </a:r>
            <a:endParaRPr/>
          </a:p>
          <a:p>
            <a:pPr indent="-342900" lvl="0" marL="342900" marR="0" rtl="0" algn="l"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Thomas B. Fordham Institute, </a:t>
            </a:r>
            <a:endParaRPr/>
          </a:p>
          <a:p>
            <a:pPr indent="-342900" lvl="0" marL="3429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2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 Bad Schools Immortal?</a:t>
            </a: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(2010)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3" lvl="2" marL="182563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2005/06 was the first year </a:t>
            </a:r>
            <a:endParaRPr/>
          </a:p>
          <a:p>
            <a:pPr indent="-182563" lvl="2" marL="182563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“restructuring sanction”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3" lvl="2" marL="182563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 the next three years </a:t>
            </a:r>
            <a:endParaRPr/>
          </a:p>
          <a:p>
            <a:pPr indent="0" lvl="1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(2006-07, 2007-08, 2008-09 )</a:t>
            </a:r>
            <a:endParaRPr/>
          </a:p>
          <a:p>
            <a:pPr indent="0" lvl="1" marL="0" marR="0" rtl="0" algn="l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1521 </a:t>
            </a:r>
            <a:r>
              <a:rPr b="0" i="1" lang="en-US" sz="18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more</a:t>
            </a:r>
            <a:r>
              <a:rPr b="0" i="1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schools entered </a:t>
            </a:r>
            <a:endParaRPr/>
          </a:p>
          <a:p>
            <a:pPr indent="0" lvl="1" marL="0" marR="0" rtl="0" algn="l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restructuring than exited restructuring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182563" lvl="2" marL="182563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U.S. Department of Education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0" y="1143000"/>
            <a:ext cx="5283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7600" y="3657600"/>
            <a:ext cx="52832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/>
          <p:nvPr>
            <p:ph idx="1" type="body"/>
          </p:nvPr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did we miss?</a:t>
            </a:r>
            <a:endParaRPr/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Focused on “structural” interventions that don’t necessarily improve </a:t>
            </a:r>
            <a:r>
              <a:rPr b="1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teaching effectiveness</a:t>
            </a:r>
            <a:endParaRPr/>
          </a:p>
          <a:p>
            <a:pPr indent="3175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"/>
              <a:buFont typeface="Noto Sans Symbols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Increased funding		Charter Schools</a:t>
            </a:r>
            <a:endParaRPr/>
          </a:p>
          <a:p>
            <a:pPr indent="-457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Class size reduction		No Child Left Behind	</a:t>
            </a:r>
            <a:endParaRPr/>
          </a:p>
          <a:p>
            <a:pPr indent="-45720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 enough focus on interventions that do directly improve </a:t>
            </a:r>
            <a:r>
              <a:rPr b="1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teaching effectiveness</a:t>
            </a:r>
            <a:endParaRPr/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/>
          <p:nvPr>
            <p:ph type="title"/>
          </p:nvPr>
        </p:nvSpPr>
        <p:spPr>
          <a:xfrm flipH="1">
            <a:off x="228600" y="0"/>
            <a:ext cx="87376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2011 State Teacher Policy Yearbook</a:t>
            </a:r>
            <a:endParaRPr/>
          </a:p>
        </p:txBody>
      </p:sp>
      <p:sp>
        <p:nvSpPr>
          <p:cNvPr id="239" name="Google Shape;239;p32"/>
          <p:cNvSpPr txBox="1"/>
          <p:nvPr>
            <p:ph idx="1" type="body"/>
          </p:nvPr>
        </p:nvSpPr>
        <p:spPr>
          <a:xfrm>
            <a:off x="288925" y="693738"/>
            <a:ext cx="8601075" cy="5961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Analysis of state’s performance against a set of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36 specific, research-based teacher policy goals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support of teacher effectiveness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Delivering Well-Prepared Teachers		</a:t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Expanding the Teacher Pool		</a:t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1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Identifying Effective Teachers		</a:t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Retaining Effective Teachers		</a:t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Exiting Ineffective Teachers		</a:t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Average Overall Grade			</a:t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1" marL="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 Council on Teacher Quality (2011)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2"/>
          <p:cNvSpPr/>
          <p:nvPr/>
        </p:nvSpPr>
        <p:spPr>
          <a:xfrm>
            <a:off x="1447800" y="3048000"/>
            <a:ext cx="4724400" cy="838200"/>
          </a:xfrm>
          <a:prstGeom prst="ellipse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32"/>
          <p:cNvSpPr/>
          <p:nvPr/>
        </p:nvSpPr>
        <p:spPr>
          <a:xfrm>
            <a:off x="1447800" y="1828800"/>
            <a:ext cx="4800600" cy="838200"/>
          </a:xfrm>
          <a:prstGeom prst="ellipse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32"/>
          <p:cNvSpPr txBox="1"/>
          <p:nvPr/>
        </p:nvSpPr>
        <p:spPr>
          <a:xfrm>
            <a:off x="6477000" y="1905000"/>
            <a:ext cx="914400" cy="4078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D+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D+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D+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20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21" st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22" st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23" st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/>
          <p:nvPr>
            <p:ph type="title"/>
          </p:nvPr>
        </p:nvSpPr>
        <p:spPr>
          <a:xfrm flipH="1">
            <a:off x="165100" y="0"/>
            <a:ext cx="89789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“Evidenced-based” Teacher Training </a:t>
            </a:r>
            <a:endParaRPr b="1" i="0" sz="24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9" name="Google Shape;249;p33"/>
          <p:cNvSpPr txBox="1"/>
          <p:nvPr>
            <p:ph idx="1" type="body"/>
          </p:nvPr>
        </p:nvSpPr>
        <p:spPr>
          <a:xfrm>
            <a:off x="288925" y="693738"/>
            <a:ext cx="8601075" cy="5961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Review of 1,206 </a:t>
            </a:r>
            <a:r>
              <a:rPr b="1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Teacher Preparation Programs (1,434 in 2011)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(220,000 students)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AutoNum type="arabicPeriod"/>
            </a:pPr>
            <a:r>
              <a:rPr b="1" i="0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Programs vary in every way imaginable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AutoNum type="arabicPeriod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selectivity, design, duration, course and fieldwork requirements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	Programs are driven by ideology and personal predilection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AutoNum type="arabicPeriod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relativism is the rule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AutoNum type="arabicPeriod" startAt="3"/>
            </a:pPr>
            <a:r>
              <a:rPr b="1" i="0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Programs have fundamental disagreements with scientific evidence and data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science vs. art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	profession vs. craft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	anti-science, anti-systematic instruction                  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	(whole language, post modernism, constructivism)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Levine (2006)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914400" y="1676400"/>
            <a:ext cx="7696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 years studying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“research to practice”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issues…</a:t>
            </a:r>
            <a:endParaRPr/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from the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“practice”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side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wing_header"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762000"/>
            <a:ext cx="69342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/>
          <p:nvPr/>
        </p:nvSpPr>
        <p:spPr>
          <a:xfrm>
            <a:off x="2133600" y="0"/>
            <a:ext cx="55499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“Evidenced-based” Teacher Training 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4"/>
          <p:cNvSpPr txBox="1"/>
          <p:nvPr/>
        </p:nvSpPr>
        <p:spPr>
          <a:xfrm>
            <a:off x="228600" y="533400"/>
            <a:ext cx="8763000" cy="640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DATA DRIVEN INSTRUCTION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using student &amp; treatment integrity data to inform / improve instruction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estimated that teachers make 11,000 </a:t>
            </a:r>
            <a:r>
              <a:rPr lang="en-US" sz="2000" u="sng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significant</a:t>
            </a:r>
            <a:r>
              <a:rPr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instructional decisions in any given year 					       (Hosp 2010)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over $ 500 million of federal funding for developing states’ technology infrastructure to support data-driven decision making</a:t>
            </a:r>
            <a:endParaRPr/>
          </a:p>
          <a:p>
            <a:pPr indent="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REQUISITE SKILLS</a:t>
            </a:r>
            <a:endParaRPr/>
          </a:p>
          <a:p>
            <a:pPr indent="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b="1" i="1" lang="en-US" sz="2000" u="sng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Assessment literacy</a:t>
            </a:r>
            <a:r>
              <a:rPr i="1"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 the taxonomy of assessment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(formative vs. summative, norm-referenced, criterion-referenced)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b="1" i="1" lang="en-US" sz="2000" u="sng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Analytic Skills</a:t>
            </a:r>
            <a:r>
              <a:rPr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:  collect, dissect, describe and display data</a:t>
            </a:r>
            <a:endParaRPr/>
          </a:p>
          <a:p>
            <a:pPr indent="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b="1" i="1" lang="en-US" sz="2000" u="sng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Instructional Decision Making</a:t>
            </a:r>
            <a:r>
              <a:rPr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: using data to make effective decisions about teaching strategies							       				      </a:t>
            </a:r>
            <a:r>
              <a:rPr lang="en-US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National Council on Teacher Quality  (2012)</a:t>
            </a:r>
            <a:endParaRPr b="1" sz="14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 txBox="1"/>
          <p:nvPr/>
        </p:nvSpPr>
        <p:spPr>
          <a:xfrm>
            <a:off x="1295400" y="0"/>
            <a:ext cx="73914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Preparation: Data Driven Instruction</a:t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14400"/>
            <a:ext cx="42926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914400"/>
            <a:ext cx="42926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" y="3810000"/>
            <a:ext cx="4318000" cy="25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24400" y="3810000"/>
            <a:ext cx="42545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5"/>
          <p:cNvSpPr txBox="1"/>
          <p:nvPr/>
        </p:nvSpPr>
        <p:spPr>
          <a:xfrm>
            <a:off x="4800600" y="6488113"/>
            <a:ext cx="4119563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Council on Teacher Quality 2012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/>
          <p:nvPr/>
        </p:nvSpPr>
        <p:spPr>
          <a:xfrm>
            <a:off x="2133600" y="0"/>
            <a:ext cx="50530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Evidence-based Teacher Training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6"/>
          <p:cNvSpPr txBox="1"/>
          <p:nvPr/>
        </p:nvSpPr>
        <p:spPr>
          <a:xfrm>
            <a:off x="228600" y="609600"/>
            <a:ext cx="8763000" cy="517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National Reading Panel (2000)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overwhelming evidence that effective reading instruction includes          explicit and systematic teaching of: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Phonemic awareness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Phonics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Fluency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Comprehension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“whole language” instruction that ignores phonics and phonemic awareness was ineffective, especially for students with poor language skills and little exposure to print.”</a:t>
            </a:r>
            <a:endParaRPr sz="2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			      </a:t>
            </a:r>
            <a:r>
              <a:rPr lang="en-US" sz="1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National Council on Teacher Quality  (2012)</a:t>
            </a:r>
            <a:endParaRPr b="1" sz="14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685800"/>
            <a:ext cx="6931025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7"/>
          <p:cNvSpPr txBox="1"/>
          <p:nvPr/>
        </p:nvSpPr>
        <p:spPr>
          <a:xfrm>
            <a:off x="1676400" y="152400"/>
            <a:ext cx="6492875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Preparation:  The Science of Reading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7"/>
          <p:cNvSpPr txBox="1"/>
          <p:nvPr/>
        </p:nvSpPr>
        <p:spPr>
          <a:xfrm>
            <a:off x="152400" y="6172200"/>
            <a:ext cx="8763000" cy="338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      National Council on Teacher Quality (2006)</a:t>
            </a:r>
            <a:endParaRPr/>
          </a:p>
        </p:txBody>
      </p:sp>
      <p:sp>
        <p:nvSpPr>
          <p:cNvPr id="280" name="Google Shape;280;p37"/>
          <p:cNvSpPr txBox="1"/>
          <p:nvPr/>
        </p:nvSpPr>
        <p:spPr>
          <a:xfrm>
            <a:off x="914400" y="5257800"/>
            <a:ext cx="7002463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Only 4 of 227 required reading text books met acceptable standards for reading science.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/>
          <p:nvPr/>
        </p:nvSpPr>
        <p:spPr>
          <a:xfrm>
            <a:off x="230188" y="219075"/>
            <a:ext cx="8659812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Performance Feedback:  TEACHERS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School districts fail to acknowledge or act on differences in teacher performance almost entirely.  </a:t>
            </a:r>
            <a:endParaRPr/>
          </a:p>
          <a:p>
            <a:pPr indent="228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t/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recognize excellence among top performers</a:t>
            </a:r>
            <a:endParaRPr/>
          </a:p>
          <a:p>
            <a:pPr indent="228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t/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identify and provide support to the broad plurality of hard working teachers who operate in the middle of the performance spectrum</a:t>
            </a:r>
            <a:endParaRPr/>
          </a:p>
          <a:p>
            <a:pPr indent="228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t/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identify and dismiss consistently poor performers</a:t>
            </a:r>
            <a:endParaRPr/>
          </a:p>
          <a:p>
            <a:pPr indent="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8"/>
          <p:cNvSpPr txBox="1"/>
          <p:nvPr/>
        </p:nvSpPr>
        <p:spPr>
          <a:xfrm>
            <a:off x="1797050" y="6165850"/>
            <a:ext cx="60356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Teacher Project:    The Widget Effect (2009)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964" y="826656"/>
            <a:ext cx="8574522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9"/>
          <p:cNvSpPr txBox="1"/>
          <p:nvPr/>
        </p:nvSpPr>
        <p:spPr>
          <a:xfrm>
            <a:off x="1472053" y="923727"/>
            <a:ext cx="6349999" cy="614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>
                <a:latin typeface="Arial"/>
                <a:ea typeface="Arial"/>
                <a:cs typeface="Arial"/>
                <a:sym typeface="Arial"/>
              </a:rPr>
              <a:t>Evaluation Requirements of Tenured Teachers </a:t>
            </a:r>
            <a:endParaRPr sz="1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>
                <a:latin typeface="Arial"/>
                <a:ea typeface="Arial"/>
                <a:cs typeface="Arial"/>
                <a:sym typeface="Arial"/>
              </a:rPr>
              <a:t>in the 50 Largest U.S. School System</a:t>
            </a:r>
            <a:endParaRPr sz="1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3" name="Google Shape;293;p39"/>
          <p:cNvSpPr txBox="1"/>
          <p:nvPr/>
        </p:nvSpPr>
        <p:spPr>
          <a:xfrm>
            <a:off x="685800" y="6429375"/>
            <a:ext cx="73914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Hiring, Assignment, and Transfer in Chicago Public Schools Report from The New Teacher Project July 2007 </a:t>
            </a:r>
            <a:endParaRPr/>
          </a:p>
        </p:txBody>
      </p:sp>
      <p:sp>
        <p:nvSpPr>
          <p:cNvPr id="294" name="Google Shape;294;p39"/>
          <p:cNvSpPr txBox="1"/>
          <p:nvPr/>
        </p:nvSpPr>
        <p:spPr>
          <a:xfrm>
            <a:off x="1976438" y="138113"/>
            <a:ext cx="54006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Performance Feedback:  Staff Level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0"/>
          <p:cNvSpPr/>
          <p:nvPr/>
        </p:nvSpPr>
        <p:spPr>
          <a:xfrm>
            <a:off x="392113" y="304800"/>
            <a:ext cx="8751887" cy="7299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Review of multiple years of teacher evaluations from: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Large districts:		Chicago, Denver, Cincinnati, Akron, Toledo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Smaller Districts:	Jonesboro, Pueblo City, Springdale, Rockford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Out of </a:t>
            </a: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52,337</a:t>
            </a:r>
            <a:r>
              <a:rPr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teacher evaluations,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only </a:t>
            </a: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233 </a:t>
            </a:r>
            <a:r>
              <a:rPr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were unsatisfactory or improvement needed, 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99.6% </a:t>
            </a:r>
            <a:r>
              <a:rPr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all teachers evaluated were satisfactory or above. 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Char char="➢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the districts that gave “above satisfactory” ratings,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92.6% </a:t>
            </a:r>
            <a:r>
              <a:rPr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were rated as very good, distinguished, superior,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excellent, or outstanding.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40"/>
          <p:cNvSpPr txBox="1"/>
          <p:nvPr/>
        </p:nvSpPr>
        <p:spPr>
          <a:xfrm>
            <a:off x="242888" y="173038"/>
            <a:ext cx="890111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Performance Feedback:  TEACHERS</a:t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0"/>
          <p:cNvSpPr txBox="1"/>
          <p:nvPr/>
        </p:nvSpPr>
        <p:spPr>
          <a:xfrm>
            <a:off x="3398838" y="6248400"/>
            <a:ext cx="5745162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New Teacher Project:    The Widget Effect (2009)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/>
          <p:nvPr/>
        </p:nvSpPr>
        <p:spPr>
          <a:xfrm>
            <a:off x="161925" y="173038"/>
            <a:ext cx="8751888" cy="6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Irrespective of school performance…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Char char="➢"/>
            </a:pPr>
            <a:r>
              <a:rPr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Denver schools that did not make adequate yearly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progress (AYP), more than </a:t>
            </a:r>
            <a:r>
              <a:rPr b="1"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98 percent </a:t>
            </a:r>
            <a:r>
              <a:rPr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tenured	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teachers received the highest rating—satisfactory.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Char char="➢"/>
            </a:pPr>
            <a:r>
              <a:rPr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Chicago 87 Schools met criteria for being identified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as “failing schools”, </a:t>
            </a:r>
            <a:r>
              <a:rPr b="1"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79%</a:t>
            </a:r>
            <a:r>
              <a:rPr lang="en-US"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these schools did not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issue a single “unsatisfactory rating”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41"/>
          <p:cNvSpPr txBox="1"/>
          <p:nvPr/>
        </p:nvSpPr>
        <p:spPr>
          <a:xfrm>
            <a:off x="311150" y="161925"/>
            <a:ext cx="8832850" cy="89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 Feedback:  TEACHERS</a:t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1"/>
          <p:cNvSpPr txBox="1"/>
          <p:nvPr/>
        </p:nvSpPr>
        <p:spPr>
          <a:xfrm>
            <a:off x="323850" y="6003925"/>
            <a:ext cx="86233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Teacher Project:    The Widget Effect (2009)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 txBox="1"/>
          <p:nvPr>
            <p:ph idx="1" type="body"/>
          </p:nvPr>
        </p:nvSpPr>
        <p:spPr>
          <a:xfrm>
            <a:off x="304800" y="254000"/>
            <a:ext cx="868680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Will it make the boat go faster?</a:t>
            </a:r>
            <a:endParaRPr/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Will it improve teaching effectiveness?</a:t>
            </a:r>
            <a:endParaRPr/>
          </a:p>
        </p:txBody>
      </p:sp>
      <p:pic>
        <p:nvPicPr>
          <p:cNvPr descr="Screen shot 2011-12-19 at 1.38.49 PM.png" id="315" name="Google Shape;31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7663" y="1350963"/>
            <a:ext cx="3251200" cy="42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304800" y="1155700"/>
            <a:ext cx="8534400" cy="5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1978 - 2004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Operated a large non-profit organization in SF Bay Area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six spec. ed schools		adult programs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residential programs		employment supportive services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public school consultation		teacher training campus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Deliberately implemented a organizational culture based on:</a:t>
            </a:r>
            <a:endParaRPr b="0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Evidence-based 	</a:t>
            </a:r>
            <a:r>
              <a:rPr b="1" i="0" lang="en-US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Clinical problem solving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Clr>
                <a:srgbClr val="F2F2F2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research to practice		data-based decision making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Performance feedback	</a:t>
            </a:r>
            <a:r>
              <a:rPr b="1" i="0" lang="en-US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Positive reinforcement</a:t>
            </a:r>
            <a:r>
              <a:rPr b="0" i="0" lang="en-US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1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Clr>
                <a:srgbClr val="F2F2F2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student, staff, organization		student, staff, organization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8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ing_header" id="115" name="Google Shape;1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52400"/>
            <a:ext cx="69342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685800" y="457200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533400" y="1676400"/>
            <a:ext cx="8001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2004 - present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independent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non-profit operating foundation </a:t>
            </a:r>
            <a:endParaRPr/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promote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evidence-based education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policies and practices</a:t>
            </a:r>
            <a:endParaRPr/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 as a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catalyst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facilitate communication, cooperation and collaboration between individuals and organizations  currently engaged in evidence based education</a:t>
            </a:r>
            <a:endParaRPr b="0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engage in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data-mining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gathering, analyzing and disseminating data</a:t>
            </a:r>
            <a:endParaRPr/>
          </a:p>
        </p:txBody>
      </p:sp>
      <p:pic>
        <p:nvPicPr>
          <p:cNvPr descr="wing_header" id="123" name="Google Shape;1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52400"/>
            <a:ext cx="6934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685800" y="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SUMMIT Participants:  Organizations</a:t>
            </a:r>
            <a:endParaRPr/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304800" y="609600"/>
            <a:ext cx="85344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60 different organizations</a:t>
            </a:r>
            <a:endParaRPr b="0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consumer / parent / advocacy / public policy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		</a:t>
            </a: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1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parent groups	advocacy groups	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1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service orgs	Regional Centers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14	public school organizations</a:t>
            </a:r>
            <a:endParaRPr b="1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1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school districts	SELPAs           county office of ed 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1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1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838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17 		private education organizations</a:t>
            </a:r>
            <a:endParaRPr b="1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38200" marR="0" rtl="0" algn="l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8382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1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nonpublic schools       nonpublic agencies       private schools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19	universities</a:t>
            </a:r>
            <a:endParaRPr b="1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8382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1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education	school psychology	psychology	pediatrics</a:t>
            </a:r>
            <a:endParaRPr/>
          </a:p>
          <a:p>
            <a:pPr indent="-381000" lvl="1" marL="8382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1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social welfare	special education	journalism	disability service</a:t>
            </a:r>
            <a:r>
              <a:rPr b="0" i="1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	</a:t>
            </a:r>
            <a:endParaRPr b="0" i="1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  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	research &amp; policy organizations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  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	private businesses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8382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0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1" st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2" st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3" st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4" st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895600"/>
            <a:ext cx="116205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1066800"/>
            <a:ext cx="113665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2-04-23 at 2.09.32 PM.png" id="137" name="Google Shape;13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000" y="4800600"/>
            <a:ext cx="1154113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1981200" y="1066800"/>
            <a:ext cx="6934200" cy="1077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Bill Redmon, Ph.D</a:t>
            </a:r>
            <a:endParaRPr b="0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Manager of Global Leadership and Development and Principal Vice President with the Bechtel Group, Inc. </a:t>
            </a:r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1981200" y="2895600"/>
            <a:ext cx="6400800" cy="76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Roger Addison, Ph.D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Chief Performance Officer of Addison Consultingq</a:t>
            </a: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1981200" y="4800600"/>
            <a:ext cx="6324600" cy="1446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Sam Redding, Ph.D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Director of the Center on Innovation &amp; Improvement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Director of the Academic Development Institute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3733800" y="0"/>
            <a:ext cx="216852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Presenters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Summit Housekeeping</a:t>
            </a:r>
            <a:endParaRPr/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Resource Packet (Flash Drive)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Knowledge Network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Schedule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Breaks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Lunch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Time management (groups, report outs)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4:00 PM sharp!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Summit Feedback Survey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3124200" y="556260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idx="1" type="subTitle"/>
          </p:nvPr>
        </p:nvSpPr>
        <p:spPr>
          <a:xfrm>
            <a:off x="0" y="1066800"/>
            <a:ext cx="8915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Building and Sustaining an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Effective School Culture: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Supporting Educator and Student Success</a:t>
            </a:r>
            <a:endParaRPr b="1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Critical Role of Culture Change 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School Improvement…</a:t>
            </a:r>
            <a:endParaRPr/>
          </a:p>
          <a:p>
            <a:pPr indent="0" lvl="0" marL="0" marR="0" rt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What Did We Miss?</a:t>
            </a:r>
            <a:endParaRPr/>
          </a:p>
        </p:txBody>
      </p:sp>
      <p:pic>
        <p:nvPicPr>
          <p:cNvPr descr="wing_header" id="156" name="Google Shape;15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0"/>
            <a:ext cx="7764463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-152400" y="0"/>
            <a:ext cx="9510713" cy="923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Successful Implementation and Culture Change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311150" y="914400"/>
            <a:ext cx="8628063" cy="542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evidence-based and effective practices </a:t>
            </a:r>
            <a:r>
              <a:rPr b="0" i="0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often fail</a:t>
            </a: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due to ineffective implementation strategies</a:t>
            </a:r>
            <a:endParaRPr/>
          </a:p>
          <a:p>
            <a:pPr indent="0" lvl="0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requires a systematic and deliberate </a:t>
            </a:r>
            <a:r>
              <a:rPr b="0" i="0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cultural change </a:t>
            </a: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process across all levels of an organization </a:t>
            </a: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2286000" marR="0" rtl="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changes in </a:t>
            </a:r>
            <a:r>
              <a:rPr b="0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adult professional behavior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(all stakeholders)</a:t>
            </a:r>
            <a:endParaRPr/>
          </a:p>
          <a:p>
            <a:pPr indent="0" lvl="0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changes in </a:t>
            </a:r>
            <a:r>
              <a:rPr b="0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organizational structures, systems, policies, contingencies, values, procedures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both formal and informal</a:t>
            </a:r>
            <a:endParaRPr/>
          </a:p>
          <a:p>
            <a:pPr indent="0" lvl="0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changes in </a:t>
            </a:r>
            <a:r>
              <a:rPr b="0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relationships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consumers, stakeholders, and systems partners</a:t>
            </a:r>
            <a:endParaRPr/>
          </a:p>
          <a:p>
            <a:pPr indent="0" lvl="0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            Evidence-based and produce desired outcomes over time</a:t>
            </a:r>
            <a:endParaRPr/>
          </a:p>
        </p:txBody>
      </p:sp>
      <p:pic>
        <p:nvPicPr>
          <p:cNvPr descr="Screen shot 2012-04-24 at 11.46.03 AM.png" id="164" name="Google Shape;16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914400"/>
            <a:ext cx="19050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/>
          <p:nvPr/>
        </p:nvSpPr>
        <p:spPr>
          <a:xfrm>
            <a:off x="381000" y="3657600"/>
            <a:ext cx="1981200" cy="1692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National Implementation Research Network (NIRN</a:t>
            </a:r>
            <a:r>
              <a:rPr lang="en-US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