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681" r:id="rId3"/>
    <p:sldId id="685" r:id="rId4"/>
    <p:sldId id="844" r:id="rId5"/>
    <p:sldId id="1043" r:id="rId6"/>
    <p:sldId id="1044" r:id="rId7"/>
    <p:sldId id="1045" r:id="rId8"/>
    <p:sldId id="1046" r:id="rId9"/>
    <p:sldId id="1047" r:id="rId10"/>
    <p:sldId id="1048" r:id="rId11"/>
    <p:sldId id="1049" r:id="rId12"/>
    <p:sldId id="1050" r:id="rId13"/>
    <p:sldId id="1063" r:id="rId14"/>
    <p:sldId id="1064" r:id="rId15"/>
  </p:sldIdLst>
  <p:sldSz cx="12192000" cy="6858000"/>
  <p:notesSz cx="6858000" cy="9144000"/>
  <p:defaultTextStyle>
    <a:defPPr>
      <a:defRPr lang="ar-M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 autoAdjust="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A3AC5741-8142-4BD3-A8CC-835640BE68F1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01D47633-7CAD-4B16-8484-7CBA89C85C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98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47633-7CAD-4B16-8484-7CBA89C85C0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0953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92F05B-BF3C-2802-0546-F036D6DFD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557F1-7E45-05C2-4B1A-B036F0F37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371D80-3CCA-13E6-EE5F-D243C563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524D-E464-442B-BF59-988DDD797BA6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CD38FE-4C13-E3A3-EF76-ACB93B40B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1C4A01-BD20-FAB5-7CBD-A594E807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F1C-33F7-4EBA-A442-9417DE4FB9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685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A34FA8-50DD-5C37-8431-593C887DE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6F2D7B0-53E8-D673-E991-821835FB8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B11235-301E-FEE0-D200-6D19BB3C6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524D-E464-442B-BF59-988DDD797BA6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0B7CAC-BF58-1D96-FE1A-778F7A35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0BB39F-0CB4-9695-5AF8-9F11A1AAB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F1C-33F7-4EBA-A442-9417DE4FB9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2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DF846CA-B419-7DA0-4040-A0443A070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2BBA01-50CF-49EE-4D4B-FBA3D2D93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2248-31A7-BBE4-5632-766A9B59D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524D-E464-442B-BF59-988DDD797BA6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9050E4-60C9-2ACE-A57E-2D7DA44E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B4AED2-3CD6-B405-85C4-8A642506D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F1C-33F7-4EBA-A442-9417DE4FB9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461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16119" y="2696025"/>
            <a:ext cx="24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412157" y="2696025"/>
            <a:ext cx="24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108196" y="2696025"/>
            <a:ext cx="24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8804236" y="2696025"/>
            <a:ext cx="24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119" y="4680000"/>
            <a:ext cx="24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12157" y="4680000"/>
            <a:ext cx="24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08196" y="4680000"/>
            <a:ext cx="24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04236" y="4680000"/>
            <a:ext cx="24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51440" y="722982"/>
            <a:ext cx="1104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35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77836" y="2880000"/>
            <a:ext cx="216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9856" y="2880000"/>
            <a:ext cx="216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5001876" y="2880000"/>
            <a:ext cx="216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7263896" y="2880000"/>
            <a:ext cx="216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836" y="4680000"/>
            <a:ext cx="216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39856" y="4680000"/>
            <a:ext cx="216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01876" y="4680000"/>
            <a:ext cx="216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63896" y="4680000"/>
            <a:ext cx="216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9525919" y="2880000"/>
            <a:ext cx="216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525919" y="4680000"/>
            <a:ext cx="216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51440" y="722982"/>
            <a:ext cx="1104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39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1005579" y="2126456"/>
            <a:ext cx="3091248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8431" y="2126456"/>
            <a:ext cx="6344575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51440" y="722982"/>
            <a:ext cx="1104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886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E9E4FD-75B0-2E5F-0E4B-EA902AB9D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4B5F25-5858-5A8A-D0E3-7BBFF7C91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69693B-4C70-5317-70E1-F38A78B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524D-E464-442B-BF59-988DDD797BA6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E91EAB-13DB-ADC9-38AB-8F6CEA333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E67572-557F-02A3-B39D-C8A8A139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F1C-33F7-4EBA-A442-9417DE4FB9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678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69D04A-4403-5670-F3F3-693F805FB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871281-186F-23BD-32BA-86B9517D3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79862D-2A43-AD83-A911-ABC15CC04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524D-E464-442B-BF59-988DDD797BA6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B47C6E-D674-AAF5-FDEA-44CB2E4B8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364995-B7BA-5B0A-7F4B-5DE98F154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F1C-33F7-4EBA-A442-9417DE4FB9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968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956B05-20AA-EBDD-D473-9A6336256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E35848-B91D-EAB2-FC07-1131FF3FE0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1E5608-1804-8493-32F0-44D7563B2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C9CD84-73EC-F08C-8FCB-FDDB3D16A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524D-E464-442B-BF59-988DDD797BA6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A8E4172-AB47-76F5-A63E-67C3EBB43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39D7D8-AAB8-0DD0-26B7-20F1924E9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F1C-33F7-4EBA-A442-9417DE4FB9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957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3566F8-E5D2-3E8C-6A68-C7A956C03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73ADD1-B7B4-8B06-F4B5-4F419D8F9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12C834-B1EA-7D9A-920B-55074A510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728D69C-75FF-3AFF-95D5-EE90D444B5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C5CFB13-FE02-3EED-5ECA-7942BDEF0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7E3E063-8199-6A7E-0EC5-EB4E567C3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524D-E464-442B-BF59-988DDD797BA6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EAC6E05-6A06-D0FF-2FCF-A7BAECC3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EAE5DAC-E1EA-FD1A-103F-A0F19C9D6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F1C-33F7-4EBA-A442-9417DE4FB9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659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40D71-C89C-1227-91E3-50960E82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BBEA94E-3EE6-E051-9448-C2C443543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524D-E464-442B-BF59-988DDD797BA6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65E2F2-43B0-0473-C22F-4F56A0978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B1E5C2-BD8F-E8C8-28F5-143F8887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F1C-33F7-4EBA-A442-9417DE4FB9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306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8076021-B8AD-3E9B-5D08-2D5E31164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524D-E464-442B-BF59-988DDD797BA6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F798A71-BB94-8AC2-C405-C6D014000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CEAC49-320B-E744-467E-C1C2408B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F1C-33F7-4EBA-A442-9417DE4FB9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92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1A0C47-AF68-CD0B-0063-B787F917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94C965-698B-AC3A-17C0-4B657DFD0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E8FF1B-323D-36B3-9416-532C67B34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ED434A6-660E-17F6-D88C-F577AF3A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524D-E464-442B-BF59-988DDD797BA6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3352CE5-A3AC-4ECF-2371-D52331B4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588B93-F3CE-E005-41B4-83C1DC6E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F1C-33F7-4EBA-A442-9417DE4FB9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910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A8C04-EF00-8043-3D72-B6B802DDC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AFF9D8-D07A-A916-721A-41600B2227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91FBF8-EB56-F173-587F-7ED1DE1F3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375DA0-B0FA-EB0A-94F5-951262F6B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524D-E464-442B-BF59-988DDD797BA6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02322D-B832-531D-5427-0809B8480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5A499E-8CE9-D9F1-B3E4-E4E716A2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F1C-33F7-4EBA-A442-9417DE4FB9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8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4B695D9-A317-6946-A646-CC083A837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BFD8A1-5300-8687-F445-D34433BAB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BB6C6E-FF87-7C97-B192-EF999994B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88524D-E464-442B-BF59-988DDD797BA6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A51B4D-4E0C-19A1-7C99-95C6B2441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CEC272-2B37-D2D0-ADE6-FF7097713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C8DF1C-33F7-4EBA-A442-9417DE4FB9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50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M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8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A01581-31C7-44B3-85CB-37AB32992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797196A-5B2D-F501-EFBF-D951B5F435B5}"/>
              </a:ext>
            </a:extLst>
          </p:cNvPr>
          <p:cNvSpPr/>
          <p:nvPr/>
        </p:nvSpPr>
        <p:spPr>
          <a:xfrm>
            <a:off x="6774426" y="4847303"/>
            <a:ext cx="629263" cy="43261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r-FR" sz="28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586" y="6052364"/>
            <a:ext cx="764413" cy="764413"/>
          </a:xfrm>
          <a:prstGeom prst="rect">
            <a:avLst/>
          </a:prstGeom>
        </p:spPr>
      </p:pic>
      <p:pic>
        <p:nvPicPr>
          <p:cNvPr id="2" name="FR_N1_P2_W3_Scène">
            <a:hlinkClick r:id="" action="ppaction://media"/>
            <a:extLst>
              <a:ext uri="{FF2B5EF4-FFF2-40B4-BE49-F238E27FC236}">
                <a16:creationId xmlns:a16="http://schemas.microsoft.com/office/drawing/2014/main" id="{33B9265C-FB7E-4C90-A980-6FD93EAC99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5303" y="580104"/>
            <a:ext cx="11552903" cy="55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8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6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carnet – Rouge – Bleu – Vert - Jaune.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44260" y="4651126"/>
            <a:ext cx="1682818" cy="342703"/>
          </a:xfrm>
        </p:spPr>
        <p:txBody>
          <a:bodyPr>
            <a:normAutofit fontScale="85000" lnSpcReduction="20000"/>
          </a:bodyPr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carnet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45200" y="4650283"/>
            <a:ext cx="1800000" cy="342703"/>
          </a:xfrm>
        </p:spPr>
        <p:txBody>
          <a:bodyPr>
            <a:normAutofit fontScale="85000" lnSpcReduction="20000"/>
          </a:bodyPr>
          <a:lstStyle/>
          <a:p>
            <a:r>
              <a:rPr lang="fr-MA" dirty="0">
                <a:solidFill>
                  <a:srgbClr val="424D7B"/>
                </a:solidFill>
              </a:rPr>
              <a:t>Rouge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109799" y="4633828"/>
            <a:ext cx="1800000" cy="360000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Bleu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12741" y="4649439"/>
            <a:ext cx="1800000" cy="360000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Vert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65B55C-E8D1-0A7E-19A4-3BD62A643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327" y="535131"/>
            <a:ext cx="1152244" cy="1072989"/>
          </a:xfrm>
          <a:prstGeom prst="rect">
            <a:avLst/>
          </a:prstGeom>
        </p:spPr>
      </p:pic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8430863" y="463382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424D7B"/>
                </a:solidFill>
              </a:rPr>
              <a:t>Jaune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81F1F7-FBA4-4F2C-9D9E-83112E878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05" y="3030704"/>
            <a:ext cx="1480928" cy="162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33AB014-D043-4FA5-9036-0CFC2F758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87" y="3030704"/>
            <a:ext cx="1480928" cy="162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3659821-949D-4461-BE0C-086845920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969" y="3030704"/>
            <a:ext cx="1480928" cy="162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61E3D6E-8ADF-4BA1-922F-4DE055EE7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351" y="3030704"/>
            <a:ext cx="1482538" cy="162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82E09C5-B383-493A-9EC6-6E2504F0B7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343" y="3030704"/>
            <a:ext cx="1482538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robe – Une fleur – Un robot – Un marché – Rabat.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77203" y="4623597"/>
            <a:ext cx="1620000" cy="360000"/>
          </a:xfrm>
        </p:spPr>
        <p:txBody>
          <a:bodyPr>
            <a:normAutofit fontScale="92500" lnSpcReduction="10000"/>
          </a:bodyPr>
          <a:lstStyle/>
          <a:p>
            <a:r>
              <a:rPr lang="fr-MA" dirty="0">
                <a:solidFill>
                  <a:srgbClr val="DB03A2"/>
                </a:solidFill>
              </a:rPr>
              <a:t>Une</a:t>
            </a:r>
            <a:r>
              <a:rPr lang="fr-MA" dirty="0"/>
              <a:t> robe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71204" y="4623597"/>
            <a:ext cx="1696515" cy="360000"/>
          </a:xfrm>
        </p:spPr>
        <p:txBody>
          <a:bodyPr>
            <a:normAutofit fontScale="92500" lnSpcReduction="10000"/>
          </a:bodyPr>
          <a:lstStyle/>
          <a:p>
            <a:r>
              <a:rPr lang="fr-MA" dirty="0">
                <a:solidFill>
                  <a:srgbClr val="DB03A2"/>
                </a:solidFill>
              </a:rPr>
              <a:t> Une </a:t>
            </a:r>
            <a:r>
              <a:rPr lang="fr-MA" dirty="0">
                <a:solidFill>
                  <a:srgbClr val="424D7B"/>
                </a:solidFill>
              </a:rPr>
              <a:t>fleur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1760" y="4620415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>
            <a:normAutofit fontScale="92500" lnSpcReduction="10000"/>
          </a:bodyPr>
          <a:lstStyle/>
          <a:p>
            <a:pPr algn="l"/>
            <a:r>
              <a:rPr lang="fr-MA" dirty="0"/>
              <a:t> </a:t>
            </a:r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robot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44930" y="4626079"/>
            <a:ext cx="1703886" cy="360000"/>
          </a:xfrm>
        </p:spPr>
        <p:txBody>
          <a:bodyPr>
            <a:normAutofit fontScale="92500" lnSpcReduction="10000"/>
          </a:bodyPr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marché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C45454-E283-BE17-D85E-9A392C20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702" y="544756"/>
            <a:ext cx="1152244" cy="1072989"/>
          </a:xfrm>
          <a:prstGeom prst="rect">
            <a:avLst/>
          </a:prstGeom>
        </p:spPr>
      </p:pic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8504077" y="4625379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Rabat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ADE90C5-F8A9-4FA6-87ED-9298371DA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20" y="3000415"/>
            <a:ext cx="1480930" cy="162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725D5E0-AFA3-4B0B-A754-2178681A9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231" y="3000415"/>
            <a:ext cx="1480930" cy="162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9618219-A2FD-4C1D-8726-4905CB5CB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42" y="3005729"/>
            <a:ext cx="1480930" cy="162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A44C319-3C95-4EAC-A7EC-508F1428A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364" y="3000415"/>
            <a:ext cx="1480930" cy="162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967ECB-8332-4417-9D8C-146CAA0C57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53" y="3005729"/>
            <a:ext cx="148093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2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586" y="6052364"/>
            <a:ext cx="764413" cy="764413"/>
          </a:xfrm>
          <a:prstGeom prst="rect">
            <a:avLst/>
          </a:prstGeom>
        </p:spPr>
      </p:pic>
      <p:pic>
        <p:nvPicPr>
          <p:cNvPr id="2" name="FR_N1_P2_W4_Scène">
            <a:hlinkClick r:id="" action="ppaction://media"/>
            <a:extLst>
              <a:ext uri="{FF2B5EF4-FFF2-40B4-BE49-F238E27FC236}">
                <a16:creationId xmlns:a16="http://schemas.microsoft.com/office/drawing/2014/main" id="{AC4FC45A-06BB-465D-A19B-877D2C0D60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588" y="386424"/>
            <a:ext cx="10628669" cy="608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6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02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75DE7A-162B-853D-354A-1E2A6B0F3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75253B-D9A1-0A30-F17E-DC3DDC4BE9C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AFD195A-597A-302C-BD50-57D568D312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38E002B3-4F2E-40E6-D606-F88EF06CDA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Une image contenant Dessin d’enfant, lettre, dessin humoristique, sac&#10;&#10;Le contenu généré par l’IA peut être incorrect.">
            <a:extLst>
              <a:ext uri="{FF2B5EF4-FFF2-40B4-BE49-F238E27FC236}">
                <a16:creationId xmlns:a16="http://schemas.microsoft.com/office/drawing/2014/main" id="{5CB5FE9B-7B67-3731-D144-D9B30EBBD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4670" y="462116"/>
            <a:ext cx="8632723" cy="580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6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Une table – Une chaise – Un tableau – Une porte – Un bureau.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44260" y="4651125"/>
            <a:ext cx="1605374" cy="360000"/>
          </a:xfrm>
        </p:spPr>
        <p:txBody>
          <a:bodyPr>
            <a:normAutofit fontScale="85000" lnSpcReduction="20000"/>
          </a:bodyPr>
          <a:lstStyle/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table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08208" y="4637763"/>
            <a:ext cx="1682818" cy="360000"/>
          </a:xfrm>
        </p:spPr>
        <p:txBody>
          <a:bodyPr>
            <a:normAutofit fontScale="85000" lnSpcReduction="20000"/>
          </a:bodyPr>
          <a:lstStyle/>
          <a:p>
            <a:r>
              <a:rPr lang="fr-MA" dirty="0">
                <a:solidFill>
                  <a:srgbClr val="FB0DBD"/>
                </a:solidFill>
              </a:rPr>
              <a:t>Une </a:t>
            </a:r>
            <a:r>
              <a:rPr lang="fr-MA" dirty="0">
                <a:solidFill>
                  <a:srgbClr val="424D7B"/>
                </a:solidFill>
              </a:rPr>
              <a:t>chaise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119954" y="4637763"/>
            <a:ext cx="1800000" cy="360000"/>
          </a:xfrm>
        </p:spPr>
        <p:txBody>
          <a:bodyPr>
            <a:normAutofit fontScale="85000" lnSpcReduction="20000"/>
          </a:bodyPr>
          <a:lstStyle/>
          <a:p>
            <a:r>
              <a:rPr lang="fr-FR" dirty="0">
                <a:solidFill>
                  <a:srgbClr val="00B0F0"/>
                </a:solidFill>
              </a:rPr>
              <a:t>Un</a:t>
            </a:r>
            <a:r>
              <a:rPr lang="fr-FR" dirty="0"/>
              <a:t> tableau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64580" y="4633828"/>
            <a:ext cx="1800000" cy="360000"/>
          </a:xfrm>
        </p:spPr>
        <p:txBody>
          <a:bodyPr>
            <a:normAutofit fontScale="85000" lnSpcReduction="20000"/>
          </a:bodyPr>
          <a:lstStyle/>
          <a:p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/>
              <a:t> porte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65B55C-E8D1-0A7E-19A4-3BD62A643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327" y="535131"/>
            <a:ext cx="1152244" cy="1072989"/>
          </a:xfrm>
          <a:prstGeom prst="rect">
            <a:avLst/>
          </a:prstGeom>
        </p:spPr>
      </p:pic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8272053" y="463382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B0F0"/>
                </a:solidFill>
              </a:rPr>
              <a:t>Un</a:t>
            </a:r>
            <a:r>
              <a:rPr lang="fr-FR" dirty="0">
                <a:solidFill>
                  <a:srgbClr val="FB0DBD"/>
                </a:solidFill>
              </a:rPr>
              <a:t> </a:t>
            </a:r>
            <a:r>
              <a:rPr lang="fr-FR" dirty="0">
                <a:solidFill>
                  <a:srgbClr val="424D7B"/>
                </a:solidFill>
              </a:rPr>
              <a:t>bureau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7320D1-6BFA-44CA-B22A-3530999F4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127" y="2689482"/>
            <a:ext cx="1414980" cy="154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0CFE0D-2E58-4E08-886A-2BDF03804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60" y="2689482"/>
            <a:ext cx="1393074" cy="154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4232C59-E984-4005-B9F1-DAD1C5EF6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600" y="2689482"/>
            <a:ext cx="1414980" cy="154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3DB66D6-4C8A-449C-8902-0B866A6D9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73" y="2689482"/>
            <a:ext cx="1414980" cy="154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657678E-1A63-48B0-A093-CC89B0CE1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547" y="2689482"/>
            <a:ext cx="141498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 élève – Une tête – Une règle – Une étiquette – Une étagère.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77203" y="4623597"/>
            <a:ext cx="1620000" cy="360000"/>
          </a:xfrm>
        </p:spPr>
        <p:txBody>
          <a:bodyPr>
            <a:normAutofit fontScale="92500" lnSpcReduction="10000"/>
          </a:bodyPr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élève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71204" y="4623597"/>
            <a:ext cx="1696515" cy="360000"/>
          </a:xfrm>
        </p:spPr>
        <p:txBody>
          <a:bodyPr>
            <a:normAutofit fontScale="92500" lnSpcReduction="10000"/>
          </a:bodyPr>
          <a:lstStyle/>
          <a:p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tête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1760" y="4620415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>
            <a:normAutofit fontScale="92500" lnSpcReduction="10000"/>
          </a:bodyPr>
          <a:lstStyle/>
          <a:p>
            <a:pPr algn="l"/>
            <a:r>
              <a:rPr lang="fr-MA" dirty="0"/>
              <a:t> </a:t>
            </a:r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règle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44930" y="4626079"/>
            <a:ext cx="1703886" cy="360000"/>
          </a:xfrm>
        </p:spPr>
        <p:txBody>
          <a:bodyPr>
            <a:normAutofit fontScale="92500" lnSpcReduction="10000"/>
          </a:bodyPr>
          <a:lstStyle/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étiquette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C45454-E283-BE17-D85E-9A392C20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702" y="544756"/>
            <a:ext cx="1152244" cy="1072989"/>
          </a:xfrm>
          <a:prstGeom prst="rect">
            <a:avLst/>
          </a:prstGeom>
        </p:spPr>
      </p:pic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8504077" y="4625379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étagère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72D2E31-D664-44A7-A7B4-F60704FC2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203" y="2905655"/>
            <a:ext cx="1368000" cy="149660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6EEF1DA-7B50-4905-A9DF-42974808E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40" y="2905655"/>
            <a:ext cx="1368000" cy="149660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B240E1-D9DC-4D75-8A5D-D409B0741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51" y="2905655"/>
            <a:ext cx="1368000" cy="149660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AC0B2AA-F12E-4EB1-9278-CAE67CB89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14" y="2905655"/>
            <a:ext cx="1368000" cy="14966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8235AE5-3DF9-67F4-473F-46FCEF84E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3743" y="2901871"/>
            <a:ext cx="1368000" cy="15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586" y="6052364"/>
            <a:ext cx="764413" cy="764413"/>
          </a:xfrm>
          <a:prstGeom prst="rect">
            <a:avLst/>
          </a:prstGeom>
        </p:spPr>
      </p:pic>
      <p:pic>
        <p:nvPicPr>
          <p:cNvPr id="5" name="44558F0C">
            <a:hlinkClick r:id="" action="ppaction://media"/>
            <a:extLst>
              <a:ext uri="{FF2B5EF4-FFF2-40B4-BE49-F238E27FC236}">
                <a16:creationId xmlns:a16="http://schemas.microsoft.com/office/drawing/2014/main" id="{C3FA8176-77CF-4305-8ACC-DD4FF8A9CF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642" y="532563"/>
            <a:ext cx="10349802" cy="55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 cartable – Une trousse – Un livre – Un cahier – Une ardoise.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44260" y="4651126"/>
            <a:ext cx="1682818" cy="342703"/>
          </a:xfrm>
        </p:spPr>
        <p:txBody>
          <a:bodyPr>
            <a:normAutofit fontScale="85000" lnSpcReduction="20000"/>
          </a:bodyPr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cartable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45200" y="4650283"/>
            <a:ext cx="1800000" cy="342703"/>
          </a:xfrm>
        </p:spPr>
        <p:txBody>
          <a:bodyPr>
            <a:normAutofit fontScale="85000" lnSpcReduction="20000"/>
          </a:bodyPr>
          <a:lstStyle/>
          <a:p>
            <a:r>
              <a:rPr lang="fr-MA" dirty="0">
                <a:solidFill>
                  <a:srgbClr val="DB03A2"/>
                </a:solidFill>
              </a:rPr>
              <a:t>Une</a:t>
            </a:r>
            <a:r>
              <a:rPr lang="fr-MA" dirty="0">
                <a:solidFill>
                  <a:srgbClr val="FB0DBD"/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trousse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109799" y="4633828"/>
            <a:ext cx="1800000" cy="360000"/>
          </a:xfrm>
        </p:spPr>
        <p:txBody>
          <a:bodyPr>
            <a:normAutofit fontScale="85000" lnSpcReduction="2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livre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12741" y="4649439"/>
            <a:ext cx="1800000" cy="360000"/>
          </a:xfrm>
        </p:spPr>
        <p:txBody>
          <a:bodyPr>
            <a:normAutofit fontScale="85000" lnSpcReduction="2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cahier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65B55C-E8D1-0A7E-19A4-3BD62A643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327" y="535131"/>
            <a:ext cx="1152244" cy="1072989"/>
          </a:xfrm>
          <a:prstGeom prst="rect">
            <a:avLst/>
          </a:prstGeom>
        </p:spPr>
      </p:pic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8430863" y="463382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</a:rPr>
              <a:t>Une</a:t>
            </a:r>
            <a:r>
              <a:rPr lang="fr-FR" dirty="0">
                <a:solidFill>
                  <a:srgbClr val="FB0DBD"/>
                </a:solidFill>
              </a:rPr>
              <a:t> </a:t>
            </a:r>
            <a:r>
              <a:rPr lang="fr-FR" dirty="0">
                <a:solidFill>
                  <a:srgbClr val="424D7B"/>
                </a:solidFill>
              </a:rPr>
              <a:t>ardoise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F8235F-58EF-4F63-9BCF-32F0E8656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66" y="2903020"/>
            <a:ext cx="1480930" cy="162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DEAF883-FF8B-4663-8C19-562F7DBCE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01" y="2903020"/>
            <a:ext cx="1480930" cy="16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7046BA5-EB94-4831-A647-E43F9199B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70" y="2903020"/>
            <a:ext cx="1480930" cy="162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543EB5C-89A9-4673-86C8-CC757F32C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33" y="2903020"/>
            <a:ext cx="1480930" cy="162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29DB4F4-351F-48F3-B53E-50E86440F5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69" y="2903020"/>
            <a:ext cx="148093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0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maman – Une moto – Une tomate – Une gomme – Un lama.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77203" y="4623597"/>
            <a:ext cx="1620000" cy="360000"/>
          </a:xfrm>
        </p:spPr>
        <p:txBody>
          <a:bodyPr>
            <a:normAutofit fontScale="92500" lnSpcReduction="10000"/>
          </a:bodyPr>
          <a:lstStyle/>
          <a:p>
            <a:r>
              <a:rPr lang="fr-MA" dirty="0">
                <a:solidFill>
                  <a:srgbClr val="DB03A2"/>
                </a:solidFill>
              </a:rPr>
              <a:t>Une</a:t>
            </a:r>
            <a:r>
              <a:rPr lang="fr-MA" dirty="0"/>
              <a:t> maman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71204" y="4623597"/>
            <a:ext cx="1696515" cy="360000"/>
          </a:xfrm>
        </p:spPr>
        <p:txBody>
          <a:bodyPr>
            <a:normAutofit fontScale="92500" lnSpcReduction="10000"/>
          </a:bodyPr>
          <a:lstStyle/>
          <a:p>
            <a:r>
              <a:rPr lang="fr-MA" dirty="0">
                <a:solidFill>
                  <a:srgbClr val="DB03A2"/>
                </a:solidFill>
              </a:rPr>
              <a:t> Une </a:t>
            </a:r>
            <a:r>
              <a:rPr lang="fr-MA" dirty="0">
                <a:solidFill>
                  <a:srgbClr val="424D7B"/>
                </a:solidFill>
              </a:rPr>
              <a:t>moto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1760" y="4620415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>
            <a:normAutofit fontScale="92500" lnSpcReduction="10000"/>
          </a:bodyPr>
          <a:lstStyle/>
          <a:p>
            <a:pPr algn="l"/>
            <a:r>
              <a:rPr lang="fr-MA" dirty="0"/>
              <a:t> </a:t>
            </a:r>
            <a:r>
              <a:rPr lang="fr-MA" dirty="0">
                <a:solidFill>
                  <a:srgbClr val="DB03A2"/>
                </a:solidFill>
              </a:rPr>
              <a:t>Une</a:t>
            </a:r>
            <a:r>
              <a:rPr lang="fr-M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tomate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44930" y="4626079"/>
            <a:ext cx="1703886" cy="360000"/>
          </a:xfrm>
        </p:spPr>
        <p:txBody>
          <a:bodyPr>
            <a:normAutofit fontScale="92500" lnSpcReduction="10000"/>
          </a:bodyPr>
          <a:lstStyle/>
          <a:p>
            <a:r>
              <a:rPr lang="fr-MA" dirty="0">
                <a:solidFill>
                  <a:srgbClr val="DB03A2"/>
                </a:solidFill>
              </a:rPr>
              <a:t>Une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 gomme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C45454-E283-BE17-D85E-9A392C20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702" y="544756"/>
            <a:ext cx="1152244" cy="1072989"/>
          </a:xfrm>
          <a:prstGeom prst="rect">
            <a:avLst/>
          </a:prstGeom>
        </p:spPr>
      </p:pic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8504077" y="4625379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lama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D07B732-4D2E-4B35-9027-9EDAF2442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68" y="2781784"/>
            <a:ext cx="1480930" cy="162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92D158E-E057-40A4-809F-0D965C68D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481" y="2781784"/>
            <a:ext cx="1480930" cy="162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FED227E-1098-4AFE-8E48-5E9328ED7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310" y="2781784"/>
            <a:ext cx="1480930" cy="162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1934882-A99E-498C-AFDE-DA31BBDEE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797" y="2781784"/>
            <a:ext cx="1480930" cy="162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8BFB618-1076-41C0-94E8-4714C2E81E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39" y="2781784"/>
            <a:ext cx="148093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0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586" y="6052364"/>
            <a:ext cx="764413" cy="764413"/>
          </a:xfrm>
          <a:prstGeom prst="rect">
            <a:avLst/>
          </a:prstGeom>
        </p:spPr>
      </p:pic>
      <p:pic>
        <p:nvPicPr>
          <p:cNvPr id="2" name="FR_N1_P2_W2_Scène">
            <a:hlinkClick r:id="" action="ppaction://media"/>
            <a:extLst>
              <a:ext uri="{FF2B5EF4-FFF2-40B4-BE49-F238E27FC236}">
                <a16:creationId xmlns:a16="http://schemas.microsoft.com/office/drawing/2014/main" id="{16F8573F-52F4-4AF9-A2D3-074D06400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580" y="471948"/>
            <a:ext cx="10579509" cy="576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 crayon – Des feutres – Des ciseaux - Une colle – Un stylo.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44260" y="4651126"/>
            <a:ext cx="1682818" cy="342703"/>
          </a:xfrm>
        </p:spPr>
        <p:txBody>
          <a:bodyPr>
            <a:normAutofit fontScale="85000" lnSpcReduction="20000"/>
          </a:bodyPr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crayon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45200" y="4650283"/>
            <a:ext cx="1800000" cy="342703"/>
          </a:xfrm>
        </p:spPr>
        <p:txBody>
          <a:bodyPr>
            <a:normAutofit fontScale="85000" lnSpcReduction="20000"/>
          </a:bodyPr>
          <a:lstStyle/>
          <a:p>
            <a:r>
              <a:rPr lang="fr-MA" dirty="0">
                <a:solidFill>
                  <a:srgbClr val="424D7B"/>
                </a:solidFill>
              </a:rPr>
              <a:t>Des feutres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109799" y="4633828"/>
            <a:ext cx="1800000" cy="360000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Des ciseaux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12741" y="4649439"/>
            <a:ext cx="1800000" cy="360000"/>
          </a:xfrm>
        </p:spPr>
        <p:txBody>
          <a:bodyPr>
            <a:normAutofit fontScale="85000" lnSpcReduction="20000"/>
          </a:bodyPr>
          <a:lstStyle/>
          <a:p>
            <a:r>
              <a:rPr lang="fr-FR" dirty="0">
                <a:solidFill>
                  <a:srgbClr val="C42677"/>
                </a:solidFill>
              </a:rPr>
              <a:t>Une</a:t>
            </a:r>
            <a:r>
              <a:rPr lang="fr-FR" dirty="0">
                <a:solidFill>
                  <a:srgbClr val="DB03A2"/>
                </a:solidFill>
              </a:rPr>
              <a:t> </a:t>
            </a:r>
            <a:r>
              <a:rPr lang="fr-FR" dirty="0"/>
              <a:t>colle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65B55C-E8D1-0A7E-19A4-3BD62A643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327" y="535131"/>
            <a:ext cx="1152244" cy="1072989"/>
          </a:xfrm>
          <a:prstGeom prst="rect">
            <a:avLst/>
          </a:prstGeom>
        </p:spPr>
      </p:pic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8430863" y="463382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</a:rPr>
              <a:t>Un </a:t>
            </a:r>
            <a:r>
              <a:rPr lang="fr-FR" dirty="0">
                <a:solidFill>
                  <a:srgbClr val="424D7B"/>
                </a:solidFill>
              </a:rPr>
              <a:t>stylo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B78DAD3-FFED-47D6-8D18-33FE83DCE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398" y="3013828"/>
            <a:ext cx="1480930" cy="16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814C31D-64F1-469B-9835-D92FFF9F3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67" y="3013828"/>
            <a:ext cx="1480930" cy="162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28AB461-D44B-4239-95F6-122C668EB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082" y="3029439"/>
            <a:ext cx="1480930" cy="162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2274137-4798-4C80-A3D8-02EBDEEDF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452" y="3029439"/>
            <a:ext cx="1480930" cy="162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D2C6A1C-0521-4BB4-8328-7A6563BFF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137" y="3013828"/>
            <a:ext cx="148093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2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lapin – Un loup – Un lit – Le chocolat – Un parasol.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77203" y="4623597"/>
            <a:ext cx="1620000" cy="360000"/>
          </a:xfrm>
        </p:spPr>
        <p:txBody>
          <a:bodyPr>
            <a:normAutofit fontScale="92500" lnSpcReduction="10000"/>
          </a:bodyPr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lapin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71204" y="4623597"/>
            <a:ext cx="1696515" cy="360000"/>
          </a:xfrm>
        </p:spPr>
        <p:txBody>
          <a:bodyPr>
            <a:normAutofit fontScale="92500" lnSpcReduction="10000"/>
          </a:bodyPr>
          <a:lstStyle/>
          <a:p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loup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1760" y="4620415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>
            <a:normAutofit fontScale="92500" lnSpcReduction="10000"/>
          </a:bodyPr>
          <a:lstStyle/>
          <a:p>
            <a:pPr algn="l"/>
            <a:r>
              <a:rPr lang="fr-MA" dirty="0">
                <a:solidFill>
                  <a:srgbClr val="0070C0"/>
                </a:solidFill>
              </a:rPr>
              <a:t>         Un</a:t>
            </a:r>
            <a:r>
              <a:rPr lang="fr-M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lit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44930" y="4626079"/>
            <a:ext cx="1703886" cy="360000"/>
          </a:xfrm>
        </p:spPr>
        <p:txBody>
          <a:bodyPr>
            <a:normAutofit fontScale="92500" lnSpcReduction="10000"/>
          </a:bodyPr>
          <a:lstStyle/>
          <a:p>
            <a:r>
              <a:rPr lang="fr-MA" dirty="0">
                <a:solidFill>
                  <a:srgbClr val="0070C0"/>
                </a:solidFill>
              </a:rPr>
              <a:t>   Le </a:t>
            </a:r>
            <a:r>
              <a:rPr lang="fr-MA" dirty="0"/>
              <a:t>chocolat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C45454-E283-BE17-D85E-9A392C20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702" y="544756"/>
            <a:ext cx="1152244" cy="1072989"/>
          </a:xfrm>
          <a:prstGeom prst="rect">
            <a:avLst/>
          </a:prstGeom>
        </p:spPr>
      </p:pic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8504077" y="4625379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</a:rPr>
              <a:t>    Un</a:t>
            </a:r>
            <a:r>
              <a:rPr lang="fr-MA" dirty="0"/>
              <a:t> parasol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E5A2E22-5F85-431D-8E8E-2AA87CAFA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039" y="2868761"/>
            <a:ext cx="1490165" cy="161952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136EE2F-CD14-420F-8F48-ED714D388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776" y="2862618"/>
            <a:ext cx="1490166" cy="16212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8AADA5E-E67C-4783-A4B8-8C5C29FF3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41" y="2864589"/>
            <a:ext cx="1490166" cy="162125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3E4B81A-5723-4517-89AE-5FA323176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06" y="2866560"/>
            <a:ext cx="1490166" cy="162125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2216A42-7711-494C-BA82-E7219CD2D6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73" y="2868530"/>
            <a:ext cx="1490165" cy="161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246</Words>
  <PresentationFormat>Grand écran</PresentationFormat>
  <Paragraphs>54</Paragraphs>
  <Slides>14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Dosis</vt:lpstr>
      <vt:lpstr>Thème Office</vt:lpstr>
      <vt:lpstr>Présentation PowerPoint</vt:lpstr>
      <vt:lpstr>Répétons ensemble :   Une table – Une chaise – Un tableau – Une porte – Un bureau.</vt:lpstr>
      <vt:lpstr>Répétons ensemble :   Un élève – Une tête – Une règle – Une étiquette – Une étagère.</vt:lpstr>
      <vt:lpstr>Lecture de la vidéo.</vt:lpstr>
      <vt:lpstr>Répétons ensemble :   Un cartable – Une trousse – Un livre – Un cahier – Une ardoise.</vt:lpstr>
      <vt:lpstr>Répétons ensemble : Une maman – Une moto – Une tomate – Une gomme – Un lama.</vt:lpstr>
      <vt:lpstr>Lecture de la vidéo.</vt:lpstr>
      <vt:lpstr>Répétons ensemble :   Un crayon – Des feutres – Des ciseaux - Une colle – Un stylo.</vt:lpstr>
      <vt:lpstr>Répétons ensemble : Un lapin – Un loup – Un lit – Le chocolat – Un parasol.</vt:lpstr>
      <vt:lpstr>Lecture de la vidéo.</vt:lpstr>
      <vt:lpstr>Répétons ensemble : Un carnet – Rouge – Bleu – Vert - Jaune.</vt:lpstr>
      <vt:lpstr>Répétons ensemble : Une robe – Une fleur – Un robot – Un marché – Rabat.</vt:lpstr>
      <vt:lpstr>Lecture de la vidéo.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terms:created xsi:type="dcterms:W3CDTF">2026-01-12T09:16:41Z</dcterms:created>
  <dcterms:modified xsi:type="dcterms:W3CDTF">2026-01-12T09:47:39Z</dcterms:modified>
</cp:coreProperties>
</file>