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97" r:id="rId2"/>
    <p:sldId id="288" r:id="rId3"/>
    <p:sldId id="264" r:id="rId4"/>
    <p:sldId id="287" r:id="rId5"/>
    <p:sldId id="256" r:id="rId6"/>
    <p:sldId id="257" r:id="rId7"/>
    <p:sldId id="258" r:id="rId8"/>
    <p:sldId id="263" r:id="rId9"/>
    <p:sldId id="259" r:id="rId10"/>
    <p:sldId id="260" r:id="rId11"/>
    <p:sldId id="261" r:id="rId12"/>
    <p:sldId id="262" r:id="rId13"/>
    <p:sldId id="268" r:id="rId14"/>
    <p:sldId id="269" r:id="rId15"/>
    <p:sldId id="265" r:id="rId16"/>
    <p:sldId id="266" r:id="rId17"/>
    <p:sldId id="267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5" r:id="rId32"/>
    <p:sldId id="289" r:id="rId33"/>
    <p:sldId id="290" r:id="rId34"/>
    <p:sldId id="291" r:id="rId35"/>
    <p:sldId id="295" r:id="rId36"/>
    <p:sldId id="293" r:id="rId37"/>
    <p:sldId id="296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9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8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FF1154-8F91-AAEF-524A-CD1ACF29BF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D8580-DFB4-740B-D74D-20DBAB965F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95D7-0C99-4C43-93A6-26CB9AEDC0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F8D2C-1628-F590-9F2D-B0C16B464A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22D86-71E0-9147-6FBF-FF6299A60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D5626-3C2B-4BD2-9658-7EB988106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21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6E0DA-7758-47CE-9FD4-509C5B80859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0D33F-D6E7-4709-B6DC-7EE0E6DE3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46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0D33F-D6E7-4709-B6DC-7EE0E6DE39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87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0D33F-D6E7-4709-B6DC-7EE0E6DE39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1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BB71-C9C3-2C2D-81AF-45CAD18F4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9F28B4-9182-F30B-4145-2DD57F7D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CFE7F-BD74-9312-1F76-7EC3CCE06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B0F42-33AC-6E74-8CD0-283F7227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6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2965-F2E6-88D9-A765-3B8F6966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0BC8A6-4860-3502-FDCB-F80B3C7C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78B0C-7BB7-EA4E-662D-EB9EF1A2F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D133A-90CC-3E49-4B57-3B4B5436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043FE-646E-0EE6-92CB-CCF55B45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6EBC8-7033-AECD-8F75-FB3E1947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18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2057-C450-83A9-695E-AB56B925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A65DB-E5FF-A41E-0D04-A8247A442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CD267-8421-8AC1-309B-4CC5FFDC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A52F6-1DF8-ED41-D3C6-46DE5A17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CFB38-744C-3861-C6F8-D0F6C3ED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3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C2224E-CE1A-6AEF-CC79-648A4B25CC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F3B6D-9956-443C-07EB-B0C598635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FD207-BF9E-1772-7933-B932AF67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25008-E69E-CF77-DBFE-BFFB245FA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B177-359A-27E6-031B-4423BE18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8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52C-6FBA-72C1-192E-EEF2B9EAD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E8D5C-6666-2BB3-160E-152A8A6D2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EFB56-D37F-9927-20E7-74AC9AD9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493E5-A568-480E-5DD2-54B0B60BB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29F4B-76F5-6DBE-63A3-502FFB99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085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4954-FC79-C39A-313D-3DC9C46A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BF2C9-4EA1-4FF0-C866-1F26980D2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45529-BD7F-57AE-8A58-F378D14B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B979-1DFA-AE99-C1A3-4B7C9B5D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54EB3-F054-63FA-A387-F19D1F77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2925-5DD6-63D8-AA4E-22A4BDB7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4DCAB-E482-2FFE-51C6-74A2FA63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E8CE8-FC77-96A4-CC38-196A078F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D0C7E-6E6C-F7FA-3B75-B019DF47F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2053D-B59B-B991-8D2C-2C3205F4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8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83E5-710C-2099-CC93-97AACBE1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7174-BB14-CCCC-E83A-7C05205ADB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98C5E-B803-3FC0-4EDB-36E47C90C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A4ECC-6184-2827-B07C-68A4B0BE7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7D4A6-386E-D517-18DF-C86EE782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2E243-61CC-2BE8-A67E-D1577A05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3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1038-EC97-DDE6-673E-424A33686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9D76F-0D61-467F-ADE8-729471EE6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2E97E-41E0-3642-2077-9C9420767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56D9E8-11D6-C44C-854F-CE3AC28A2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D116C-B813-884F-AB28-9197DCDC1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157F78-9D7E-DE52-803B-C1C18CE5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2679AB-6B89-37DC-D7EB-B35F86F88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38184E-368C-2FB8-8B69-643318D1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5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E60A7-0C34-AD88-0F2D-3740BC3D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38FF3-1BC0-CA66-6798-1E4789951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1C454-8A92-C78A-A634-63562E25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AF14F-C22A-D299-42F9-DFD8E1749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6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3CCB46-7606-CB1F-C5EE-FE3668069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BB702-418C-F2AE-56AB-D5A7EDD4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560E6-9F75-60B2-8456-6F532E03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637D6-BFDE-A832-71F1-E4AA0F41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05575-105E-4763-3CE2-9288DA265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E73A9-7074-DBBC-AD91-C4EF780F1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42130-CD94-5707-267A-36DBBEABF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482E-71A3-550B-7A81-93CD773B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E9AAA-541D-9977-6122-DC3C85BDA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3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188D53-8831-A457-B549-BE865233F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795F4-CEC5-1134-8537-A1368ED48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4B08-A7D6-A46A-986F-B8D964459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D8FD8-F894-44EB-B41B-18AAFC35FB4B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7B0AA-330C-B409-7B8F-3F69AC24C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C11E0-085E-A66E-0290-9D464B427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A5B2F-3372-4329-A2F9-F6143F1D90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73D9C6FD-1C0E-A9CF-028E-FD8A03BFB7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098021" cy="19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0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in and a book with a graduation cap and pencil&#10;&#10;AI-generated content may be incorrect.">
            <a:extLst>
              <a:ext uri="{FF2B5EF4-FFF2-40B4-BE49-F238E27FC236}">
                <a16:creationId xmlns:a16="http://schemas.microsoft.com/office/drawing/2014/main" id="{E4C637DE-EE55-FB4D-E9BE-5CAE2C0E2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0B230-4ABC-C8E1-2CD5-23D3AE210AAC}"/>
              </a:ext>
            </a:extLst>
          </p:cNvPr>
          <p:cNvSpPr txBox="1"/>
          <p:nvPr/>
        </p:nvSpPr>
        <p:spPr>
          <a:xfrm>
            <a:off x="3669175" y="5972536"/>
            <a:ext cx="5532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www.teachclever.it.com</a:t>
            </a:r>
          </a:p>
        </p:txBody>
      </p:sp>
    </p:spTree>
    <p:extLst>
      <p:ext uri="{BB962C8B-B14F-4D97-AF65-F5344CB8AC3E}">
        <p14:creationId xmlns:p14="http://schemas.microsoft.com/office/powerpoint/2010/main" val="3399581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514F50-3A3D-0AAA-3BF7-D968470F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285750"/>
            <a:ext cx="9121140" cy="6286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B84D88-D715-5EF8-F627-1AB91D1BF216}"/>
              </a:ext>
            </a:extLst>
          </p:cNvPr>
          <p:cNvSpPr txBox="1"/>
          <p:nvPr/>
        </p:nvSpPr>
        <p:spPr>
          <a:xfrm>
            <a:off x="9953469" y="2773471"/>
            <a:ext cx="1640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Stairs</a:t>
            </a:r>
          </a:p>
        </p:txBody>
      </p:sp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0F166656-CC0C-BB46-690A-32637543E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98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42FF1-9732-4A2E-81C6-7801A81B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254646"/>
            <a:ext cx="9224010" cy="6348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0D43F-3F8D-E1CB-9A03-6D04BB45A0D6}"/>
              </a:ext>
            </a:extLst>
          </p:cNvPr>
          <p:cNvSpPr txBox="1"/>
          <p:nvPr/>
        </p:nvSpPr>
        <p:spPr>
          <a:xfrm>
            <a:off x="9589678" y="2807761"/>
            <a:ext cx="2697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Bathroom</a:t>
            </a:r>
          </a:p>
        </p:txBody>
      </p:sp>
      <p:pic>
        <p:nvPicPr>
          <p:cNvPr id="2" name="Picture 1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DB1579D1-6563-DB00-F3A1-841FD9CC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24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EC886A-94C7-1B35-32E8-7B2D6749A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5750"/>
            <a:ext cx="9262110" cy="6286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51E4D-3415-A189-CCD0-C18010B104A3}"/>
              </a:ext>
            </a:extLst>
          </p:cNvPr>
          <p:cNvSpPr txBox="1"/>
          <p:nvPr/>
        </p:nvSpPr>
        <p:spPr>
          <a:xfrm>
            <a:off x="9738268" y="2784901"/>
            <a:ext cx="2225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Garden</a:t>
            </a:r>
          </a:p>
        </p:txBody>
      </p:sp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39D85690-C7BB-6980-6AA0-C2E20C2B5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88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45FAD-A7C1-5C76-31F6-8D33E1B80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71450"/>
            <a:ext cx="8995410" cy="6446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4D98C0-43AA-314A-0B37-032B794715EB}"/>
              </a:ext>
            </a:extLst>
          </p:cNvPr>
          <p:cNvSpPr txBox="1"/>
          <p:nvPr/>
        </p:nvSpPr>
        <p:spPr>
          <a:xfrm>
            <a:off x="9738268" y="2784901"/>
            <a:ext cx="2225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Living room</a:t>
            </a:r>
          </a:p>
        </p:txBody>
      </p:sp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3606775A-A633-B9CE-A7C1-15277F063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2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E5022-6725-BC94-6EBA-42CBFCA83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" y="434339"/>
            <a:ext cx="8915400" cy="6252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BCB7E-B291-2D8B-1F7E-2192077C97C2}"/>
              </a:ext>
            </a:extLst>
          </p:cNvPr>
          <p:cNvSpPr txBox="1"/>
          <p:nvPr/>
        </p:nvSpPr>
        <p:spPr>
          <a:xfrm>
            <a:off x="9919087" y="2729447"/>
            <a:ext cx="2225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Study</a:t>
            </a:r>
          </a:p>
        </p:txBody>
      </p:sp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8CAE5589-5E51-4226-A330-E86E616B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37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596B45-2F17-43EC-CAFC-A207884A8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71" y="822960"/>
            <a:ext cx="9511030" cy="5349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9E5F46-16D2-7003-6AB9-3B4D4B606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394" y="3863339"/>
            <a:ext cx="1772007" cy="1772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54DE7ECD-8E56-3159-83D2-EC07E65AA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E597DC-3E42-4DE5-B744-819CDAD91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05"/>
            <a:ext cx="4514850" cy="335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613AEB-73E7-031F-2A08-767BFC0D2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-80011"/>
            <a:ext cx="4053840" cy="3600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8C0D0-3AEE-CC7B-800B-C6F4D5DCE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" y="3397124"/>
            <a:ext cx="5006340" cy="3554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A69462-8A2C-4C18-AAC7-BD9CB42BC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0" y="3429000"/>
            <a:ext cx="4663440" cy="334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AB766-4A24-0C9B-F514-6F3FD5700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220" y="0"/>
            <a:ext cx="3425469" cy="33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6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E9C506-6FA3-ED58-E1D1-552577B6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520" cy="3678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716EB-6467-18AB-6512-D9513469B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0" y="21271"/>
            <a:ext cx="4160520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E5EB6E-A448-9838-7561-2CFE8CE3A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578" y="3585842"/>
            <a:ext cx="4160520" cy="331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C3045-D428-FC95-FC3A-C3A7A896D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126" y="3678871"/>
            <a:ext cx="4744994" cy="3272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4020F-A2C1-60A9-B34E-BD46DB200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720" y="21271"/>
            <a:ext cx="4160520" cy="35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A3539-DF2C-5EA6-E65D-D49B6453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40ADE-BE70-A527-11CA-C9052B723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60520" cy="3678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9EEC8-139F-2C1C-BF53-AFA5A6AAA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0" y="21271"/>
            <a:ext cx="4160520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0154EC-54C6-75C4-2648-7A45B232B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578" y="3585842"/>
            <a:ext cx="4160520" cy="331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697D5-B940-43F6-2754-2713F10ED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126" y="3678871"/>
            <a:ext cx="4744994" cy="3272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10ABF-1E7E-3871-A9AC-1C0ED44BE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720" y="21271"/>
            <a:ext cx="4160520" cy="356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8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17A1A-DC34-9AB0-1803-221CB3805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A26D3F-AABB-0D8C-584F-E1A43425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05"/>
            <a:ext cx="4514850" cy="335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12342-1D47-7B3F-3C52-5ECF9FC6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-80011"/>
            <a:ext cx="4053840" cy="3600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B3BBBA-719A-A255-0F20-7DE1AACFC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70" y="3397124"/>
            <a:ext cx="5006340" cy="3554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29A8F-4E70-9838-C855-65A4B6520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5100" y="3429000"/>
            <a:ext cx="4663440" cy="334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D985B3-A268-E553-C1A6-F23D8023D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220" y="0"/>
            <a:ext cx="3425469" cy="33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3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B3E9E-CA69-4E34-066E-A49C6CC22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60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1524000" y="0"/>
            <a:ext cx="9144000" cy="63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71D19B97-B74C-8BA5-243A-FBA2E430A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08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524000" y="0"/>
            <a:ext cx="9144000" cy="637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12AC2-EECA-5D49-EED3-A856C2FE0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1337310"/>
            <a:ext cx="1541817" cy="3371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7AAD63-64A0-C7A9-C7A8-206E00B86A89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Salima?</a:t>
            </a:r>
          </a:p>
        </p:txBody>
      </p:sp>
    </p:spTree>
    <p:extLst>
      <p:ext uri="{BB962C8B-B14F-4D97-AF65-F5344CB8AC3E}">
        <p14:creationId xmlns:p14="http://schemas.microsoft.com/office/powerpoint/2010/main" val="2961425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>
          <a:xfrm>
            <a:off x="1524000" y="0"/>
            <a:ext cx="9144000" cy="63893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A570EC-4C21-69AB-4BAC-7A3C9D5DF2B8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Salima?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3D167-BAB8-D678-DBC4-90075D217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1337310"/>
            <a:ext cx="1541817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52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7"/>
          <a:stretch/>
        </p:blipFill>
        <p:spPr>
          <a:xfrm>
            <a:off x="1524000" y="0"/>
            <a:ext cx="9144000" cy="6435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28CC34-9B10-79F5-F8CA-F64623553777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Ahmed?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49B50-0701-5A2F-8649-AD08E727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22" t="10333" r="29445" b="13000"/>
          <a:stretch/>
        </p:blipFill>
        <p:spPr>
          <a:xfrm>
            <a:off x="1668780" y="1120140"/>
            <a:ext cx="1851660" cy="35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81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4"/>
          <a:stretch/>
        </p:blipFill>
        <p:spPr>
          <a:xfrm>
            <a:off x="1524000" y="0"/>
            <a:ext cx="9144000" cy="642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3E3F40-7636-F0F1-6313-8EBCA81C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22" t="10333" r="29445" b="13000"/>
          <a:stretch/>
        </p:blipFill>
        <p:spPr>
          <a:xfrm>
            <a:off x="1668780" y="1120140"/>
            <a:ext cx="1851660" cy="35375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0430D6-F080-AE55-8433-CB54CB49DD1B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Ahmed?</a:t>
            </a:r>
          </a:p>
        </p:txBody>
      </p:sp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15B7B76B-8859-F7B2-1087-1BC2810AC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1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4"/>
          <a:stretch/>
        </p:blipFill>
        <p:spPr>
          <a:xfrm>
            <a:off x="1524000" y="0"/>
            <a:ext cx="9144000" cy="64236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819277-E694-4038-183B-8FE9F281D9E4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Salima?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49E70-05FF-EC16-B523-B51F5DD73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1337310"/>
            <a:ext cx="1541817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91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4"/>
          <a:stretch/>
        </p:blipFill>
        <p:spPr>
          <a:xfrm>
            <a:off x="1524000" y="0"/>
            <a:ext cx="9144000" cy="64236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4A5F19-6388-41E7-DB1C-5649A724C808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Salima?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54612-806B-977A-CCC3-494579301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1337310"/>
            <a:ext cx="1541817" cy="3371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6029C2-2B96-11FC-3810-06A93F3AC701}"/>
              </a:ext>
            </a:extLst>
          </p:cNvPr>
          <p:cNvSpPr/>
          <p:nvPr/>
        </p:nvSpPr>
        <p:spPr>
          <a:xfrm>
            <a:off x="2834640" y="5080635"/>
            <a:ext cx="6297930" cy="9944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B187D-F370-BC92-0EC8-1821E4F3FBF3}"/>
              </a:ext>
            </a:extLst>
          </p:cNvPr>
          <p:cNvSpPr/>
          <p:nvPr/>
        </p:nvSpPr>
        <p:spPr>
          <a:xfrm>
            <a:off x="2679718" y="5080635"/>
            <a:ext cx="7098030" cy="10629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She’s in the garden.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41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524000" y="0"/>
            <a:ext cx="9144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BB2A34-DD4B-7AFA-918F-667760AB935C}"/>
              </a:ext>
            </a:extLst>
          </p:cNvPr>
          <p:cNvSpPr/>
          <p:nvPr/>
        </p:nvSpPr>
        <p:spPr>
          <a:xfrm>
            <a:off x="3467100" y="15240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Salima?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7F19A-854A-F02E-618A-33A5A19D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1337310"/>
            <a:ext cx="1541817" cy="3371850"/>
          </a:xfrm>
          <a:prstGeom prst="rect">
            <a:avLst/>
          </a:prstGeom>
        </p:spPr>
      </p:pic>
      <p:pic>
        <p:nvPicPr>
          <p:cNvPr id="3" name="Picture 2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821BB1F5-E2D5-86E7-2F8A-44A675553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04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>
          <a:xfrm>
            <a:off x="1524000" y="0"/>
            <a:ext cx="9144000" cy="63893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0E64B3-5D37-C6E6-2E84-99DCA5ECE075}"/>
              </a:ext>
            </a:extLst>
          </p:cNvPr>
          <p:cNvSpPr/>
          <p:nvPr/>
        </p:nvSpPr>
        <p:spPr>
          <a:xfrm>
            <a:off x="3467100" y="15240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Salima?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E90C0-AEDE-9018-67BB-F0FDC6901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10" y="1337310"/>
            <a:ext cx="1541817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7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7"/>
          <a:stretch/>
        </p:blipFill>
        <p:spPr>
          <a:xfrm>
            <a:off x="1524000" y="0"/>
            <a:ext cx="9144000" cy="6435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07D445-4F9E-9F59-78CC-9578B483C450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Ahmed?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BE6ED-E2E0-24B8-F2ED-0D77573464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22" t="10333" r="29445" b="13000"/>
          <a:stretch/>
        </p:blipFill>
        <p:spPr>
          <a:xfrm>
            <a:off x="1668780" y="1120140"/>
            <a:ext cx="1851660" cy="35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6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EFD398-8069-B724-11F7-F127FE4B3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0" y="1085850"/>
            <a:ext cx="9486367" cy="53378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B30C3-A63F-D432-2348-DC29C791E449}"/>
              </a:ext>
            </a:extLst>
          </p:cNvPr>
          <p:cNvSpPr txBox="1"/>
          <p:nvPr/>
        </p:nvSpPr>
        <p:spPr>
          <a:xfrm>
            <a:off x="5640705" y="598360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A26004-CF37-D272-41D3-AC5932C94CD9}"/>
              </a:ext>
            </a:extLst>
          </p:cNvPr>
          <p:cNvSpPr txBox="1"/>
          <p:nvPr/>
        </p:nvSpPr>
        <p:spPr>
          <a:xfrm>
            <a:off x="9732645" y="3013501"/>
            <a:ext cx="184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House</a:t>
            </a:r>
          </a:p>
        </p:txBody>
      </p:sp>
      <p:pic>
        <p:nvPicPr>
          <p:cNvPr id="16" name="Picture 15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2832BFF0-415B-7B4D-C4B6-D4967178AB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371761" y="0"/>
            <a:ext cx="2561998" cy="240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68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/>
        </p:blipFill>
        <p:spPr>
          <a:xfrm>
            <a:off x="1524000" y="0"/>
            <a:ext cx="9144000" cy="644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A412C8-F107-52DE-C5C9-AD3F49E8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222" t="10333" r="29445" b="13000"/>
          <a:stretch/>
        </p:blipFill>
        <p:spPr>
          <a:xfrm>
            <a:off x="1668780" y="1120140"/>
            <a:ext cx="1851660" cy="35375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27FDA6-5DBC-5779-2F20-6B0D4ACC29B0}"/>
              </a:ext>
            </a:extLst>
          </p:cNvPr>
          <p:cNvSpPr/>
          <p:nvPr/>
        </p:nvSpPr>
        <p:spPr>
          <a:xfrm>
            <a:off x="3429000" y="125730"/>
            <a:ext cx="5863590" cy="9944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Where is Ahmed?</a:t>
            </a:r>
          </a:p>
        </p:txBody>
      </p:sp>
    </p:spTree>
    <p:extLst>
      <p:ext uri="{BB962C8B-B14F-4D97-AF65-F5344CB8AC3E}">
        <p14:creationId xmlns:p14="http://schemas.microsoft.com/office/powerpoint/2010/main" val="4283455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524000" y="0"/>
            <a:ext cx="91440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093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0F2584-2D5C-2767-E6EF-7D17B58F9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10012680" cy="6858000"/>
          </a:xfrm>
          <a:prstGeom prst="rect">
            <a:avLst/>
          </a:prstGeom>
        </p:spPr>
      </p:pic>
      <p:pic>
        <p:nvPicPr>
          <p:cNvPr id="2" name="Picture 1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04BFF882-5DF3-40DE-CD3D-EDDCFCE68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02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0C73B-9681-DAA4-7E4B-96EB03B5A84A}"/>
              </a:ext>
            </a:extLst>
          </p:cNvPr>
          <p:cNvSpPr txBox="1"/>
          <p:nvPr/>
        </p:nvSpPr>
        <p:spPr>
          <a:xfrm>
            <a:off x="47781" y="221277"/>
            <a:ext cx="12096437" cy="34163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My name is Houda. I am from Morocco. I live in a big </a:t>
            </a:r>
          </a:p>
          <a:p>
            <a:r>
              <a:rPr lang="en-US" sz="3600" b="1" dirty="0"/>
              <a:t>house. It has five rooms: a bedroom, a kitchen, a living room, a bathroom, and a garden.  I sleep in my bedroom. I help my mother cook in the kitchen. I watch TV and play in the living room. I take a shower in the bathroom. I play with my dog in the garden.  I love my house because it is beautiful!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49625-7476-F3FE-CBCC-17B63DB9A9EB}"/>
              </a:ext>
            </a:extLst>
          </p:cNvPr>
          <p:cNvSpPr txBox="1"/>
          <p:nvPr/>
        </p:nvSpPr>
        <p:spPr>
          <a:xfrm>
            <a:off x="354330" y="3637597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Exercise 1: Read the sentences and write True or False:</a:t>
            </a:r>
          </a:p>
          <a:p>
            <a:pPr>
              <a:buFont typeface="+mj-lt"/>
              <a:buAutoNum type="arabicPeriod"/>
            </a:pPr>
            <a:r>
              <a:rPr lang="en-US" sz="3200" b="1" dirty="0"/>
              <a:t>The house has six rooms.</a:t>
            </a:r>
          </a:p>
          <a:p>
            <a:pPr>
              <a:buFont typeface="+mj-lt"/>
              <a:buAutoNum type="arabicPeriod"/>
            </a:pPr>
            <a:r>
              <a:rPr lang="en-US" sz="3200" b="1" dirty="0"/>
              <a:t>Houda sleeps in the bedroom.</a:t>
            </a:r>
          </a:p>
          <a:p>
            <a:pPr>
              <a:buFont typeface="+mj-lt"/>
              <a:buAutoNum type="arabicPeriod"/>
            </a:pPr>
            <a:r>
              <a:rPr lang="en-US" sz="3200" b="1" dirty="0"/>
              <a:t>Houda cooks in the kitchen.</a:t>
            </a:r>
          </a:p>
          <a:p>
            <a:pPr>
              <a:buFont typeface="+mj-lt"/>
              <a:buAutoNum type="arabicPeriod"/>
            </a:pPr>
            <a:r>
              <a:rPr lang="en-US" sz="3200" b="1" dirty="0"/>
              <a:t>Houda watches TV in the garden.</a:t>
            </a:r>
          </a:p>
          <a:p>
            <a:pPr>
              <a:buFont typeface="+mj-lt"/>
              <a:buAutoNum type="arabicPeriod"/>
            </a:pPr>
            <a:r>
              <a:rPr lang="en-US" sz="3200" b="1" dirty="0"/>
              <a:t>Houda loves the house.</a:t>
            </a:r>
          </a:p>
        </p:txBody>
      </p:sp>
    </p:spTree>
    <p:extLst>
      <p:ext uri="{BB962C8B-B14F-4D97-AF65-F5344CB8AC3E}">
        <p14:creationId xmlns:p14="http://schemas.microsoft.com/office/powerpoint/2010/main" val="3818422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1EB03C-2D55-6D5D-F0A7-122AE53FC569}"/>
              </a:ext>
            </a:extLst>
          </p:cNvPr>
          <p:cNvSpPr txBox="1"/>
          <p:nvPr/>
        </p:nvSpPr>
        <p:spPr>
          <a:xfrm>
            <a:off x="468630" y="2377440"/>
            <a:ext cx="123901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What is your full name?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Where are you from?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Do you live in a house or apartment 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How many rooms are there 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What’s your </a:t>
            </a:r>
            <a:r>
              <a:rPr lang="en-US" sz="4000" b="1" dirty="0" err="1"/>
              <a:t>favourite</a:t>
            </a:r>
            <a:r>
              <a:rPr lang="en-US" sz="4000" b="1" dirty="0"/>
              <a:t> room?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B7396-2D72-7524-971F-F90F1CF52E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03" t="6131" r="16501" b="8932"/>
          <a:stretch/>
        </p:blipFill>
        <p:spPr>
          <a:xfrm>
            <a:off x="274321" y="231696"/>
            <a:ext cx="2640329" cy="1405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7D27E4-E346-360D-4063-10C05CEEB283}"/>
              </a:ext>
            </a:extLst>
          </p:cNvPr>
          <p:cNvSpPr txBox="1"/>
          <p:nvPr/>
        </p:nvSpPr>
        <p:spPr>
          <a:xfrm>
            <a:off x="2914650" y="662940"/>
            <a:ext cx="890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Speaking: </a:t>
            </a:r>
            <a:r>
              <a:rPr lang="en-US" sz="4800" b="1" dirty="0">
                <a:solidFill>
                  <a:srgbClr val="C00000"/>
                </a:solidFill>
              </a:rPr>
              <a:t>answer these questions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E7067-A957-7AA7-86A1-8791B42AE6E2}"/>
              </a:ext>
            </a:extLst>
          </p:cNvPr>
          <p:cNvSpPr txBox="1"/>
          <p:nvPr/>
        </p:nvSpPr>
        <p:spPr>
          <a:xfrm>
            <a:off x="6240780" y="2503170"/>
            <a:ext cx="530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My full name is……….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76A40-ADA1-8F5D-5B10-C24611D0FB3B}"/>
              </a:ext>
            </a:extLst>
          </p:cNvPr>
          <p:cNvSpPr txBox="1"/>
          <p:nvPr/>
        </p:nvSpPr>
        <p:spPr>
          <a:xfrm>
            <a:off x="5833110" y="3078360"/>
            <a:ext cx="530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I am from…….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FCA61-1E92-2B46-43BA-72CC7CFC8092}"/>
              </a:ext>
            </a:extLst>
          </p:cNvPr>
          <p:cNvSpPr txBox="1"/>
          <p:nvPr/>
        </p:nvSpPr>
        <p:spPr>
          <a:xfrm>
            <a:off x="7155180" y="4307265"/>
            <a:ext cx="530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There are….....rooms.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75A561-5585-FA5D-00FD-99A892E9616B}"/>
              </a:ext>
            </a:extLst>
          </p:cNvPr>
          <p:cNvSpPr txBox="1"/>
          <p:nvPr/>
        </p:nvSpPr>
        <p:spPr>
          <a:xfrm>
            <a:off x="7155180" y="4892040"/>
            <a:ext cx="4777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My </a:t>
            </a:r>
            <a:r>
              <a:rPr lang="en-US" sz="3200" b="1" dirty="0" err="1">
                <a:solidFill>
                  <a:srgbClr val="C00000"/>
                </a:solidFill>
              </a:rPr>
              <a:t>favourite</a:t>
            </a:r>
            <a:r>
              <a:rPr lang="en-US" sz="3200" b="1" dirty="0">
                <a:solidFill>
                  <a:srgbClr val="C00000"/>
                </a:solidFill>
              </a:rPr>
              <a:t> room is….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D94963-8682-C075-4C5C-17DD9842C64D}"/>
              </a:ext>
            </a:extLst>
          </p:cNvPr>
          <p:cNvSpPr txBox="1"/>
          <p:nvPr/>
        </p:nvSpPr>
        <p:spPr>
          <a:xfrm>
            <a:off x="8892540" y="3679060"/>
            <a:ext cx="3040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C00000"/>
                </a:solidFill>
              </a:rPr>
              <a:t>I live in…..</a:t>
            </a:r>
          </a:p>
        </p:txBody>
      </p:sp>
    </p:spTree>
    <p:extLst>
      <p:ext uri="{BB962C8B-B14F-4D97-AF65-F5344CB8AC3E}">
        <p14:creationId xmlns:p14="http://schemas.microsoft.com/office/powerpoint/2010/main" val="278498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B02A9-C4C7-CEE4-60E4-3F57D22DCEBE}"/>
              </a:ext>
            </a:extLst>
          </p:cNvPr>
          <p:cNvSpPr txBox="1"/>
          <p:nvPr/>
        </p:nvSpPr>
        <p:spPr>
          <a:xfrm>
            <a:off x="1878330" y="1531620"/>
            <a:ext cx="8435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Bedroom – many - garden – study – two - apartment – live – yes - </a:t>
            </a:r>
          </a:p>
        </p:txBody>
      </p:sp>
      <p:pic>
        <p:nvPicPr>
          <p:cNvPr id="4" name="Picture 3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CF5128D5-BCCE-2262-19B1-41D62659D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10068539" y="0"/>
            <a:ext cx="2123461" cy="19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4633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3E3C5D1-A2BC-3204-0480-9F26199AA4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925805"/>
              </p:ext>
            </p:extLst>
          </p:nvPr>
        </p:nvGraphicFramePr>
        <p:xfrm>
          <a:off x="391887" y="274320"/>
          <a:ext cx="11958452" cy="6035040"/>
        </p:xfrm>
        <a:graphic>
          <a:graphicData uri="http://schemas.openxmlformats.org/drawingml/2006/table">
            <a:tbl>
              <a:tblPr/>
              <a:tblGrid>
                <a:gridCol w="6895278">
                  <a:extLst>
                    <a:ext uri="{9D8B030D-6E8A-4147-A177-3AD203B41FA5}">
                      <a16:colId xmlns:a16="http://schemas.microsoft.com/office/drawing/2014/main" val="1905405564"/>
                    </a:ext>
                  </a:extLst>
                </a:gridCol>
                <a:gridCol w="5063174">
                  <a:extLst>
                    <a:ext uri="{9D8B030D-6E8A-4147-A177-3AD203B41FA5}">
                      <a16:colId xmlns:a16="http://schemas.microsoft.com/office/drawing/2014/main" val="1850234695"/>
                    </a:ext>
                  </a:extLst>
                </a:gridCol>
              </a:tblGrid>
              <a:tr h="952252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Ø"/>
                      </a:pPr>
                      <a:r>
                        <a:rPr lang="en-US" sz="3200" b="1" u="sng" dirty="0">
                          <a:solidFill>
                            <a:srgbClr val="C00000"/>
                          </a:solidFill>
                        </a:rPr>
                        <a:t>Match the activities with the rooms.</a:t>
                      </a:r>
                    </a:p>
                    <a:p>
                      <a:r>
                        <a:rPr lang="en-US" sz="3600" b="1" i="1" dirty="0">
                          <a:solidFill>
                            <a:srgbClr val="7030A0"/>
                          </a:solidFill>
                        </a:rPr>
                        <a:t>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b="1" dirty="0"/>
                    </a:p>
                    <a:p>
                      <a:r>
                        <a:rPr lang="en-US" sz="3600" b="1" i="1" dirty="0">
                          <a:solidFill>
                            <a:srgbClr val="7030A0"/>
                          </a:solidFill>
                        </a:rPr>
                        <a:t>Rooms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823227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1.We cook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A. In the bedroom.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206887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2. We sleep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B. In the kitchen.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297815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3. We watch TV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C. In the bathroom.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659749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4. We take a shower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D. In the living 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120184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5. We eat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E. In the dining 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61572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6. We do homework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F. In garden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384340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7. We play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G. In the study.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215612"/>
                  </a:ext>
                </a:extLst>
              </a:tr>
              <a:tr h="207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124147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CE3072F-5BB0-D06B-25A0-CBFCA593A389}"/>
              </a:ext>
            </a:extLst>
          </p:cNvPr>
          <p:cNvCxnSpPr>
            <a:cxnSpLocks/>
          </p:cNvCxnSpPr>
          <p:nvPr/>
        </p:nvCxnSpPr>
        <p:spPr>
          <a:xfrm>
            <a:off x="2576945" y="1864426"/>
            <a:ext cx="4714504" cy="581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7EFAA0FD-91CB-08FF-5314-0EF4DF926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10278319" y="0"/>
            <a:ext cx="1913681" cy="15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72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E551CA-908C-32A3-A9D6-08DAEC38D24B}"/>
              </a:ext>
            </a:extLst>
          </p:cNvPr>
          <p:cNvSpPr txBox="1"/>
          <p:nvPr/>
        </p:nvSpPr>
        <p:spPr>
          <a:xfrm>
            <a:off x="194310" y="3847623"/>
            <a:ext cx="8869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What do you do in the in the bathroom?</a:t>
            </a:r>
          </a:p>
          <a:p>
            <a:pPr marL="742950" indent="-742950">
              <a:buFont typeface="+mj-lt"/>
              <a:buAutoNum type="arabicPeriod"/>
            </a:pPr>
            <a:endParaRPr lang="en-US" sz="3600" b="1" dirty="0"/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What do you do in the living room?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What do you do in the kitchen?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b="1" dirty="0"/>
              <a:t>What do you do in the garden?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56DF3-EF77-ADDC-40B8-5C5D5EFEE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8"/>
          <a:stretch/>
        </p:blipFill>
        <p:spPr>
          <a:xfrm>
            <a:off x="468026" y="18038"/>
            <a:ext cx="5906708" cy="3829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42DA67-10CF-C088-C878-21C71CDA5D56}"/>
              </a:ext>
            </a:extLst>
          </p:cNvPr>
          <p:cNvSpPr txBox="1"/>
          <p:nvPr/>
        </p:nvSpPr>
        <p:spPr>
          <a:xfrm>
            <a:off x="1028700" y="4390280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/>
              <a:t>I </a:t>
            </a:r>
            <a:r>
              <a:rPr lang="en-US" sz="3600" b="1" dirty="0">
                <a:solidFill>
                  <a:srgbClr val="FF0000"/>
                </a:solidFill>
              </a:rPr>
              <a:t>usually</a:t>
            </a:r>
            <a:r>
              <a:rPr lang="en-US" sz="3600" b="1" dirty="0"/>
              <a:t> take a shower in the bathroom.</a:t>
            </a:r>
            <a:endParaRPr lang="en-US" dirty="0"/>
          </a:p>
        </p:txBody>
      </p:sp>
      <p:pic>
        <p:nvPicPr>
          <p:cNvPr id="3" name="Picture 2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307DA9F5-FFA6-1AF0-D74A-22DC66830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22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D7988C5-1969-809A-C834-06234C221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729487"/>
              </p:ext>
            </p:extLst>
          </p:nvPr>
        </p:nvGraphicFramePr>
        <p:xfrm>
          <a:off x="391887" y="274320"/>
          <a:ext cx="11958452" cy="6035040"/>
        </p:xfrm>
        <a:graphic>
          <a:graphicData uri="http://schemas.openxmlformats.org/drawingml/2006/table">
            <a:tbl>
              <a:tblPr/>
              <a:tblGrid>
                <a:gridCol w="6895278">
                  <a:extLst>
                    <a:ext uri="{9D8B030D-6E8A-4147-A177-3AD203B41FA5}">
                      <a16:colId xmlns:a16="http://schemas.microsoft.com/office/drawing/2014/main" val="1905405564"/>
                    </a:ext>
                  </a:extLst>
                </a:gridCol>
                <a:gridCol w="5063174">
                  <a:extLst>
                    <a:ext uri="{9D8B030D-6E8A-4147-A177-3AD203B41FA5}">
                      <a16:colId xmlns:a16="http://schemas.microsoft.com/office/drawing/2014/main" val="1850234695"/>
                    </a:ext>
                  </a:extLst>
                </a:gridCol>
              </a:tblGrid>
              <a:tr h="952252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Ø"/>
                      </a:pPr>
                      <a:r>
                        <a:rPr lang="en-US" sz="3200" b="1" u="sng" dirty="0">
                          <a:solidFill>
                            <a:srgbClr val="C00000"/>
                          </a:solidFill>
                        </a:rPr>
                        <a:t>Match the activities with the rooms.</a:t>
                      </a:r>
                    </a:p>
                    <a:p>
                      <a:r>
                        <a:rPr lang="en-US" sz="3600" b="1" i="1" dirty="0">
                          <a:solidFill>
                            <a:srgbClr val="7030A0"/>
                          </a:solidFill>
                        </a:rPr>
                        <a:t>Activities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600" b="1" dirty="0"/>
                    </a:p>
                    <a:p>
                      <a:r>
                        <a:rPr lang="en-US" sz="3600" b="1" i="1" dirty="0">
                          <a:solidFill>
                            <a:srgbClr val="7030A0"/>
                          </a:solidFill>
                        </a:rPr>
                        <a:t>Rooms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823227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1.We cook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A. In the bedroom.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206887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2. We sleep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B. In the kitchen.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4297815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3. We watch TV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C. In the bathroom.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659749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4. We take a shower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D. In the living 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120184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5. We eat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E. In the dining room.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061572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6. We do homework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F. In the garden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384340"/>
                  </a:ext>
                </a:extLst>
              </a:tr>
              <a:tr h="347648">
                <a:tc>
                  <a:txBody>
                    <a:bodyPr/>
                    <a:lstStyle/>
                    <a:p>
                      <a:r>
                        <a:rPr lang="en-US" sz="3600" b="1" dirty="0"/>
                        <a:t>7. We play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G. In the study.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215612"/>
                  </a:ext>
                </a:extLst>
              </a:tr>
              <a:tr h="2072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124147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5E182D9-9F74-D873-EF38-B8058070F318}"/>
              </a:ext>
            </a:extLst>
          </p:cNvPr>
          <p:cNvCxnSpPr>
            <a:cxnSpLocks/>
          </p:cNvCxnSpPr>
          <p:nvPr/>
        </p:nvCxnSpPr>
        <p:spPr>
          <a:xfrm>
            <a:off x="2576945" y="1864426"/>
            <a:ext cx="4714504" cy="581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79536A-6D43-C0C2-01A1-1C01C5CB0BA8}"/>
              </a:ext>
            </a:extLst>
          </p:cNvPr>
          <p:cNvCxnSpPr>
            <a:cxnSpLocks/>
          </p:cNvCxnSpPr>
          <p:nvPr/>
        </p:nvCxnSpPr>
        <p:spPr>
          <a:xfrm>
            <a:off x="3540875" y="3075115"/>
            <a:ext cx="3750574" cy="55922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EDA8DE-8F46-666E-BEA6-DDC4F81DEDED}"/>
              </a:ext>
            </a:extLst>
          </p:cNvPr>
          <p:cNvCxnSpPr>
            <a:cxnSpLocks/>
          </p:cNvCxnSpPr>
          <p:nvPr/>
        </p:nvCxnSpPr>
        <p:spPr>
          <a:xfrm flipV="1">
            <a:off x="4409555" y="3054729"/>
            <a:ext cx="2881894" cy="7145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1504CC-2982-ECB5-DF37-8136CE3232E7}"/>
              </a:ext>
            </a:extLst>
          </p:cNvPr>
          <p:cNvCxnSpPr>
            <a:cxnSpLocks/>
          </p:cNvCxnSpPr>
          <p:nvPr/>
        </p:nvCxnSpPr>
        <p:spPr>
          <a:xfrm>
            <a:off x="2576945" y="4330435"/>
            <a:ext cx="4714504" cy="473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DE73FE-8EE9-AA15-F210-BB672FC2A107}"/>
              </a:ext>
            </a:extLst>
          </p:cNvPr>
          <p:cNvCxnSpPr>
            <a:cxnSpLocks/>
          </p:cNvCxnSpPr>
          <p:nvPr/>
        </p:nvCxnSpPr>
        <p:spPr>
          <a:xfrm>
            <a:off x="4409555" y="5073830"/>
            <a:ext cx="2881894" cy="6536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C9ABE1-A249-81D0-1D05-8553DEE3D5EF}"/>
              </a:ext>
            </a:extLst>
          </p:cNvPr>
          <p:cNvCxnSpPr>
            <a:cxnSpLocks/>
          </p:cNvCxnSpPr>
          <p:nvPr/>
        </p:nvCxnSpPr>
        <p:spPr>
          <a:xfrm flipV="1">
            <a:off x="2576945" y="5073830"/>
            <a:ext cx="4714504" cy="674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596BA3-E3B7-74B6-4268-8A496AB5C104}"/>
              </a:ext>
            </a:extLst>
          </p:cNvPr>
          <p:cNvCxnSpPr>
            <a:cxnSpLocks/>
          </p:cNvCxnSpPr>
          <p:nvPr/>
        </p:nvCxnSpPr>
        <p:spPr>
          <a:xfrm flipV="1">
            <a:off x="2881745" y="1844040"/>
            <a:ext cx="4409704" cy="602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35EBCF16-FA44-FC14-326D-0DC91962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10463602" y="0"/>
            <a:ext cx="1728398" cy="16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7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80D8E0-9A56-D226-8E6F-64C161F8F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" y="0"/>
            <a:ext cx="12020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CB4EAC-76BA-9694-6938-3F576D780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35" y="348615"/>
            <a:ext cx="9255385" cy="6160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6A0D5D-2CFB-874B-0F9A-AF3833236705}"/>
              </a:ext>
            </a:extLst>
          </p:cNvPr>
          <p:cNvSpPr txBox="1"/>
          <p:nvPr/>
        </p:nvSpPr>
        <p:spPr>
          <a:xfrm>
            <a:off x="9732645" y="3013501"/>
            <a:ext cx="2182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Dining room</a:t>
            </a:r>
          </a:p>
        </p:txBody>
      </p:sp>
      <p:pic>
        <p:nvPicPr>
          <p:cNvPr id="6" name="Picture 5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748D39BC-5BAE-FB70-66CC-DA91192C0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F8E246-AA45-5115-C121-2339C03F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326072"/>
            <a:ext cx="9021051" cy="6314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C80D4F-0E80-39F8-5180-7D12A1B7BAE3}"/>
              </a:ext>
            </a:extLst>
          </p:cNvPr>
          <p:cNvSpPr txBox="1"/>
          <p:nvPr/>
        </p:nvSpPr>
        <p:spPr>
          <a:xfrm>
            <a:off x="9732645" y="3013501"/>
            <a:ext cx="2182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Kitchen</a:t>
            </a:r>
          </a:p>
        </p:txBody>
      </p:sp>
      <p:pic>
        <p:nvPicPr>
          <p:cNvPr id="2" name="Picture 1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C677ECFB-B8D6-EDD5-93B2-84E9136AF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08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4526B-F46D-8A89-B1A8-629A1E8D8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3" t="11118" r="6059" b="3346"/>
          <a:stretch/>
        </p:blipFill>
        <p:spPr>
          <a:xfrm>
            <a:off x="377190" y="262115"/>
            <a:ext cx="9155430" cy="6333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985E2D-F5F5-F7AB-D6BC-2043386E106E}"/>
              </a:ext>
            </a:extLst>
          </p:cNvPr>
          <p:cNvSpPr txBox="1"/>
          <p:nvPr/>
        </p:nvSpPr>
        <p:spPr>
          <a:xfrm>
            <a:off x="9782019" y="2807761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Laundry room</a:t>
            </a:r>
          </a:p>
        </p:txBody>
      </p:sp>
      <p:pic>
        <p:nvPicPr>
          <p:cNvPr id="2" name="Picture 1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C6C33132-6AA5-63CD-B0B3-EDBFDD22F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D5FC5A-9BF5-A2D3-1EC3-584E1DFF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77190"/>
            <a:ext cx="9155430" cy="609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CAF37B-3406-C277-F23D-43061D6FC2FA}"/>
              </a:ext>
            </a:extLst>
          </p:cNvPr>
          <p:cNvSpPr txBox="1"/>
          <p:nvPr/>
        </p:nvSpPr>
        <p:spPr>
          <a:xfrm>
            <a:off x="9669688" y="2807761"/>
            <a:ext cx="2409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Bedroom</a:t>
            </a:r>
          </a:p>
        </p:txBody>
      </p:sp>
      <p:pic>
        <p:nvPicPr>
          <p:cNvPr id="5" name="Picture 4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448ECAC9-2625-0571-EDEB-1D0558F9A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42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C39187-1D9A-FEB6-C382-A48059DC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419338"/>
            <a:ext cx="9569768" cy="60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B88385-98C6-D48E-F9C7-383EC16558D3}"/>
              </a:ext>
            </a:extLst>
          </p:cNvPr>
          <p:cNvSpPr txBox="1"/>
          <p:nvPr/>
        </p:nvSpPr>
        <p:spPr>
          <a:xfrm>
            <a:off x="10261858" y="2739181"/>
            <a:ext cx="1640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Hall</a:t>
            </a:r>
          </a:p>
        </p:txBody>
      </p:sp>
      <p:pic>
        <p:nvPicPr>
          <p:cNvPr id="2" name="Picture 1" descr="A book with a brain and a pencil&#10;&#10;AI-generated content may be incorrect.">
            <a:extLst>
              <a:ext uri="{FF2B5EF4-FFF2-40B4-BE49-F238E27FC236}">
                <a16:creationId xmlns:a16="http://schemas.microsoft.com/office/drawing/2014/main" id="{2D1EBB05-15B3-BA3B-3773-1AFC9A401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5" t="11845"/>
          <a:stretch/>
        </p:blipFill>
        <p:spPr>
          <a:xfrm>
            <a:off x="9920391" y="0"/>
            <a:ext cx="2271609" cy="212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5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487</Words>
  <Application>Microsoft Office PowerPoint</Application>
  <PresentationFormat>Widescreen</PresentationFormat>
  <Paragraphs>87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Andalus</vt:lpstr>
      <vt:lpstr>Aptos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Destock-afric</dc:creator>
  <cp:lastModifiedBy>abdelkabir elmessaoudi</cp:lastModifiedBy>
  <cp:revision>18</cp:revision>
  <dcterms:created xsi:type="dcterms:W3CDTF">2025-03-04T18:48:58Z</dcterms:created>
  <dcterms:modified xsi:type="dcterms:W3CDTF">2026-03-06T22:49:52Z</dcterms:modified>
</cp:coreProperties>
</file>