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ZE36wKqTwjc5Cp2z3ItkHg==" hashData="sR//YQKvMYERT20/O7szUdL5NPal3/NPZB9ijeJ3ohCBKdw7l0NoX54xuOrrHwibjC670Era6oKtGHaLLhdDWw=="/>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id-ID" sz="1600" dirty="0"/>
              <a:t>Distribusi Pendapatan yang Buruk</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4712270341207345"/>
          <c:y val="0.19002189547811593"/>
          <c:w val="0.79438429571303582"/>
          <c:h val="0.60322464660410435"/>
        </c:manualLayout>
      </c:layout>
      <c:scatterChart>
        <c:scatterStyle val="smoothMarker"/>
        <c:varyColors val="0"/>
        <c:ser>
          <c:idx val="0"/>
          <c:order val="0"/>
          <c:spPr>
            <a:ln w="19050"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Sheet1!$G$5:$G$9</c:f>
              <c:numCache>
                <c:formatCode>0%</c:formatCode>
                <c:ptCount val="5"/>
                <c:pt idx="0">
                  <c:v>0.2</c:v>
                </c:pt>
                <c:pt idx="1">
                  <c:v>0.4</c:v>
                </c:pt>
                <c:pt idx="2">
                  <c:v>0.6</c:v>
                </c:pt>
                <c:pt idx="3">
                  <c:v>0.8</c:v>
                </c:pt>
                <c:pt idx="4">
                  <c:v>1</c:v>
                </c:pt>
              </c:numCache>
            </c:numRef>
          </c:xVal>
          <c:yVal>
            <c:numRef>
              <c:f>Sheet1!$H$5:$H$9</c:f>
              <c:numCache>
                <c:formatCode>0%</c:formatCode>
                <c:ptCount val="5"/>
                <c:pt idx="0">
                  <c:v>0.05</c:v>
                </c:pt>
                <c:pt idx="1">
                  <c:v>0.15</c:v>
                </c:pt>
                <c:pt idx="2">
                  <c:v>0.3</c:v>
                </c:pt>
                <c:pt idx="3">
                  <c:v>0.6</c:v>
                </c:pt>
                <c:pt idx="4">
                  <c:v>1</c:v>
                </c:pt>
              </c:numCache>
            </c:numRef>
          </c:yVal>
          <c:smooth val="1"/>
          <c:extLst>
            <c:ext xmlns:c16="http://schemas.microsoft.com/office/drawing/2014/chart" uri="{C3380CC4-5D6E-409C-BE32-E72D297353CC}">
              <c16:uniqueId val="{00000000-F056-4E54-B7EE-84C70A449305}"/>
            </c:ext>
          </c:extLst>
        </c:ser>
        <c:dLbls>
          <c:dLblPos val="t"/>
          <c:showLegendKey val="0"/>
          <c:showVal val="1"/>
          <c:showCatName val="0"/>
          <c:showSerName val="0"/>
          <c:showPercent val="0"/>
          <c:showBubbleSize val="0"/>
        </c:dLbls>
        <c:axId val="384332816"/>
        <c:axId val="384333208"/>
      </c:scatterChart>
      <c:valAx>
        <c:axId val="38433281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id-ID" sz="1600"/>
                  <a:t>Jumlah Keluarga</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84333208"/>
        <c:crosses val="autoZero"/>
        <c:crossBetween val="midCat"/>
      </c:valAx>
      <c:valAx>
        <c:axId val="3843332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id-ID" sz="1600"/>
                  <a:t>Output Nasional</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84332816"/>
        <c:crosses val="autoZero"/>
        <c:crossBetween val="midCat"/>
      </c:valAx>
      <c:spPr>
        <a:noFill/>
        <a:ln>
          <a:solidFill>
            <a:schemeClr val="accent1"/>
          </a:solid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id-ID" sz="1600"/>
              <a:t>Distribusi Pendapatan</a:t>
            </a:r>
            <a:r>
              <a:rPr lang="id-ID" sz="1600" baseline="0"/>
              <a:t> yang sangat buruk</a:t>
            </a:r>
            <a:endParaRPr lang="id-ID" sz="1600"/>
          </a:p>
        </c:rich>
      </c:tx>
      <c:layout>
        <c:manualLayout>
          <c:xMode val="edge"/>
          <c:yMode val="edge"/>
          <c:x val="0.2087985564304462"/>
          <c:y val="0"/>
        </c:manualLayout>
      </c:layout>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smoothMarker"/>
        <c:varyColors val="0"/>
        <c:ser>
          <c:idx val="0"/>
          <c:order val="0"/>
          <c:spPr>
            <a:ln w="19050" cap="rnd">
              <a:solidFill>
                <a:schemeClr val="accent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xVal>
            <c:numRef>
              <c:f>Sheet1!$G$5:$G$9</c:f>
              <c:numCache>
                <c:formatCode>0%</c:formatCode>
                <c:ptCount val="5"/>
                <c:pt idx="0">
                  <c:v>0.2</c:v>
                </c:pt>
                <c:pt idx="1">
                  <c:v>0.4</c:v>
                </c:pt>
                <c:pt idx="2">
                  <c:v>0.6</c:v>
                </c:pt>
                <c:pt idx="3">
                  <c:v>0.8</c:v>
                </c:pt>
                <c:pt idx="4">
                  <c:v>1</c:v>
                </c:pt>
              </c:numCache>
            </c:numRef>
          </c:xVal>
          <c:yVal>
            <c:numRef>
              <c:f>Sheet1!$H$5:$H$9</c:f>
              <c:numCache>
                <c:formatCode>0%</c:formatCode>
                <c:ptCount val="5"/>
                <c:pt idx="0">
                  <c:v>0.02</c:v>
                </c:pt>
                <c:pt idx="1">
                  <c:v>7.0000000000000007E-2</c:v>
                </c:pt>
                <c:pt idx="2">
                  <c:v>0.22</c:v>
                </c:pt>
                <c:pt idx="3">
                  <c:v>0.42</c:v>
                </c:pt>
                <c:pt idx="4">
                  <c:v>1</c:v>
                </c:pt>
              </c:numCache>
            </c:numRef>
          </c:yVal>
          <c:smooth val="1"/>
          <c:extLst>
            <c:ext xmlns:c16="http://schemas.microsoft.com/office/drawing/2014/chart" uri="{C3380CC4-5D6E-409C-BE32-E72D297353CC}">
              <c16:uniqueId val="{00000000-0191-4A4D-BAA8-018FCC7F1B66}"/>
            </c:ext>
          </c:extLst>
        </c:ser>
        <c:dLbls>
          <c:dLblPos val="t"/>
          <c:showLegendKey val="0"/>
          <c:showVal val="1"/>
          <c:showCatName val="0"/>
          <c:showSerName val="0"/>
          <c:showPercent val="0"/>
          <c:showBubbleSize val="0"/>
        </c:dLbls>
        <c:axId val="384334384"/>
        <c:axId val="384330072"/>
      </c:scatterChart>
      <c:valAx>
        <c:axId val="38433438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id-ID" sz="1600"/>
                  <a:t>Jumlah Keluarga</a:t>
                </a:r>
              </a:p>
            </c:rich>
          </c:tx>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84330072"/>
        <c:crosses val="autoZero"/>
        <c:crossBetween val="midCat"/>
      </c:valAx>
      <c:valAx>
        <c:axId val="3843300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id-ID" sz="1600"/>
                  <a:t>Output Nasional</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8433438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0.14635</cdr:x>
      <cdr:y>0.29749</cdr:y>
    </cdr:from>
    <cdr:to>
      <cdr:x>0.80656</cdr:x>
      <cdr:y>0.79319</cdr:y>
    </cdr:to>
    <cdr:cxnSp macro="">
      <cdr:nvCxnSpPr>
        <cdr:cNvPr id="3" name="Straight Connector 2">
          <a:extLst xmlns:a="http://schemas.openxmlformats.org/drawingml/2006/main">
            <a:ext uri="{FF2B5EF4-FFF2-40B4-BE49-F238E27FC236}">
              <a16:creationId xmlns:a16="http://schemas.microsoft.com/office/drawing/2014/main" id="{4CEB43B3-9F91-416A-939D-214EDF0D2036}"/>
            </a:ext>
          </a:extLst>
        </cdr:cNvPr>
        <cdr:cNvCxnSpPr/>
      </cdr:nvCxnSpPr>
      <cdr:spPr>
        <a:xfrm xmlns:a="http://schemas.openxmlformats.org/drawingml/2006/main" flipV="1">
          <a:off x="713702" y="950655"/>
          <a:ext cx="3219719" cy="1584103"/>
        </a:xfrm>
        <a:prstGeom xmlns:a="http://schemas.openxmlformats.org/drawingml/2006/main" prst="line">
          <a:avLst/>
        </a:prstGeom>
      </cdr:spPr>
      <cdr:style>
        <a:lnRef xmlns:a="http://schemas.openxmlformats.org/drawingml/2006/main" idx="3">
          <a:schemeClr val="dk1"/>
        </a:lnRef>
        <a:fillRef xmlns:a="http://schemas.openxmlformats.org/drawingml/2006/main" idx="0">
          <a:schemeClr val="dk1"/>
        </a:fillRef>
        <a:effectRef xmlns:a="http://schemas.openxmlformats.org/drawingml/2006/main" idx="2">
          <a:schemeClr val="dk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0.78873</cdr:x>
      <cdr:y>0.48283</cdr:y>
    </cdr:from>
    <cdr:to>
      <cdr:x>0.9662</cdr:x>
      <cdr:y>0.6628</cdr:y>
    </cdr:to>
    <cdr:sp macro="" textlink="">
      <cdr:nvSpPr>
        <cdr:cNvPr id="2" name="TextBox 6"/>
        <cdr:cNvSpPr txBox="1"/>
      </cdr:nvSpPr>
      <cdr:spPr>
        <a:xfrm xmlns:a="http://schemas.openxmlformats.org/drawingml/2006/main">
          <a:off x="3606084" y="1403796"/>
          <a:ext cx="811369" cy="523220"/>
        </a:xfrm>
        <a:prstGeom xmlns:a="http://schemas.openxmlformats.org/drawingml/2006/main" prst="rect">
          <a:avLst/>
        </a:prstGeom>
        <a:noFill xmlns:a="http://schemas.openxmlformats.org/drawingml/2006/main"/>
        <a:ln xmlns:a="http://schemas.openxmlformats.org/drawingml/2006/main">
          <a:noFill/>
        </a:ln>
      </cdr:spPr>
      <cdr:txBody>
        <a:bodyPr xmlns:a="http://schemas.openxmlformats.org/drawingml/2006/main" wrap="square" rtlCol="0">
          <a:spAutoFit/>
        </a:bodyPr>
        <a:lstStyle xmlns:a="http://schemas.openxmlformats.org/drawingml/2006/main">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id-ID" sz="1400" b="1" dirty="0"/>
            <a:t>Kurva Lorenz</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A0104-35D2-4C11-B067-1D09A755BA39}"/>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ID" dirty="0"/>
          </a:p>
        </p:txBody>
      </p:sp>
      <p:sp>
        <p:nvSpPr>
          <p:cNvPr id="3" name="Subtitle 2">
            <a:extLst>
              <a:ext uri="{FF2B5EF4-FFF2-40B4-BE49-F238E27FC236}">
                <a16:creationId xmlns:a16="http://schemas.microsoft.com/office/drawing/2014/main" id="{DFC6FA15-48E8-4EC5-84AE-115D27F524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ID" dirty="0"/>
          </a:p>
        </p:txBody>
      </p:sp>
      <p:sp>
        <p:nvSpPr>
          <p:cNvPr id="4" name="Date Placeholder 3">
            <a:extLst>
              <a:ext uri="{FF2B5EF4-FFF2-40B4-BE49-F238E27FC236}">
                <a16:creationId xmlns:a16="http://schemas.microsoft.com/office/drawing/2014/main" id="{2C2D1BBF-274B-4BC1-A779-E1EBBE0BB83E}"/>
              </a:ext>
            </a:extLst>
          </p:cNvPr>
          <p:cNvSpPr>
            <a:spLocks noGrp="1"/>
          </p:cNvSpPr>
          <p:nvPr>
            <p:ph type="dt" sz="half" idx="10"/>
          </p:nvPr>
        </p:nvSpPr>
        <p:spPr>
          <a:xfrm>
            <a:off x="838200" y="6356350"/>
            <a:ext cx="2743200" cy="365125"/>
          </a:xfrm>
          <a:prstGeom prst="rect">
            <a:avLst/>
          </a:prstGeom>
        </p:spPr>
        <p:txBody>
          <a:bodyPr/>
          <a:lstStyle/>
          <a:p>
            <a:fld id="{86760BEA-5A78-4730-A328-BFF850BD86B7}" type="datetimeFigureOut">
              <a:rPr lang="en-ID" smtClean="0"/>
              <a:t>28/03/2021</a:t>
            </a:fld>
            <a:endParaRPr lang="en-ID"/>
          </a:p>
        </p:txBody>
      </p:sp>
      <p:sp>
        <p:nvSpPr>
          <p:cNvPr id="5" name="Footer Placeholder 4">
            <a:extLst>
              <a:ext uri="{FF2B5EF4-FFF2-40B4-BE49-F238E27FC236}">
                <a16:creationId xmlns:a16="http://schemas.microsoft.com/office/drawing/2014/main" id="{AFF88ACD-F0A8-48BA-9CB8-6CE7E7E5143E}"/>
              </a:ext>
            </a:extLst>
          </p:cNvPr>
          <p:cNvSpPr>
            <a:spLocks noGrp="1"/>
          </p:cNvSpPr>
          <p:nvPr>
            <p:ph type="ftr" sz="quarter" idx="11"/>
          </p:nvPr>
        </p:nvSpPr>
        <p:spPr>
          <a:xfrm>
            <a:off x="4038600" y="5135924"/>
            <a:ext cx="4114800" cy="365125"/>
          </a:xfrm>
          <a:prstGeom prst="rect">
            <a:avLst/>
          </a:prstGeom>
        </p:spPr>
        <p:txBody>
          <a:bodyPr/>
          <a:lstStyle/>
          <a:p>
            <a:r>
              <a:rPr lang="en-GB" dirty="0">
                <a:latin typeface="Times New Roman" panose="02020603050405020304" pitchFamily="18" charset="0"/>
                <a:cs typeface="Times New Roman" panose="02020603050405020304" pitchFamily="18" charset="0"/>
              </a:rPr>
              <a:t>Author By : AM KOBAR</a:t>
            </a:r>
            <a:endParaRPr lang="en-ID"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57C04EE2-7060-412C-B728-C4FD6B11397D}"/>
              </a:ext>
            </a:extLst>
          </p:cNvPr>
          <p:cNvSpPr>
            <a:spLocks noGrp="1"/>
          </p:cNvSpPr>
          <p:nvPr>
            <p:ph type="sldNum" sz="quarter" idx="12"/>
          </p:nvPr>
        </p:nvSpPr>
        <p:spPr>
          <a:xfrm>
            <a:off x="7924800" y="5441949"/>
            <a:ext cx="2743200" cy="365125"/>
          </a:xfrm>
          <a:prstGeom prst="rect">
            <a:avLst/>
          </a:prstGeom>
        </p:spPr>
        <p:txBody>
          <a:bodyPr/>
          <a:lstStyle/>
          <a:p>
            <a:fld id="{A6F21438-721C-4787-B260-47765A40ABFF}" type="slidenum">
              <a:rPr lang="en-ID" smtClean="0"/>
              <a:t>‹#›</a:t>
            </a:fld>
            <a:endParaRPr lang="en-ID" dirty="0"/>
          </a:p>
        </p:txBody>
      </p:sp>
    </p:spTree>
    <p:extLst>
      <p:ext uri="{BB962C8B-B14F-4D97-AF65-F5344CB8AC3E}">
        <p14:creationId xmlns:p14="http://schemas.microsoft.com/office/powerpoint/2010/main" val="172570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EE24E-6146-46CE-8794-7C3A696357AC}"/>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56A7AA81-E804-42E3-997E-9B899BC4A4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85397532-5115-47DC-B8F5-BE3D0B1E2248}"/>
              </a:ext>
            </a:extLst>
          </p:cNvPr>
          <p:cNvSpPr>
            <a:spLocks noGrp="1"/>
          </p:cNvSpPr>
          <p:nvPr>
            <p:ph type="dt" sz="half" idx="10"/>
          </p:nvPr>
        </p:nvSpPr>
        <p:spPr>
          <a:xfrm>
            <a:off x="838200" y="6356350"/>
            <a:ext cx="2743200" cy="365125"/>
          </a:xfrm>
          <a:prstGeom prst="rect">
            <a:avLst/>
          </a:prstGeom>
        </p:spPr>
        <p:txBody>
          <a:bodyPr/>
          <a:lstStyle/>
          <a:p>
            <a:fld id="{86760BEA-5A78-4730-A328-BFF850BD86B7}" type="datetimeFigureOut">
              <a:rPr lang="en-ID" smtClean="0"/>
              <a:t>28/03/2021</a:t>
            </a:fld>
            <a:endParaRPr lang="en-ID"/>
          </a:p>
        </p:txBody>
      </p:sp>
      <p:sp>
        <p:nvSpPr>
          <p:cNvPr id="5" name="Footer Placeholder 4">
            <a:extLst>
              <a:ext uri="{FF2B5EF4-FFF2-40B4-BE49-F238E27FC236}">
                <a16:creationId xmlns:a16="http://schemas.microsoft.com/office/drawing/2014/main" id="{6623AC68-52CF-4E98-B1AD-54888C66B5DB}"/>
              </a:ext>
            </a:extLst>
          </p:cNvPr>
          <p:cNvSpPr>
            <a:spLocks noGrp="1"/>
          </p:cNvSpPr>
          <p:nvPr>
            <p:ph type="ftr" sz="quarter" idx="11"/>
          </p:nvPr>
        </p:nvSpPr>
        <p:spPr>
          <a:xfrm>
            <a:off x="4109357" y="6357246"/>
            <a:ext cx="4114800" cy="365125"/>
          </a:xfrm>
          <a:prstGeom prst="rect">
            <a:avLst/>
          </a:prstGeom>
        </p:spPr>
        <p:txBody>
          <a:bodyPr/>
          <a:lstStyle/>
          <a:p>
            <a:endParaRPr lang="en-ID"/>
          </a:p>
        </p:txBody>
      </p:sp>
      <p:sp>
        <p:nvSpPr>
          <p:cNvPr id="6" name="Slide Number Placeholder 5">
            <a:extLst>
              <a:ext uri="{FF2B5EF4-FFF2-40B4-BE49-F238E27FC236}">
                <a16:creationId xmlns:a16="http://schemas.microsoft.com/office/drawing/2014/main" id="{6A1B2572-971D-4A25-B393-97AA9442473A}"/>
              </a:ext>
            </a:extLst>
          </p:cNvPr>
          <p:cNvSpPr>
            <a:spLocks noGrp="1"/>
          </p:cNvSpPr>
          <p:nvPr>
            <p:ph type="sldNum" sz="quarter" idx="12"/>
          </p:nvPr>
        </p:nvSpPr>
        <p:spPr>
          <a:xfrm>
            <a:off x="8610600" y="6356350"/>
            <a:ext cx="2743200" cy="365125"/>
          </a:xfrm>
          <a:prstGeom prst="rect">
            <a:avLst/>
          </a:prstGeom>
        </p:spPr>
        <p:txBody>
          <a:bodyPr/>
          <a:lstStyle/>
          <a:p>
            <a:fld id="{A6F21438-721C-4787-B260-47765A40ABFF}" type="slidenum">
              <a:rPr lang="en-ID" smtClean="0"/>
              <a:t>‹#›</a:t>
            </a:fld>
            <a:endParaRPr lang="en-ID"/>
          </a:p>
        </p:txBody>
      </p:sp>
    </p:spTree>
    <p:extLst>
      <p:ext uri="{BB962C8B-B14F-4D97-AF65-F5344CB8AC3E}">
        <p14:creationId xmlns:p14="http://schemas.microsoft.com/office/powerpoint/2010/main" val="1580426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E2B940-825B-4A58-9DB8-0C183E6E36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099F9506-6440-49DF-8063-1AF4B4CBF9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839D4433-321E-47EA-8DBB-6333FBA65996}"/>
              </a:ext>
            </a:extLst>
          </p:cNvPr>
          <p:cNvSpPr>
            <a:spLocks noGrp="1"/>
          </p:cNvSpPr>
          <p:nvPr>
            <p:ph type="dt" sz="half" idx="10"/>
          </p:nvPr>
        </p:nvSpPr>
        <p:spPr>
          <a:xfrm>
            <a:off x="838200" y="6356350"/>
            <a:ext cx="2743200" cy="365125"/>
          </a:xfrm>
          <a:prstGeom prst="rect">
            <a:avLst/>
          </a:prstGeom>
        </p:spPr>
        <p:txBody>
          <a:bodyPr/>
          <a:lstStyle/>
          <a:p>
            <a:fld id="{86760BEA-5A78-4730-A328-BFF850BD86B7}" type="datetimeFigureOut">
              <a:rPr lang="en-ID" smtClean="0"/>
              <a:t>28/03/2021</a:t>
            </a:fld>
            <a:endParaRPr lang="en-ID"/>
          </a:p>
        </p:txBody>
      </p:sp>
      <p:sp>
        <p:nvSpPr>
          <p:cNvPr id="5" name="Footer Placeholder 4">
            <a:extLst>
              <a:ext uri="{FF2B5EF4-FFF2-40B4-BE49-F238E27FC236}">
                <a16:creationId xmlns:a16="http://schemas.microsoft.com/office/drawing/2014/main" id="{F95EF3FA-E3D6-4CB7-8CD1-7C4FD67D276E}"/>
              </a:ext>
            </a:extLst>
          </p:cNvPr>
          <p:cNvSpPr>
            <a:spLocks noGrp="1"/>
          </p:cNvSpPr>
          <p:nvPr>
            <p:ph type="ftr" sz="quarter" idx="11"/>
          </p:nvPr>
        </p:nvSpPr>
        <p:spPr>
          <a:xfrm>
            <a:off x="4109357" y="6357246"/>
            <a:ext cx="4114800" cy="365125"/>
          </a:xfrm>
          <a:prstGeom prst="rect">
            <a:avLst/>
          </a:prstGeom>
        </p:spPr>
        <p:txBody>
          <a:bodyPr/>
          <a:lstStyle/>
          <a:p>
            <a:endParaRPr lang="en-ID"/>
          </a:p>
        </p:txBody>
      </p:sp>
      <p:sp>
        <p:nvSpPr>
          <p:cNvPr id="6" name="Slide Number Placeholder 5">
            <a:extLst>
              <a:ext uri="{FF2B5EF4-FFF2-40B4-BE49-F238E27FC236}">
                <a16:creationId xmlns:a16="http://schemas.microsoft.com/office/drawing/2014/main" id="{E8DAC9E6-F701-40A2-9FE9-B77FDDB87F68}"/>
              </a:ext>
            </a:extLst>
          </p:cNvPr>
          <p:cNvSpPr>
            <a:spLocks noGrp="1"/>
          </p:cNvSpPr>
          <p:nvPr>
            <p:ph type="sldNum" sz="quarter" idx="12"/>
          </p:nvPr>
        </p:nvSpPr>
        <p:spPr>
          <a:xfrm>
            <a:off x="8610600" y="6356350"/>
            <a:ext cx="2743200" cy="365125"/>
          </a:xfrm>
          <a:prstGeom prst="rect">
            <a:avLst/>
          </a:prstGeom>
        </p:spPr>
        <p:txBody>
          <a:bodyPr/>
          <a:lstStyle/>
          <a:p>
            <a:fld id="{A6F21438-721C-4787-B260-47765A40ABFF}" type="slidenum">
              <a:rPr lang="en-ID" smtClean="0"/>
              <a:t>‹#›</a:t>
            </a:fld>
            <a:endParaRPr lang="en-ID"/>
          </a:p>
        </p:txBody>
      </p:sp>
    </p:spTree>
    <p:extLst>
      <p:ext uri="{BB962C8B-B14F-4D97-AF65-F5344CB8AC3E}">
        <p14:creationId xmlns:p14="http://schemas.microsoft.com/office/powerpoint/2010/main" val="2090098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40BC11-4A90-4450-B4CA-6A1BB13FE0CC}"/>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E5E7816A-508F-4FB7-BDFF-C8C4654A70E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5367C524-38C1-4E65-A1BF-876EEF6EAA62}"/>
              </a:ext>
            </a:extLst>
          </p:cNvPr>
          <p:cNvSpPr>
            <a:spLocks noGrp="1"/>
          </p:cNvSpPr>
          <p:nvPr>
            <p:ph type="dt" sz="half" idx="10"/>
          </p:nvPr>
        </p:nvSpPr>
        <p:spPr>
          <a:xfrm>
            <a:off x="838200" y="6356350"/>
            <a:ext cx="2743200" cy="365125"/>
          </a:xfrm>
          <a:prstGeom prst="rect">
            <a:avLst/>
          </a:prstGeom>
        </p:spPr>
        <p:txBody>
          <a:bodyPr/>
          <a:lstStyle/>
          <a:p>
            <a:fld id="{86760BEA-5A78-4730-A328-BFF850BD86B7}" type="datetimeFigureOut">
              <a:rPr lang="en-ID" smtClean="0"/>
              <a:t>28/03/2021</a:t>
            </a:fld>
            <a:endParaRPr lang="en-ID"/>
          </a:p>
        </p:txBody>
      </p:sp>
      <p:sp>
        <p:nvSpPr>
          <p:cNvPr id="5" name="Footer Placeholder 4">
            <a:extLst>
              <a:ext uri="{FF2B5EF4-FFF2-40B4-BE49-F238E27FC236}">
                <a16:creationId xmlns:a16="http://schemas.microsoft.com/office/drawing/2014/main" id="{30909630-74FB-4E04-92A2-6C8103B4DFA3}"/>
              </a:ext>
            </a:extLst>
          </p:cNvPr>
          <p:cNvSpPr>
            <a:spLocks noGrp="1"/>
          </p:cNvSpPr>
          <p:nvPr>
            <p:ph type="ftr" sz="quarter" idx="11"/>
          </p:nvPr>
        </p:nvSpPr>
        <p:spPr>
          <a:xfrm>
            <a:off x="4109357" y="6357246"/>
            <a:ext cx="4114800" cy="365125"/>
          </a:xfrm>
          <a:prstGeom prst="rect">
            <a:avLst/>
          </a:prstGeom>
        </p:spPr>
        <p:txBody>
          <a:bodyPr/>
          <a:lstStyle/>
          <a:p>
            <a:endParaRPr lang="en-ID"/>
          </a:p>
        </p:txBody>
      </p:sp>
      <p:sp>
        <p:nvSpPr>
          <p:cNvPr id="6" name="Slide Number Placeholder 5">
            <a:extLst>
              <a:ext uri="{FF2B5EF4-FFF2-40B4-BE49-F238E27FC236}">
                <a16:creationId xmlns:a16="http://schemas.microsoft.com/office/drawing/2014/main" id="{A68E2DAD-CC3B-4DAF-B745-7965CFEBFB3F}"/>
              </a:ext>
            </a:extLst>
          </p:cNvPr>
          <p:cNvSpPr>
            <a:spLocks noGrp="1"/>
          </p:cNvSpPr>
          <p:nvPr>
            <p:ph type="sldNum" sz="quarter" idx="12"/>
          </p:nvPr>
        </p:nvSpPr>
        <p:spPr>
          <a:xfrm>
            <a:off x="8610600" y="6356350"/>
            <a:ext cx="2743200" cy="365125"/>
          </a:xfrm>
          <a:prstGeom prst="rect">
            <a:avLst/>
          </a:prstGeom>
        </p:spPr>
        <p:txBody>
          <a:bodyPr/>
          <a:lstStyle/>
          <a:p>
            <a:fld id="{A6F21438-721C-4787-B260-47765A40ABFF}" type="slidenum">
              <a:rPr lang="en-ID" smtClean="0"/>
              <a:t>‹#›</a:t>
            </a:fld>
            <a:endParaRPr lang="en-ID"/>
          </a:p>
        </p:txBody>
      </p:sp>
    </p:spTree>
    <p:extLst>
      <p:ext uri="{BB962C8B-B14F-4D97-AF65-F5344CB8AC3E}">
        <p14:creationId xmlns:p14="http://schemas.microsoft.com/office/powerpoint/2010/main" val="1096431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A85EA-8187-4BAC-BA81-0D7D36525E4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D32C4D72-43B3-4D63-85F2-A84FFE4A8E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DC0EB6-9D43-4242-8DAB-22DFAF628352}"/>
              </a:ext>
            </a:extLst>
          </p:cNvPr>
          <p:cNvSpPr>
            <a:spLocks noGrp="1"/>
          </p:cNvSpPr>
          <p:nvPr>
            <p:ph type="dt" sz="half" idx="10"/>
          </p:nvPr>
        </p:nvSpPr>
        <p:spPr>
          <a:xfrm>
            <a:off x="838200" y="6356350"/>
            <a:ext cx="2743200" cy="365125"/>
          </a:xfrm>
          <a:prstGeom prst="rect">
            <a:avLst/>
          </a:prstGeom>
        </p:spPr>
        <p:txBody>
          <a:bodyPr/>
          <a:lstStyle/>
          <a:p>
            <a:fld id="{86760BEA-5A78-4730-A328-BFF850BD86B7}" type="datetimeFigureOut">
              <a:rPr lang="en-ID" smtClean="0"/>
              <a:t>28/03/2021</a:t>
            </a:fld>
            <a:endParaRPr lang="en-ID"/>
          </a:p>
        </p:txBody>
      </p:sp>
      <p:sp>
        <p:nvSpPr>
          <p:cNvPr id="5" name="Footer Placeholder 4">
            <a:extLst>
              <a:ext uri="{FF2B5EF4-FFF2-40B4-BE49-F238E27FC236}">
                <a16:creationId xmlns:a16="http://schemas.microsoft.com/office/drawing/2014/main" id="{AF951F5D-E92E-4C1F-817E-9FB0E4558CAB}"/>
              </a:ext>
            </a:extLst>
          </p:cNvPr>
          <p:cNvSpPr>
            <a:spLocks noGrp="1"/>
          </p:cNvSpPr>
          <p:nvPr>
            <p:ph type="ftr" sz="quarter" idx="11"/>
          </p:nvPr>
        </p:nvSpPr>
        <p:spPr>
          <a:xfrm>
            <a:off x="4109357" y="6357246"/>
            <a:ext cx="4114800" cy="365125"/>
          </a:xfrm>
          <a:prstGeom prst="rect">
            <a:avLst/>
          </a:prstGeom>
        </p:spPr>
        <p:txBody>
          <a:bodyPr/>
          <a:lstStyle/>
          <a:p>
            <a:endParaRPr lang="en-ID"/>
          </a:p>
        </p:txBody>
      </p:sp>
      <p:sp>
        <p:nvSpPr>
          <p:cNvPr id="6" name="Slide Number Placeholder 5">
            <a:extLst>
              <a:ext uri="{FF2B5EF4-FFF2-40B4-BE49-F238E27FC236}">
                <a16:creationId xmlns:a16="http://schemas.microsoft.com/office/drawing/2014/main" id="{76B02399-D9FD-409B-BFD4-303D160439B7}"/>
              </a:ext>
            </a:extLst>
          </p:cNvPr>
          <p:cNvSpPr>
            <a:spLocks noGrp="1"/>
          </p:cNvSpPr>
          <p:nvPr>
            <p:ph type="sldNum" sz="quarter" idx="12"/>
          </p:nvPr>
        </p:nvSpPr>
        <p:spPr>
          <a:xfrm>
            <a:off x="8610600" y="6356350"/>
            <a:ext cx="2743200" cy="365125"/>
          </a:xfrm>
          <a:prstGeom prst="rect">
            <a:avLst/>
          </a:prstGeom>
        </p:spPr>
        <p:txBody>
          <a:bodyPr/>
          <a:lstStyle/>
          <a:p>
            <a:fld id="{A6F21438-721C-4787-B260-47765A40ABFF}" type="slidenum">
              <a:rPr lang="en-ID" smtClean="0"/>
              <a:t>‹#›</a:t>
            </a:fld>
            <a:endParaRPr lang="en-ID"/>
          </a:p>
        </p:txBody>
      </p:sp>
    </p:spTree>
    <p:extLst>
      <p:ext uri="{BB962C8B-B14F-4D97-AF65-F5344CB8AC3E}">
        <p14:creationId xmlns:p14="http://schemas.microsoft.com/office/powerpoint/2010/main" val="2501091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5DCC11-BE4D-4763-9F84-B01247779117}"/>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C7FCADE2-7B71-4F12-921E-FB3604AF76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9EA1A428-81F0-471C-8A6F-CE1F9D7572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46A49F55-D307-4ADD-920E-86FAB38D82CF}"/>
              </a:ext>
            </a:extLst>
          </p:cNvPr>
          <p:cNvSpPr>
            <a:spLocks noGrp="1"/>
          </p:cNvSpPr>
          <p:nvPr>
            <p:ph type="dt" sz="half" idx="10"/>
          </p:nvPr>
        </p:nvSpPr>
        <p:spPr>
          <a:xfrm>
            <a:off x="838200" y="6356350"/>
            <a:ext cx="2743200" cy="365125"/>
          </a:xfrm>
          <a:prstGeom prst="rect">
            <a:avLst/>
          </a:prstGeom>
        </p:spPr>
        <p:txBody>
          <a:bodyPr/>
          <a:lstStyle/>
          <a:p>
            <a:fld id="{86760BEA-5A78-4730-A328-BFF850BD86B7}" type="datetimeFigureOut">
              <a:rPr lang="en-ID" smtClean="0"/>
              <a:t>28/03/2021</a:t>
            </a:fld>
            <a:endParaRPr lang="en-ID"/>
          </a:p>
        </p:txBody>
      </p:sp>
      <p:sp>
        <p:nvSpPr>
          <p:cNvPr id="6" name="Footer Placeholder 5">
            <a:extLst>
              <a:ext uri="{FF2B5EF4-FFF2-40B4-BE49-F238E27FC236}">
                <a16:creationId xmlns:a16="http://schemas.microsoft.com/office/drawing/2014/main" id="{50725BB6-ABB1-4767-8F21-B622F1ADAD25}"/>
              </a:ext>
            </a:extLst>
          </p:cNvPr>
          <p:cNvSpPr>
            <a:spLocks noGrp="1"/>
          </p:cNvSpPr>
          <p:nvPr>
            <p:ph type="ftr" sz="quarter" idx="11"/>
          </p:nvPr>
        </p:nvSpPr>
        <p:spPr>
          <a:xfrm>
            <a:off x="4109357" y="6357246"/>
            <a:ext cx="4114800" cy="365125"/>
          </a:xfrm>
          <a:prstGeom prst="rect">
            <a:avLst/>
          </a:prstGeom>
        </p:spPr>
        <p:txBody>
          <a:bodyPr/>
          <a:lstStyle/>
          <a:p>
            <a:endParaRPr lang="en-ID"/>
          </a:p>
        </p:txBody>
      </p:sp>
      <p:sp>
        <p:nvSpPr>
          <p:cNvPr id="7" name="Slide Number Placeholder 6">
            <a:extLst>
              <a:ext uri="{FF2B5EF4-FFF2-40B4-BE49-F238E27FC236}">
                <a16:creationId xmlns:a16="http://schemas.microsoft.com/office/drawing/2014/main" id="{B30DD79A-E0F9-4721-A2F7-72B395032127}"/>
              </a:ext>
            </a:extLst>
          </p:cNvPr>
          <p:cNvSpPr>
            <a:spLocks noGrp="1"/>
          </p:cNvSpPr>
          <p:nvPr>
            <p:ph type="sldNum" sz="quarter" idx="12"/>
          </p:nvPr>
        </p:nvSpPr>
        <p:spPr>
          <a:xfrm>
            <a:off x="8610600" y="6356350"/>
            <a:ext cx="2743200" cy="365125"/>
          </a:xfrm>
          <a:prstGeom prst="rect">
            <a:avLst/>
          </a:prstGeom>
        </p:spPr>
        <p:txBody>
          <a:bodyPr/>
          <a:lstStyle/>
          <a:p>
            <a:fld id="{A6F21438-721C-4787-B260-47765A40ABFF}" type="slidenum">
              <a:rPr lang="en-ID" smtClean="0"/>
              <a:t>‹#›</a:t>
            </a:fld>
            <a:endParaRPr lang="en-ID"/>
          </a:p>
        </p:txBody>
      </p:sp>
    </p:spTree>
    <p:extLst>
      <p:ext uri="{BB962C8B-B14F-4D97-AF65-F5344CB8AC3E}">
        <p14:creationId xmlns:p14="http://schemas.microsoft.com/office/powerpoint/2010/main" val="534533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00582-8B9D-488B-B5D3-0A0DC39B7534}"/>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1E8DDA1F-4337-4002-8093-1CFD39F545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0E27BD-35A6-44A5-A784-797713C8A7C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FC958CEE-BDA8-4EB3-9E12-8210E3F49D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B2F814-C8ED-442C-8C4D-8923623B81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7599ADED-4B9F-47C4-BBD3-484ADB90B0EC}"/>
              </a:ext>
            </a:extLst>
          </p:cNvPr>
          <p:cNvSpPr>
            <a:spLocks noGrp="1"/>
          </p:cNvSpPr>
          <p:nvPr>
            <p:ph type="dt" sz="half" idx="10"/>
          </p:nvPr>
        </p:nvSpPr>
        <p:spPr>
          <a:xfrm>
            <a:off x="838200" y="6356350"/>
            <a:ext cx="2743200" cy="365125"/>
          </a:xfrm>
          <a:prstGeom prst="rect">
            <a:avLst/>
          </a:prstGeom>
        </p:spPr>
        <p:txBody>
          <a:bodyPr/>
          <a:lstStyle/>
          <a:p>
            <a:fld id="{86760BEA-5A78-4730-A328-BFF850BD86B7}" type="datetimeFigureOut">
              <a:rPr lang="en-ID" smtClean="0"/>
              <a:t>28/03/2021</a:t>
            </a:fld>
            <a:endParaRPr lang="en-ID"/>
          </a:p>
        </p:txBody>
      </p:sp>
      <p:sp>
        <p:nvSpPr>
          <p:cNvPr id="8" name="Footer Placeholder 7">
            <a:extLst>
              <a:ext uri="{FF2B5EF4-FFF2-40B4-BE49-F238E27FC236}">
                <a16:creationId xmlns:a16="http://schemas.microsoft.com/office/drawing/2014/main" id="{F9A3155E-C4C8-4523-AF01-A232C13B0CE2}"/>
              </a:ext>
            </a:extLst>
          </p:cNvPr>
          <p:cNvSpPr>
            <a:spLocks noGrp="1"/>
          </p:cNvSpPr>
          <p:nvPr>
            <p:ph type="ftr" sz="quarter" idx="11"/>
          </p:nvPr>
        </p:nvSpPr>
        <p:spPr>
          <a:xfrm>
            <a:off x="4109357" y="6357246"/>
            <a:ext cx="4114800" cy="365125"/>
          </a:xfrm>
          <a:prstGeom prst="rect">
            <a:avLst/>
          </a:prstGeom>
        </p:spPr>
        <p:txBody>
          <a:bodyPr/>
          <a:lstStyle/>
          <a:p>
            <a:endParaRPr lang="en-ID"/>
          </a:p>
        </p:txBody>
      </p:sp>
      <p:sp>
        <p:nvSpPr>
          <p:cNvPr id="9" name="Slide Number Placeholder 8">
            <a:extLst>
              <a:ext uri="{FF2B5EF4-FFF2-40B4-BE49-F238E27FC236}">
                <a16:creationId xmlns:a16="http://schemas.microsoft.com/office/drawing/2014/main" id="{3EA9F82D-CE37-4DEA-9C80-1D94A84E001D}"/>
              </a:ext>
            </a:extLst>
          </p:cNvPr>
          <p:cNvSpPr>
            <a:spLocks noGrp="1"/>
          </p:cNvSpPr>
          <p:nvPr>
            <p:ph type="sldNum" sz="quarter" idx="12"/>
          </p:nvPr>
        </p:nvSpPr>
        <p:spPr>
          <a:xfrm>
            <a:off x="8610600" y="6356350"/>
            <a:ext cx="2743200" cy="365125"/>
          </a:xfrm>
          <a:prstGeom prst="rect">
            <a:avLst/>
          </a:prstGeom>
        </p:spPr>
        <p:txBody>
          <a:bodyPr/>
          <a:lstStyle/>
          <a:p>
            <a:fld id="{A6F21438-721C-4787-B260-47765A40ABFF}" type="slidenum">
              <a:rPr lang="en-ID" smtClean="0"/>
              <a:t>‹#›</a:t>
            </a:fld>
            <a:endParaRPr lang="en-ID"/>
          </a:p>
        </p:txBody>
      </p:sp>
    </p:spTree>
    <p:extLst>
      <p:ext uri="{BB962C8B-B14F-4D97-AF65-F5344CB8AC3E}">
        <p14:creationId xmlns:p14="http://schemas.microsoft.com/office/powerpoint/2010/main" val="3960410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CBF78-5F83-45D6-8AF1-A98E37736EE6}"/>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647F0947-E4A0-4F18-9688-7B9A1BBE0543}"/>
              </a:ext>
            </a:extLst>
          </p:cNvPr>
          <p:cNvSpPr>
            <a:spLocks noGrp="1"/>
          </p:cNvSpPr>
          <p:nvPr>
            <p:ph type="dt" sz="half" idx="10"/>
          </p:nvPr>
        </p:nvSpPr>
        <p:spPr>
          <a:xfrm>
            <a:off x="838200" y="6356350"/>
            <a:ext cx="2743200" cy="365125"/>
          </a:xfrm>
          <a:prstGeom prst="rect">
            <a:avLst/>
          </a:prstGeom>
        </p:spPr>
        <p:txBody>
          <a:bodyPr/>
          <a:lstStyle/>
          <a:p>
            <a:fld id="{86760BEA-5A78-4730-A328-BFF850BD86B7}" type="datetimeFigureOut">
              <a:rPr lang="en-ID" smtClean="0"/>
              <a:t>28/03/2021</a:t>
            </a:fld>
            <a:endParaRPr lang="en-ID"/>
          </a:p>
        </p:txBody>
      </p:sp>
      <p:sp>
        <p:nvSpPr>
          <p:cNvPr id="4" name="Footer Placeholder 3">
            <a:extLst>
              <a:ext uri="{FF2B5EF4-FFF2-40B4-BE49-F238E27FC236}">
                <a16:creationId xmlns:a16="http://schemas.microsoft.com/office/drawing/2014/main" id="{241A33BE-DC9C-4C9C-ADE3-F8112D70A951}"/>
              </a:ext>
            </a:extLst>
          </p:cNvPr>
          <p:cNvSpPr>
            <a:spLocks noGrp="1"/>
          </p:cNvSpPr>
          <p:nvPr>
            <p:ph type="ftr" sz="quarter" idx="11"/>
          </p:nvPr>
        </p:nvSpPr>
        <p:spPr>
          <a:xfrm>
            <a:off x="4109357" y="6357246"/>
            <a:ext cx="4114800" cy="365125"/>
          </a:xfrm>
          <a:prstGeom prst="rect">
            <a:avLst/>
          </a:prstGeom>
        </p:spPr>
        <p:txBody>
          <a:bodyPr/>
          <a:lstStyle/>
          <a:p>
            <a:endParaRPr lang="en-ID"/>
          </a:p>
        </p:txBody>
      </p:sp>
      <p:sp>
        <p:nvSpPr>
          <p:cNvPr id="5" name="Slide Number Placeholder 4">
            <a:extLst>
              <a:ext uri="{FF2B5EF4-FFF2-40B4-BE49-F238E27FC236}">
                <a16:creationId xmlns:a16="http://schemas.microsoft.com/office/drawing/2014/main" id="{A93E7398-C8CC-400C-AE3A-99BB2F99776C}"/>
              </a:ext>
            </a:extLst>
          </p:cNvPr>
          <p:cNvSpPr>
            <a:spLocks noGrp="1"/>
          </p:cNvSpPr>
          <p:nvPr>
            <p:ph type="sldNum" sz="quarter" idx="12"/>
          </p:nvPr>
        </p:nvSpPr>
        <p:spPr>
          <a:xfrm>
            <a:off x="8610600" y="6356350"/>
            <a:ext cx="2743200" cy="365125"/>
          </a:xfrm>
          <a:prstGeom prst="rect">
            <a:avLst/>
          </a:prstGeom>
        </p:spPr>
        <p:txBody>
          <a:bodyPr/>
          <a:lstStyle/>
          <a:p>
            <a:fld id="{A6F21438-721C-4787-B260-47765A40ABFF}" type="slidenum">
              <a:rPr lang="en-ID" smtClean="0"/>
              <a:t>‹#›</a:t>
            </a:fld>
            <a:endParaRPr lang="en-ID"/>
          </a:p>
        </p:txBody>
      </p:sp>
    </p:spTree>
    <p:extLst>
      <p:ext uri="{BB962C8B-B14F-4D97-AF65-F5344CB8AC3E}">
        <p14:creationId xmlns:p14="http://schemas.microsoft.com/office/powerpoint/2010/main" val="3350266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0B021B-4712-4470-8522-47C11AC4062D}"/>
              </a:ext>
            </a:extLst>
          </p:cNvPr>
          <p:cNvSpPr>
            <a:spLocks noGrp="1"/>
          </p:cNvSpPr>
          <p:nvPr>
            <p:ph type="dt" sz="half" idx="10"/>
          </p:nvPr>
        </p:nvSpPr>
        <p:spPr>
          <a:xfrm>
            <a:off x="838200" y="6356350"/>
            <a:ext cx="2743200" cy="365125"/>
          </a:xfrm>
          <a:prstGeom prst="rect">
            <a:avLst/>
          </a:prstGeom>
        </p:spPr>
        <p:txBody>
          <a:bodyPr/>
          <a:lstStyle/>
          <a:p>
            <a:fld id="{86760BEA-5A78-4730-A328-BFF850BD86B7}" type="datetimeFigureOut">
              <a:rPr lang="en-ID" smtClean="0"/>
              <a:t>28/03/2021</a:t>
            </a:fld>
            <a:endParaRPr lang="en-ID"/>
          </a:p>
        </p:txBody>
      </p:sp>
      <p:sp>
        <p:nvSpPr>
          <p:cNvPr id="3" name="Footer Placeholder 2">
            <a:extLst>
              <a:ext uri="{FF2B5EF4-FFF2-40B4-BE49-F238E27FC236}">
                <a16:creationId xmlns:a16="http://schemas.microsoft.com/office/drawing/2014/main" id="{A46D1DD3-44D1-4EA6-9604-4C5EC6FBD60A}"/>
              </a:ext>
            </a:extLst>
          </p:cNvPr>
          <p:cNvSpPr>
            <a:spLocks noGrp="1"/>
          </p:cNvSpPr>
          <p:nvPr>
            <p:ph type="ftr" sz="quarter" idx="11"/>
          </p:nvPr>
        </p:nvSpPr>
        <p:spPr>
          <a:xfrm>
            <a:off x="4109357" y="6357246"/>
            <a:ext cx="4114800" cy="365125"/>
          </a:xfrm>
          <a:prstGeom prst="rect">
            <a:avLst/>
          </a:prstGeom>
        </p:spPr>
        <p:txBody>
          <a:bodyPr/>
          <a:lstStyle/>
          <a:p>
            <a:endParaRPr lang="en-ID"/>
          </a:p>
        </p:txBody>
      </p:sp>
      <p:sp>
        <p:nvSpPr>
          <p:cNvPr id="4" name="Slide Number Placeholder 3">
            <a:extLst>
              <a:ext uri="{FF2B5EF4-FFF2-40B4-BE49-F238E27FC236}">
                <a16:creationId xmlns:a16="http://schemas.microsoft.com/office/drawing/2014/main" id="{3A4BED15-10D8-4B72-81C1-86F326294BB8}"/>
              </a:ext>
            </a:extLst>
          </p:cNvPr>
          <p:cNvSpPr>
            <a:spLocks noGrp="1"/>
          </p:cNvSpPr>
          <p:nvPr>
            <p:ph type="sldNum" sz="quarter" idx="12"/>
          </p:nvPr>
        </p:nvSpPr>
        <p:spPr>
          <a:xfrm>
            <a:off x="8610600" y="6356350"/>
            <a:ext cx="2743200" cy="365125"/>
          </a:xfrm>
          <a:prstGeom prst="rect">
            <a:avLst/>
          </a:prstGeom>
        </p:spPr>
        <p:txBody>
          <a:bodyPr/>
          <a:lstStyle/>
          <a:p>
            <a:fld id="{A6F21438-721C-4787-B260-47765A40ABFF}" type="slidenum">
              <a:rPr lang="en-ID" smtClean="0"/>
              <a:t>‹#›</a:t>
            </a:fld>
            <a:endParaRPr lang="en-ID"/>
          </a:p>
        </p:txBody>
      </p:sp>
    </p:spTree>
    <p:extLst>
      <p:ext uri="{BB962C8B-B14F-4D97-AF65-F5344CB8AC3E}">
        <p14:creationId xmlns:p14="http://schemas.microsoft.com/office/powerpoint/2010/main" val="963617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6C236-215F-4239-8C52-D33405542A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BFABDC0A-1428-4BC2-82F9-17D62EDD79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6CA5AE03-2283-4597-80E7-D7BCF4DF17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343CAB-7C56-45EB-AC19-43381D844DE9}"/>
              </a:ext>
            </a:extLst>
          </p:cNvPr>
          <p:cNvSpPr>
            <a:spLocks noGrp="1"/>
          </p:cNvSpPr>
          <p:nvPr>
            <p:ph type="dt" sz="half" idx="10"/>
          </p:nvPr>
        </p:nvSpPr>
        <p:spPr>
          <a:xfrm>
            <a:off x="838200" y="6356350"/>
            <a:ext cx="2743200" cy="365125"/>
          </a:xfrm>
          <a:prstGeom prst="rect">
            <a:avLst/>
          </a:prstGeom>
        </p:spPr>
        <p:txBody>
          <a:bodyPr/>
          <a:lstStyle/>
          <a:p>
            <a:fld id="{86760BEA-5A78-4730-A328-BFF850BD86B7}" type="datetimeFigureOut">
              <a:rPr lang="en-ID" smtClean="0"/>
              <a:t>28/03/2021</a:t>
            </a:fld>
            <a:endParaRPr lang="en-ID"/>
          </a:p>
        </p:txBody>
      </p:sp>
      <p:sp>
        <p:nvSpPr>
          <p:cNvPr id="6" name="Footer Placeholder 5">
            <a:extLst>
              <a:ext uri="{FF2B5EF4-FFF2-40B4-BE49-F238E27FC236}">
                <a16:creationId xmlns:a16="http://schemas.microsoft.com/office/drawing/2014/main" id="{BD80471B-720C-41B8-9C10-1472FFC781D5}"/>
              </a:ext>
            </a:extLst>
          </p:cNvPr>
          <p:cNvSpPr>
            <a:spLocks noGrp="1"/>
          </p:cNvSpPr>
          <p:nvPr>
            <p:ph type="ftr" sz="quarter" idx="11"/>
          </p:nvPr>
        </p:nvSpPr>
        <p:spPr>
          <a:xfrm>
            <a:off x="4109357" y="6357246"/>
            <a:ext cx="4114800" cy="365125"/>
          </a:xfrm>
          <a:prstGeom prst="rect">
            <a:avLst/>
          </a:prstGeom>
        </p:spPr>
        <p:txBody>
          <a:bodyPr/>
          <a:lstStyle/>
          <a:p>
            <a:endParaRPr lang="en-ID"/>
          </a:p>
        </p:txBody>
      </p:sp>
      <p:sp>
        <p:nvSpPr>
          <p:cNvPr id="7" name="Slide Number Placeholder 6">
            <a:extLst>
              <a:ext uri="{FF2B5EF4-FFF2-40B4-BE49-F238E27FC236}">
                <a16:creationId xmlns:a16="http://schemas.microsoft.com/office/drawing/2014/main" id="{73523F6B-A4CC-47F9-AFF3-5EA43CBA2CD9}"/>
              </a:ext>
            </a:extLst>
          </p:cNvPr>
          <p:cNvSpPr>
            <a:spLocks noGrp="1"/>
          </p:cNvSpPr>
          <p:nvPr>
            <p:ph type="sldNum" sz="quarter" idx="12"/>
          </p:nvPr>
        </p:nvSpPr>
        <p:spPr>
          <a:xfrm>
            <a:off x="8610600" y="6356350"/>
            <a:ext cx="2743200" cy="365125"/>
          </a:xfrm>
          <a:prstGeom prst="rect">
            <a:avLst/>
          </a:prstGeom>
        </p:spPr>
        <p:txBody>
          <a:bodyPr/>
          <a:lstStyle/>
          <a:p>
            <a:fld id="{A6F21438-721C-4787-B260-47765A40ABFF}" type="slidenum">
              <a:rPr lang="en-ID" smtClean="0"/>
              <a:t>‹#›</a:t>
            </a:fld>
            <a:endParaRPr lang="en-ID"/>
          </a:p>
        </p:txBody>
      </p:sp>
    </p:spTree>
    <p:extLst>
      <p:ext uri="{BB962C8B-B14F-4D97-AF65-F5344CB8AC3E}">
        <p14:creationId xmlns:p14="http://schemas.microsoft.com/office/powerpoint/2010/main" val="2331378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FF214-4D35-4CA2-89EE-D0BAF10706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CA2CEB93-707D-440C-A8CA-CC9F225EDA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370B788E-7DB1-438D-A079-E83CF1E461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42A25B-E993-41B9-BA91-93C12C37A18A}"/>
              </a:ext>
            </a:extLst>
          </p:cNvPr>
          <p:cNvSpPr>
            <a:spLocks noGrp="1"/>
          </p:cNvSpPr>
          <p:nvPr>
            <p:ph type="dt" sz="half" idx="10"/>
          </p:nvPr>
        </p:nvSpPr>
        <p:spPr>
          <a:xfrm>
            <a:off x="838200" y="6356350"/>
            <a:ext cx="2743200" cy="365125"/>
          </a:xfrm>
          <a:prstGeom prst="rect">
            <a:avLst/>
          </a:prstGeom>
        </p:spPr>
        <p:txBody>
          <a:bodyPr/>
          <a:lstStyle/>
          <a:p>
            <a:fld id="{86760BEA-5A78-4730-A328-BFF850BD86B7}" type="datetimeFigureOut">
              <a:rPr lang="en-ID" smtClean="0"/>
              <a:t>28/03/2021</a:t>
            </a:fld>
            <a:endParaRPr lang="en-ID"/>
          </a:p>
        </p:txBody>
      </p:sp>
      <p:sp>
        <p:nvSpPr>
          <p:cNvPr id="6" name="Footer Placeholder 5">
            <a:extLst>
              <a:ext uri="{FF2B5EF4-FFF2-40B4-BE49-F238E27FC236}">
                <a16:creationId xmlns:a16="http://schemas.microsoft.com/office/drawing/2014/main" id="{4B1E272F-6795-4A70-8E92-36A921EDF73C}"/>
              </a:ext>
            </a:extLst>
          </p:cNvPr>
          <p:cNvSpPr>
            <a:spLocks noGrp="1"/>
          </p:cNvSpPr>
          <p:nvPr>
            <p:ph type="ftr" sz="quarter" idx="11"/>
          </p:nvPr>
        </p:nvSpPr>
        <p:spPr>
          <a:xfrm>
            <a:off x="4109357" y="6357246"/>
            <a:ext cx="4114800" cy="365125"/>
          </a:xfrm>
          <a:prstGeom prst="rect">
            <a:avLst/>
          </a:prstGeom>
        </p:spPr>
        <p:txBody>
          <a:bodyPr/>
          <a:lstStyle/>
          <a:p>
            <a:endParaRPr lang="en-ID"/>
          </a:p>
        </p:txBody>
      </p:sp>
      <p:sp>
        <p:nvSpPr>
          <p:cNvPr id="7" name="Slide Number Placeholder 6">
            <a:extLst>
              <a:ext uri="{FF2B5EF4-FFF2-40B4-BE49-F238E27FC236}">
                <a16:creationId xmlns:a16="http://schemas.microsoft.com/office/drawing/2014/main" id="{432177F2-B2AD-470C-9A53-574ACD4DE8AC}"/>
              </a:ext>
            </a:extLst>
          </p:cNvPr>
          <p:cNvSpPr>
            <a:spLocks noGrp="1"/>
          </p:cNvSpPr>
          <p:nvPr>
            <p:ph type="sldNum" sz="quarter" idx="12"/>
          </p:nvPr>
        </p:nvSpPr>
        <p:spPr>
          <a:xfrm>
            <a:off x="8610600" y="6356350"/>
            <a:ext cx="2743200" cy="365125"/>
          </a:xfrm>
          <a:prstGeom prst="rect">
            <a:avLst/>
          </a:prstGeom>
        </p:spPr>
        <p:txBody>
          <a:bodyPr/>
          <a:lstStyle/>
          <a:p>
            <a:fld id="{A6F21438-721C-4787-B260-47765A40ABFF}" type="slidenum">
              <a:rPr lang="en-ID" smtClean="0"/>
              <a:t>‹#›</a:t>
            </a:fld>
            <a:endParaRPr lang="en-ID"/>
          </a:p>
        </p:txBody>
      </p:sp>
    </p:spTree>
    <p:extLst>
      <p:ext uri="{BB962C8B-B14F-4D97-AF65-F5344CB8AC3E}">
        <p14:creationId xmlns:p14="http://schemas.microsoft.com/office/powerpoint/2010/main" val="2958798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6CD156D6-4207-4EBA-9370-02BF6E20AA01}"/>
              </a:ext>
            </a:extLst>
          </p:cNvPr>
          <p:cNvPicPr>
            <a:picLocks noChangeAspect="1"/>
          </p:cNvPicPr>
          <p:nvPr userDrawn="1"/>
        </p:nvPicPr>
        <p:blipFill>
          <a:blip r:embed="rId13">
            <a:lum bright="70000" contrast="-70000"/>
            <a:extLst>
              <a:ext uri="{28A0092B-C50C-407E-A947-70E740481C1C}">
                <a14:useLocalDpi xmlns:a14="http://schemas.microsoft.com/office/drawing/2010/main" val="0"/>
              </a:ext>
            </a:extLst>
          </a:blip>
          <a:stretch>
            <a:fillRect/>
          </a:stretch>
        </p:blipFill>
        <p:spPr>
          <a:xfrm>
            <a:off x="0" y="6388371"/>
            <a:ext cx="12192000" cy="457200"/>
          </a:xfrm>
          <a:prstGeom prst="rect">
            <a:avLst/>
          </a:prstGeom>
        </p:spPr>
      </p:pic>
      <p:pic>
        <p:nvPicPr>
          <p:cNvPr id="8" name="Picture 7">
            <a:extLst>
              <a:ext uri="{FF2B5EF4-FFF2-40B4-BE49-F238E27FC236}">
                <a16:creationId xmlns:a16="http://schemas.microsoft.com/office/drawing/2014/main" id="{A8B0A959-0A82-4DD3-B59A-1DD1C51A6C7E}"/>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10951052" y="5589815"/>
            <a:ext cx="1333453" cy="1333453"/>
          </a:xfrm>
          <a:prstGeom prst="rect">
            <a:avLst/>
          </a:prstGeom>
        </p:spPr>
      </p:pic>
      <p:sp>
        <p:nvSpPr>
          <p:cNvPr id="2" name="Title Placeholder 1">
            <a:extLst>
              <a:ext uri="{FF2B5EF4-FFF2-40B4-BE49-F238E27FC236}">
                <a16:creationId xmlns:a16="http://schemas.microsoft.com/office/drawing/2014/main" id="{B92B3F66-FE5C-4B28-8037-07BA677BA5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ID" dirty="0"/>
          </a:p>
        </p:txBody>
      </p:sp>
      <p:sp>
        <p:nvSpPr>
          <p:cNvPr id="3" name="Text Placeholder 2">
            <a:extLst>
              <a:ext uri="{FF2B5EF4-FFF2-40B4-BE49-F238E27FC236}">
                <a16:creationId xmlns:a16="http://schemas.microsoft.com/office/drawing/2014/main" id="{9B54AFDE-4BE0-4D01-BDE2-32F13CCFD6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D" dirty="0"/>
          </a:p>
        </p:txBody>
      </p:sp>
      <p:pic>
        <p:nvPicPr>
          <p:cNvPr id="12" name="Picture 11">
            <a:extLst>
              <a:ext uri="{FF2B5EF4-FFF2-40B4-BE49-F238E27FC236}">
                <a16:creationId xmlns:a16="http://schemas.microsoft.com/office/drawing/2014/main" id="{3A001711-4BC3-486D-BD6F-A23261429588}"/>
              </a:ext>
            </a:extLst>
          </p:cNvPr>
          <p:cNvPicPr>
            <a:picLocks noChangeAspect="1"/>
          </p:cNvPicPr>
          <p:nvPr userDrawn="1"/>
        </p:nvPicPr>
        <p:blipFill>
          <a:blip r:embed="rId15">
            <a:lum bright="70000" contrast="-70000"/>
            <a:extLst>
              <a:ext uri="{28A0092B-C50C-407E-A947-70E740481C1C}">
                <a14:useLocalDpi xmlns:a14="http://schemas.microsoft.com/office/drawing/2010/main" val="0"/>
              </a:ext>
            </a:extLst>
          </a:blip>
          <a:stretch>
            <a:fillRect/>
          </a:stretch>
        </p:blipFill>
        <p:spPr>
          <a:xfrm>
            <a:off x="0" y="0"/>
            <a:ext cx="12192000" cy="457200"/>
          </a:xfrm>
          <a:prstGeom prst="rect">
            <a:avLst/>
          </a:prstGeom>
        </p:spPr>
      </p:pic>
    </p:spTree>
    <p:extLst>
      <p:ext uri="{BB962C8B-B14F-4D97-AF65-F5344CB8AC3E}">
        <p14:creationId xmlns:p14="http://schemas.microsoft.com/office/powerpoint/2010/main" val="19923791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25DAF1-F156-443F-865A-A795A9460D49}"/>
              </a:ext>
            </a:extLst>
          </p:cNvPr>
          <p:cNvSpPr>
            <a:spLocks noGrp="1"/>
          </p:cNvSpPr>
          <p:nvPr>
            <p:ph type="ctrTitle"/>
          </p:nvPr>
        </p:nvSpPr>
        <p:spPr>
          <a:xfrm>
            <a:off x="1524000" y="1347647"/>
            <a:ext cx="9144000" cy="2387600"/>
          </a:xfrm>
        </p:spPr>
        <p:txBody>
          <a:bodyPr/>
          <a:lstStyle/>
          <a:p>
            <a:r>
              <a:rPr lang="id-ID" dirty="0">
                <a:latin typeface="Times New Roman" panose="02020603050405020304" pitchFamily="18" charset="0"/>
                <a:cs typeface="Times New Roman" panose="02020603050405020304" pitchFamily="18" charset="0"/>
              </a:rPr>
              <a:t>Perhitungan Pendapatan Nasional</a:t>
            </a:r>
            <a:endParaRPr lang="en-ID"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F4F03F78-0A6E-4687-B05B-C9118288847C}"/>
              </a:ext>
            </a:extLst>
          </p:cNvPr>
          <p:cNvSpPr>
            <a:spLocks noGrp="1"/>
          </p:cNvSpPr>
          <p:nvPr>
            <p:ph type="subTitle" idx="1"/>
          </p:nvPr>
        </p:nvSpPr>
        <p:spPr>
          <a:xfrm>
            <a:off x="1524000" y="3827322"/>
            <a:ext cx="9144000" cy="1655762"/>
          </a:xfrm>
        </p:spPr>
        <p:txBody>
          <a:bodyPr/>
          <a:lstStyle/>
          <a:p>
            <a:r>
              <a:rPr lang="en-GB" dirty="0">
                <a:latin typeface="Times New Roman" panose="02020603050405020304" pitchFamily="18" charset="0"/>
                <a:cs typeface="Times New Roman" panose="02020603050405020304" pitchFamily="18" charset="0"/>
              </a:rPr>
              <a:t>Author By : AM KOBAR</a:t>
            </a:r>
            <a:endParaRPr lang="en-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35990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F164D9A6-9452-409E-8FBD-FBF6298AD6EA}"/>
              </a:ext>
            </a:extLst>
          </p:cNvPr>
          <p:cNvSpPr>
            <a:spLocks noGrp="1"/>
          </p:cNvSpPr>
          <p:nvPr>
            <p:ph idx="1"/>
          </p:nvPr>
        </p:nvSpPr>
        <p:spPr>
          <a:xfrm>
            <a:off x="822960" y="656823"/>
            <a:ext cx="10175598" cy="5795492"/>
          </a:xfrm>
        </p:spPr>
        <p:txBody>
          <a:bodyPr>
            <a:normAutofit/>
          </a:bodyPr>
          <a:lstStyle/>
          <a:p>
            <a:pPr marL="457200" indent="-457200">
              <a:buFont typeface="+mj-lt"/>
              <a:buAutoNum type="alphaLcPeriod" startAt="2"/>
            </a:pPr>
            <a:r>
              <a:rPr lang="en-US" sz="1800" b="1" dirty="0" err="1">
                <a:latin typeface="Times New Roman" panose="02020603050405020304" pitchFamily="18" charset="0"/>
                <a:cs typeface="Times New Roman" panose="02020603050405020304" pitchFamily="18" charset="0"/>
              </a:rPr>
              <a:t>Pajak</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Tidak</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langsung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yaitu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pajak</a:t>
            </a:r>
            <a:r>
              <a:rPr lang="en-US" sz="1800" dirty="0">
                <a:latin typeface="Times New Roman" panose="02020603050405020304" pitchFamily="18" charset="0"/>
                <a:cs typeface="Times New Roman" panose="02020603050405020304" pitchFamily="18" charset="0"/>
              </a:rPr>
              <a:t> yang </a:t>
            </a:r>
            <a:r>
              <a:rPr lang="en-US" sz="1800" dirty="0" err="1">
                <a:latin typeface="Times New Roman" panose="02020603050405020304" pitchFamily="18" charset="0"/>
                <a:cs typeface="Times New Roman" panose="02020603050405020304" pitchFamily="18" charset="0"/>
              </a:rPr>
              <a:t>dapat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digantikan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oleh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pihak</a:t>
            </a:r>
            <a:r>
              <a:rPr lang="en-US" sz="1800" dirty="0">
                <a:latin typeface="Times New Roman" panose="02020603050405020304" pitchFamily="18" charset="0"/>
                <a:cs typeface="Times New Roman" panose="02020603050405020304" pitchFamily="18" charset="0"/>
              </a:rPr>
              <a:t> lain, </a:t>
            </a:r>
            <a:r>
              <a:rPr lang="en-US" sz="1800" dirty="0" err="1">
                <a:latin typeface="Times New Roman" panose="02020603050405020304" pitchFamily="18" charset="0"/>
                <a:cs typeface="Times New Roman" panose="02020603050405020304" pitchFamily="18" charset="0"/>
              </a:rPr>
              <a:t>baik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sebagian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maupun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seluruhnya,terdiri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dari</a:t>
            </a:r>
            <a:r>
              <a:rPr lang="en-US" sz="1800" dirty="0">
                <a:latin typeface="Times New Roman" panose="02020603050405020304" pitchFamily="18" charset="0"/>
                <a:cs typeface="Times New Roman" panose="02020603050405020304" pitchFamily="18" charset="0"/>
              </a:rPr>
              <a:t> :</a:t>
            </a:r>
            <a:endParaRPr lang="id-ID" sz="1800" dirty="0">
              <a:latin typeface="Times New Roman" panose="02020603050405020304" pitchFamily="18" charset="0"/>
              <a:cs typeface="Times New Roman" panose="02020603050405020304" pitchFamily="18" charset="0"/>
            </a:endParaRPr>
          </a:p>
          <a:p>
            <a:pPr lvl="1"/>
            <a:r>
              <a:rPr lang="en-US" sz="1800" dirty="0" err="1">
                <a:latin typeface="Times New Roman" panose="02020603050405020304" pitchFamily="18" charset="0"/>
                <a:cs typeface="Times New Roman" panose="02020603050405020304" pitchFamily="18" charset="0"/>
              </a:rPr>
              <a:t>pajak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penjualan</a:t>
            </a:r>
            <a:endParaRPr lang="id-ID" sz="1800" dirty="0">
              <a:latin typeface="Times New Roman" panose="02020603050405020304" pitchFamily="18" charset="0"/>
              <a:cs typeface="Times New Roman" panose="02020603050405020304" pitchFamily="18" charset="0"/>
            </a:endParaRPr>
          </a:p>
          <a:p>
            <a:pPr lvl="1"/>
            <a:r>
              <a:rPr lang="en-US" sz="1800" dirty="0" err="1">
                <a:latin typeface="Times New Roman" panose="02020603050405020304" pitchFamily="18" charset="0"/>
                <a:cs typeface="Times New Roman" panose="02020603050405020304" pitchFamily="18" charset="0"/>
              </a:rPr>
              <a:t>pajak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penjualan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impor</a:t>
            </a:r>
            <a:endParaRPr lang="id-ID" sz="1800" dirty="0">
              <a:latin typeface="Times New Roman" panose="02020603050405020304" pitchFamily="18" charset="0"/>
              <a:cs typeface="Times New Roman" panose="02020603050405020304" pitchFamily="18" charset="0"/>
            </a:endParaRPr>
          </a:p>
          <a:p>
            <a:pPr lvl="1"/>
            <a:r>
              <a:rPr lang="en-US" sz="1800" dirty="0" err="1">
                <a:latin typeface="Times New Roman" panose="02020603050405020304" pitchFamily="18" charset="0"/>
                <a:cs typeface="Times New Roman" panose="02020603050405020304" pitchFamily="18" charset="0"/>
              </a:rPr>
              <a:t>cukai</a:t>
            </a:r>
            <a:endParaRPr lang="id-ID" sz="1800" dirty="0">
              <a:latin typeface="Times New Roman" panose="02020603050405020304" pitchFamily="18" charset="0"/>
              <a:cs typeface="Times New Roman" panose="02020603050405020304" pitchFamily="18" charset="0"/>
            </a:endParaRPr>
          </a:p>
          <a:p>
            <a:pPr lvl="1"/>
            <a:r>
              <a:rPr lang="en-US" sz="1800" dirty="0" err="1">
                <a:latin typeface="Times New Roman" panose="02020603050405020304" pitchFamily="18" charset="0"/>
                <a:cs typeface="Times New Roman" panose="02020603050405020304" pitchFamily="18" charset="0"/>
              </a:rPr>
              <a:t>bea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masuk</a:t>
            </a:r>
            <a:endParaRPr lang="id-ID" sz="1800" dirty="0">
              <a:latin typeface="Times New Roman" panose="02020603050405020304" pitchFamily="18" charset="0"/>
              <a:cs typeface="Times New Roman" panose="02020603050405020304" pitchFamily="18" charset="0"/>
            </a:endParaRPr>
          </a:p>
          <a:p>
            <a:pPr lvl="1"/>
            <a:r>
              <a:rPr lang="en-US" sz="1800" dirty="0" err="1">
                <a:latin typeface="Times New Roman" panose="02020603050405020304" pitchFamily="18" charset="0"/>
                <a:cs typeface="Times New Roman" panose="02020603050405020304" pitchFamily="18" charset="0"/>
              </a:rPr>
              <a:t>pajak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ekspor</a:t>
            </a:r>
            <a:endParaRPr lang="id-ID" sz="1800" dirty="0">
              <a:latin typeface="Times New Roman" panose="02020603050405020304" pitchFamily="18" charset="0"/>
              <a:cs typeface="Times New Roman" panose="02020603050405020304" pitchFamily="18" charset="0"/>
            </a:endParaRPr>
          </a:p>
          <a:p>
            <a:pPr marL="457200" lvl="0" indent="-457200" algn="just">
              <a:buFont typeface="+mj-lt"/>
              <a:buAutoNum type="alphaLcPeriod" startAt="3"/>
            </a:pPr>
            <a:r>
              <a:rPr lang="en-US" sz="1800" b="1" dirty="0" err="1">
                <a:latin typeface="Times New Roman" panose="02020603050405020304" pitchFamily="18" charset="0"/>
                <a:cs typeface="Times New Roman" panose="02020603050405020304" pitchFamily="18" charset="0"/>
              </a:rPr>
              <a:t>Penerimaan</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bukan</a:t>
            </a:r>
            <a:r>
              <a:rPr lang="en-US" sz="1800" b="1" dirty="0">
                <a:latin typeface="Times New Roman" panose="02020603050405020304" pitchFamily="18" charset="0"/>
                <a:cs typeface="Times New Roman" panose="02020603050405020304" pitchFamily="18" charset="0"/>
              </a:rPr>
              <a:t> </a:t>
            </a:r>
            <a:r>
              <a:rPr lang="en-US" sz="1800" b="1" dirty="0" err="1">
                <a:latin typeface="Times New Roman" panose="02020603050405020304" pitchFamily="18" charset="0"/>
                <a:cs typeface="Times New Roman" panose="02020603050405020304" pitchFamily="18" charset="0"/>
              </a:rPr>
              <a:t>pajak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yaitu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penerimaan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penjualan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barang-barang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milik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pemerintah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penerimaan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jasa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penerimaan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kejaksaan</a:t>
            </a:r>
            <a:r>
              <a:rPr lang="en-US" sz="1800" dirty="0">
                <a:latin typeface="Times New Roman" panose="02020603050405020304" pitchFamily="18" charset="0"/>
                <a:cs typeface="Times New Roman" panose="02020603050405020304" pitchFamily="18" charset="0"/>
              </a:rPr>
              <a:t> dan </a:t>
            </a:r>
            <a:r>
              <a:rPr lang="en-US" sz="1800" dirty="0" err="1">
                <a:latin typeface="Times New Roman" panose="02020603050405020304" pitchFamily="18" charset="0"/>
                <a:cs typeface="Times New Roman" panose="02020603050405020304" pitchFamily="18" charset="0"/>
              </a:rPr>
              <a:t>peradilan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penrimaan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pendidikan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iuran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hasil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hutan</a:t>
            </a:r>
            <a:r>
              <a:rPr lang="en-US" sz="1800" dirty="0">
                <a:latin typeface="Times New Roman" panose="02020603050405020304" pitchFamily="18" charset="0"/>
                <a:cs typeface="Times New Roman" panose="02020603050405020304" pitchFamily="18" charset="0"/>
              </a:rPr>
              <a:t> dan lain-lain.</a:t>
            </a:r>
            <a:endParaRPr lang="id-ID" sz="1800" dirty="0">
              <a:latin typeface="Times New Roman" panose="02020603050405020304" pitchFamily="18" charset="0"/>
              <a:cs typeface="Times New Roman" panose="02020603050405020304" pitchFamily="18" charset="0"/>
            </a:endParaRPr>
          </a:p>
          <a:p>
            <a:pPr marL="457200" lvl="0" indent="-457200">
              <a:buFont typeface="+mj-lt"/>
              <a:buAutoNum type="arabicPeriod" startAt="2"/>
            </a:pPr>
            <a:r>
              <a:rPr lang="en-US" sz="1800" b="1" dirty="0" err="1">
                <a:latin typeface="Times New Roman" panose="02020603050405020304" pitchFamily="18" charset="0"/>
                <a:cs typeface="Times New Roman" panose="02020603050405020304" pitchFamily="18" charset="0"/>
              </a:rPr>
              <a:t>Peneriamaan</a:t>
            </a:r>
            <a:r>
              <a:rPr lang="en-US" sz="1800" b="1" dirty="0">
                <a:latin typeface="Times New Roman" panose="02020603050405020304" pitchFamily="18" charset="0"/>
                <a:cs typeface="Times New Roman" panose="02020603050405020304" pitchFamily="18" charset="0"/>
              </a:rPr>
              <a:t> Pembangunan</a:t>
            </a:r>
            <a:endParaRPr lang="id-ID" sz="1800" dirty="0">
              <a:latin typeface="Times New Roman" panose="02020603050405020304" pitchFamily="18" charset="0"/>
              <a:cs typeface="Times New Roman" panose="02020603050405020304" pitchFamily="18" charset="0"/>
            </a:endParaRPr>
          </a:p>
          <a:p>
            <a:pPr marL="457200" lvl="1" indent="0" algn="just">
              <a:buNone/>
            </a:pPr>
            <a:r>
              <a:rPr lang="en-US" sz="1800" b="1" dirty="0" err="1">
                <a:latin typeface="Times New Roman" panose="02020603050405020304" pitchFamily="18" charset="0"/>
                <a:cs typeface="Times New Roman" panose="02020603050405020304" pitchFamily="18" charset="0"/>
              </a:rPr>
              <a:t>P</a:t>
            </a:r>
            <a:r>
              <a:rPr lang="en-US" sz="1800" dirty="0" err="1">
                <a:latin typeface="Times New Roman" panose="02020603050405020304" pitchFamily="18" charset="0"/>
                <a:cs typeface="Times New Roman" panose="02020603050405020304" pitchFamily="18" charset="0"/>
              </a:rPr>
              <a:t>enerimaan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pembangunan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adalah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penerimaan</a:t>
            </a:r>
            <a:r>
              <a:rPr lang="en-US" sz="1800" dirty="0">
                <a:latin typeface="Times New Roman" panose="02020603050405020304" pitchFamily="18" charset="0"/>
                <a:cs typeface="Times New Roman" panose="02020603050405020304" pitchFamily="18" charset="0"/>
              </a:rPr>
              <a:t> yang </a:t>
            </a:r>
            <a:r>
              <a:rPr lang="en-US" sz="1800" dirty="0" err="1">
                <a:latin typeface="Times New Roman" panose="02020603050405020304" pitchFamily="18" charset="0"/>
                <a:cs typeface="Times New Roman" panose="02020603050405020304" pitchFamily="18" charset="0"/>
              </a:rPr>
              <a:t>berasal</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bantuan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luar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negeri</a:t>
            </a:r>
            <a:r>
              <a:rPr lang="en-US" sz="1800" dirty="0">
                <a:latin typeface="Times New Roman" panose="02020603050405020304" pitchFamily="18" charset="0"/>
                <a:cs typeface="Times New Roman" panose="02020603050405020304" pitchFamily="18" charset="0"/>
              </a:rPr>
              <a:t> yang </a:t>
            </a:r>
            <a:r>
              <a:rPr lang="en-US" sz="1800" dirty="0" err="1">
                <a:latin typeface="Times New Roman" panose="02020603050405020304" pitchFamily="18" charset="0"/>
                <a:cs typeface="Times New Roman" panose="02020603050405020304" pitchFamily="18" charset="0"/>
              </a:rPr>
              <a:t>dinyatakan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dalam</a:t>
            </a:r>
            <a:r>
              <a:rPr lang="en-US" sz="1800" dirty="0">
                <a:latin typeface="Times New Roman" panose="02020603050405020304" pitchFamily="18" charset="0"/>
                <a:cs typeface="Times New Roman" panose="02020603050405020304" pitchFamily="18" charset="0"/>
              </a:rPr>
              <a:t> rupiah </a:t>
            </a:r>
            <a:r>
              <a:rPr lang="en-US" sz="1800" dirty="0" err="1">
                <a:latin typeface="Times New Roman" panose="02020603050405020304" pitchFamily="18" charset="0"/>
                <a:cs typeface="Times New Roman" panose="02020603050405020304" pitchFamily="18" charset="0"/>
              </a:rPr>
              <a:t>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terdiri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bantuan</a:t>
            </a:r>
            <a:r>
              <a:rPr lang="en-US" sz="1800" dirty="0">
                <a:latin typeface="Times New Roman" panose="02020603050405020304" pitchFamily="18" charset="0"/>
                <a:cs typeface="Times New Roman" panose="02020603050405020304" pitchFamily="18" charset="0"/>
              </a:rPr>
              <a:t> program </a:t>
            </a:r>
            <a:r>
              <a:rPr lang="en-US" sz="1800" dirty="0" err="1">
                <a:latin typeface="Times New Roman" panose="02020603050405020304" pitchFamily="18" charset="0"/>
                <a:cs typeface="Times New Roman" panose="02020603050405020304" pitchFamily="18" charset="0"/>
              </a:rPr>
              <a:t>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bantuan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proyek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Bantuan</a:t>
            </a:r>
            <a:r>
              <a:rPr lang="en-US" sz="1800" dirty="0">
                <a:latin typeface="Times New Roman" panose="02020603050405020304" pitchFamily="18" charset="0"/>
                <a:cs typeface="Times New Roman" panose="02020603050405020304" pitchFamily="18" charset="0"/>
              </a:rPr>
              <a:t> program </a:t>
            </a:r>
            <a:r>
              <a:rPr lang="en-US" sz="1800" dirty="0" err="1">
                <a:latin typeface="Times New Roman" panose="02020603050405020304" pitchFamily="18" charset="0"/>
                <a:cs typeface="Times New Roman" panose="02020603050405020304" pitchFamily="18" charset="0"/>
              </a:rPr>
              <a:t>adalah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bantuan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luar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negeri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untuk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mendukung</a:t>
            </a:r>
            <a:r>
              <a:rPr lang="en-US" sz="1800" dirty="0">
                <a:latin typeface="Times New Roman" panose="02020603050405020304" pitchFamily="18" charset="0"/>
                <a:cs typeface="Times New Roman" panose="02020603050405020304" pitchFamily="18" charset="0"/>
              </a:rPr>
              <a:t> program-program </a:t>
            </a:r>
            <a:r>
              <a:rPr lang="en-US" sz="1800" dirty="0" err="1">
                <a:latin typeface="Times New Roman" panose="02020603050405020304" pitchFamily="18" charset="0"/>
                <a:cs typeface="Times New Roman" panose="02020603050405020304" pitchFamily="18" charset="0"/>
              </a:rPr>
              <a:t>tertentu</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misalnya</a:t>
            </a:r>
            <a:r>
              <a:rPr lang="en-US" sz="1800" dirty="0">
                <a:latin typeface="Times New Roman" panose="02020603050405020304" pitchFamily="18" charset="0"/>
                <a:cs typeface="Times New Roman" panose="02020603050405020304" pitchFamily="18" charset="0"/>
              </a:rPr>
              <a:t> program </a:t>
            </a:r>
            <a:r>
              <a:rPr lang="en-US" sz="1800" dirty="0" err="1">
                <a:latin typeface="Times New Roman" panose="02020603050405020304" pitchFamily="18" charset="0"/>
                <a:cs typeface="Times New Roman" panose="02020603050405020304" pitchFamily="18" charset="0"/>
              </a:rPr>
              <a:t>pendidikan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kesehatan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Sedangkan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bantuan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proyek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adalah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bantuan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luar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negeri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dalam</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rangka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untuk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membangun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proyek-proyek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sosial</a:t>
            </a:r>
            <a:r>
              <a:rPr lang="en-US" sz="1800" dirty="0">
                <a:latin typeface="Times New Roman" panose="02020603050405020304" pitchFamily="18" charset="0"/>
                <a:cs typeface="Times New Roman" panose="02020603050405020304" pitchFamily="18" charset="0"/>
              </a:rPr>
              <a:t> di </a:t>
            </a:r>
            <a:r>
              <a:rPr lang="en-US" sz="1800" dirty="0" err="1">
                <a:latin typeface="Times New Roman" panose="02020603050405020304" pitchFamily="18" charset="0"/>
                <a:cs typeface="Times New Roman" panose="02020603050405020304" pitchFamily="18" charset="0"/>
              </a:rPr>
              <a:t>dalam</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masyarakat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seperti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bantuan</a:t>
            </a:r>
            <a:r>
              <a:rPr lang="en-US" sz="1800" dirty="0">
                <a:latin typeface="Times New Roman" panose="02020603050405020304" pitchFamily="18" charset="0"/>
                <a:cs typeface="Times New Roman" panose="02020603050405020304" pitchFamily="18" charset="0"/>
              </a:rPr>
              <a:t> air </a:t>
            </a:r>
            <a:r>
              <a:rPr lang="en-US" sz="1800" dirty="0" err="1">
                <a:latin typeface="Times New Roman" panose="02020603050405020304" pitchFamily="18" charset="0"/>
                <a:cs typeface="Times New Roman" panose="02020603050405020304" pitchFamily="18" charset="0"/>
              </a:rPr>
              <a:t>bersih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jembatan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jalan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dan</a:t>
            </a:r>
            <a:r>
              <a:rPr lang="en-US" sz="1800" dirty="0">
                <a:latin typeface="Times New Roman" panose="02020603050405020304" pitchFamily="18" charset="0"/>
                <a:cs typeface="Times New Roman" panose="02020603050405020304" pitchFamily="18" charset="0"/>
              </a:rPr>
              <a:t> lain-lain.</a:t>
            </a:r>
            <a:endParaRPr lang="id-ID" sz="1800" dirty="0">
              <a:latin typeface="Times New Roman" panose="02020603050405020304" pitchFamily="18" charset="0"/>
              <a:cs typeface="Times New Roman" panose="02020603050405020304" pitchFamily="18" charset="0"/>
            </a:endParaRPr>
          </a:p>
          <a:p>
            <a:pPr marL="0" indent="0">
              <a:buNone/>
            </a:pPr>
            <a:endParaRPr lang="id-ID"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45299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4" name="Content Placeholder 2">
                <a:extLst>
                  <a:ext uri="{FF2B5EF4-FFF2-40B4-BE49-F238E27FC236}">
                    <a16:creationId xmlns:a16="http://schemas.microsoft.com/office/drawing/2014/main" id="{FE5C9F1B-577B-41E4-9A7A-9BCF7E82AFCF}"/>
                  </a:ext>
                </a:extLst>
              </p:cNvPr>
              <p:cNvSpPr>
                <a:spLocks noGrp="1"/>
              </p:cNvSpPr>
              <p:nvPr>
                <p:ph idx="1"/>
              </p:nvPr>
            </p:nvSpPr>
            <p:spPr>
              <a:xfrm>
                <a:off x="838200" y="850006"/>
                <a:ext cx="10515600" cy="5326957"/>
              </a:xfrm>
            </p:spPr>
            <p:txBody>
              <a:bodyPr/>
              <a:lstStyle/>
              <a:p>
                <a:pPr marL="0" indent="0" algn="just">
                  <a:buNone/>
                </a:pPr>
                <a:r>
                  <a:rPr lang="id-ID" sz="2000" dirty="0">
                    <a:latin typeface="Times New Roman" panose="02020603050405020304" pitchFamily="18" charset="0"/>
                    <a:cs typeface="Times New Roman" panose="02020603050405020304" pitchFamily="18" charset="0"/>
                  </a:rPr>
                  <a:t>Metode pendapatan memndang nilai output perekonomian ebagai nilai total balas jasa atau faktor produksi yang digunakan dalam proses produksi. Balas jasa untuk tenaga kerja adalah upah atau gaji. Untuk barang modal adalah pendapatan sewa. Untuk pemilik uang/aset finansial adalah pendapatan bunga. Sedangkan untuk pengusaha adalah keuntungan. Total balas jasa atas seluruh faktor produksi disebut Pendapatan Nasional (PN).</a:t>
                </a:r>
              </a:p>
              <a:p>
                <a:pPr marL="0" indent="0" algn="just">
                  <a:buNone/>
                </a:pPr>
                <a:endParaRPr lang="id-ID" sz="2000" dirty="0">
                  <a:latin typeface="Times New Roman" panose="02020603050405020304" pitchFamily="18" charset="0"/>
                  <a:cs typeface="Times New Roman" panose="02020603050405020304" pitchFamily="18" charset="0"/>
                </a:endParaRPr>
              </a:p>
              <a:p>
                <a:pPr marL="0" indent="0" algn="just">
                  <a:buNone/>
                </a:pPr>
                <a:r>
                  <a:rPr lang="en-GB" sz="2000" dirty="0">
                    <a:latin typeface="Times New Roman" panose="02020603050405020304" pitchFamily="18" charset="0"/>
                    <a:cs typeface="Times New Roman" panose="02020603050405020304" pitchFamily="18" charset="0"/>
                  </a:rPr>
                  <a:t>				</a:t>
                </a:r>
                <a:r>
                  <a:rPr lang="id-ID" sz="2000" dirty="0">
                    <a:latin typeface="Times New Roman" panose="02020603050405020304" pitchFamily="18" charset="0"/>
                    <a:cs typeface="Times New Roman" panose="02020603050405020304" pitchFamily="18" charset="0"/>
                  </a:rPr>
                  <a:t>PN = </a:t>
                </a:r>
                <a14:m>
                  <m:oMath xmlns:m="http://schemas.openxmlformats.org/officeDocument/2006/math">
                    <m:r>
                      <m:rPr>
                        <m:sty m:val="p"/>
                      </m:rPr>
                      <a:rPr lang="id-ID" sz="2000" b="0" i="0" smtClean="0">
                        <a:latin typeface="Cambria Math" panose="02040503050406030204" pitchFamily="18" charset="0"/>
                      </a:rPr>
                      <m:t>w</m:t>
                    </m:r>
                    <m:r>
                      <a:rPr lang="id-ID" sz="2000" b="0" i="0" smtClean="0">
                        <a:latin typeface="Cambria Math" panose="02040503050406030204" pitchFamily="18" charset="0"/>
                      </a:rPr>
                      <m:t>+</m:t>
                    </m:r>
                    <m:r>
                      <m:rPr>
                        <m:sty m:val="p"/>
                      </m:rPr>
                      <a:rPr lang="id-ID" sz="2000" b="0" i="0" smtClean="0">
                        <a:latin typeface="Cambria Math" panose="02040503050406030204" pitchFamily="18" charset="0"/>
                      </a:rPr>
                      <m:t>i</m:t>
                    </m:r>
                    <m:r>
                      <a:rPr lang="id-ID" sz="2000" b="0" i="0" smtClean="0">
                        <a:latin typeface="Cambria Math" panose="02040503050406030204" pitchFamily="18" charset="0"/>
                      </a:rPr>
                      <m:t>+</m:t>
                    </m:r>
                    <m:r>
                      <m:rPr>
                        <m:sty m:val="p"/>
                      </m:rPr>
                      <a:rPr lang="id-ID" sz="2000" b="0" i="0" smtClean="0">
                        <a:latin typeface="Cambria Math" panose="02040503050406030204" pitchFamily="18" charset="0"/>
                      </a:rPr>
                      <m:t>r</m:t>
                    </m:r>
                    <m:r>
                      <a:rPr lang="id-ID" sz="2000" b="0" i="0" smtClean="0">
                        <a:latin typeface="Cambria Math" panose="02040503050406030204" pitchFamily="18" charset="0"/>
                      </a:rPr>
                      <m:t>+ </m:t>
                    </m:r>
                    <m:r>
                      <m:rPr>
                        <m:sty m:val="p"/>
                      </m:rPr>
                      <a:rPr lang="el-GR" sz="2000" b="0" i="1" smtClean="0">
                        <a:latin typeface="Cambria Math" panose="02040503050406030204" pitchFamily="18" charset="0"/>
                        <a:ea typeface="Cambria Math" panose="02040503050406030204" pitchFamily="18" charset="0"/>
                      </a:rPr>
                      <m:t>π</m:t>
                    </m:r>
                  </m:oMath>
                </a14:m>
                <a:endParaRPr lang="id-ID" sz="2000" dirty="0">
                  <a:latin typeface="Times New Roman" panose="02020603050405020304" pitchFamily="18" charset="0"/>
                  <a:cs typeface="Times New Roman" panose="02020603050405020304" pitchFamily="18" charset="0"/>
                </a:endParaRPr>
              </a:p>
              <a:p>
                <a:pPr marL="0" indent="0" algn="just">
                  <a:buNone/>
                </a:pPr>
                <a:r>
                  <a:rPr lang="id-ID" sz="2000" dirty="0">
                    <a:latin typeface="Times New Roman" panose="02020603050405020304" pitchFamily="18" charset="0"/>
                    <a:cs typeface="Times New Roman" panose="02020603050405020304" pitchFamily="18" charset="0"/>
                  </a:rPr>
                  <a:t>   dimana :</a:t>
                </a:r>
              </a:p>
              <a:p>
                <a:pPr marL="0" indent="0" algn="just">
                  <a:buNone/>
                </a:pPr>
                <a:r>
                  <a:rPr lang="id-ID" sz="1800" dirty="0">
                    <a:latin typeface="Times New Roman" panose="02020603050405020304" pitchFamily="18" charset="0"/>
                    <a:cs typeface="Times New Roman" panose="02020603050405020304" pitchFamily="18" charset="0"/>
                  </a:rPr>
                  <a:t>w</a:t>
                </a:r>
                <a14:m>
                  <m:oMath xmlns:m="http://schemas.openxmlformats.org/officeDocument/2006/math">
                    <m:r>
                      <a:rPr lang="id-ID" sz="1800" b="0" i="0" smtClean="0">
                        <a:latin typeface="Cambria Math" panose="02040503050406030204" pitchFamily="18" charset="0"/>
                      </a:rPr>
                      <m:t>  </m:t>
                    </m:r>
                    <m:r>
                      <a:rPr lang="id-ID" sz="1800" i="1" smtClean="0">
                        <a:latin typeface="Cambria Math" panose="02040503050406030204" pitchFamily="18" charset="0"/>
                      </a:rPr>
                      <m:t>=</m:t>
                    </m:r>
                    <m:r>
                      <a:rPr lang="id-ID" sz="1800" b="0" i="1" smtClean="0">
                        <a:latin typeface="Cambria Math" panose="02040503050406030204" pitchFamily="18" charset="0"/>
                      </a:rPr>
                      <m:t>𝑢𝑝𝑎h</m:t>
                    </m:r>
                    <m:r>
                      <a:rPr lang="id-ID" sz="1800" b="0" i="1" smtClean="0">
                        <a:latin typeface="Cambria Math" panose="02040503050406030204" pitchFamily="18" charset="0"/>
                      </a:rPr>
                      <m:t>/</m:t>
                    </m:r>
                    <m:r>
                      <a:rPr lang="id-ID" sz="1800" b="0" i="1" smtClean="0">
                        <a:latin typeface="Cambria Math" panose="02040503050406030204" pitchFamily="18" charset="0"/>
                      </a:rPr>
                      <m:t>𝑔𝑎𝑗𝑖</m:t>
                    </m:r>
                  </m:oMath>
                </a14:m>
                <a:endParaRPr lang="id-ID" sz="1800" dirty="0">
                  <a:latin typeface="Times New Roman" panose="02020603050405020304" pitchFamily="18" charset="0"/>
                  <a:cs typeface="Times New Roman" panose="02020603050405020304" pitchFamily="18" charset="0"/>
                </a:endParaRPr>
              </a:p>
              <a:p>
                <a:pPr marL="0" indent="0" algn="just">
                  <a:buNone/>
                </a:pPr>
                <a:r>
                  <a:rPr lang="id-ID" sz="1800" dirty="0">
                    <a:latin typeface="Times New Roman" panose="02020603050405020304" pitchFamily="18" charset="0"/>
                    <a:cs typeface="Times New Roman" panose="02020603050405020304" pitchFamily="18" charset="0"/>
                  </a:rPr>
                  <a:t>i </a:t>
                </a:r>
                <a14:m>
                  <m:oMath xmlns:m="http://schemas.openxmlformats.org/officeDocument/2006/math">
                    <m:r>
                      <a:rPr lang="id-ID" sz="1800" b="0" i="0" smtClean="0">
                        <a:latin typeface="Cambria Math" panose="02040503050406030204" pitchFamily="18" charset="0"/>
                      </a:rPr>
                      <m:t>   </m:t>
                    </m:r>
                    <m:r>
                      <a:rPr lang="id-ID" sz="1800" i="1" smtClean="0">
                        <a:latin typeface="Cambria Math" panose="02040503050406030204" pitchFamily="18" charset="0"/>
                      </a:rPr>
                      <m:t>=</m:t>
                    </m:r>
                    <m:r>
                      <a:rPr lang="id-ID" sz="1800" b="0" i="1" smtClean="0">
                        <a:latin typeface="Cambria Math" panose="02040503050406030204" pitchFamily="18" charset="0"/>
                      </a:rPr>
                      <m:t>𝑝𝑒𝑛𝑑𝑎𝑝𝑎𝑡𝑎𝑛</m:t>
                    </m:r>
                    <m:r>
                      <a:rPr lang="id-ID" sz="1800" b="0" i="1" smtClean="0">
                        <a:latin typeface="Cambria Math" panose="02040503050406030204" pitchFamily="18" charset="0"/>
                      </a:rPr>
                      <m:t> </m:t>
                    </m:r>
                    <m:r>
                      <a:rPr lang="id-ID" sz="1800" b="0" i="1" smtClean="0">
                        <a:latin typeface="Cambria Math" panose="02040503050406030204" pitchFamily="18" charset="0"/>
                      </a:rPr>
                      <m:t>𝑏𝑢𝑛𝑔𝑎</m:t>
                    </m:r>
                  </m:oMath>
                </a14:m>
                <a:endParaRPr lang="id-ID" sz="1800" dirty="0">
                  <a:latin typeface="Times New Roman" panose="02020603050405020304" pitchFamily="18" charset="0"/>
                  <a:cs typeface="Times New Roman" panose="02020603050405020304" pitchFamily="18" charset="0"/>
                </a:endParaRPr>
              </a:p>
              <a:p>
                <a:pPr marL="0" indent="0" algn="just">
                  <a:buNone/>
                </a:pPr>
                <a:r>
                  <a:rPr lang="id-ID" sz="1800" dirty="0">
                    <a:latin typeface="Times New Roman" panose="02020603050405020304" pitchFamily="18" charset="0"/>
                    <a:cs typeface="Times New Roman" panose="02020603050405020304" pitchFamily="18" charset="0"/>
                  </a:rPr>
                  <a:t>r   </a:t>
                </a:r>
                <a14:m>
                  <m:oMath xmlns:m="http://schemas.openxmlformats.org/officeDocument/2006/math">
                    <m:r>
                      <a:rPr lang="id-ID" sz="1800" i="1" smtClean="0">
                        <a:latin typeface="Cambria Math" panose="02040503050406030204" pitchFamily="18" charset="0"/>
                      </a:rPr>
                      <m:t>=</m:t>
                    </m:r>
                    <m:r>
                      <a:rPr lang="id-ID" sz="1800" b="0" i="1" smtClean="0">
                        <a:latin typeface="Cambria Math" panose="02040503050406030204" pitchFamily="18" charset="0"/>
                      </a:rPr>
                      <m:t>𝑝𝑒𝑛𝑑𝑎𝑝𝑎𝑡𝑎𝑛</m:t>
                    </m:r>
                    <m:r>
                      <a:rPr lang="id-ID" sz="1800" b="0" i="1" smtClean="0">
                        <a:latin typeface="Cambria Math" panose="02040503050406030204" pitchFamily="18" charset="0"/>
                      </a:rPr>
                      <m:t> </m:t>
                    </m:r>
                    <m:r>
                      <a:rPr lang="id-ID" sz="1800" b="0" i="1" smtClean="0">
                        <a:latin typeface="Cambria Math" panose="02040503050406030204" pitchFamily="18" charset="0"/>
                      </a:rPr>
                      <m:t>𝑠𝑒𝑤𝑎</m:t>
                    </m:r>
                  </m:oMath>
                </a14:m>
                <a:endParaRPr lang="id-ID" sz="1800" b="0" dirty="0">
                  <a:latin typeface="Times New Roman" panose="02020603050405020304" pitchFamily="18" charset="0"/>
                  <a:cs typeface="Times New Roman" panose="02020603050405020304" pitchFamily="18" charset="0"/>
                </a:endParaRPr>
              </a:p>
              <a:p>
                <a:pPr marL="0" indent="0" algn="just">
                  <a:buNone/>
                </a:pPr>
                <a14:m>
                  <m:oMathPara xmlns:m="http://schemas.openxmlformats.org/officeDocument/2006/math">
                    <m:oMathParaPr>
                      <m:jc m:val="left"/>
                    </m:oMathParaPr>
                    <m:oMath xmlns:m="http://schemas.openxmlformats.org/officeDocument/2006/math">
                      <m:r>
                        <a:rPr lang="id-ID" sz="1800" i="1" smtClean="0">
                          <a:latin typeface="Cambria Math" panose="02040503050406030204" pitchFamily="18" charset="0"/>
                          <a:ea typeface="Cambria Math" panose="02040503050406030204" pitchFamily="18" charset="0"/>
                        </a:rPr>
                        <m:t>𝜋</m:t>
                      </m:r>
                      <m:r>
                        <a:rPr lang="id-ID" sz="1800" b="0" i="1" smtClean="0">
                          <a:latin typeface="Cambria Math" panose="02040503050406030204" pitchFamily="18" charset="0"/>
                          <a:ea typeface="Cambria Math" panose="02040503050406030204" pitchFamily="18" charset="0"/>
                        </a:rPr>
                        <m:t> </m:t>
                      </m:r>
                      <m:r>
                        <a:rPr lang="id-ID" sz="1800" i="1" smtClean="0">
                          <a:latin typeface="Cambria Math" panose="02040503050406030204" pitchFamily="18" charset="0"/>
                        </a:rPr>
                        <m:t>=</m:t>
                      </m:r>
                      <m:r>
                        <a:rPr lang="id-ID" sz="1800" b="0" i="1" smtClean="0">
                          <a:latin typeface="Cambria Math" panose="02040503050406030204" pitchFamily="18" charset="0"/>
                        </a:rPr>
                        <m:t>𝑘𝑒𝑢𝑛𝑡𝑢𝑛𝑔𝑎𝑛</m:t>
                      </m:r>
                    </m:oMath>
                  </m:oMathPara>
                </a14:m>
                <a:endParaRPr lang="id-ID" sz="1800" dirty="0">
                  <a:latin typeface="Times New Roman" panose="02020603050405020304" pitchFamily="18" charset="0"/>
                  <a:cs typeface="Times New Roman" panose="02020603050405020304" pitchFamily="18" charset="0"/>
                </a:endParaRPr>
              </a:p>
            </p:txBody>
          </p:sp>
        </mc:Choice>
        <mc:Fallback>
          <p:sp>
            <p:nvSpPr>
              <p:cNvPr id="4" name="Content Placeholder 2">
                <a:extLst>
                  <a:ext uri="{FF2B5EF4-FFF2-40B4-BE49-F238E27FC236}">
                    <a16:creationId xmlns:a16="http://schemas.microsoft.com/office/drawing/2014/main" id="{FE5C9F1B-577B-41E4-9A7A-9BCF7E82AFCF}"/>
                  </a:ext>
                </a:extLst>
              </p:cNvPr>
              <p:cNvSpPr>
                <a:spLocks noGrp="1" noRot="1" noChangeAspect="1" noMove="1" noResize="1" noEditPoints="1" noAdjustHandles="1" noChangeArrowheads="1" noChangeShapeType="1" noTextEdit="1"/>
              </p:cNvSpPr>
              <p:nvPr>
                <p:ph idx="1"/>
              </p:nvPr>
            </p:nvSpPr>
            <p:spPr>
              <a:xfrm>
                <a:off x="838200" y="850006"/>
                <a:ext cx="10515600" cy="5326957"/>
              </a:xfrm>
              <a:blipFill>
                <a:blip r:embed="rId2"/>
                <a:stretch>
                  <a:fillRect l="-638" t="-1144" r="-580"/>
                </a:stretch>
              </a:blipFill>
            </p:spPr>
            <p:txBody>
              <a:bodyPr/>
              <a:lstStyle/>
              <a:p>
                <a:r>
                  <a:rPr lang="en-ID">
                    <a:noFill/>
                  </a:rPr>
                  <a:t> </a:t>
                </a:r>
              </a:p>
            </p:txBody>
          </p:sp>
        </mc:Fallback>
      </mc:AlternateContent>
    </p:spTree>
    <p:extLst>
      <p:ext uri="{BB962C8B-B14F-4D97-AF65-F5344CB8AC3E}">
        <p14:creationId xmlns:p14="http://schemas.microsoft.com/office/powerpoint/2010/main" val="1946970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ED5A5BF-942B-4872-ADF6-2F02924FF8F8}"/>
              </a:ext>
            </a:extLst>
          </p:cNvPr>
          <p:cNvSpPr>
            <a:spLocks noGrp="1"/>
          </p:cNvSpPr>
          <p:nvPr>
            <p:ph type="title"/>
          </p:nvPr>
        </p:nvSpPr>
        <p:spPr>
          <a:xfrm>
            <a:off x="1295402" y="982132"/>
            <a:ext cx="9601196" cy="1220155"/>
          </a:xfrm>
        </p:spPr>
        <p:txBody>
          <a:bodyPr/>
          <a:lstStyle/>
          <a:p>
            <a:r>
              <a:rPr lang="id-ID" dirty="0">
                <a:latin typeface="Times New Roman" panose="02020603050405020304" pitchFamily="18" charset="0"/>
                <a:cs typeface="Times New Roman" panose="02020603050405020304" pitchFamily="18" charset="0"/>
              </a:rPr>
              <a:t>Contoh soal </a:t>
            </a:r>
          </a:p>
        </p:txBody>
      </p:sp>
      <p:sp>
        <p:nvSpPr>
          <p:cNvPr id="5" name="Content Placeholder 2">
            <a:extLst>
              <a:ext uri="{FF2B5EF4-FFF2-40B4-BE49-F238E27FC236}">
                <a16:creationId xmlns:a16="http://schemas.microsoft.com/office/drawing/2014/main" id="{A78F2F86-39A0-425F-B813-00A01902094B}"/>
              </a:ext>
            </a:extLst>
          </p:cNvPr>
          <p:cNvSpPr>
            <a:spLocks noGrp="1"/>
          </p:cNvSpPr>
          <p:nvPr>
            <p:ph idx="1"/>
          </p:nvPr>
        </p:nvSpPr>
        <p:spPr>
          <a:xfrm>
            <a:off x="1295402" y="2000341"/>
            <a:ext cx="9601196" cy="3318936"/>
          </a:xfrm>
        </p:spPr>
        <p:txBody>
          <a:bodyPr>
            <a:normAutofit/>
          </a:bodyPr>
          <a:lstStyle/>
          <a:p>
            <a:pPr marL="0" indent="0" algn="ctr">
              <a:buNone/>
            </a:pPr>
            <a:r>
              <a:rPr lang="id-ID" sz="2000" dirty="0">
                <a:latin typeface="Times New Roman" panose="02020603050405020304" pitchFamily="18" charset="0"/>
                <a:cs typeface="Times New Roman" panose="02020603050405020304" pitchFamily="18" charset="0"/>
              </a:rPr>
              <a:t>Pendapatan Nasional Amerika Serikat </a:t>
            </a:r>
          </a:p>
          <a:p>
            <a:pPr marL="0" indent="0" algn="ctr">
              <a:buNone/>
            </a:pPr>
            <a:r>
              <a:rPr lang="id-ID" sz="2000" dirty="0">
                <a:latin typeface="Times New Roman" panose="02020603050405020304" pitchFamily="18" charset="0"/>
                <a:cs typeface="Times New Roman" panose="02020603050405020304" pitchFamily="18" charset="0"/>
              </a:rPr>
              <a:t>Tahun 1994 berdasarkan Pendekatan Pendapatan</a:t>
            </a:r>
          </a:p>
        </p:txBody>
      </p:sp>
      <p:graphicFrame>
        <p:nvGraphicFramePr>
          <p:cNvPr id="6" name="Table 5">
            <a:extLst>
              <a:ext uri="{FF2B5EF4-FFF2-40B4-BE49-F238E27FC236}">
                <a16:creationId xmlns:a16="http://schemas.microsoft.com/office/drawing/2014/main" id="{022A77D3-D6B1-4AD3-8C18-878206ACAC71}"/>
              </a:ext>
            </a:extLst>
          </p:cNvPr>
          <p:cNvGraphicFramePr>
            <a:graphicFrameLocks noGrp="1"/>
          </p:cNvGraphicFramePr>
          <p:nvPr>
            <p:extLst>
              <p:ext uri="{D42A27DB-BD31-4B8C-83A1-F6EECF244321}">
                <p14:modId xmlns:p14="http://schemas.microsoft.com/office/powerpoint/2010/main" val="1256459420"/>
              </p:ext>
            </p:extLst>
          </p:nvPr>
        </p:nvGraphicFramePr>
        <p:xfrm>
          <a:off x="2032000" y="2867466"/>
          <a:ext cx="8128000" cy="2225040"/>
        </p:xfrm>
        <a:graphic>
          <a:graphicData uri="http://schemas.openxmlformats.org/drawingml/2006/table">
            <a:tbl>
              <a:tblPr firstRow="1" bandRow="1">
                <a:tableStyleId>{5940675A-B579-460E-94D1-54222C63F5DA}</a:tableStyleId>
              </a:tblPr>
              <a:tblGrid>
                <a:gridCol w="6480935">
                  <a:extLst>
                    <a:ext uri="{9D8B030D-6E8A-4147-A177-3AD203B41FA5}">
                      <a16:colId xmlns:a16="http://schemas.microsoft.com/office/drawing/2014/main" val="20000"/>
                    </a:ext>
                  </a:extLst>
                </a:gridCol>
                <a:gridCol w="1647065">
                  <a:extLst>
                    <a:ext uri="{9D8B030D-6E8A-4147-A177-3AD203B41FA5}">
                      <a16:colId xmlns:a16="http://schemas.microsoft.com/office/drawing/2014/main" val="20001"/>
                    </a:ext>
                  </a:extLst>
                </a:gridCol>
              </a:tblGrid>
              <a:tr h="370840">
                <a:tc>
                  <a:txBody>
                    <a:bodyPr/>
                    <a:lstStyle/>
                    <a:p>
                      <a:r>
                        <a:rPr lang="id-ID" dirty="0">
                          <a:latin typeface="Times New Roman" panose="02020603050405020304" pitchFamily="18" charset="0"/>
                          <a:cs typeface="Times New Roman" panose="02020603050405020304" pitchFamily="18" charset="0"/>
                        </a:rPr>
                        <a:t>Pendapatan Upah/gaji</a:t>
                      </a:r>
                      <a:r>
                        <a:rPr lang="id-ID" baseline="0" dirty="0">
                          <a:latin typeface="Times New Roman" panose="02020603050405020304" pitchFamily="18" charset="0"/>
                          <a:cs typeface="Times New Roman" panose="02020603050405020304" pitchFamily="18" charset="0"/>
                        </a:rPr>
                        <a:t> (Computation of Employee)</a:t>
                      </a:r>
                      <a:endParaRPr lang="id-ID" dirty="0">
                        <a:latin typeface="Times New Roman" panose="02020603050405020304" pitchFamily="18" charset="0"/>
                        <a:cs typeface="Times New Roman" panose="02020603050405020304" pitchFamily="18" charset="0"/>
                      </a:endParaRPr>
                    </a:p>
                  </a:txBody>
                  <a:tcPr/>
                </a:tc>
                <a:tc>
                  <a:txBody>
                    <a:bodyPr/>
                    <a:lstStyle/>
                    <a:p>
                      <a:pPr algn="r"/>
                      <a:r>
                        <a:rPr lang="id-ID" dirty="0">
                          <a:latin typeface="Times New Roman" panose="02020603050405020304" pitchFamily="18" charset="0"/>
                          <a:cs typeface="Times New Roman" panose="02020603050405020304" pitchFamily="18" charset="0"/>
                        </a:rPr>
                        <a:t>4.004,6</a:t>
                      </a:r>
                    </a:p>
                  </a:txBody>
                  <a:tcPr/>
                </a:tc>
                <a:extLst>
                  <a:ext uri="{0D108BD9-81ED-4DB2-BD59-A6C34878D82A}">
                    <a16:rowId xmlns:a16="http://schemas.microsoft.com/office/drawing/2014/main" val="10000"/>
                  </a:ext>
                </a:extLst>
              </a:tr>
              <a:tr h="370840">
                <a:tc>
                  <a:txBody>
                    <a:bodyPr/>
                    <a:lstStyle/>
                    <a:p>
                      <a:r>
                        <a:rPr lang="id-ID" dirty="0">
                          <a:latin typeface="Times New Roman" panose="02020603050405020304" pitchFamily="18" charset="0"/>
                          <a:cs typeface="Times New Roman" panose="02020603050405020304" pitchFamily="18" charset="0"/>
                        </a:rPr>
                        <a:t>Pendapatan Non Gaji (Properties Income)</a:t>
                      </a:r>
                    </a:p>
                  </a:txBody>
                  <a:tcPr/>
                </a:tc>
                <a:tc>
                  <a:txBody>
                    <a:bodyPr/>
                    <a:lstStyle/>
                    <a:p>
                      <a:pPr algn="r"/>
                      <a:r>
                        <a:rPr lang="id-ID" dirty="0">
                          <a:latin typeface="Times New Roman" panose="02020603050405020304" pitchFamily="18" charset="0"/>
                          <a:cs typeface="Times New Roman" panose="02020603050405020304" pitchFamily="18" charset="0"/>
                        </a:rPr>
                        <a:t>473,7</a:t>
                      </a:r>
                    </a:p>
                  </a:txBody>
                  <a:tcPr/>
                </a:tc>
                <a:extLst>
                  <a:ext uri="{0D108BD9-81ED-4DB2-BD59-A6C34878D82A}">
                    <a16:rowId xmlns:a16="http://schemas.microsoft.com/office/drawing/2014/main" val="10001"/>
                  </a:ext>
                </a:extLst>
              </a:tr>
              <a:tr h="370840">
                <a:tc>
                  <a:txBody>
                    <a:bodyPr/>
                    <a:lstStyle/>
                    <a:p>
                      <a:r>
                        <a:rPr lang="id-ID" dirty="0">
                          <a:latin typeface="Times New Roman" panose="02020603050405020304" pitchFamily="18" charset="0"/>
                          <a:cs typeface="Times New Roman" panose="02020603050405020304" pitchFamily="18" charset="0"/>
                        </a:rPr>
                        <a:t>Keuntungan Perusahaan (Corporate</a:t>
                      </a:r>
                      <a:r>
                        <a:rPr lang="id-ID" baseline="0" dirty="0">
                          <a:latin typeface="Times New Roman" panose="02020603050405020304" pitchFamily="18" charset="0"/>
                          <a:cs typeface="Times New Roman" panose="02020603050405020304" pitchFamily="18" charset="0"/>
                        </a:rPr>
                        <a:t> Profits)</a:t>
                      </a:r>
                      <a:endParaRPr lang="id-ID" dirty="0">
                        <a:latin typeface="Times New Roman" panose="02020603050405020304" pitchFamily="18" charset="0"/>
                        <a:cs typeface="Times New Roman" panose="02020603050405020304" pitchFamily="18" charset="0"/>
                      </a:endParaRPr>
                    </a:p>
                  </a:txBody>
                  <a:tcPr/>
                </a:tc>
                <a:tc>
                  <a:txBody>
                    <a:bodyPr/>
                    <a:lstStyle/>
                    <a:p>
                      <a:pPr algn="r"/>
                      <a:r>
                        <a:rPr lang="id-ID" dirty="0">
                          <a:latin typeface="Times New Roman" panose="02020603050405020304" pitchFamily="18" charset="0"/>
                          <a:cs typeface="Times New Roman" panose="02020603050405020304" pitchFamily="18" charset="0"/>
                        </a:rPr>
                        <a:t>542,7</a:t>
                      </a:r>
                    </a:p>
                  </a:txBody>
                  <a:tcPr/>
                </a:tc>
                <a:extLst>
                  <a:ext uri="{0D108BD9-81ED-4DB2-BD59-A6C34878D82A}">
                    <a16:rowId xmlns:a16="http://schemas.microsoft.com/office/drawing/2014/main" val="10002"/>
                  </a:ext>
                </a:extLst>
              </a:tr>
              <a:tr h="370840">
                <a:tc>
                  <a:txBody>
                    <a:bodyPr/>
                    <a:lstStyle/>
                    <a:p>
                      <a:r>
                        <a:rPr lang="id-ID" dirty="0">
                          <a:latin typeface="Times New Roman" panose="02020603050405020304" pitchFamily="18" charset="0"/>
                          <a:cs typeface="Times New Roman" panose="02020603050405020304" pitchFamily="18" charset="0"/>
                        </a:rPr>
                        <a:t>Pendapatan Bunga Neto (Net Interest)</a:t>
                      </a:r>
                    </a:p>
                  </a:txBody>
                  <a:tcPr/>
                </a:tc>
                <a:tc>
                  <a:txBody>
                    <a:bodyPr/>
                    <a:lstStyle/>
                    <a:p>
                      <a:pPr algn="r"/>
                      <a:r>
                        <a:rPr lang="id-ID" dirty="0">
                          <a:latin typeface="Times New Roman" panose="02020603050405020304" pitchFamily="18" charset="0"/>
                          <a:cs typeface="Times New Roman" panose="02020603050405020304" pitchFamily="18" charset="0"/>
                        </a:rPr>
                        <a:t>409,7</a:t>
                      </a:r>
                    </a:p>
                  </a:txBody>
                  <a:tcPr/>
                </a:tc>
                <a:extLst>
                  <a:ext uri="{0D108BD9-81ED-4DB2-BD59-A6C34878D82A}">
                    <a16:rowId xmlns:a16="http://schemas.microsoft.com/office/drawing/2014/main" val="10003"/>
                  </a:ext>
                </a:extLst>
              </a:tr>
              <a:tr h="370840">
                <a:tc>
                  <a:txBody>
                    <a:bodyPr/>
                    <a:lstStyle/>
                    <a:p>
                      <a:r>
                        <a:rPr lang="id-ID">
                          <a:latin typeface="Times New Roman" panose="02020603050405020304" pitchFamily="18" charset="0"/>
                          <a:cs typeface="Times New Roman" panose="02020603050405020304" pitchFamily="18" charset="0"/>
                        </a:rPr>
                        <a:t>Pendapatan Sewa </a:t>
                      </a:r>
                      <a:r>
                        <a:rPr lang="id-ID" dirty="0">
                          <a:latin typeface="Times New Roman" panose="02020603050405020304" pitchFamily="18" charset="0"/>
                          <a:cs typeface="Times New Roman" panose="02020603050405020304" pitchFamily="18" charset="0"/>
                        </a:rPr>
                        <a:t>(Rental Income)</a:t>
                      </a:r>
                    </a:p>
                  </a:txBody>
                  <a:tcPr/>
                </a:tc>
                <a:tc>
                  <a:txBody>
                    <a:bodyPr/>
                    <a:lstStyle/>
                    <a:p>
                      <a:pPr algn="r"/>
                      <a:r>
                        <a:rPr lang="id-ID" dirty="0">
                          <a:latin typeface="Times New Roman" panose="02020603050405020304" pitchFamily="18" charset="0"/>
                          <a:cs typeface="Times New Roman" panose="02020603050405020304" pitchFamily="18" charset="0"/>
                        </a:rPr>
                        <a:t>27,7</a:t>
                      </a:r>
                    </a:p>
                  </a:txBody>
                  <a:tcPr/>
                </a:tc>
                <a:extLst>
                  <a:ext uri="{0D108BD9-81ED-4DB2-BD59-A6C34878D82A}">
                    <a16:rowId xmlns:a16="http://schemas.microsoft.com/office/drawing/2014/main" val="10004"/>
                  </a:ext>
                </a:extLst>
              </a:tr>
              <a:tr h="370840">
                <a:tc>
                  <a:txBody>
                    <a:bodyPr/>
                    <a:lstStyle/>
                    <a:p>
                      <a:r>
                        <a:rPr lang="id-ID" b="1" dirty="0">
                          <a:latin typeface="Times New Roman" panose="02020603050405020304" pitchFamily="18" charset="0"/>
                          <a:cs typeface="Times New Roman" panose="02020603050405020304" pitchFamily="18" charset="0"/>
                        </a:rPr>
                        <a:t>Pendapatan</a:t>
                      </a:r>
                      <a:r>
                        <a:rPr lang="id-ID" b="1" baseline="0" dirty="0">
                          <a:latin typeface="Times New Roman" panose="02020603050405020304" pitchFamily="18" charset="0"/>
                          <a:cs typeface="Times New Roman" panose="02020603050405020304" pitchFamily="18" charset="0"/>
                        </a:rPr>
                        <a:t> Nasional (National Income)</a:t>
                      </a:r>
                      <a:endParaRPr lang="id-ID" b="1" dirty="0">
                        <a:latin typeface="Times New Roman" panose="02020603050405020304" pitchFamily="18" charset="0"/>
                        <a:cs typeface="Times New Roman" panose="02020603050405020304" pitchFamily="18" charset="0"/>
                      </a:endParaRPr>
                    </a:p>
                  </a:txBody>
                  <a:tcPr/>
                </a:tc>
                <a:tc>
                  <a:txBody>
                    <a:bodyPr/>
                    <a:lstStyle/>
                    <a:p>
                      <a:pPr algn="r"/>
                      <a:r>
                        <a:rPr lang="id-ID" dirty="0">
                          <a:latin typeface="Times New Roman" panose="02020603050405020304" pitchFamily="18" charset="0"/>
                          <a:cs typeface="Times New Roman" panose="02020603050405020304" pitchFamily="18" charset="0"/>
                        </a:rPr>
                        <a:t>5.458,4</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175934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FB9D4DC-38F8-4561-84B6-8654C52A1253}"/>
              </a:ext>
            </a:extLst>
          </p:cNvPr>
          <p:cNvSpPr>
            <a:spLocks noGrp="1"/>
          </p:cNvSpPr>
          <p:nvPr>
            <p:ph idx="1"/>
          </p:nvPr>
        </p:nvSpPr>
        <p:spPr>
          <a:xfrm>
            <a:off x="1256765" y="772733"/>
            <a:ext cx="9601196" cy="5692461"/>
          </a:xfrm>
        </p:spPr>
        <p:txBody>
          <a:bodyPr>
            <a:normAutofit/>
          </a:bodyPr>
          <a:lstStyle/>
          <a:p>
            <a:r>
              <a:rPr lang="id-ID" dirty="0">
                <a:latin typeface="Times New Roman" panose="02020603050405020304" pitchFamily="18" charset="0"/>
                <a:cs typeface="Times New Roman" panose="02020603050405020304" pitchFamily="18" charset="0"/>
              </a:rPr>
              <a:t>Metode Pengeluaran</a:t>
            </a:r>
          </a:p>
          <a:p>
            <a:pPr marL="457200" lvl="1" indent="0" algn="just">
              <a:buNone/>
            </a:pPr>
            <a:r>
              <a:rPr lang="en-US" sz="1900" dirty="0" err="1">
                <a:latin typeface="Times New Roman" panose="02020603050405020304" pitchFamily="18" charset="0"/>
                <a:cs typeface="Times New Roman" panose="02020603050405020304" pitchFamily="18" charset="0"/>
              </a:rPr>
              <a:t>Pengeluaran</a:t>
            </a:r>
            <a:r>
              <a:rPr lang="en-US" sz="1900" dirty="0">
                <a:latin typeface="Times New Roman" panose="02020603050405020304" pitchFamily="18" charset="0"/>
                <a:cs typeface="Times New Roman" panose="02020603050405020304" pitchFamily="18" charset="0"/>
              </a:rPr>
              <a:t> yang </a:t>
            </a:r>
            <a:r>
              <a:rPr lang="en-US" sz="1900" dirty="0" err="1">
                <a:latin typeface="Times New Roman" panose="02020603050405020304" pitchFamily="18" charset="0"/>
                <a:cs typeface="Times New Roman" panose="02020603050405020304" pitchFamily="18" charset="0"/>
              </a:rPr>
              <a:t>dilakukan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oleh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rumah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tangga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individu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untuk</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membeli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semua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kebutuhannya</a:t>
            </a:r>
            <a:r>
              <a:rPr lang="en-US" sz="1900" dirty="0">
                <a:latin typeface="Times New Roman" panose="02020603050405020304" pitchFamily="18" charset="0"/>
                <a:cs typeface="Times New Roman" panose="02020603050405020304" pitchFamily="18" charset="0"/>
              </a:rPr>
              <a:t> yang </a:t>
            </a:r>
            <a:r>
              <a:rPr lang="en-US" sz="1900" dirty="0" err="1">
                <a:latin typeface="Times New Roman" panose="02020603050405020304" pitchFamily="18" charset="0"/>
                <a:cs typeface="Times New Roman" panose="02020603050405020304" pitchFamily="18" charset="0"/>
              </a:rPr>
              <a:t>diperlukan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dapat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berupa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barang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baik</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barang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habis</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pakai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barang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tahan</a:t>
            </a:r>
            <a:r>
              <a:rPr lang="en-US" sz="1900" dirty="0">
                <a:latin typeface="Times New Roman" panose="02020603050405020304" pitchFamily="18" charset="0"/>
                <a:cs typeface="Times New Roman" panose="02020603050405020304" pitchFamily="18" charset="0"/>
              </a:rPr>
              <a:t> lama, </a:t>
            </a:r>
            <a:r>
              <a:rPr lang="en-US" sz="1900" dirty="0" err="1">
                <a:latin typeface="Times New Roman" panose="02020603050405020304" pitchFamily="18" charset="0"/>
                <a:cs typeface="Times New Roman" panose="02020603050405020304" pitchFamily="18" charset="0"/>
              </a:rPr>
              <a:t>maupun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jasa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Pengeluaran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semua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itu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disebut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konsumsi</a:t>
            </a:r>
            <a:r>
              <a:rPr lang="en-US" sz="1900" dirty="0">
                <a:latin typeface="Times New Roman" panose="02020603050405020304" pitchFamily="18" charset="0"/>
                <a:cs typeface="Times New Roman" panose="02020603050405020304" pitchFamily="18" charset="0"/>
              </a:rPr>
              <a:t> (C = </a:t>
            </a:r>
            <a:r>
              <a:rPr lang="en-US" sz="1900" dirty="0" err="1">
                <a:latin typeface="Times New Roman" panose="02020603050405020304" pitchFamily="18" charset="0"/>
                <a:cs typeface="Times New Roman" panose="02020603050405020304" pitchFamily="18" charset="0"/>
              </a:rPr>
              <a:t>C</a:t>
            </a:r>
            <a:r>
              <a:rPr lang="en-US" sz="1900" i="1" dirty="0" err="1">
                <a:latin typeface="Times New Roman" panose="02020603050405020304" pitchFamily="18" charset="0"/>
                <a:cs typeface="Times New Roman" panose="02020603050405020304" pitchFamily="18" charset="0"/>
              </a:rPr>
              <a:t>omsuption</a:t>
            </a:r>
            <a:r>
              <a:rPr lang="en-US" sz="1900" i="1"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pengeluaran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perusahaan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biasanya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berupa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Investasi</a:t>
            </a:r>
            <a:r>
              <a:rPr lang="en-US" sz="1900" dirty="0">
                <a:latin typeface="Times New Roman" panose="02020603050405020304" pitchFamily="18" charset="0"/>
                <a:cs typeface="Times New Roman" panose="02020603050405020304" pitchFamily="18" charset="0"/>
              </a:rPr>
              <a:t> (</a:t>
            </a:r>
            <a:r>
              <a:rPr lang="en-US" sz="1900" i="1" dirty="0">
                <a:latin typeface="Times New Roman" panose="02020603050405020304" pitchFamily="18" charset="0"/>
                <a:cs typeface="Times New Roman" panose="02020603050405020304" pitchFamily="18" charset="0"/>
              </a:rPr>
              <a:t>I = </a:t>
            </a:r>
            <a:r>
              <a:rPr lang="en-US" sz="1900" i="1" dirty="0" err="1">
                <a:latin typeface="Times New Roman" panose="02020603050405020304" pitchFamily="18" charset="0"/>
                <a:cs typeface="Times New Roman" panose="02020603050405020304" pitchFamily="18" charset="0"/>
              </a:rPr>
              <a:t>Investasi</a:t>
            </a:r>
            <a:r>
              <a:rPr lang="en-US" sz="1900" i="1" dirty="0">
                <a:latin typeface="Times New Roman" panose="02020603050405020304" pitchFamily="18" charset="0"/>
                <a:cs typeface="Times New Roman" panose="02020603050405020304" pitchFamily="18" charset="0"/>
              </a:rPr>
              <a: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pengeluaran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pemerintah</a:t>
            </a:r>
            <a:r>
              <a:rPr lang="en-US" sz="1900" dirty="0">
                <a:latin typeface="Times New Roman" panose="02020603050405020304" pitchFamily="18" charset="0"/>
                <a:cs typeface="Times New Roman" panose="02020603050405020304" pitchFamily="18" charset="0"/>
              </a:rPr>
              <a:t> (G = </a:t>
            </a:r>
            <a:r>
              <a:rPr lang="en-US" sz="1900" i="1" dirty="0">
                <a:latin typeface="Times New Roman" panose="02020603050405020304" pitchFamily="18" charset="0"/>
                <a:cs typeface="Times New Roman" panose="02020603050405020304" pitchFamily="18" charset="0"/>
              </a:rPr>
              <a:t>Government Expenditure)</a:t>
            </a:r>
            <a:endParaRPr lang="id-ID" sz="1900" dirty="0">
              <a:latin typeface="Times New Roman" panose="02020603050405020304" pitchFamily="18" charset="0"/>
              <a:cs typeface="Times New Roman" panose="02020603050405020304" pitchFamily="18" charset="0"/>
            </a:endParaRPr>
          </a:p>
          <a:p>
            <a:pPr marL="457200" lvl="1" indent="0" algn="just">
              <a:buNone/>
            </a:pPr>
            <a:r>
              <a:rPr lang="en-US" sz="1900" dirty="0" err="1">
                <a:latin typeface="Times New Roman" panose="02020603050405020304" pitchFamily="18" charset="0"/>
                <a:cs typeface="Times New Roman" panose="02020603050405020304" pitchFamily="18" charset="0"/>
              </a:rPr>
              <a:t>Disamping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itu</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bagi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negara</a:t>
            </a:r>
            <a:r>
              <a:rPr lang="en-US" sz="1900" dirty="0">
                <a:latin typeface="Times New Roman" panose="02020603050405020304" pitchFamily="18" charset="0"/>
                <a:cs typeface="Times New Roman" panose="02020603050405020304" pitchFamily="18" charset="0"/>
              </a:rPr>
              <a:t> yang </a:t>
            </a:r>
            <a:r>
              <a:rPr lang="en-US" sz="1900" dirty="0" err="1">
                <a:latin typeface="Times New Roman" panose="02020603050405020304" pitchFamily="18" charset="0"/>
                <a:cs typeface="Times New Roman" panose="02020603050405020304" pitchFamily="18" charset="0"/>
              </a:rPr>
              <a:t>juga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melakukan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hubungan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ekonomi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dengan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negara</a:t>
            </a:r>
            <a:r>
              <a:rPr lang="en-US" sz="1900" dirty="0">
                <a:latin typeface="Times New Roman" panose="02020603050405020304" pitchFamily="18" charset="0"/>
                <a:cs typeface="Times New Roman" panose="02020603050405020304" pitchFamily="18" charset="0"/>
              </a:rPr>
              <a:t> lain, </a:t>
            </a:r>
            <a:r>
              <a:rPr lang="en-US" sz="1900" dirty="0" err="1">
                <a:latin typeface="Times New Roman" panose="02020603050405020304" pitchFamily="18" charset="0"/>
                <a:cs typeface="Times New Roman" panose="02020603050405020304" pitchFamily="18" charset="0"/>
              </a:rPr>
              <a:t>masih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terdapat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pengeluaran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bersih</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pembelian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barang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jasa</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oleh</a:t>
            </a:r>
            <a:r>
              <a:rPr lang="en-US" sz="1900" dirty="0">
                <a:latin typeface="Times New Roman" panose="02020603050405020304" pitchFamily="18" charset="0"/>
                <a:cs typeface="Times New Roman" panose="02020603050405020304" pitchFamily="18" charset="0"/>
              </a:rPr>
              <a:t> orang-orang </a:t>
            </a:r>
            <a:r>
              <a:rPr lang="en-US" sz="1900" dirty="0" err="1">
                <a:latin typeface="Times New Roman" panose="02020603050405020304" pitchFamily="18" charset="0"/>
                <a:cs typeface="Times New Roman" panose="02020603050405020304" pitchFamily="18" charset="0"/>
              </a:rPr>
              <a:t>dan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badan-badan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asing</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pengeluaran</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tersebut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disebut</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ekspor</a:t>
            </a:r>
            <a:r>
              <a:rPr lang="en-US" sz="1900" dirty="0">
                <a:latin typeface="Times New Roman" panose="02020603050405020304" pitchFamily="18" charset="0"/>
                <a:cs typeface="Times New Roman" panose="02020603050405020304" pitchFamily="18" charset="0"/>
              </a:rPr>
              <a:t> – </a:t>
            </a:r>
            <a:r>
              <a:rPr lang="en-US" sz="1900" dirty="0" err="1">
                <a:latin typeface="Times New Roman" panose="02020603050405020304" pitchFamily="18" charset="0"/>
                <a:cs typeface="Times New Roman" panose="02020603050405020304" pitchFamily="18" charset="0"/>
              </a:rPr>
              <a:t>impor</a:t>
            </a:r>
            <a:r>
              <a:rPr lang="en-US" sz="1900" dirty="0">
                <a:latin typeface="Times New Roman" panose="02020603050405020304" pitchFamily="18" charset="0"/>
                <a:cs typeface="Times New Roman" panose="02020603050405020304" pitchFamily="18" charset="0"/>
              </a:rPr>
              <a:t> ( X – M = </a:t>
            </a:r>
            <a:r>
              <a:rPr lang="en-US" sz="1900" dirty="0" err="1">
                <a:latin typeface="Times New Roman" panose="02020603050405020304" pitchFamily="18" charset="0"/>
                <a:cs typeface="Times New Roman" panose="02020603050405020304" pitchFamily="18" charset="0"/>
              </a:rPr>
              <a:t>ekspor</a:t>
            </a:r>
            <a:r>
              <a:rPr lang="en-US" sz="1900" dirty="0">
                <a:latin typeface="Times New Roman" panose="02020603050405020304" pitchFamily="18" charset="0"/>
                <a:cs typeface="Times New Roman" panose="02020603050405020304" pitchFamily="18" charset="0"/>
              </a:rPr>
              <a:t> di </a:t>
            </a:r>
            <a:r>
              <a:rPr lang="en-US" sz="1900" dirty="0" err="1">
                <a:latin typeface="Times New Roman" panose="02020603050405020304" pitchFamily="18" charset="0"/>
                <a:cs typeface="Times New Roman" panose="02020603050405020304" pitchFamily="18" charset="0"/>
              </a:rPr>
              <a:t>kurangi</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impor</a:t>
            </a:r>
            <a:r>
              <a:rPr lang="en-US" sz="1900" dirty="0">
                <a:latin typeface="Times New Roman" panose="02020603050405020304" pitchFamily="18" charset="0"/>
                <a:cs typeface="Times New Roman" panose="02020603050405020304" pitchFamily="18" charset="0"/>
              </a:rPr>
              <a:t>, </a:t>
            </a:r>
            <a:r>
              <a:rPr lang="en-US" sz="1900" dirty="0" err="1">
                <a:latin typeface="Times New Roman" panose="02020603050405020304" pitchFamily="18" charset="0"/>
                <a:cs typeface="Times New Roman" panose="02020603050405020304" pitchFamily="18" charset="0"/>
              </a:rPr>
              <a:t>atau</a:t>
            </a:r>
            <a:r>
              <a:rPr lang="en-US" sz="1900" dirty="0">
                <a:latin typeface="Times New Roman" panose="02020603050405020304" pitchFamily="18" charset="0"/>
                <a:cs typeface="Times New Roman" panose="02020603050405020304" pitchFamily="18" charset="0"/>
              </a:rPr>
              <a:t> </a:t>
            </a:r>
            <a:r>
              <a:rPr lang="en-US" sz="1900" i="1" dirty="0">
                <a:latin typeface="Times New Roman" panose="02020603050405020304" pitchFamily="18" charset="0"/>
                <a:cs typeface="Times New Roman" panose="02020603050405020304" pitchFamily="18" charset="0"/>
              </a:rPr>
              <a:t>net export). </a:t>
            </a:r>
            <a:r>
              <a:rPr lang="id-ID" sz="1900" dirty="0">
                <a:latin typeface="Times New Roman" panose="02020603050405020304" pitchFamily="18" charset="0"/>
                <a:cs typeface="Times New Roman" panose="02020603050405020304" pitchFamily="18" charset="0"/>
              </a:rPr>
              <a:t>Secara singkat cara pendekatan pengeluaran ini dapat dirumuskan sebagai berikut :</a:t>
            </a:r>
          </a:p>
          <a:p>
            <a:pPr marL="0" indent="0" algn="ctr">
              <a:buNone/>
            </a:pPr>
            <a:r>
              <a:rPr lang="id-ID" dirty="0">
                <a:latin typeface="Times New Roman" panose="02020603050405020304" pitchFamily="18" charset="0"/>
                <a:cs typeface="Times New Roman" panose="02020603050405020304" pitchFamily="18" charset="0"/>
              </a:rPr>
              <a:t>PDB  = C + I + G + (X  - M) </a:t>
            </a:r>
          </a:p>
          <a:p>
            <a:pPr marL="457200" lvl="1" indent="0">
              <a:buNone/>
            </a:pPr>
            <a:endParaRPr lang="id-ID" sz="1500" dirty="0">
              <a:latin typeface="Times New Roman" panose="02020603050405020304" pitchFamily="18" charset="0"/>
              <a:cs typeface="Times New Roman" panose="02020603050405020304" pitchFamily="18" charset="0"/>
            </a:endParaRPr>
          </a:p>
          <a:p>
            <a:pPr marL="457200" lvl="1" indent="0">
              <a:buNone/>
            </a:pPr>
            <a:r>
              <a:rPr lang="id-ID" sz="1500" dirty="0">
                <a:latin typeface="Times New Roman" panose="02020603050405020304" pitchFamily="18" charset="0"/>
                <a:cs typeface="Times New Roman" panose="02020603050405020304" pitchFamily="18" charset="0"/>
              </a:rPr>
              <a:t>PDB 		= Pendapatan Nasional Bruto</a:t>
            </a:r>
          </a:p>
          <a:p>
            <a:pPr marL="457200" lvl="1" indent="0">
              <a:buNone/>
            </a:pPr>
            <a:r>
              <a:rPr lang="id-ID" sz="1500" dirty="0">
                <a:latin typeface="Times New Roman" panose="02020603050405020304" pitchFamily="18" charset="0"/>
                <a:cs typeface="Times New Roman" panose="02020603050405020304" pitchFamily="18" charset="0"/>
              </a:rPr>
              <a:t>C	    	= konsumsi (</a:t>
            </a:r>
            <a:r>
              <a:rPr lang="id-ID" sz="1500" i="1" dirty="0">
                <a:latin typeface="Times New Roman" panose="02020603050405020304" pitchFamily="18" charset="0"/>
                <a:cs typeface="Times New Roman" panose="02020603050405020304" pitchFamily="18" charset="0"/>
              </a:rPr>
              <a:t>comsumption</a:t>
            </a:r>
            <a:r>
              <a:rPr lang="id-ID" sz="1500" dirty="0">
                <a:latin typeface="Times New Roman" panose="02020603050405020304" pitchFamily="18" charset="0"/>
                <a:cs typeface="Times New Roman" panose="02020603050405020304" pitchFamily="18" charset="0"/>
              </a:rPr>
              <a:t>)</a:t>
            </a:r>
          </a:p>
          <a:p>
            <a:pPr marL="457200" lvl="1" indent="0">
              <a:buNone/>
            </a:pPr>
            <a:r>
              <a:rPr lang="id-ID" sz="1500" dirty="0">
                <a:latin typeface="Times New Roman" panose="02020603050405020304" pitchFamily="18" charset="0"/>
                <a:cs typeface="Times New Roman" panose="02020603050405020304" pitchFamily="18" charset="0"/>
              </a:rPr>
              <a:t>I		= Investasi (</a:t>
            </a:r>
            <a:r>
              <a:rPr lang="id-ID" sz="1500" i="1" dirty="0">
                <a:latin typeface="Times New Roman" panose="02020603050405020304" pitchFamily="18" charset="0"/>
                <a:cs typeface="Times New Roman" panose="02020603050405020304" pitchFamily="18" charset="0"/>
              </a:rPr>
              <a:t>Invesment</a:t>
            </a:r>
            <a:r>
              <a:rPr lang="id-ID" sz="1500" dirty="0">
                <a:latin typeface="Times New Roman" panose="02020603050405020304" pitchFamily="18" charset="0"/>
                <a:cs typeface="Times New Roman" panose="02020603050405020304" pitchFamily="18" charset="0"/>
              </a:rPr>
              <a:t>) atau PMTDB</a:t>
            </a:r>
          </a:p>
          <a:p>
            <a:pPr marL="457200" lvl="1" indent="0">
              <a:buNone/>
            </a:pPr>
            <a:r>
              <a:rPr lang="id-ID" sz="1500" dirty="0">
                <a:latin typeface="Times New Roman" panose="02020603050405020304" pitchFamily="18" charset="0"/>
                <a:cs typeface="Times New Roman" panose="02020603050405020304" pitchFamily="18" charset="0"/>
              </a:rPr>
              <a:t>G		= Pengeluaran Pemerintah (</a:t>
            </a:r>
            <a:r>
              <a:rPr lang="id-ID" sz="1500" i="1" dirty="0">
                <a:latin typeface="Times New Roman" panose="02020603050405020304" pitchFamily="18" charset="0"/>
                <a:cs typeface="Times New Roman" panose="02020603050405020304" pitchFamily="18" charset="0"/>
              </a:rPr>
              <a:t>Government Expenditure</a:t>
            </a:r>
            <a:r>
              <a:rPr lang="id-ID" sz="1500" dirty="0">
                <a:latin typeface="Times New Roman" panose="02020603050405020304" pitchFamily="18" charset="0"/>
                <a:cs typeface="Times New Roman" panose="02020603050405020304" pitchFamily="18" charset="0"/>
              </a:rPr>
              <a:t>)</a:t>
            </a:r>
          </a:p>
          <a:p>
            <a:pPr marL="457200" lvl="1" indent="0">
              <a:buNone/>
            </a:pPr>
            <a:r>
              <a:rPr lang="id-ID" sz="1500" dirty="0">
                <a:latin typeface="Times New Roman" panose="02020603050405020304" pitchFamily="18" charset="0"/>
                <a:cs typeface="Times New Roman" panose="02020603050405020304" pitchFamily="18" charset="0"/>
              </a:rPr>
              <a:t>X – M	= ekspor dikurangi impor (</a:t>
            </a:r>
            <a:r>
              <a:rPr lang="id-ID" sz="1500" i="1" dirty="0">
                <a:latin typeface="Times New Roman" panose="02020603050405020304" pitchFamily="18" charset="0"/>
                <a:cs typeface="Times New Roman" panose="02020603050405020304" pitchFamily="18" charset="0"/>
              </a:rPr>
              <a:t>net export</a:t>
            </a:r>
            <a:r>
              <a:rPr lang="id-ID" sz="1500" dirty="0">
                <a:latin typeface="Times New Roman" panose="02020603050405020304" pitchFamily="18" charset="0"/>
                <a:cs typeface="Times New Roman" panose="02020603050405020304" pitchFamily="18" charset="0"/>
              </a:rPr>
              <a:t>)</a:t>
            </a:r>
          </a:p>
          <a:p>
            <a:pPr marL="0" indent="0">
              <a:buNone/>
            </a:pP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31462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5F47D14-305D-437F-8E58-BAD8F49EFED2}"/>
              </a:ext>
            </a:extLst>
          </p:cNvPr>
          <p:cNvSpPr>
            <a:spLocks noGrp="1"/>
          </p:cNvSpPr>
          <p:nvPr>
            <p:ph type="title"/>
          </p:nvPr>
        </p:nvSpPr>
        <p:spPr>
          <a:xfrm>
            <a:off x="2187261" y="1101403"/>
            <a:ext cx="7817476" cy="2366375"/>
          </a:xfrm>
        </p:spPr>
        <p:txBody>
          <a:bodyPr>
            <a:normAutofit/>
          </a:bodyPr>
          <a:lstStyle/>
          <a:p>
            <a:pPr algn="ctr"/>
            <a:r>
              <a:rPr lang="id-ID" sz="2200" dirty="0">
                <a:latin typeface="Times New Roman" panose="02020603050405020304" pitchFamily="18" charset="0"/>
                <a:cs typeface="Times New Roman" panose="02020603050405020304" pitchFamily="18" charset="0"/>
              </a:rPr>
              <a:t>Pada cara pendekatan ini pengeluaran yang perlu mendapat perhatian khusus adalah pengeluaran yang berbentuk pengeluaran untuk membeli barang modal atau investasi. </a:t>
            </a:r>
            <a:br>
              <a:rPr lang="id-ID" dirty="0">
                <a:latin typeface="Times New Roman" panose="02020603050405020304" pitchFamily="18" charset="0"/>
                <a:cs typeface="Times New Roman" panose="02020603050405020304" pitchFamily="18" charset="0"/>
              </a:rPr>
            </a:br>
            <a:endParaRPr lang="id-ID" dirty="0">
              <a:latin typeface="Times New Roman" panose="02020603050405020304" pitchFamily="18" charset="0"/>
              <a:cs typeface="Times New Roman" panose="02020603050405020304" pitchFamily="18" charset="0"/>
            </a:endParaRPr>
          </a:p>
        </p:txBody>
      </p:sp>
      <p:sp>
        <p:nvSpPr>
          <p:cNvPr id="5" name="Content Placeholder 2">
            <a:extLst>
              <a:ext uri="{FF2B5EF4-FFF2-40B4-BE49-F238E27FC236}">
                <a16:creationId xmlns:a16="http://schemas.microsoft.com/office/drawing/2014/main" id="{7FEC93C0-923C-4026-89D4-13E2C31A4645}"/>
              </a:ext>
            </a:extLst>
          </p:cNvPr>
          <p:cNvSpPr>
            <a:spLocks noGrp="1"/>
          </p:cNvSpPr>
          <p:nvPr>
            <p:ph idx="1"/>
          </p:nvPr>
        </p:nvSpPr>
        <p:spPr>
          <a:xfrm>
            <a:off x="1356039" y="2752718"/>
            <a:ext cx="9479921" cy="3003879"/>
          </a:xfrm>
        </p:spPr>
        <p:txBody>
          <a:bodyPr>
            <a:normAutofit/>
          </a:bodyPr>
          <a:lstStyle/>
          <a:p>
            <a:pPr marL="0" indent="0" algn="just">
              <a:buNone/>
            </a:pPr>
            <a:r>
              <a:rPr lang="en-US" sz="2000" dirty="0" err="1">
                <a:latin typeface="Times New Roman" panose="02020603050405020304" pitchFamily="18" charset="0"/>
                <a:cs typeface="Times New Roman" panose="02020603050405020304" pitchFamily="18" charset="0"/>
              </a:rPr>
              <a:t>Termasuk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pengeluaran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investasi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adalah</a:t>
            </a:r>
            <a:r>
              <a:rPr lang="en-US" sz="2000" dirty="0">
                <a:latin typeface="Times New Roman" panose="02020603050405020304" pitchFamily="18" charset="0"/>
                <a:cs typeface="Times New Roman" panose="02020603050405020304" pitchFamily="18" charset="0"/>
              </a:rPr>
              <a:t> :</a:t>
            </a:r>
            <a:endParaRPr lang="id-ID" sz="2000" dirty="0">
              <a:latin typeface="Times New Roman" panose="02020603050405020304" pitchFamily="18" charset="0"/>
              <a:cs typeface="Times New Roman" panose="02020603050405020304" pitchFamily="18" charset="0"/>
            </a:endParaRPr>
          </a:p>
          <a:p>
            <a:pPr lvl="0" algn="just"/>
            <a:r>
              <a:rPr lang="en-US" sz="2000" dirty="0" err="1">
                <a:latin typeface="Times New Roman" panose="02020603050405020304" pitchFamily="18" charset="0"/>
                <a:cs typeface="Times New Roman" panose="02020603050405020304" pitchFamily="18" charset="0"/>
              </a:rPr>
              <a:t>Pembelian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mesin-mesin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peralatan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pabrik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barang</a:t>
            </a:r>
            <a:r>
              <a:rPr lang="en-US" sz="2000" dirty="0">
                <a:latin typeface="Times New Roman" panose="02020603050405020304" pitchFamily="18" charset="0"/>
                <a:cs typeface="Times New Roman" panose="02020603050405020304" pitchFamily="18" charset="0"/>
              </a:rPr>
              <a:t> modal </a:t>
            </a:r>
            <a:r>
              <a:rPr lang="en-US" sz="2000" dirty="0" err="1">
                <a:latin typeface="Times New Roman" panose="02020603050405020304" pitchFamily="18" charset="0"/>
                <a:cs typeface="Times New Roman" panose="02020603050405020304" pitchFamily="18" charset="0"/>
              </a:rPr>
              <a:t>pabrik</a:t>
            </a:r>
            <a:r>
              <a:rPr lang="en-US" sz="2000" dirty="0">
                <a:latin typeface="Times New Roman" panose="02020603050405020304" pitchFamily="18" charset="0"/>
                <a:cs typeface="Times New Roman" panose="02020603050405020304" pitchFamily="18" charset="0"/>
              </a:rPr>
              <a:t> yang </a:t>
            </a:r>
            <a:r>
              <a:rPr lang="en-US" sz="2000" dirty="0" err="1">
                <a:latin typeface="Times New Roman" panose="02020603050405020304" pitchFamily="18" charset="0"/>
                <a:cs typeface="Times New Roman" panose="02020603050405020304" pitchFamily="18" charset="0"/>
              </a:rPr>
              <a:t>akan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digunakan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dalam</a:t>
            </a:r>
            <a:r>
              <a:rPr lang="en-US" sz="2000" dirty="0">
                <a:latin typeface="Times New Roman" panose="02020603050405020304" pitchFamily="18" charset="0"/>
                <a:cs typeface="Times New Roman" panose="02020603050405020304" pitchFamily="18" charset="0"/>
              </a:rPr>
              <a:t> proses </a:t>
            </a:r>
            <a:r>
              <a:rPr lang="en-US" sz="2000" dirty="0" err="1">
                <a:latin typeface="Times New Roman" panose="02020603050405020304" pitchFamily="18" charset="0"/>
                <a:cs typeface="Times New Roman" panose="02020603050405020304" pitchFamily="18" charset="0"/>
              </a:rPr>
              <a:t>produksi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jadi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tidak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untuk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diperdagangkan</a:t>
            </a:r>
            <a:r>
              <a:rPr lang="en-US" sz="2000" dirty="0">
                <a:latin typeface="Times New Roman" panose="02020603050405020304" pitchFamily="18" charset="0"/>
                <a:cs typeface="Times New Roman" panose="02020603050405020304" pitchFamily="18" charset="0"/>
              </a:rPr>
              <a:t>)</a:t>
            </a:r>
            <a:endParaRPr lang="id-ID" sz="2000" dirty="0">
              <a:latin typeface="Times New Roman" panose="02020603050405020304" pitchFamily="18" charset="0"/>
              <a:cs typeface="Times New Roman" panose="02020603050405020304" pitchFamily="18" charset="0"/>
            </a:endParaRPr>
          </a:p>
          <a:p>
            <a:pPr lvl="0" algn="just"/>
            <a:r>
              <a:rPr lang="id-ID" sz="2000" dirty="0">
                <a:latin typeface="Times New Roman" panose="02020603050405020304" pitchFamily="18" charset="0"/>
                <a:cs typeface="Times New Roman" panose="02020603050405020304" pitchFamily="18" charset="0"/>
              </a:rPr>
              <a:t>Pembuatan rumah, pabrik dan semua jenis kontruksi baru pada tahun yang sama</a:t>
            </a:r>
          </a:p>
          <a:p>
            <a:pPr lvl="0" algn="just"/>
            <a:r>
              <a:rPr lang="id-ID" sz="2000" dirty="0">
                <a:latin typeface="Times New Roman" panose="02020603050405020304" pitchFamily="18" charset="0"/>
                <a:cs typeface="Times New Roman" panose="02020603050405020304" pitchFamily="18" charset="0"/>
              </a:rPr>
              <a:t>Perubahan nilai barang cadangan sebagai akibat perubahan jumlah maupun harga pada tahun itu</a:t>
            </a:r>
          </a:p>
          <a:p>
            <a:pPr algn="just"/>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7931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A7F17E24-4A9D-4386-B255-62CD668D438A}"/>
              </a:ext>
            </a:extLst>
          </p:cNvPr>
          <p:cNvSpPr>
            <a:spLocks noGrp="1"/>
          </p:cNvSpPr>
          <p:nvPr>
            <p:ph idx="1"/>
          </p:nvPr>
        </p:nvSpPr>
        <p:spPr>
          <a:xfrm>
            <a:off x="1295400" y="1043189"/>
            <a:ext cx="10386059" cy="4906850"/>
          </a:xfrm>
        </p:spPr>
        <p:txBody>
          <a:bodyPr>
            <a:normAutofit fontScale="77500" lnSpcReduction="20000"/>
          </a:bodyPr>
          <a:lstStyle/>
          <a:p>
            <a:pPr marL="0" indent="0">
              <a:buNone/>
            </a:pPr>
            <a:r>
              <a:rPr lang="en-US" b="1" dirty="0" err="1">
                <a:latin typeface="Times New Roman" panose="02020603050405020304" pitchFamily="18" charset="0"/>
                <a:cs typeface="Times New Roman" panose="02020603050405020304" pitchFamily="18" charset="0"/>
              </a:rPr>
              <a:t>Pengeluaran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rutin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adalah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pengeluaran</a:t>
            </a:r>
            <a:r>
              <a:rPr lang="en-US" dirty="0">
                <a:latin typeface="Times New Roman" panose="02020603050405020304" pitchFamily="18" charset="0"/>
                <a:cs typeface="Times New Roman" panose="02020603050405020304" pitchFamily="18" charset="0"/>
              </a:rPr>
              <a:t> yang </a:t>
            </a:r>
            <a:r>
              <a:rPr lang="en-US" dirty="0" err="1">
                <a:latin typeface="Times New Roman" panose="02020603050405020304" pitchFamily="18" charset="0"/>
                <a:cs typeface="Times New Roman" panose="02020603050405020304" pitchFamily="18" charset="0"/>
              </a:rPr>
              <a:t>digunakan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untuk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pemerlharaan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penyelenggaraan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pemerintahan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sehari-hari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terdiri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dari</a:t>
            </a:r>
            <a:r>
              <a:rPr lang="en-US" dirty="0">
                <a:latin typeface="Times New Roman" panose="02020603050405020304" pitchFamily="18" charset="0"/>
                <a:cs typeface="Times New Roman" panose="02020603050405020304" pitchFamily="18" charset="0"/>
              </a:rPr>
              <a:t> :</a:t>
            </a:r>
            <a:endParaRPr lang="id-ID" dirty="0">
              <a:latin typeface="Times New Roman" panose="02020603050405020304" pitchFamily="18" charset="0"/>
              <a:cs typeface="Times New Roman" panose="02020603050405020304" pitchFamily="18" charset="0"/>
            </a:endParaRPr>
          </a:p>
          <a:p>
            <a:pPr lvl="0"/>
            <a:r>
              <a:rPr lang="id-ID" dirty="0">
                <a:latin typeface="Times New Roman" panose="02020603050405020304" pitchFamily="18" charset="0"/>
                <a:cs typeface="Times New Roman" panose="02020603050405020304" pitchFamily="18" charset="0"/>
              </a:rPr>
              <a:t>Pengeluaran untuk belanja pegawai (tunjangan beras, gaji pensiun, uang makan, dll)</a:t>
            </a:r>
          </a:p>
          <a:p>
            <a:pPr lvl="0"/>
            <a:r>
              <a:rPr lang="en-US" dirty="0" err="1">
                <a:latin typeface="Times New Roman" panose="02020603050405020304" pitchFamily="18" charset="0"/>
                <a:cs typeface="Times New Roman" panose="02020603050405020304" pitchFamily="18" charset="0"/>
              </a:rPr>
              <a:t>Pengeluaran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untuk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belanja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barang</a:t>
            </a:r>
            <a:endParaRPr lang="id-ID"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Pengeluaran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untuk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subsidi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daerah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otonom</a:t>
            </a:r>
            <a:endParaRPr lang="id-ID" dirty="0">
              <a:latin typeface="Times New Roman" panose="02020603050405020304" pitchFamily="18" charset="0"/>
              <a:cs typeface="Times New Roman" panose="02020603050405020304" pitchFamily="18" charset="0"/>
            </a:endParaRPr>
          </a:p>
          <a:p>
            <a:pPr lvl="0"/>
            <a:r>
              <a:rPr lang="es-ES" dirty="0" err="1">
                <a:latin typeface="Times New Roman" panose="02020603050405020304" pitchFamily="18" charset="0"/>
                <a:cs typeface="Times New Roman" panose="02020603050405020304" pitchFamily="18" charset="0"/>
              </a:rPr>
              <a:t>Pengeluaran</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untuk</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membayar</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harga</a:t>
            </a:r>
            <a:r>
              <a:rPr lang="es-ES" dirty="0">
                <a:latin typeface="Times New Roman" panose="02020603050405020304" pitchFamily="18" charset="0"/>
                <a:cs typeface="Times New Roman" panose="02020603050405020304" pitchFamily="18" charset="0"/>
              </a:rPr>
              <a:t> dan </a:t>
            </a:r>
            <a:r>
              <a:rPr lang="es-ES" dirty="0" err="1">
                <a:latin typeface="Times New Roman" panose="02020603050405020304" pitchFamily="18" charset="0"/>
                <a:cs typeface="Times New Roman" panose="02020603050405020304" pitchFamily="18" charset="0"/>
              </a:rPr>
              <a:t>cicilan</a:t>
            </a:r>
            <a:r>
              <a:rPr lang="es-ES" dirty="0">
                <a:latin typeface="Times New Roman" panose="02020603050405020304" pitchFamily="18" charset="0"/>
                <a:cs typeface="Times New Roman" panose="02020603050405020304" pitchFamily="18" charset="0"/>
              </a:rPr>
              <a:t> </a:t>
            </a:r>
            <a:r>
              <a:rPr lang="es-ES" dirty="0" err="1">
                <a:latin typeface="Times New Roman" panose="02020603050405020304" pitchFamily="18" charset="0"/>
                <a:cs typeface="Times New Roman" panose="02020603050405020304" pitchFamily="18" charset="0"/>
              </a:rPr>
              <a:t>hutang</a:t>
            </a:r>
            <a:endParaRPr lang="id-ID"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Pengeluaran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lainnya</a:t>
            </a:r>
            <a:endParaRPr lang="id-ID" dirty="0">
              <a:latin typeface="Times New Roman" panose="02020603050405020304" pitchFamily="18" charset="0"/>
              <a:cs typeface="Times New Roman" panose="02020603050405020304" pitchFamily="18" charset="0"/>
            </a:endParaRPr>
          </a:p>
          <a:p>
            <a:pPr marL="0" indent="0">
              <a:buNone/>
            </a:pPr>
            <a:endParaRPr lang="id-ID" dirty="0">
              <a:latin typeface="Times New Roman" panose="02020603050405020304" pitchFamily="18" charset="0"/>
              <a:cs typeface="Times New Roman" panose="02020603050405020304" pitchFamily="18" charset="0"/>
            </a:endParaRPr>
          </a:p>
          <a:p>
            <a:pPr marL="0" lvl="0" indent="0">
              <a:buNone/>
            </a:pPr>
            <a:r>
              <a:rPr lang="en-US" b="1" dirty="0" err="1">
                <a:latin typeface="Times New Roman" panose="02020603050405020304" pitchFamily="18" charset="0"/>
                <a:cs typeface="Times New Roman" panose="02020603050405020304" pitchFamily="18" charset="0"/>
              </a:rPr>
              <a:t>Pengeluaran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pembangunan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terdiri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dari</a:t>
            </a:r>
            <a:endParaRPr lang="id-ID"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Pengeluaran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untuk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pembiayaan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departemen</a:t>
            </a:r>
            <a:r>
              <a:rPr lang="en-US" dirty="0">
                <a:latin typeface="Times New Roman" panose="02020603050405020304" pitchFamily="18" charset="0"/>
                <a:cs typeface="Times New Roman" panose="02020603050405020304" pitchFamily="18" charset="0"/>
              </a:rPr>
              <a:t>/</a:t>
            </a:r>
            <a:r>
              <a:rPr lang="en-US" dirty="0" err="1">
                <a:latin typeface="Times New Roman" panose="02020603050405020304" pitchFamily="18" charset="0"/>
                <a:cs typeface="Times New Roman" panose="02020603050405020304" pitchFamily="18" charset="0"/>
              </a:rPr>
              <a:t>lembaga</a:t>
            </a:r>
            <a:endParaRPr lang="id-ID"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Pengeluaran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untuk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pembiayaan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daerah</a:t>
            </a:r>
            <a:endParaRPr lang="id-ID"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Pengeluaran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untuk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pembiayaan</a:t>
            </a:r>
            <a:r>
              <a:rPr lang="en-US" dirty="0">
                <a:latin typeface="Times New Roman" panose="02020603050405020304" pitchFamily="18" charset="0"/>
                <a:cs typeface="Times New Roman" panose="02020603050405020304" pitchFamily="18" charset="0"/>
              </a:rPr>
              <a:t> lain-lain</a:t>
            </a:r>
            <a:endParaRPr lang="id-ID" dirty="0">
              <a:latin typeface="Times New Roman" panose="02020603050405020304" pitchFamily="18" charset="0"/>
              <a:cs typeface="Times New Roman" panose="02020603050405020304" pitchFamily="18" charset="0"/>
            </a:endParaRPr>
          </a:p>
          <a:p>
            <a:pPr lvl="0"/>
            <a:r>
              <a:rPr lang="en-US" dirty="0" err="1">
                <a:latin typeface="Times New Roman" panose="02020603050405020304" pitchFamily="18" charset="0"/>
                <a:cs typeface="Times New Roman" panose="02020603050405020304" pitchFamily="18" charset="0"/>
              </a:rPr>
              <a:t>Pengeluaran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untuk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bantuan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proyek</a:t>
            </a:r>
            <a:endParaRPr lang="id-ID" dirty="0">
              <a:latin typeface="Times New Roman" panose="02020603050405020304" pitchFamily="18" charset="0"/>
              <a:cs typeface="Times New Roman" panose="02020603050405020304" pitchFamily="18" charset="0"/>
            </a:endParaRPr>
          </a:p>
          <a:p>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4342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F639051-E66A-4227-8ABA-66B8DF1BF6B3}"/>
              </a:ext>
            </a:extLst>
          </p:cNvPr>
          <p:cNvSpPr>
            <a:spLocks noGrp="1"/>
          </p:cNvSpPr>
          <p:nvPr>
            <p:ph type="title"/>
          </p:nvPr>
        </p:nvSpPr>
        <p:spPr>
          <a:xfrm>
            <a:off x="1295402" y="982132"/>
            <a:ext cx="9601196" cy="1303867"/>
          </a:xfrm>
        </p:spPr>
        <p:txBody>
          <a:bodyPr>
            <a:normAutofit/>
          </a:bodyPr>
          <a:lstStyle/>
          <a:p>
            <a:r>
              <a:rPr lang="id-ID" sz="4000" dirty="0">
                <a:latin typeface="Times New Roman" panose="02020603050405020304" pitchFamily="18" charset="0"/>
                <a:cs typeface="Times New Roman" panose="02020603050405020304" pitchFamily="18" charset="0"/>
              </a:rPr>
              <a:t>Contoh Soal</a:t>
            </a:r>
          </a:p>
        </p:txBody>
      </p:sp>
      <p:sp>
        <p:nvSpPr>
          <p:cNvPr id="5" name="Content Placeholder 2">
            <a:extLst>
              <a:ext uri="{FF2B5EF4-FFF2-40B4-BE49-F238E27FC236}">
                <a16:creationId xmlns:a16="http://schemas.microsoft.com/office/drawing/2014/main" id="{8C369AAB-2A8D-4B9B-9BEC-CBC681C5434D}"/>
              </a:ext>
            </a:extLst>
          </p:cNvPr>
          <p:cNvSpPr>
            <a:spLocks noGrp="1"/>
          </p:cNvSpPr>
          <p:nvPr>
            <p:ph idx="1"/>
          </p:nvPr>
        </p:nvSpPr>
        <p:spPr>
          <a:xfrm>
            <a:off x="1295402" y="1960584"/>
            <a:ext cx="9601196" cy="3318936"/>
          </a:xfrm>
        </p:spPr>
        <p:txBody>
          <a:bodyPr>
            <a:normAutofit/>
          </a:bodyPr>
          <a:lstStyle/>
          <a:p>
            <a:pPr marL="0" indent="0" algn="ctr">
              <a:buNone/>
            </a:pPr>
            <a:r>
              <a:rPr lang="id-ID" sz="1800" dirty="0">
                <a:latin typeface="Times New Roman" panose="02020603050405020304" pitchFamily="18" charset="0"/>
                <a:cs typeface="Times New Roman" panose="02020603050405020304" pitchFamily="18" charset="0"/>
              </a:rPr>
              <a:t>Produk Domestik Bruto Indonesia Tahun 1996</a:t>
            </a:r>
          </a:p>
          <a:p>
            <a:pPr marL="0" indent="0" algn="ctr">
              <a:buNone/>
            </a:pPr>
            <a:r>
              <a:rPr lang="id-ID" sz="1800" dirty="0">
                <a:latin typeface="Times New Roman" panose="02020603050405020304" pitchFamily="18" charset="0"/>
                <a:cs typeface="Times New Roman" panose="02020603050405020304" pitchFamily="18" charset="0"/>
              </a:rPr>
              <a:t>(Harga Berlaku) Menurut Pengeluaran</a:t>
            </a:r>
          </a:p>
          <a:p>
            <a:pPr marL="0" indent="0" algn="ctr">
              <a:buNone/>
            </a:pPr>
            <a:endParaRPr lang="id-ID" sz="1800" dirty="0">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4030965F-AA9E-4099-BBE9-2FAF5FD0CCAB}"/>
              </a:ext>
            </a:extLst>
          </p:cNvPr>
          <p:cNvGraphicFramePr>
            <a:graphicFrameLocks noGrp="1"/>
          </p:cNvGraphicFramePr>
          <p:nvPr>
            <p:extLst>
              <p:ext uri="{D42A27DB-BD31-4B8C-83A1-F6EECF244321}">
                <p14:modId xmlns:p14="http://schemas.microsoft.com/office/powerpoint/2010/main" val="3192127204"/>
              </p:ext>
            </p:extLst>
          </p:nvPr>
        </p:nvGraphicFramePr>
        <p:xfrm>
          <a:off x="2032000" y="2840760"/>
          <a:ext cx="8128000" cy="2225040"/>
        </p:xfrm>
        <a:graphic>
          <a:graphicData uri="http://schemas.openxmlformats.org/drawingml/2006/table">
            <a:tbl>
              <a:tblPr firstRow="1" bandRow="1">
                <a:tableStyleId>{5940675A-B579-460E-94D1-54222C63F5DA}</a:tableStyleId>
              </a:tblPr>
              <a:tblGrid>
                <a:gridCol w="6905938">
                  <a:extLst>
                    <a:ext uri="{9D8B030D-6E8A-4147-A177-3AD203B41FA5}">
                      <a16:colId xmlns:a16="http://schemas.microsoft.com/office/drawing/2014/main" val="20000"/>
                    </a:ext>
                  </a:extLst>
                </a:gridCol>
                <a:gridCol w="1222062">
                  <a:extLst>
                    <a:ext uri="{9D8B030D-6E8A-4147-A177-3AD203B41FA5}">
                      <a16:colId xmlns:a16="http://schemas.microsoft.com/office/drawing/2014/main" val="20001"/>
                    </a:ext>
                  </a:extLst>
                </a:gridCol>
              </a:tblGrid>
              <a:tr h="370840">
                <a:tc>
                  <a:txBody>
                    <a:bodyPr/>
                    <a:lstStyle/>
                    <a:p>
                      <a:r>
                        <a:rPr lang="id-ID" dirty="0">
                          <a:latin typeface="Times New Roman" panose="02020603050405020304" pitchFamily="18" charset="0"/>
                          <a:cs typeface="Times New Roman" panose="02020603050405020304" pitchFamily="18" charset="0"/>
                        </a:rPr>
                        <a:t>Konsumsi Rumah Tangga (Privat Consumption)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id-ID" dirty="0">
                          <a:latin typeface="Times New Roman" panose="02020603050405020304" pitchFamily="18" charset="0"/>
                          <a:cs typeface="Times New Roman" panose="02020603050405020304" pitchFamily="18" charset="0"/>
                        </a:rPr>
                        <a:t>308.469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370840">
                <a:tc>
                  <a:txBody>
                    <a:bodyPr/>
                    <a:lstStyle/>
                    <a:p>
                      <a:r>
                        <a:rPr lang="id-ID" dirty="0">
                          <a:latin typeface="Times New Roman" panose="02020603050405020304" pitchFamily="18" charset="0"/>
                          <a:cs typeface="Times New Roman" panose="02020603050405020304" pitchFamily="18" charset="0"/>
                        </a:rPr>
                        <a:t>Konsumsi Pemerintah (Goverment Consumption)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id-ID" dirty="0">
                          <a:latin typeface="Times New Roman" panose="02020603050405020304" pitchFamily="18" charset="0"/>
                          <a:cs typeface="Times New Roman" panose="02020603050405020304" pitchFamily="18" charset="0"/>
                        </a:rPr>
                        <a:t>40.695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370840">
                <a:tc>
                  <a:txBody>
                    <a:bodyPr/>
                    <a:lstStyle/>
                    <a:p>
                      <a:r>
                        <a:rPr lang="id-ID" dirty="0">
                          <a:latin typeface="Times New Roman" panose="02020603050405020304" pitchFamily="18" charset="0"/>
                          <a:cs typeface="Times New Roman" panose="02020603050405020304" pitchFamily="18" charset="0"/>
                        </a:rPr>
                        <a:t>Pembentukan Modal Tetap Domestik Bruto (Gross Capital Formation)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id-ID" dirty="0">
                          <a:latin typeface="Times New Roman" panose="02020603050405020304" pitchFamily="18" charset="0"/>
                          <a:cs typeface="Times New Roman" panose="02020603050405020304" pitchFamily="18" charset="0"/>
                        </a:rPr>
                        <a:t>172.777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370840">
                <a:tc>
                  <a:txBody>
                    <a:bodyPr/>
                    <a:lstStyle/>
                    <a:p>
                      <a:r>
                        <a:rPr lang="id-ID" dirty="0">
                          <a:latin typeface="Times New Roman" panose="02020603050405020304" pitchFamily="18" charset="0"/>
                          <a:cs typeface="Times New Roman" panose="02020603050405020304" pitchFamily="18" charset="0"/>
                        </a:rPr>
                        <a:t>Ekspor Barang dan Jasa</a:t>
                      </a:r>
                      <a:r>
                        <a:rPr lang="id-ID" baseline="0" dirty="0">
                          <a:latin typeface="Times New Roman" panose="02020603050405020304" pitchFamily="18" charset="0"/>
                          <a:cs typeface="Times New Roman" panose="02020603050405020304" pitchFamily="18" charset="0"/>
                        </a:rPr>
                        <a:t> (Export of Goods &amp; Services)</a:t>
                      </a:r>
                      <a:endParaRPr lang="id-ID"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id-ID" dirty="0">
                          <a:latin typeface="Times New Roman" panose="02020603050405020304" pitchFamily="18" charset="0"/>
                          <a:cs typeface="Times New Roman" panose="02020603050405020304" pitchFamily="18" charset="0"/>
                        </a:rPr>
                        <a:t>138.675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70840">
                <a:tc>
                  <a:txBody>
                    <a:bodyPr/>
                    <a:lstStyle/>
                    <a:p>
                      <a:r>
                        <a:rPr lang="id-ID" dirty="0">
                          <a:latin typeface="Times New Roman" panose="02020603050405020304" pitchFamily="18" charset="0"/>
                          <a:cs typeface="Times New Roman" panose="02020603050405020304" pitchFamily="18" charset="0"/>
                        </a:rPr>
                        <a:t>Impor Barang dan Jasa</a:t>
                      </a:r>
                      <a:r>
                        <a:rPr lang="id-ID" baseline="0" dirty="0">
                          <a:latin typeface="Times New Roman" panose="02020603050405020304" pitchFamily="18" charset="0"/>
                          <a:cs typeface="Times New Roman" panose="02020603050405020304" pitchFamily="18" charset="0"/>
                        </a:rPr>
                        <a:t> (Import of Goods &amp; Services)</a:t>
                      </a:r>
                      <a:endParaRPr lang="id-ID"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id-ID" dirty="0">
                          <a:latin typeface="Times New Roman" panose="02020603050405020304" pitchFamily="18" charset="0"/>
                          <a:cs typeface="Times New Roman" panose="02020603050405020304" pitchFamily="18" charset="0"/>
                        </a:rPr>
                        <a:t>-131.660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70840">
                <a:tc>
                  <a:txBody>
                    <a:bodyPr/>
                    <a:lstStyle/>
                    <a:p>
                      <a:r>
                        <a:rPr lang="id-ID" dirty="0">
                          <a:latin typeface="Times New Roman" panose="02020603050405020304" pitchFamily="18" charset="0"/>
                          <a:cs typeface="Times New Roman" panose="02020603050405020304" pitchFamily="18" charset="0"/>
                        </a:rPr>
                        <a:t>Total PDB (GDP)</a:t>
                      </a:r>
                    </a:p>
                  </a:txBody>
                  <a:tcPr>
                    <a:lnT w="12700" cap="flat" cmpd="sng" algn="ctr">
                      <a:solidFill>
                        <a:schemeClr val="tx1"/>
                      </a:solidFill>
                      <a:prstDash val="solid"/>
                      <a:round/>
                      <a:headEnd type="none" w="med" len="med"/>
                      <a:tailEnd type="none" w="med" len="med"/>
                    </a:lnT>
                  </a:tcPr>
                </a:tc>
                <a:tc>
                  <a:txBody>
                    <a:bodyPr/>
                    <a:lstStyle/>
                    <a:p>
                      <a:pPr algn="ctr"/>
                      <a:r>
                        <a:rPr lang="id-ID" dirty="0">
                          <a:latin typeface="Times New Roman" panose="02020603050405020304" pitchFamily="18" charset="0"/>
                          <a:cs typeface="Times New Roman" panose="02020603050405020304" pitchFamily="18" charset="0"/>
                        </a:rPr>
                        <a:t>528.956</a:t>
                      </a: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838539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4A32B3A3-43EC-4662-AF58-2FDBAF9B40D0}"/>
              </a:ext>
            </a:extLst>
          </p:cNvPr>
          <p:cNvSpPr>
            <a:spLocks noGrp="1"/>
          </p:cNvSpPr>
          <p:nvPr>
            <p:ph type="title"/>
          </p:nvPr>
        </p:nvSpPr>
        <p:spPr>
          <a:xfrm>
            <a:off x="1295402" y="982132"/>
            <a:ext cx="9601196" cy="1303867"/>
          </a:xfrm>
        </p:spPr>
        <p:txBody>
          <a:bodyPr>
            <a:normAutofit/>
          </a:bodyPr>
          <a:lstStyle/>
          <a:p>
            <a:r>
              <a:rPr lang="id-ID" sz="3200" dirty="0">
                <a:latin typeface="Times New Roman" panose="02020603050405020304" pitchFamily="18" charset="0"/>
                <a:cs typeface="Times New Roman" panose="02020603050405020304" pitchFamily="18" charset="0"/>
              </a:rPr>
              <a:t>Manfaat dan Keterbatasan Perhitungan PDB</a:t>
            </a:r>
          </a:p>
        </p:txBody>
      </p:sp>
      <p:sp>
        <p:nvSpPr>
          <p:cNvPr id="5" name="Content Placeholder 2">
            <a:extLst>
              <a:ext uri="{FF2B5EF4-FFF2-40B4-BE49-F238E27FC236}">
                <a16:creationId xmlns:a16="http://schemas.microsoft.com/office/drawing/2014/main" id="{13360AE8-F98C-4481-B2B2-A759C517E3D1}"/>
              </a:ext>
            </a:extLst>
          </p:cNvPr>
          <p:cNvSpPr>
            <a:spLocks noGrp="1"/>
          </p:cNvSpPr>
          <p:nvPr>
            <p:ph idx="1"/>
          </p:nvPr>
        </p:nvSpPr>
        <p:spPr>
          <a:xfrm>
            <a:off x="1295401" y="2556932"/>
            <a:ext cx="9601196" cy="3318936"/>
          </a:xfrm>
        </p:spPr>
        <p:txBody>
          <a:bodyPr>
            <a:normAutofit fontScale="92500" lnSpcReduction="20000"/>
          </a:bodyPr>
          <a:lstStyle/>
          <a:p>
            <a:pPr marL="457200" indent="-457200" algn="just">
              <a:buFont typeface="+mj-lt"/>
              <a:buAutoNum type="alphaLcPeriod"/>
            </a:pPr>
            <a:r>
              <a:rPr lang="id-ID" b="1" dirty="0">
                <a:latin typeface="Times New Roman" panose="02020603050405020304" pitchFamily="18" charset="0"/>
                <a:cs typeface="Times New Roman" panose="02020603050405020304" pitchFamily="18" charset="0"/>
              </a:rPr>
              <a:t>Analisis Kemakmuran</a:t>
            </a:r>
          </a:p>
          <a:p>
            <a:pPr marL="457200" indent="-457200" algn="just">
              <a:buFont typeface="+mj-lt"/>
              <a:buAutoNum type="alphaLcPeriod"/>
            </a:pPr>
            <a:r>
              <a:rPr lang="id-ID" b="1" dirty="0">
                <a:latin typeface="Times New Roman" panose="02020603050405020304" pitchFamily="18" charset="0"/>
                <a:cs typeface="Times New Roman" panose="02020603050405020304" pitchFamily="18" charset="0"/>
              </a:rPr>
              <a:t>Masalah kesejahteraan sosial</a:t>
            </a:r>
          </a:p>
          <a:p>
            <a:pPr marL="457200" indent="-457200" algn="just">
              <a:buFont typeface="+mj-lt"/>
              <a:buAutoNum type="alphaLcPeriod"/>
            </a:pPr>
            <a:r>
              <a:rPr lang="id-ID" b="1" dirty="0">
                <a:latin typeface="Times New Roman" panose="02020603050405020304" pitchFamily="18" charset="0"/>
                <a:cs typeface="Times New Roman" panose="02020603050405020304" pitchFamily="18" charset="0"/>
              </a:rPr>
              <a:t>Masalah Produktivitas</a:t>
            </a:r>
            <a:r>
              <a:rPr lang="id-ID" dirty="0">
                <a:latin typeface="Times New Roman" panose="02020603050405020304" pitchFamily="18" charset="0"/>
                <a:cs typeface="Times New Roman" panose="02020603050405020304" pitchFamily="18" charset="0"/>
              </a:rPr>
              <a:t>, untuk memperoleh perbandingan produktivitas antarnegara, ada beberapa hal yang perlu dipertimbangkan:</a:t>
            </a:r>
          </a:p>
          <a:p>
            <a:pPr lvl="1" algn="just">
              <a:buFont typeface="Wingdings" panose="05000000000000000000" pitchFamily="2" charset="2"/>
              <a:buChar char="§"/>
            </a:pPr>
            <a:r>
              <a:rPr lang="id-ID" dirty="0">
                <a:latin typeface="Times New Roman" panose="02020603050405020304" pitchFamily="18" charset="0"/>
                <a:cs typeface="Times New Roman" panose="02020603050405020304" pitchFamily="18" charset="0"/>
              </a:rPr>
              <a:t>Jumlah dan komposisi penduduk</a:t>
            </a:r>
          </a:p>
          <a:p>
            <a:pPr lvl="1" algn="just">
              <a:buFont typeface="Wingdings" panose="05000000000000000000" pitchFamily="2" charset="2"/>
              <a:buChar char="§"/>
            </a:pPr>
            <a:r>
              <a:rPr lang="id-ID" dirty="0">
                <a:latin typeface="Times New Roman" panose="02020603050405020304" pitchFamily="18" charset="0"/>
                <a:cs typeface="Times New Roman" panose="02020603050405020304" pitchFamily="18" charset="0"/>
              </a:rPr>
              <a:t>Jumlah dan struktur kesempatan kerja</a:t>
            </a:r>
          </a:p>
          <a:p>
            <a:pPr lvl="1" algn="just">
              <a:buFont typeface="Wingdings" panose="05000000000000000000" pitchFamily="2" charset="2"/>
              <a:buChar char="§"/>
            </a:pPr>
            <a:r>
              <a:rPr lang="id-ID" dirty="0">
                <a:latin typeface="Times New Roman" panose="02020603050405020304" pitchFamily="18" charset="0"/>
                <a:cs typeface="Times New Roman" panose="02020603050405020304" pitchFamily="18" charset="0"/>
              </a:rPr>
              <a:t>Faktor-faktor non ekonomi</a:t>
            </a:r>
          </a:p>
          <a:p>
            <a:pPr marL="457200" indent="-457200" algn="just">
              <a:buFont typeface="+mj-lt"/>
              <a:buAutoNum type="alphaLcPeriod"/>
            </a:pPr>
            <a:r>
              <a:rPr lang="id-ID" b="1" dirty="0">
                <a:latin typeface="Times New Roman" panose="02020603050405020304" pitchFamily="18" charset="0"/>
                <a:cs typeface="Times New Roman" panose="02020603050405020304" pitchFamily="18" charset="0"/>
              </a:rPr>
              <a:t>Kegiatan-kegiatan ekonomi tak tercatat</a:t>
            </a:r>
          </a:p>
          <a:p>
            <a:pPr marL="457200" indent="-457200" algn="just">
              <a:buFont typeface="+mj-lt"/>
              <a:buAutoNum type="alphaLcPeriod"/>
            </a:pP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4410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27D1B57-2C85-4965-A459-D585DAD60C3E}"/>
              </a:ext>
            </a:extLst>
          </p:cNvPr>
          <p:cNvSpPr>
            <a:spLocks noGrp="1"/>
          </p:cNvSpPr>
          <p:nvPr>
            <p:ph type="title"/>
          </p:nvPr>
        </p:nvSpPr>
        <p:spPr>
          <a:xfrm>
            <a:off x="1295402" y="1253065"/>
            <a:ext cx="9601196" cy="1303867"/>
          </a:xfrm>
        </p:spPr>
        <p:txBody>
          <a:bodyPr/>
          <a:lstStyle/>
          <a:p>
            <a:r>
              <a:rPr lang="id-ID" dirty="0">
                <a:latin typeface="Times New Roman" panose="02020603050405020304" pitchFamily="18" charset="0"/>
                <a:cs typeface="Times New Roman" panose="02020603050405020304" pitchFamily="18" charset="0"/>
              </a:rPr>
              <a:t>Kurva Lorenz</a:t>
            </a:r>
          </a:p>
        </p:txBody>
      </p:sp>
      <p:sp>
        <p:nvSpPr>
          <p:cNvPr id="5" name="Content Placeholder 2">
            <a:extLst>
              <a:ext uri="{FF2B5EF4-FFF2-40B4-BE49-F238E27FC236}">
                <a16:creationId xmlns:a16="http://schemas.microsoft.com/office/drawing/2014/main" id="{8F9A5252-2743-4784-9D85-3CA20946848B}"/>
              </a:ext>
            </a:extLst>
          </p:cNvPr>
          <p:cNvSpPr>
            <a:spLocks noGrp="1"/>
          </p:cNvSpPr>
          <p:nvPr>
            <p:ph idx="1"/>
          </p:nvPr>
        </p:nvSpPr>
        <p:spPr>
          <a:xfrm>
            <a:off x="1295402" y="2556932"/>
            <a:ext cx="9601195" cy="3318936"/>
          </a:xfrm>
        </p:spPr>
        <p:txBody>
          <a:bodyPr/>
          <a:lstStyle/>
          <a:p>
            <a:pPr marL="0" indent="0" algn="just">
              <a:buNone/>
            </a:pPr>
            <a:r>
              <a:rPr lang="en-GB" sz="3200" dirty="0">
                <a:latin typeface="Times New Roman" panose="02020603050405020304" pitchFamily="18" charset="0"/>
                <a:cs typeface="Times New Roman" panose="02020603050405020304" pitchFamily="18" charset="0"/>
              </a:rPr>
              <a:t>	</a:t>
            </a:r>
            <a:r>
              <a:rPr lang="id-ID" sz="3200" dirty="0">
                <a:latin typeface="Times New Roman" panose="02020603050405020304" pitchFamily="18" charset="0"/>
                <a:cs typeface="Times New Roman" panose="02020603050405020304" pitchFamily="18" charset="0"/>
              </a:rPr>
              <a:t>Untuk mengetahui tingkat pemerataan distribusi pendapatan suatu negara, dapat diketahui dari grafik yang dinamakan Kurva Lorenz, artinya kurva yang menggambarkan hubungan antara distribusi jumlah penduduk dengan distribusi pendapatan.</a:t>
            </a:r>
          </a:p>
          <a:p>
            <a:pPr algn="just"/>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2548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5" descr="New Picture.png">
            <a:extLst>
              <a:ext uri="{FF2B5EF4-FFF2-40B4-BE49-F238E27FC236}">
                <a16:creationId xmlns:a16="http://schemas.microsoft.com/office/drawing/2014/main" id="{2A9B5548-F15C-446E-92C4-5A4BA2C81F8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403797" y="478933"/>
            <a:ext cx="5589431" cy="5870351"/>
          </a:xfrm>
        </p:spPr>
      </p:pic>
      <p:sp>
        <p:nvSpPr>
          <p:cNvPr id="5" name="Title 1">
            <a:extLst>
              <a:ext uri="{FF2B5EF4-FFF2-40B4-BE49-F238E27FC236}">
                <a16:creationId xmlns:a16="http://schemas.microsoft.com/office/drawing/2014/main" id="{8C6005C5-37C1-4FF1-957E-CBD0116E2765}"/>
              </a:ext>
            </a:extLst>
          </p:cNvPr>
          <p:cNvSpPr>
            <a:spLocks noGrp="1"/>
          </p:cNvSpPr>
          <p:nvPr>
            <p:ph type="title"/>
          </p:nvPr>
        </p:nvSpPr>
        <p:spPr>
          <a:xfrm>
            <a:off x="7418231" y="1288089"/>
            <a:ext cx="3490176" cy="4511675"/>
          </a:xfrm>
        </p:spPr>
        <p:txBody>
          <a:bodyPr/>
          <a:lstStyle/>
          <a:p>
            <a:pPr eaLnBrk="1" hangingPunct="1"/>
            <a:r>
              <a:rPr lang="en-US" sz="2400" dirty="0" err="1">
                <a:latin typeface="Times New Roman" panose="02020603050405020304" pitchFamily="18" charset="0"/>
                <a:cs typeface="Times New Roman" panose="02020603050405020304" pitchFamily="18" charset="0"/>
              </a:rPr>
              <a:t>Semakin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Cembung</a:t>
            </a:r>
            <a:r>
              <a:rPr lang="en-US" sz="2400" dirty="0">
                <a:latin typeface="Times New Roman" panose="02020603050405020304" pitchFamily="18" charset="0"/>
                <a:cs typeface="Times New Roman" panose="02020603050405020304" pitchFamily="18" charset="0"/>
              </a:rPr>
              <a:t> </a:t>
            </a:r>
            <a:br>
              <a:rPr lang="id-ID" sz="2400" dirty="0">
                <a:latin typeface="Times New Roman" panose="02020603050405020304" pitchFamily="18" charset="0"/>
                <a:cs typeface="Times New Roman" panose="02020603050405020304" pitchFamily="18" charset="0"/>
              </a:rPr>
            </a:br>
            <a:r>
              <a:rPr lang="en-US" sz="2400" dirty="0" err="1">
                <a:latin typeface="Times New Roman" panose="02020603050405020304" pitchFamily="18" charset="0"/>
                <a:cs typeface="Times New Roman" panose="02020603050405020304" pitchFamily="18" charset="0"/>
              </a:rPr>
              <a:t>Kurva</a:t>
            </a:r>
            <a:r>
              <a:rPr lang="en-US" sz="2400" dirty="0">
                <a:latin typeface="Times New Roman" panose="02020603050405020304" pitchFamily="18" charset="0"/>
                <a:cs typeface="Times New Roman" panose="02020603050405020304" pitchFamily="18" charset="0"/>
              </a:rPr>
              <a:t> Lorenz, </a:t>
            </a:r>
            <a:r>
              <a:rPr lang="en-US" sz="2400" dirty="0" err="1">
                <a:latin typeface="Times New Roman" panose="02020603050405020304" pitchFamily="18" charset="0"/>
                <a:cs typeface="Times New Roman" panose="02020603050405020304" pitchFamily="18" charset="0"/>
              </a:rPr>
              <a:t>semakin</a:t>
            </a:r>
            <a:br>
              <a:rPr lang="id-ID"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tidak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merata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distribusi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Pendapatan</a:t>
            </a:r>
            <a:r>
              <a:rPr lang="en-US" sz="2400" dirty="0">
                <a:latin typeface="Times New Roman" panose="02020603050405020304" pitchFamily="18" charset="0"/>
                <a:cs typeface="Times New Roman" panose="02020603050405020304" pitchFamily="18" charset="0"/>
              </a:rPr>
              <a:t> </a:t>
            </a:r>
            <a:br>
              <a:rPr lang="id-ID"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ketimpangan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semakin</a:t>
            </a:r>
            <a:br>
              <a:rPr lang="id-ID"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tinggi</a:t>
            </a:r>
            <a:r>
              <a:rPr lang="en-US" sz="2400" dirty="0">
                <a:latin typeface="Times New Roman" panose="02020603050405020304" pitchFamily="18" charset="0"/>
                <a:cs typeface="Times New Roman" panose="02020603050405020304" pitchFamily="18" charset="0"/>
              </a:rPr>
              <a:t>)</a:t>
            </a:r>
            <a:endParaRPr lang="id-ID"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520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BF0855B-4367-41B1-BE44-0D9B5571521C}"/>
              </a:ext>
            </a:extLst>
          </p:cNvPr>
          <p:cNvSpPr>
            <a:spLocks noGrp="1"/>
          </p:cNvSpPr>
          <p:nvPr>
            <p:ph type="title"/>
          </p:nvPr>
        </p:nvSpPr>
        <p:spPr>
          <a:xfrm>
            <a:off x="354496" y="828996"/>
            <a:ext cx="9601196" cy="1303867"/>
          </a:xfrm>
        </p:spPr>
        <p:txBody>
          <a:bodyPr/>
          <a:lstStyle/>
          <a:p>
            <a:r>
              <a:rPr lang="id-ID" dirty="0">
                <a:latin typeface="Times New Roman" panose="02020603050405020304" pitchFamily="18" charset="0"/>
                <a:cs typeface="Times New Roman" panose="02020603050405020304" pitchFamily="18" charset="0"/>
              </a:rPr>
              <a:t>Distribusi Pendapatan</a:t>
            </a:r>
          </a:p>
        </p:txBody>
      </p:sp>
      <p:sp>
        <p:nvSpPr>
          <p:cNvPr id="5" name="Content Placeholder 2">
            <a:extLst>
              <a:ext uri="{FF2B5EF4-FFF2-40B4-BE49-F238E27FC236}">
                <a16:creationId xmlns:a16="http://schemas.microsoft.com/office/drawing/2014/main" id="{0C69C5C3-3D70-4485-B1F4-0E9831EAD68E}"/>
              </a:ext>
            </a:extLst>
          </p:cNvPr>
          <p:cNvSpPr>
            <a:spLocks noGrp="1"/>
          </p:cNvSpPr>
          <p:nvPr>
            <p:ph idx="1"/>
          </p:nvPr>
        </p:nvSpPr>
        <p:spPr>
          <a:xfrm>
            <a:off x="1149627" y="2132863"/>
            <a:ext cx="9601196" cy="3318936"/>
          </a:xfrm>
        </p:spPr>
        <p:txBody>
          <a:bodyPr>
            <a:normAutofit fontScale="92500"/>
          </a:bodyPr>
          <a:lstStyle/>
          <a:p>
            <a:pPr algn="just"/>
            <a:r>
              <a:rPr lang="id-ID" sz="3200" dirty="0">
                <a:latin typeface="Times New Roman" panose="02020603050405020304" pitchFamily="18" charset="0"/>
                <a:cs typeface="Times New Roman" panose="02020603050405020304" pitchFamily="18" charset="0"/>
              </a:rPr>
              <a:t>Distribusi pendapatan nasional merupakan unsur penting untuk mengetahui tinggi atau rendahnya kesejahteraan atau kemakmuran suatu negara. </a:t>
            </a:r>
          </a:p>
          <a:p>
            <a:pPr algn="just"/>
            <a:r>
              <a:rPr lang="id-ID" sz="3200" dirty="0">
                <a:latin typeface="Times New Roman" panose="02020603050405020304" pitchFamily="18" charset="0"/>
                <a:cs typeface="Times New Roman" panose="02020603050405020304" pitchFamily="18" charset="0"/>
              </a:rPr>
              <a:t>Distribusi pendapatan yang merata kepada masyarakat akan mampu menciptakan perubahan dan perbaikan suatu negara seperti peningkatan pertumbuhan ekonomi, pengentasan kemiskinan, mengurangi pengangguran, dan sebagainya. </a:t>
            </a:r>
          </a:p>
          <a:p>
            <a:pPr marL="0" indent="0">
              <a:buNone/>
            </a:pPr>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80094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CE6036CF-4964-4E08-806B-90D3717B01E2}"/>
              </a:ext>
            </a:extLst>
          </p:cNvPr>
          <p:cNvSpPr>
            <a:spLocks noGrp="1"/>
          </p:cNvSpPr>
          <p:nvPr>
            <p:ph type="title"/>
          </p:nvPr>
        </p:nvSpPr>
        <p:spPr>
          <a:xfrm>
            <a:off x="1295402" y="982132"/>
            <a:ext cx="9601196" cy="1303867"/>
          </a:xfrm>
        </p:spPr>
        <p:txBody>
          <a:bodyPr>
            <a:normAutofit/>
          </a:bodyPr>
          <a:lstStyle/>
          <a:p>
            <a:r>
              <a:rPr lang="id-ID" sz="3600" dirty="0">
                <a:latin typeface="Times New Roman" panose="02020603050405020304" pitchFamily="18" charset="0"/>
                <a:cs typeface="Times New Roman" panose="02020603050405020304" pitchFamily="18" charset="0"/>
              </a:rPr>
              <a:t>Contoh Kurva Lorenz</a:t>
            </a:r>
          </a:p>
        </p:txBody>
      </p:sp>
      <p:graphicFrame>
        <p:nvGraphicFramePr>
          <p:cNvPr id="9" name="Chart 8">
            <a:extLst>
              <a:ext uri="{FF2B5EF4-FFF2-40B4-BE49-F238E27FC236}">
                <a16:creationId xmlns:a16="http://schemas.microsoft.com/office/drawing/2014/main" id="{FFF98001-6054-4BE6-A5A6-84974F3E275D}"/>
              </a:ext>
            </a:extLst>
          </p:cNvPr>
          <p:cNvGraphicFramePr>
            <a:graphicFrameLocks/>
          </p:cNvGraphicFramePr>
          <p:nvPr>
            <p:extLst>
              <p:ext uri="{D42A27DB-BD31-4B8C-83A1-F6EECF244321}">
                <p14:modId xmlns:p14="http://schemas.microsoft.com/office/powerpoint/2010/main" val="351879281"/>
              </p:ext>
            </p:extLst>
          </p:nvPr>
        </p:nvGraphicFramePr>
        <p:xfrm>
          <a:off x="1295402" y="2591035"/>
          <a:ext cx="4876800" cy="3195637"/>
        </p:xfrm>
        <a:graphic>
          <a:graphicData uri="http://schemas.openxmlformats.org/drawingml/2006/chart">
            <c:chart xmlns:c="http://schemas.openxmlformats.org/drawingml/2006/chart" xmlns:r="http://schemas.openxmlformats.org/officeDocument/2006/relationships" r:id="rId2"/>
          </a:graphicData>
        </a:graphic>
      </p:graphicFrame>
      <p:cxnSp>
        <p:nvCxnSpPr>
          <p:cNvPr id="10" name="Elbow Connector 8">
            <a:extLst>
              <a:ext uri="{FF2B5EF4-FFF2-40B4-BE49-F238E27FC236}">
                <a16:creationId xmlns:a16="http://schemas.microsoft.com/office/drawing/2014/main" id="{E2E9D92A-DE6C-404F-BDD4-9CBD5EB36519}"/>
              </a:ext>
            </a:extLst>
          </p:cNvPr>
          <p:cNvCxnSpPr/>
          <p:nvPr/>
        </p:nvCxnSpPr>
        <p:spPr>
          <a:xfrm>
            <a:off x="4365938" y="4391696"/>
            <a:ext cx="734096" cy="141667"/>
          </a:xfrm>
          <a:prstGeom prst="bentConnector3">
            <a:avLst/>
          </a:prstGeom>
          <a:ln>
            <a:tailEnd type="triangle"/>
          </a:ln>
        </p:spPr>
        <p:style>
          <a:lnRef idx="3">
            <a:schemeClr val="dk1"/>
          </a:lnRef>
          <a:fillRef idx="0">
            <a:schemeClr val="dk1"/>
          </a:fillRef>
          <a:effectRef idx="2">
            <a:schemeClr val="dk1"/>
          </a:effectRef>
          <a:fontRef idx="minor">
            <a:schemeClr val="tx1"/>
          </a:fontRef>
        </p:style>
      </p:cxnSp>
      <p:graphicFrame>
        <p:nvGraphicFramePr>
          <p:cNvPr id="11" name="Chart 10">
            <a:extLst>
              <a:ext uri="{FF2B5EF4-FFF2-40B4-BE49-F238E27FC236}">
                <a16:creationId xmlns:a16="http://schemas.microsoft.com/office/drawing/2014/main" id="{56843F63-D513-47D4-9DEE-21D15AC8CDFB}"/>
              </a:ext>
            </a:extLst>
          </p:cNvPr>
          <p:cNvGraphicFramePr>
            <a:graphicFrameLocks/>
          </p:cNvGraphicFramePr>
          <p:nvPr>
            <p:extLst>
              <p:ext uri="{D42A27DB-BD31-4B8C-83A1-F6EECF244321}">
                <p14:modId xmlns:p14="http://schemas.microsoft.com/office/powerpoint/2010/main" val="3314181520"/>
              </p:ext>
            </p:extLst>
          </p:nvPr>
        </p:nvGraphicFramePr>
        <p:xfrm>
          <a:off x="6218350" y="2743200"/>
          <a:ext cx="4572000" cy="3043646"/>
        </p:xfrm>
        <a:graphic>
          <a:graphicData uri="http://schemas.openxmlformats.org/drawingml/2006/chart">
            <c:chart xmlns:c="http://schemas.openxmlformats.org/drawingml/2006/chart" xmlns:r="http://schemas.openxmlformats.org/officeDocument/2006/relationships" r:id="rId3"/>
          </a:graphicData>
        </a:graphic>
      </p:graphicFrame>
      <p:cxnSp>
        <p:nvCxnSpPr>
          <p:cNvPr id="12" name="Elbow Connector 12">
            <a:extLst>
              <a:ext uri="{FF2B5EF4-FFF2-40B4-BE49-F238E27FC236}">
                <a16:creationId xmlns:a16="http://schemas.microsoft.com/office/drawing/2014/main" id="{FBBAE5A0-5575-44EA-B71C-C9E5A14C750F}"/>
              </a:ext>
            </a:extLst>
          </p:cNvPr>
          <p:cNvCxnSpPr/>
          <p:nvPr/>
        </p:nvCxnSpPr>
        <p:spPr>
          <a:xfrm>
            <a:off x="9569003" y="4271753"/>
            <a:ext cx="360608" cy="190776"/>
          </a:xfrm>
          <a:prstGeom prst="bentConnector3">
            <a:avLst/>
          </a:prstGeom>
          <a:ln>
            <a:tailEnd type="triangle"/>
          </a:ln>
        </p:spPr>
        <p:style>
          <a:lnRef idx="3">
            <a:schemeClr val="dk1"/>
          </a:lnRef>
          <a:fillRef idx="0">
            <a:schemeClr val="dk1"/>
          </a:fillRef>
          <a:effectRef idx="2">
            <a:schemeClr val="dk1"/>
          </a:effectRef>
          <a:fontRef idx="minor">
            <a:schemeClr val="tx1"/>
          </a:fontRef>
        </p:style>
      </p:cxnSp>
      <p:cxnSp>
        <p:nvCxnSpPr>
          <p:cNvPr id="13" name="Straight Connector 12">
            <a:extLst>
              <a:ext uri="{FF2B5EF4-FFF2-40B4-BE49-F238E27FC236}">
                <a16:creationId xmlns:a16="http://schemas.microsoft.com/office/drawing/2014/main" id="{ABA443C0-9D0B-4FA3-A1E8-65B6A8682E32}"/>
              </a:ext>
            </a:extLst>
          </p:cNvPr>
          <p:cNvCxnSpPr/>
          <p:nvPr/>
        </p:nvCxnSpPr>
        <p:spPr>
          <a:xfrm flipV="1">
            <a:off x="6993229" y="3528811"/>
            <a:ext cx="2936382" cy="1636042"/>
          </a:xfrm>
          <a:prstGeom prst="line">
            <a:avLst/>
          </a:prstGeom>
        </p:spPr>
        <p:style>
          <a:lnRef idx="3">
            <a:schemeClr val="dk1"/>
          </a:lnRef>
          <a:fillRef idx="0">
            <a:schemeClr val="dk1"/>
          </a:fillRef>
          <a:effectRef idx="2">
            <a:schemeClr val="dk1"/>
          </a:effectRef>
          <a:fontRef idx="minor">
            <a:schemeClr val="tx1"/>
          </a:fontRef>
        </p:style>
      </p:cxnSp>
      <p:sp>
        <p:nvSpPr>
          <p:cNvPr id="14" name="TextBox 13">
            <a:extLst>
              <a:ext uri="{FF2B5EF4-FFF2-40B4-BE49-F238E27FC236}">
                <a16:creationId xmlns:a16="http://schemas.microsoft.com/office/drawing/2014/main" id="{C710FD93-650C-42C5-989C-88493AD2050C}"/>
              </a:ext>
            </a:extLst>
          </p:cNvPr>
          <p:cNvSpPr txBox="1"/>
          <p:nvPr/>
        </p:nvSpPr>
        <p:spPr>
          <a:xfrm>
            <a:off x="4978223" y="4346832"/>
            <a:ext cx="811369" cy="523220"/>
          </a:xfrm>
          <a:prstGeom prst="rect">
            <a:avLst/>
          </a:prstGeom>
          <a:noFill/>
          <a:ln>
            <a:noFill/>
          </a:ln>
        </p:spPr>
        <p:txBody>
          <a:bodyPr wrap="square" rtlCol="0">
            <a:spAutoFit/>
          </a:bodyPr>
          <a:lstStyle/>
          <a:p>
            <a:pPr algn="ctr"/>
            <a:r>
              <a:rPr lang="id-ID" sz="1400" b="1" dirty="0"/>
              <a:t>Kurva Lorenz</a:t>
            </a:r>
          </a:p>
        </p:txBody>
      </p:sp>
    </p:spTree>
    <p:extLst>
      <p:ext uri="{BB962C8B-B14F-4D97-AF65-F5344CB8AC3E}">
        <p14:creationId xmlns:p14="http://schemas.microsoft.com/office/powerpoint/2010/main" val="30347806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0CD64-4DBB-436C-95F3-E5456296E082}"/>
              </a:ext>
            </a:extLst>
          </p:cNvPr>
          <p:cNvSpPr txBox="1">
            <a:spLocks/>
          </p:cNvSpPr>
          <p:nvPr/>
        </p:nvSpPr>
        <p:spPr>
          <a:xfrm>
            <a:off x="1295402" y="982132"/>
            <a:ext cx="9601196" cy="1303867"/>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d-ID" dirty="0">
                <a:latin typeface="Times New Roman" panose="02020603050405020304" pitchFamily="18" charset="0"/>
                <a:cs typeface="Times New Roman" panose="02020603050405020304" pitchFamily="18" charset="0"/>
              </a:rPr>
              <a:t>Kriteria Bank Dunia</a:t>
            </a:r>
          </a:p>
        </p:txBody>
      </p:sp>
      <p:sp>
        <p:nvSpPr>
          <p:cNvPr id="3" name="Content Placeholder 2">
            <a:extLst>
              <a:ext uri="{FF2B5EF4-FFF2-40B4-BE49-F238E27FC236}">
                <a16:creationId xmlns:a16="http://schemas.microsoft.com/office/drawing/2014/main" id="{CA3932FE-6A78-4540-9934-CF8D3D83C22A}"/>
              </a:ext>
            </a:extLst>
          </p:cNvPr>
          <p:cNvSpPr txBox="1">
            <a:spLocks/>
          </p:cNvSpPr>
          <p:nvPr/>
        </p:nvSpPr>
        <p:spPr>
          <a:xfrm>
            <a:off x="1124755" y="1947332"/>
            <a:ext cx="9942490" cy="331893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id-ID"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0% </a:t>
            </a:r>
            <a:r>
              <a:rPr lang="id-ID" dirty="0">
                <a:latin typeface="Times New Roman" panose="02020603050405020304" pitchFamily="18" charset="0"/>
                <a:cs typeface="Times New Roman" panose="02020603050405020304" pitchFamily="18" charset="0"/>
              </a:rPr>
              <a:t>penduduk</a:t>
            </a:r>
            <a:r>
              <a:rPr lang="en-US" dirty="0">
                <a:latin typeface="Times New Roman" panose="02020603050405020304" pitchFamily="18" charset="0"/>
                <a:cs typeface="Times New Roman" panose="02020603050405020304" pitchFamily="18" charset="0"/>
              </a:rPr>
              <a:t> p</a:t>
            </a:r>
            <a:r>
              <a:rPr lang="id-ID" dirty="0">
                <a:latin typeface="Times New Roman" panose="02020603050405020304" pitchFamily="18" charset="0"/>
                <a:cs typeface="Times New Roman" panose="02020603050405020304" pitchFamily="18" charset="0"/>
              </a:rPr>
              <a:t>endapatan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terendah</a:t>
            </a:r>
            <a:r>
              <a:rPr lang="en-US" dirty="0">
                <a:latin typeface="Times New Roman" panose="02020603050405020304" pitchFamily="18" charset="0"/>
                <a:cs typeface="Times New Roman" panose="02020603050405020304" pitchFamily="18" charset="0"/>
              </a:rPr>
              <a:t> &lt; 12 % Pend</a:t>
            </a:r>
            <a:r>
              <a:rPr lang="id-ID"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p</a:t>
            </a:r>
            <a:r>
              <a:rPr lang="id-ID"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t</a:t>
            </a:r>
            <a:r>
              <a:rPr lang="id-ID"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n </a:t>
            </a:r>
            <a:r>
              <a:rPr lang="en-US" dirty="0" err="1">
                <a:latin typeface="Times New Roman" panose="02020603050405020304" pitchFamily="18" charset="0"/>
                <a:cs typeface="Times New Roman" panose="02020603050405020304" pitchFamily="18" charset="0"/>
              </a:rPr>
              <a:t>Nas</a:t>
            </a:r>
            <a:r>
              <a:rPr lang="id-ID" dirty="0">
                <a:latin typeface="Times New Roman" panose="02020603050405020304" pitchFamily="18" charset="0"/>
                <a:cs typeface="Times New Roman" panose="02020603050405020304" pitchFamily="18" charset="0"/>
              </a:rPr>
              <a:t>ional</a:t>
            </a:r>
            <a:r>
              <a:rPr lang="en-US" dirty="0">
                <a:latin typeface="Times New Roman" panose="02020603050405020304" pitchFamily="18" charset="0"/>
                <a:cs typeface="Times New Roman" panose="02020603050405020304" pitchFamily="18" charset="0"/>
              </a:rPr>
              <a:t> = </a:t>
            </a:r>
            <a:r>
              <a:rPr lang="id-ID" dirty="0">
                <a:latin typeface="Times New Roman" panose="02020603050405020304" pitchFamily="18" charset="0"/>
                <a:cs typeface="Times New Roman" panose="02020603050405020304" pitchFamily="18" charset="0"/>
              </a:rPr>
              <a:t>tingkat ketimpangan t</a:t>
            </a:r>
            <a:r>
              <a:rPr lang="en-US" dirty="0" err="1">
                <a:latin typeface="Times New Roman" panose="02020603050405020304" pitchFamily="18" charset="0"/>
                <a:cs typeface="Times New Roman" panose="02020603050405020304" pitchFamily="18" charset="0"/>
              </a:rPr>
              <a:t>inggi</a:t>
            </a:r>
            <a:endParaRPr lang="en-US" dirty="0">
              <a:latin typeface="Times New Roman" panose="02020603050405020304" pitchFamily="18" charset="0"/>
              <a:cs typeface="Times New Roman" panose="02020603050405020304" pitchFamily="18" charset="0"/>
            </a:endParaRPr>
          </a:p>
          <a:p>
            <a:r>
              <a:rPr lang="id-ID"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0% P</a:t>
            </a:r>
            <a:r>
              <a:rPr lang="id-ID" dirty="0">
                <a:latin typeface="Times New Roman" panose="02020603050405020304" pitchFamily="18" charset="0"/>
                <a:cs typeface="Times New Roman" panose="02020603050405020304" pitchFamily="18" charset="0"/>
              </a:rPr>
              <a:t>enduduk</a:t>
            </a:r>
            <a:r>
              <a:rPr lang="en-US" dirty="0">
                <a:latin typeface="Times New Roman" panose="02020603050405020304" pitchFamily="18" charset="0"/>
                <a:cs typeface="Times New Roman" panose="02020603050405020304" pitchFamily="18" charset="0"/>
              </a:rPr>
              <a:t> p</a:t>
            </a:r>
            <a:r>
              <a:rPr lang="id-ID" dirty="0">
                <a:latin typeface="Times New Roman" panose="02020603050405020304" pitchFamily="18" charset="0"/>
                <a:cs typeface="Times New Roman" panose="02020603050405020304" pitchFamily="18" charset="0"/>
              </a:rPr>
              <a:t>e</a:t>
            </a:r>
            <a:r>
              <a:rPr lang="en-US" dirty="0" err="1">
                <a:latin typeface="Times New Roman" panose="02020603050405020304" pitchFamily="18" charset="0"/>
                <a:cs typeface="Times New Roman" panose="02020603050405020304" pitchFamily="18" charset="0"/>
              </a:rPr>
              <a:t>nd</a:t>
            </a:r>
            <a:r>
              <a:rPr lang="id-ID" dirty="0">
                <a:latin typeface="Times New Roman" panose="02020603050405020304" pitchFamily="18" charset="0"/>
                <a:cs typeface="Times New Roman" panose="02020603050405020304" pitchFamily="18" charset="0"/>
              </a:rPr>
              <a:t>apata</a:t>
            </a:r>
            <a:r>
              <a:rPr lang="en-US" dirty="0">
                <a:latin typeface="Times New Roman" panose="02020603050405020304" pitchFamily="18" charset="0"/>
                <a:cs typeface="Times New Roman" panose="02020603050405020304" pitchFamily="18" charset="0"/>
              </a:rPr>
              <a:t>n t</a:t>
            </a:r>
            <a:r>
              <a:rPr lang="id-ID" dirty="0">
                <a:latin typeface="Times New Roman" panose="02020603050405020304" pitchFamily="18" charset="0"/>
                <a:cs typeface="Times New Roman" panose="02020603050405020304" pitchFamily="18" charset="0"/>
              </a:rPr>
              <a:t>ere</a:t>
            </a:r>
            <a:r>
              <a:rPr lang="en-US" dirty="0" err="1">
                <a:latin typeface="Times New Roman" panose="02020603050405020304" pitchFamily="18" charset="0"/>
                <a:cs typeface="Times New Roman" panose="02020603050405020304" pitchFamily="18" charset="0"/>
              </a:rPr>
              <a:t>ndah</a:t>
            </a:r>
            <a:r>
              <a:rPr lang="en-US" dirty="0">
                <a:latin typeface="Times New Roman" panose="02020603050405020304" pitchFamily="18" charset="0"/>
                <a:cs typeface="Times New Roman" panose="02020603050405020304" pitchFamily="18" charset="0"/>
              </a:rPr>
              <a:t> </a:t>
            </a:r>
            <a:r>
              <a:rPr lang="id-ID" dirty="0">
                <a:latin typeface="Times New Roman" panose="02020603050405020304" pitchFamily="18" charset="0"/>
                <a:cs typeface="Times New Roman" panose="02020603050405020304" pitchFamily="18" charset="0"/>
              </a:rPr>
              <a:t>antara 12% -</a:t>
            </a:r>
            <a:r>
              <a:rPr lang="en-US" dirty="0">
                <a:latin typeface="Times New Roman" panose="02020603050405020304" pitchFamily="18" charset="0"/>
                <a:cs typeface="Times New Roman" panose="02020603050405020304" pitchFamily="18" charset="0"/>
              </a:rPr>
              <a:t> 1</a:t>
            </a:r>
            <a:r>
              <a:rPr lang="id-ID" dirty="0">
                <a:latin typeface="Times New Roman" panose="02020603050405020304" pitchFamily="18" charset="0"/>
                <a:cs typeface="Times New Roman" panose="02020603050405020304" pitchFamily="18" charset="0"/>
              </a:rPr>
              <a:t>6</a:t>
            </a:r>
            <a:r>
              <a:rPr lang="en-US" dirty="0">
                <a:latin typeface="Times New Roman" panose="02020603050405020304" pitchFamily="18" charset="0"/>
                <a:cs typeface="Times New Roman" panose="02020603050405020304" pitchFamily="18" charset="0"/>
              </a:rPr>
              <a:t> % Pend</a:t>
            </a:r>
            <a:r>
              <a:rPr lang="id-ID"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p</a:t>
            </a:r>
            <a:r>
              <a:rPr lang="id-ID"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t</a:t>
            </a:r>
            <a:r>
              <a:rPr lang="id-ID"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n </a:t>
            </a:r>
            <a:r>
              <a:rPr lang="en-US" dirty="0" err="1">
                <a:latin typeface="Times New Roman" panose="02020603050405020304" pitchFamily="18" charset="0"/>
                <a:cs typeface="Times New Roman" panose="02020603050405020304" pitchFamily="18" charset="0"/>
              </a:rPr>
              <a:t>Nas</a:t>
            </a:r>
            <a:r>
              <a:rPr lang="id-ID" dirty="0">
                <a:latin typeface="Times New Roman" panose="02020603050405020304" pitchFamily="18" charset="0"/>
                <a:cs typeface="Times New Roman" panose="02020603050405020304" pitchFamily="18" charset="0"/>
              </a:rPr>
              <a:t>ional</a:t>
            </a:r>
            <a:r>
              <a:rPr lang="en-US" dirty="0">
                <a:latin typeface="Times New Roman" panose="02020603050405020304" pitchFamily="18" charset="0"/>
                <a:cs typeface="Times New Roman" panose="02020603050405020304" pitchFamily="18" charset="0"/>
              </a:rPr>
              <a:t> =  </a:t>
            </a:r>
            <a:r>
              <a:rPr lang="id-ID" dirty="0">
                <a:latin typeface="Times New Roman" panose="02020603050405020304" pitchFamily="18" charset="0"/>
                <a:cs typeface="Times New Roman" panose="02020603050405020304" pitchFamily="18" charset="0"/>
              </a:rPr>
              <a:t>tingkat ketimpangan </a:t>
            </a:r>
            <a:r>
              <a:rPr lang="en-US" dirty="0">
                <a:latin typeface="Times New Roman" panose="02020603050405020304" pitchFamily="18" charset="0"/>
                <a:cs typeface="Times New Roman" panose="02020603050405020304" pitchFamily="18" charset="0"/>
              </a:rPr>
              <a:t>Sedang</a:t>
            </a:r>
            <a:r>
              <a:rPr lang="id-ID" dirty="0">
                <a:latin typeface="Times New Roman" panose="02020603050405020304" pitchFamily="18" charset="0"/>
                <a:cs typeface="Times New Roman" panose="02020603050405020304" pitchFamily="18" charset="0"/>
              </a:rPr>
              <a:t> (Moderat)</a:t>
            </a:r>
            <a:endParaRPr lang="en-US" dirty="0">
              <a:latin typeface="Times New Roman" panose="02020603050405020304" pitchFamily="18" charset="0"/>
              <a:cs typeface="Times New Roman" panose="02020603050405020304" pitchFamily="18" charset="0"/>
            </a:endParaRPr>
          </a:p>
          <a:p>
            <a:r>
              <a:rPr lang="id-ID"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0% P</a:t>
            </a:r>
            <a:r>
              <a:rPr lang="id-ID" dirty="0">
                <a:latin typeface="Times New Roman" panose="02020603050405020304" pitchFamily="18" charset="0"/>
                <a:cs typeface="Times New Roman" panose="02020603050405020304" pitchFamily="18" charset="0"/>
              </a:rPr>
              <a:t>en</a:t>
            </a:r>
            <a:r>
              <a:rPr lang="en-US" dirty="0">
                <a:latin typeface="Times New Roman" panose="02020603050405020304" pitchFamily="18" charset="0"/>
                <a:cs typeface="Times New Roman" panose="02020603050405020304" pitchFamily="18" charset="0"/>
              </a:rPr>
              <a:t>d</a:t>
            </a:r>
            <a:r>
              <a:rPr lang="id-ID" dirty="0">
                <a:latin typeface="Times New Roman" panose="02020603050405020304" pitchFamily="18" charset="0"/>
                <a:cs typeface="Times New Roman" panose="02020603050405020304" pitchFamily="18" charset="0"/>
              </a:rPr>
              <a:t>u</a:t>
            </a:r>
            <a:r>
              <a:rPr lang="en-US" dirty="0">
                <a:latin typeface="Times New Roman" panose="02020603050405020304" pitchFamily="18" charset="0"/>
                <a:cs typeface="Times New Roman" panose="02020603050405020304" pitchFamily="18" charset="0"/>
              </a:rPr>
              <a:t>d</a:t>
            </a:r>
            <a:r>
              <a:rPr lang="id-ID" dirty="0">
                <a:latin typeface="Times New Roman" panose="02020603050405020304" pitchFamily="18" charset="0"/>
                <a:cs typeface="Times New Roman" panose="02020603050405020304" pitchFamily="18" charset="0"/>
              </a:rPr>
              <a:t>u</a:t>
            </a:r>
            <a:r>
              <a:rPr lang="en-US" dirty="0">
                <a:latin typeface="Times New Roman" panose="02020603050405020304" pitchFamily="18" charset="0"/>
                <a:cs typeface="Times New Roman" panose="02020603050405020304" pitchFamily="18" charset="0"/>
              </a:rPr>
              <a:t>k p</a:t>
            </a:r>
            <a:r>
              <a:rPr lang="id-ID" dirty="0">
                <a:latin typeface="Times New Roman" panose="02020603050405020304" pitchFamily="18" charset="0"/>
                <a:cs typeface="Times New Roman" panose="02020603050405020304" pitchFamily="18" charset="0"/>
              </a:rPr>
              <a:t>e</a:t>
            </a:r>
            <a:r>
              <a:rPr lang="en-US" dirty="0" err="1">
                <a:latin typeface="Times New Roman" panose="02020603050405020304" pitchFamily="18" charset="0"/>
                <a:cs typeface="Times New Roman" panose="02020603050405020304" pitchFamily="18" charset="0"/>
              </a:rPr>
              <a:t>nd</a:t>
            </a:r>
            <a:r>
              <a:rPr lang="id-ID"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p</a:t>
            </a:r>
            <a:r>
              <a:rPr lang="id-ID" dirty="0">
                <a:latin typeface="Times New Roman" panose="02020603050405020304" pitchFamily="18" charset="0"/>
                <a:cs typeface="Times New Roman" panose="02020603050405020304" pitchFamily="18" charset="0"/>
              </a:rPr>
              <a:t>ata</a:t>
            </a:r>
            <a:r>
              <a:rPr lang="en-US" dirty="0">
                <a:latin typeface="Times New Roman" panose="02020603050405020304" pitchFamily="18" charset="0"/>
                <a:cs typeface="Times New Roman" panose="02020603050405020304" pitchFamily="18" charset="0"/>
              </a:rPr>
              <a:t>n </a:t>
            </a:r>
            <a:r>
              <a:rPr lang="en-US" dirty="0" err="1">
                <a:latin typeface="Times New Roman" panose="02020603050405020304" pitchFamily="18" charset="0"/>
                <a:cs typeface="Times New Roman" panose="02020603050405020304" pitchFamily="18" charset="0"/>
              </a:rPr>
              <a:t>terendah</a:t>
            </a:r>
            <a:r>
              <a:rPr lang="en-US" dirty="0">
                <a:latin typeface="Times New Roman" panose="02020603050405020304" pitchFamily="18" charset="0"/>
                <a:cs typeface="Times New Roman" panose="02020603050405020304" pitchFamily="18" charset="0"/>
              </a:rPr>
              <a:t> &gt; 1</a:t>
            </a:r>
            <a:r>
              <a:rPr lang="id-ID" dirty="0">
                <a:latin typeface="Times New Roman" panose="02020603050405020304" pitchFamily="18" charset="0"/>
                <a:cs typeface="Times New Roman" panose="02020603050405020304" pitchFamily="18" charset="0"/>
              </a:rPr>
              <a:t>6</a:t>
            </a:r>
            <a:r>
              <a:rPr lang="en-US" dirty="0">
                <a:latin typeface="Times New Roman" panose="02020603050405020304" pitchFamily="18" charset="0"/>
                <a:cs typeface="Times New Roman" panose="02020603050405020304" pitchFamily="18" charset="0"/>
              </a:rPr>
              <a:t> % Pend</a:t>
            </a:r>
            <a:r>
              <a:rPr lang="id-ID"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p</a:t>
            </a:r>
            <a:r>
              <a:rPr lang="id-ID"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t</a:t>
            </a:r>
            <a:r>
              <a:rPr lang="id-ID" dirty="0">
                <a:latin typeface="Times New Roman" panose="02020603050405020304" pitchFamily="18" charset="0"/>
                <a:cs typeface="Times New Roman" panose="02020603050405020304" pitchFamily="18" charset="0"/>
              </a:rPr>
              <a:t>a</a:t>
            </a:r>
            <a:r>
              <a:rPr lang="en-US" dirty="0">
                <a:latin typeface="Times New Roman" panose="02020603050405020304" pitchFamily="18" charset="0"/>
                <a:cs typeface="Times New Roman" panose="02020603050405020304" pitchFamily="18" charset="0"/>
              </a:rPr>
              <a:t>n </a:t>
            </a:r>
            <a:r>
              <a:rPr lang="en-US" dirty="0" err="1">
                <a:latin typeface="Times New Roman" panose="02020603050405020304" pitchFamily="18" charset="0"/>
                <a:cs typeface="Times New Roman" panose="02020603050405020304" pitchFamily="18" charset="0"/>
              </a:rPr>
              <a:t>Nas</a:t>
            </a:r>
            <a:r>
              <a:rPr lang="id-ID" dirty="0">
                <a:latin typeface="Times New Roman" panose="02020603050405020304" pitchFamily="18" charset="0"/>
                <a:cs typeface="Times New Roman" panose="02020603050405020304" pitchFamily="18" charset="0"/>
              </a:rPr>
              <a:t>ional</a:t>
            </a:r>
            <a:r>
              <a:rPr lang="en-US" dirty="0">
                <a:latin typeface="Times New Roman" panose="02020603050405020304" pitchFamily="18" charset="0"/>
                <a:cs typeface="Times New Roman" panose="02020603050405020304" pitchFamily="18" charset="0"/>
              </a:rPr>
              <a:t> =</a:t>
            </a:r>
            <a:r>
              <a:rPr lang="id-ID" dirty="0">
                <a:latin typeface="Times New Roman" panose="02020603050405020304" pitchFamily="18" charset="0"/>
                <a:cs typeface="Times New Roman" panose="02020603050405020304" pitchFamily="18" charset="0"/>
              </a:rPr>
              <a:t> tingkat</a:t>
            </a:r>
            <a:r>
              <a:rPr lang="en-US" dirty="0">
                <a:latin typeface="Times New Roman" panose="02020603050405020304" pitchFamily="18" charset="0"/>
                <a:cs typeface="Times New Roman" panose="02020603050405020304" pitchFamily="18" charset="0"/>
              </a:rPr>
              <a:t> K</a:t>
            </a:r>
            <a:r>
              <a:rPr lang="id-ID" dirty="0">
                <a:latin typeface="Times New Roman" panose="02020603050405020304" pitchFamily="18" charset="0"/>
                <a:cs typeface="Times New Roman" panose="02020603050405020304" pitchFamily="18" charset="0"/>
              </a:rPr>
              <a:t>etimpangan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Rendah</a:t>
            </a:r>
            <a:endParaRPr lang="en-US" dirty="0">
              <a:latin typeface="Times New Roman" panose="02020603050405020304" pitchFamily="18" charset="0"/>
              <a:cs typeface="Times New Roman" panose="02020603050405020304" pitchFamily="18" charset="0"/>
            </a:endParaRPr>
          </a:p>
          <a:p>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1367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DC73893-4722-4EC2-91C6-6C351AA95513}"/>
              </a:ext>
            </a:extLst>
          </p:cNvPr>
          <p:cNvSpPr>
            <a:spLocks noGrp="1"/>
          </p:cNvSpPr>
          <p:nvPr>
            <p:ph idx="1"/>
          </p:nvPr>
        </p:nvSpPr>
        <p:spPr>
          <a:xfrm>
            <a:off x="975434" y="2205750"/>
            <a:ext cx="10241129" cy="1928929"/>
          </a:xfrm>
        </p:spPr>
        <p:txBody>
          <a:bodyPr>
            <a:normAutofit/>
          </a:bodyPr>
          <a:lstStyle/>
          <a:p>
            <a:pPr marL="0" indent="0" algn="just">
              <a:buNone/>
            </a:pPr>
            <a:r>
              <a:rPr lang="en-GB" sz="3200" dirty="0">
                <a:latin typeface="Times New Roman" panose="02020603050405020304" pitchFamily="18" charset="0"/>
                <a:cs typeface="Times New Roman" panose="02020603050405020304" pitchFamily="18" charset="0"/>
              </a:rPr>
              <a:t>	</a:t>
            </a:r>
            <a:r>
              <a:rPr lang="id-ID" sz="3200" dirty="0">
                <a:latin typeface="Times New Roman" panose="02020603050405020304" pitchFamily="18" charset="0"/>
                <a:cs typeface="Times New Roman" panose="02020603050405020304" pitchFamily="18" charset="0"/>
              </a:rPr>
              <a:t>Sebaliknya, jika distribusi pendapatan nasional tidak merata, maka perubahan atau perbaikan suatu negara tidak akan tercapai, hal seperti ini yang akan menunjukkan adanya ketimpangan distribusi pendapatan.</a:t>
            </a:r>
          </a:p>
          <a:p>
            <a:pPr marL="0" indent="0" algn="just">
              <a:buNone/>
            </a:pPr>
            <a:endParaRPr lang="id-ID" sz="3200"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9DCE6820-9C40-4EA8-B635-793D3747C0A5}"/>
              </a:ext>
            </a:extLst>
          </p:cNvPr>
          <p:cNvSpPr/>
          <p:nvPr/>
        </p:nvSpPr>
        <p:spPr>
          <a:xfrm>
            <a:off x="975435" y="1203779"/>
            <a:ext cx="10241129" cy="584775"/>
          </a:xfrm>
          <a:prstGeom prst="rect">
            <a:avLst/>
          </a:prstGeom>
        </p:spPr>
        <p:txBody>
          <a:bodyPr wrap="square">
            <a:spAutoFit/>
          </a:bodyPr>
          <a:lstStyle/>
          <a:p>
            <a:r>
              <a:rPr lang="id-ID" sz="3200" dirty="0">
                <a:latin typeface="Times New Roman" panose="02020603050405020304" pitchFamily="18" charset="0"/>
                <a:cs typeface="Times New Roman" panose="02020603050405020304" pitchFamily="18" charset="0"/>
              </a:rPr>
              <a:t>Bagaimana jika distribusi pendapatan tidak merata??</a:t>
            </a:r>
          </a:p>
        </p:txBody>
      </p:sp>
    </p:spTree>
    <p:extLst>
      <p:ext uri="{BB962C8B-B14F-4D97-AF65-F5344CB8AC3E}">
        <p14:creationId xmlns:p14="http://schemas.microsoft.com/office/powerpoint/2010/main" val="1473642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39EDC57-FC17-4D42-81CE-E2DBFF7B834F}"/>
              </a:ext>
            </a:extLst>
          </p:cNvPr>
          <p:cNvSpPr>
            <a:spLocks noGrp="1"/>
          </p:cNvSpPr>
          <p:nvPr>
            <p:ph type="title"/>
          </p:nvPr>
        </p:nvSpPr>
        <p:spPr>
          <a:xfrm>
            <a:off x="1196943" y="1296311"/>
            <a:ext cx="10515600" cy="1325563"/>
          </a:xfrm>
        </p:spPr>
        <p:txBody>
          <a:bodyPr>
            <a:normAutofit/>
          </a:bodyPr>
          <a:lstStyle/>
          <a:p>
            <a:pPr algn="l"/>
            <a:r>
              <a:rPr lang="id-ID" sz="2800" b="1" dirty="0">
                <a:latin typeface="Times New Roman" panose="02020603050405020304" pitchFamily="18" charset="0"/>
                <a:cs typeface="Times New Roman" panose="02020603050405020304" pitchFamily="18" charset="0"/>
              </a:rPr>
              <a:t>Apa yang harus dilakukan??</a:t>
            </a:r>
          </a:p>
        </p:txBody>
      </p:sp>
      <p:sp>
        <p:nvSpPr>
          <p:cNvPr id="5" name="Content Placeholder 2">
            <a:extLst>
              <a:ext uri="{FF2B5EF4-FFF2-40B4-BE49-F238E27FC236}">
                <a16:creationId xmlns:a16="http://schemas.microsoft.com/office/drawing/2014/main" id="{7050F40B-7663-42B7-8364-C4DB8725B6CD}"/>
              </a:ext>
            </a:extLst>
          </p:cNvPr>
          <p:cNvSpPr>
            <a:spLocks noGrp="1"/>
          </p:cNvSpPr>
          <p:nvPr>
            <p:ph idx="1"/>
          </p:nvPr>
        </p:nvSpPr>
        <p:spPr>
          <a:xfrm>
            <a:off x="1196943" y="2515857"/>
            <a:ext cx="9798114" cy="2177471"/>
          </a:xfrm>
        </p:spPr>
        <p:txBody>
          <a:bodyPr>
            <a:normAutofit/>
          </a:bodyPr>
          <a:lstStyle/>
          <a:p>
            <a:pPr marL="0" indent="0" algn="just">
              <a:buNone/>
            </a:pPr>
            <a:r>
              <a:rPr lang="en-GB" dirty="0">
                <a:latin typeface="Times New Roman" panose="02020603050405020304" pitchFamily="18" charset="0"/>
                <a:cs typeface="Times New Roman" panose="02020603050405020304" pitchFamily="18" charset="0"/>
              </a:rPr>
              <a:t>	</a:t>
            </a:r>
            <a:r>
              <a:rPr lang="id-ID" dirty="0">
                <a:latin typeface="Times New Roman" panose="02020603050405020304" pitchFamily="18" charset="0"/>
                <a:cs typeface="Times New Roman" panose="02020603050405020304" pitchFamily="18" charset="0"/>
              </a:rPr>
              <a:t>Perekonomian harus segera memodernisasikan diri, dengan memperkuat industrinya, agar ada keseimbangan kontribusi antara sektor pertanian yang dianggap sebagai sektor tradisional dengan sektor industri yang dianggap sebagai sektor ekonomi modern.</a:t>
            </a:r>
          </a:p>
        </p:txBody>
      </p:sp>
    </p:spTree>
    <p:extLst>
      <p:ext uri="{BB962C8B-B14F-4D97-AF65-F5344CB8AC3E}">
        <p14:creationId xmlns:p14="http://schemas.microsoft.com/office/powerpoint/2010/main" val="1898934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4115B89-CDE2-4C7C-BA73-20C1717F30C6}"/>
              </a:ext>
            </a:extLst>
          </p:cNvPr>
          <p:cNvSpPr>
            <a:spLocks noGrp="1"/>
          </p:cNvSpPr>
          <p:nvPr>
            <p:ph type="title"/>
          </p:nvPr>
        </p:nvSpPr>
        <p:spPr>
          <a:xfrm>
            <a:off x="814588" y="0"/>
            <a:ext cx="10515600" cy="1325563"/>
          </a:xfrm>
        </p:spPr>
        <p:txBody>
          <a:bodyPr>
            <a:normAutofit/>
          </a:bodyPr>
          <a:lstStyle/>
          <a:p>
            <a:pPr algn="ctr"/>
            <a:r>
              <a:rPr lang="id-ID" sz="3200" b="1" dirty="0"/>
              <a:t>Siklus Aliran Pendapatan</a:t>
            </a:r>
          </a:p>
        </p:txBody>
      </p:sp>
      <p:pic>
        <p:nvPicPr>
          <p:cNvPr id="5" name="Picture 4">
            <a:extLst>
              <a:ext uri="{FF2B5EF4-FFF2-40B4-BE49-F238E27FC236}">
                <a16:creationId xmlns:a16="http://schemas.microsoft.com/office/drawing/2014/main" id="{F626ACAD-E26A-4C23-9CD2-327BC8861ADB}"/>
              </a:ext>
            </a:extLst>
          </p:cNvPr>
          <p:cNvPicPr>
            <a:picLocks noChangeAspect="1"/>
          </p:cNvPicPr>
          <p:nvPr/>
        </p:nvPicPr>
        <p:blipFill rotWithShape="1">
          <a:blip r:embed="rId2"/>
          <a:srcRect l="28982" t="18971" r="31721" b="8846"/>
          <a:stretch/>
        </p:blipFill>
        <p:spPr>
          <a:xfrm>
            <a:off x="2395469" y="1068946"/>
            <a:ext cx="7353837" cy="5162797"/>
          </a:xfrm>
          <a:prstGeom prst="rect">
            <a:avLst/>
          </a:prstGeom>
        </p:spPr>
      </p:pic>
    </p:spTree>
    <p:extLst>
      <p:ext uri="{BB962C8B-B14F-4D97-AF65-F5344CB8AC3E}">
        <p14:creationId xmlns:p14="http://schemas.microsoft.com/office/powerpoint/2010/main" val="3125179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D503066-8AD6-46CD-971F-0921F1273F2C}"/>
              </a:ext>
            </a:extLst>
          </p:cNvPr>
          <p:cNvSpPr>
            <a:spLocks noGrp="1"/>
          </p:cNvSpPr>
          <p:nvPr>
            <p:ph type="title"/>
          </p:nvPr>
        </p:nvSpPr>
        <p:spPr>
          <a:xfrm>
            <a:off x="861596" y="851209"/>
            <a:ext cx="9486363" cy="1325563"/>
          </a:xfrm>
        </p:spPr>
        <p:txBody>
          <a:bodyPr>
            <a:normAutofit/>
          </a:bodyPr>
          <a:lstStyle/>
          <a:p>
            <a:r>
              <a:rPr lang="id-ID" sz="3600" b="1" dirty="0">
                <a:latin typeface="Times New Roman" panose="02020603050405020304" pitchFamily="18" charset="0"/>
                <a:cs typeface="Times New Roman" panose="02020603050405020304" pitchFamily="18" charset="0"/>
              </a:rPr>
              <a:t>Tiga Pasar Utama</a:t>
            </a:r>
          </a:p>
        </p:txBody>
      </p:sp>
      <p:sp>
        <p:nvSpPr>
          <p:cNvPr id="5" name="Content Placeholder 2">
            <a:extLst>
              <a:ext uri="{FF2B5EF4-FFF2-40B4-BE49-F238E27FC236}">
                <a16:creationId xmlns:a16="http://schemas.microsoft.com/office/drawing/2014/main" id="{B750D3CB-6683-4104-956E-4F6381FCAC39}"/>
              </a:ext>
            </a:extLst>
          </p:cNvPr>
          <p:cNvSpPr>
            <a:spLocks noGrp="1"/>
          </p:cNvSpPr>
          <p:nvPr>
            <p:ph idx="1"/>
          </p:nvPr>
        </p:nvSpPr>
        <p:spPr>
          <a:xfrm>
            <a:off x="1352818" y="2051646"/>
            <a:ext cx="9486364" cy="3498157"/>
          </a:xfrm>
        </p:spPr>
        <p:txBody>
          <a:bodyPr>
            <a:normAutofit/>
          </a:bodyPr>
          <a:lstStyle/>
          <a:p>
            <a:pPr marL="514350" indent="-514350">
              <a:buAutoNum type="arabicParenR"/>
            </a:pPr>
            <a:r>
              <a:rPr lang="id-ID" sz="3200" dirty="0">
                <a:latin typeface="Times New Roman" panose="02020603050405020304" pitchFamily="18" charset="0"/>
                <a:cs typeface="Times New Roman" panose="02020603050405020304" pitchFamily="18" charset="0"/>
              </a:rPr>
              <a:t>Pasar Barang dan Jasa</a:t>
            </a:r>
          </a:p>
          <a:p>
            <a:pPr marL="514350" indent="-514350">
              <a:buAutoNum type="arabicParenR"/>
            </a:pPr>
            <a:r>
              <a:rPr lang="id-ID" sz="3200" dirty="0">
                <a:latin typeface="Times New Roman" panose="02020603050405020304" pitchFamily="18" charset="0"/>
                <a:cs typeface="Times New Roman" panose="02020603050405020304" pitchFamily="18" charset="0"/>
              </a:rPr>
              <a:t>Pasar Tenaga Kerja</a:t>
            </a:r>
          </a:p>
          <a:p>
            <a:pPr marL="514350" indent="-514350">
              <a:buAutoNum type="arabicParenR"/>
            </a:pPr>
            <a:r>
              <a:rPr lang="id-ID" sz="3200" dirty="0">
                <a:latin typeface="Times New Roman" panose="02020603050405020304" pitchFamily="18" charset="0"/>
                <a:cs typeface="Times New Roman" panose="02020603050405020304" pitchFamily="18" charset="0"/>
              </a:rPr>
              <a:t>Pasar Uang dan Modal</a:t>
            </a:r>
          </a:p>
        </p:txBody>
      </p:sp>
    </p:spTree>
    <p:extLst>
      <p:ext uri="{BB962C8B-B14F-4D97-AF65-F5344CB8AC3E}">
        <p14:creationId xmlns:p14="http://schemas.microsoft.com/office/powerpoint/2010/main" val="2492037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666346D-74A4-43AE-82ED-F07ACEDF11C3}"/>
              </a:ext>
            </a:extLst>
          </p:cNvPr>
          <p:cNvSpPr>
            <a:spLocks noGrp="1"/>
          </p:cNvSpPr>
          <p:nvPr>
            <p:ph type="title"/>
          </p:nvPr>
        </p:nvSpPr>
        <p:spPr>
          <a:xfrm>
            <a:off x="0" y="237457"/>
            <a:ext cx="10310191" cy="1077308"/>
          </a:xfrm>
        </p:spPr>
        <p:txBody>
          <a:bodyPr>
            <a:normAutofit/>
          </a:bodyPr>
          <a:lstStyle/>
          <a:p>
            <a:pPr algn="ctr"/>
            <a:r>
              <a:rPr lang="id-ID" sz="3200" dirty="0">
                <a:latin typeface="Times New Roman" panose="02020603050405020304" pitchFamily="18" charset="0"/>
                <a:cs typeface="Times New Roman" panose="02020603050405020304" pitchFamily="18" charset="0"/>
              </a:rPr>
              <a:t>Metode-metode Penghitungan Pendapatan Nasional</a:t>
            </a:r>
          </a:p>
        </p:txBody>
      </p:sp>
      <mc:AlternateContent xmlns:mc="http://schemas.openxmlformats.org/markup-compatibility/2006">
        <mc:Choice xmlns:a14="http://schemas.microsoft.com/office/drawing/2010/main" Requires="a14">
          <p:sp>
            <p:nvSpPr>
              <p:cNvPr id="5" name="Content Placeholder 2">
                <a:extLst>
                  <a:ext uri="{FF2B5EF4-FFF2-40B4-BE49-F238E27FC236}">
                    <a16:creationId xmlns:a16="http://schemas.microsoft.com/office/drawing/2014/main" id="{646E6B93-FC8F-4324-93AC-2D887FC65E71}"/>
                  </a:ext>
                </a:extLst>
              </p:cNvPr>
              <p:cNvSpPr>
                <a:spLocks noGrp="1"/>
              </p:cNvSpPr>
              <p:nvPr>
                <p:ph idx="1"/>
              </p:nvPr>
            </p:nvSpPr>
            <p:spPr>
              <a:xfrm>
                <a:off x="838200" y="1133340"/>
                <a:ext cx="10515600" cy="5306097"/>
              </a:xfrm>
            </p:spPr>
            <p:txBody>
              <a:bodyPr>
                <a:normAutofit lnSpcReduction="10000"/>
              </a:bodyPr>
              <a:lstStyle/>
              <a:p>
                <a:r>
                  <a:rPr lang="id-ID" sz="3000" dirty="0">
                    <a:latin typeface="Times New Roman" panose="02020603050405020304" pitchFamily="18" charset="0"/>
                    <a:cs typeface="Times New Roman" panose="02020603050405020304" pitchFamily="18" charset="0"/>
                  </a:rPr>
                  <a:t>Metode Output atau Metode Produksi</a:t>
                </a:r>
              </a:p>
              <a:p>
                <a:pPr marL="457200" lvl="1" indent="0" algn="just">
                  <a:buNone/>
                </a:pPr>
                <a:r>
                  <a:rPr lang="en-GB" sz="1600" dirty="0">
                    <a:latin typeface="Times New Roman" panose="02020603050405020304" pitchFamily="18" charset="0"/>
                    <a:cs typeface="Times New Roman" panose="02020603050405020304" pitchFamily="18" charset="0"/>
                  </a:rPr>
                  <a:t>	</a:t>
                </a:r>
                <a:r>
                  <a:rPr lang="id-ID" sz="1600" dirty="0">
                    <a:latin typeface="Times New Roman" panose="02020603050405020304" pitchFamily="18" charset="0"/>
                    <a:cs typeface="Times New Roman" panose="02020603050405020304" pitchFamily="18" charset="0"/>
                  </a:rPr>
                  <a:t>PDB adalah total output (produksi) yang dihasilkan oleh perekonomian. Cara penghitungan  adalah dengan membagi-bagi perekonomian menjadi beberapa sektor produksi. Dalam perhitungan PDB menggunakan metode produksi, yang dijumlahkan adalah nilai tambah masing-masing sektor. Yang dimaksud nilai tambah adalah selisih antara nilai output dengan nilai input.</a:t>
                </a:r>
                <a:endParaRPr lang="id-ID" dirty="0">
                  <a:latin typeface="Times New Roman" panose="02020603050405020304" pitchFamily="18" charset="0"/>
                  <a:cs typeface="Times New Roman" panose="02020603050405020304" pitchFamily="18" charset="0"/>
                </a:endParaRPr>
              </a:p>
              <a:p>
                <a:pPr marL="457200" lvl="1" indent="0" algn="just">
                  <a:buNone/>
                </a:pPr>
                <a:r>
                  <a:rPr lang="id-ID" sz="2000" dirty="0">
                    <a:latin typeface="Times New Roman" panose="02020603050405020304" pitchFamily="18" charset="0"/>
                    <a:cs typeface="Times New Roman" panose="02020603050405020304" pitchFamily="18" charset="0"/>
                  </a:rPr>
                  <a:t>    								NT = NO – NI</a:t>
                </a:r>
              </a:p>
              <a:p>
                <a:pPr marL="0" indent="0">
                  <a:buNone/>
                </a:pPr>
                <a:r>
                  <a:rPr lang="id-ID" sz="2000" dirty="0">
                    <a:latin typeface="Times New Roman" panose="02020603050405020304" pitchFamily="18" charset="0"/>
                    <a:cs typeface="Times New Roman" panose="02020603050405020304" pitchFamily="18" charset="0"/>
                  </a:rPr>
                  <a:t>	</a:t>
                </a:r>
                <a:r>
                  <a:rPr lang="id-ID" sz="1600" dirty="0">
                    <a:latin typeface="Times New Roman" panose="02020603050405020304" pitchFamily="18" charset="0"/>
                    <a:cs typeface="Times New Roman" panose="02020603050405020304" pitchFamily="18" charset="0"/>
                  </a:rPr>
                  <a:t>Dimana : </a:t>
                </a:r>
              </a:p>
              <a:p>
                <a:pPr marL="0" indent="0">
                  <a:buNone/>
                </a:pPr>
                <a:r>
                  <a:rPr lang="id-ID" sz="1600" dirty="0">
                    <a:latin typeface="Times New Roman" panose="02020603050405020304" pitchFamily="18" charset="0"/>
                    <a:cs typeface="Times New Roman" panose="02020603050405020304" pitchFamily="18" charset="0"/>
                  </a:rPr>
                  <a:t>		NT  = Nilai Tambah</a:t>
                </a:r>
              </a:p>
              <a:p>
                <a:pPr marL="0" indent="0">
                  <a:buNone/>
                </a:pPr>
                <a:r>
                  <a:rPr lang="id-ID" sz="1600" dirty="0">
                    <a:latin typeface="Times New Roman" panose="02020603050405020304" pitchFamily="18" charset="0"/>
                    <a:cs typeface="Times New Roman" panose="02020603050405020304" pitchFamily="18" charset="0"/>
                  </a:rPr>
                  <a:t>		NO = Nilai Output</a:t>
                </a:r>
              </a:p>
              <a:p>
                <a:pPr marL="0" indent="0">
                  <a:buNone/>
                </a:pPr>
                <a:r>
                  <a:rPr lang="id-ID" sz="1600" dirty="0">
                    <a:latin typeface="Times New Roman" panose="02020603050405020304" pitchFamily="18" charset="0"/>
                    <a:cs typeface="Times New Roman" panose="02020603050405020304" pitchFamily="18" charset="0"/>
                  </a:rPr>
                  <a:t>		NI   = Nilai Input</a:t>
                </a:r>
              </a:p>
              <a:p>
                <a:pPr marL="0" indent="0">
                  <a:buNone/>
                </a:pPr>
                <a:endParaRPr lang="id-ID" sz="1600" dirty="0">
                  <a:latin typeface="Times New Roman" panose="02020603050405020304" pitchFamily="18" charset="0"/>
                  <a:cs typeface="Times New Roman" panose="02020603050405020304" pitchFamily="18" charset="0"/>
                </a:endParaRPr>
              </a:p>
              <a:p>
                <a:pPr marL="457200" lvl="1" indent="0">
                  <a:buNone/>
                </a:pPr>
                <a:r>
                  <a:rPr lang="id-ID" sz="1600" dirty="0">
                    <a:latin typeface="Times New Roman" panose="02020603050405020304" pitchFamily="18" charset="0"/>
                    <a:cs typeface="Times New Roman" panose="02020603050405020304" pitchFamily="18" charset="0"/>
                  </a:rPr>
                  <a:t>Aktivitas yang baik adalah aktivitas yang menghailkan NT &gt; 0 dengan demikian rumus PDB adalah :</a:t>
                </a:r>
              </a:p>
              <a:p>
                <a:pPr marL="0" indent="0">
                  <a:buNone/>
                </a:pPr>
                <a:endParaRPr lang="id-ID" sz="1800" dirty="0">
                  <a:latin typeface="Times New Roman" panose="02020603050405020304" pitchFamily="18" charset="0"/>
                  <a:cs typeface="Times New Roman" panose="02020603050405020304" pitchFamily="18" charset="0"/>
                </a:endParaRPr>
              </a:p>
              <a:p>
                <a:pPr marL="0" indent="0" algn="ctr">
                  <a:buNone/>
                </a:pPr>
                <a14:m>
                  <m:oMathPara xmlns:m="http://schemas.openxmlformats.org/officeDocument/2006/math">
                    <m:oMathParaPr>
                      <m:jc m:val="centerGroup"/>
                    </m:oMathParaPr>
                    <m:oMath xmlns:m="http://schemas.openxmlformats.org/officeDocument/2006/math">
                      <m:r>
                        <a:rPr lang="pt-BR" sz="1600" i="1" smtClean="0">
                          <a:latin typeface="Cambria Math" panose="02040503050406030204" pitchFamily="18" charset="0"/>
                        </a:rPr>
                        <m:t>=</m:t>
                      </m:r>
                      <m:nary>
                        <m:naryPr>
                          <m:chr m:val="∑"/>
                          <m:ctrlPr>
                            <a:rPr lang="pt-BR" sz="1600" i="1" smtClean="0">
                              <a:latin typeface="Cambria Math" panose="02040503050406030204" pitchFamily="18" charset="0"/>
                            </a:rPr>
                          </m:ctrlPr>
                        </m:naryPr>
                        <m:sub>
                          <m:r>
                            <m:rPr>
                              <m:brk m:alnAt="23"/>
                            </m:rPr>
                            <a:rPr lang="id-ID" sz="1600" b="0" i="1" smtClean="0">
                              <a:latin typeface="Cambria Math" panose="02040503050406030204" pitchFamily="18" charset="0"/>
                            </a:rPr>
                            <m:t>𝑖</m:t>
                          </m:r>
                          <m:r>
                            <a:rPr lang="id-ID" sz="1600" b="0" i="1" smtClean="0">
                              <a:latin typeface="Cambria Math" panose="02040503050406030204" pitchFamily="18" charset="0"/>
                            </a:rPr>
                            <m:t>=1</m:t>
                          </m:r>
                        </m:sub>
                        <m:sup>
                          <m:r>
                            <a:rPr lang="id-ID" sz="1600" b="0" i="1" smtClean="0">
                              <a:latin typeface="Cambria Math" panose="02040503050406030204" pitchFamily="18" charset="0"/>
                            </a:rPr>
                            <m:t>𝑛</m:t>
                          </m:r>
                        </m:sup>
                        <m:e>
                          <m:r>
                            <a:rPr lang="id-ID" sz="1600" b="0" i="1" smtClean="0">
                              <a:latin typeface="Cambria Math" panose="02040503050406030204" pitchFamily="18" charset="0"/>
                            </a:rPr>
                            <m:t>𝑁𝑇</m:t>
                          </m:r>
                        </m:e>
                      </m:nary>
                    </m:oMath>
                  </m:oMathPara>
                </a14:m>
                <a:endParaRPr lang="id-ID" sz="1600" dirty="0">
                  <a:latin typeface="Times New Roman" panose="02020603050405020304" pitchFamily="18" charset="0"/>
                  <a:cs typeface="Times New Roman" panose="02020603050405020304" pitchFamily="18" charset="0"/>
                </a:endParaRPr>
              </a:p>
              <a:p>
                <a:pPr marL="0" indent="0" algn="just">
                  <a:buNone/>
                </a:pPr>
                <a:r>
                  <a:rPr lang="id-ID" sz="1600" dirty="0">
                    <a:latin typeface="Times New Roman" panose="02020603050405020304" pitchFamily="18" charset="0"/>
                    <a:cs typeface="Times New Roman" panose="02020603050405020304" pitchFamily="18" charset="0"/>
                  </a:rPr>
                  <a:t>	Dimana :</a:t>
                </a:r>
              </a:p>
              <a:p>
                <a:pPr marL="0" indent="0" algn="just">
                  <a:buNone/>
                </a:pPr>
                <a:r>
                  <a:rPr lang="id-ID" sz="1400" dirty="0">
                    <a:latin typeface="Times New Roman" panose="02020603050405020304" pitchFamily="18" charset="0"/>
                    <a:cs typeface="Times New Roman" panose="02020603050405020304" pitchFamily="18" charset="0"/>
                  </a:rPr>
                  <a:t>		</a:t>
                </a:r>
                <a:r>
                  <a:rPr lang="id-ID" sz="1600" dirty="0">
                    <a:latin typeface="Times New Roman" panose="02020603050405020304" pitchFamily="18" charset="0"/>
                    <a:cs typeface="Times New Roman" panose="02020603050405020304" pitchFamily="18" charset="0"/>
                  </a:rPr>
                  <a:t>i = sektor produki ke 1,2,3,........n</a:t>
                </a:r>
              </a:p>
              <a:p>
                <a:pPr marL="0" indent="0">
                  <a:buNone/>
                </a:pPr>
                <a:endParaRPr lang="id-ID" sz="1600" dirty="0">
                  <a:latin typeface="Times New Roman" panose="02020603050405020304" pitchFamily="18" charset="0"/>
                  <a:cs typeface="Times New Roman" panose="02020603050405020304" pitchFamily="18" charset="0"/>
                </a:endParaRPr>
              </a:p>
            </p:txBody>
          </p:sp>
        </mc:Choice>
        <mc:Fallback>
          <p:sp>
            <p:nvSpPr>
              <p:cNvPr id="5" name="Content Placeholder 2">
                <a:extLst>
                  <a:ext uri="{FF2B5EF4-FFF2-40B4-BE49-F238E27FC236}">
                    <a16:creationId xmlns:a16="http://schemas.microsoft.com/office/drawing/2014/main" id="{646E6B93-FC8F-4324-93AC-2D887FC65E71}"/>
                  </a:ext>
                </a:extLst>
              </p:cNvPr>
              <p:cNvSpPr>
                <a:spLocks noGrp="1" noRot="1" noChangeAspect="1" noMove="1" noResize="1" noEditPoints="1" noAdjustHandles="1" noChangeArrowheads="1" noChangeShapeType="1" noTextEdit="1"/>
              </p:cNvSpPr>
              <p:nvPr>
                <p:ph idx="1"/>
              </p:nvPr>
            </p:nvSpPr>
            <p:spPr>
              <a:xfrm>
                <a:off x="838200" y="1133340"/>
                <a:ext cx="10515600" cy="5306097"/>
              </a:xfrm>
              <a:blipFill>
                <a:blip r:embed="rId2"/>
                <a:stretch>
                  <a:fillRect l="-1217" t="-3218" r="-290"/>
                </a:stretch>
              </a:blipFill>
            </p:spPr>
            <p:txBody>
              <a:bodyPr/>
              <a:lstStyle/>
              <a:p>
                <a:r>
                  <a:rPr lang="en-ID">
                    <a:noFill/>
                  </a:rPr>
                  <a:t> </a:t>
                </a:r>
              </a:p>
            </p:txBody>
          </p:sp>
        </mc:Fallback>
      </mc:AlternateContent>
    </p:spTree>
    <p:extLst>
      <p:ext uri="{BB962C8B-B14F-4D97-AF65-F5344CB8AC3E}">
        <p14:creationId xmlns:p14="http://schemas.microsoft.com/office/powerpoint/2010/main" val="3303940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9BD9F37-A1B4-402D-80F0-5D6DA079F443}"/>
              </a:ext>
            </a:extLst>
          </p:cNvPr>
          <p:cNvSpPr>
            <a:spLocks noGrp="1"/>
          </p:cNvSpPr>
          <p:nvPr>
            <p:ph type="title"/>
          </p:nvPr>
        </p:nvSpPr>
        <p:spPr>
          <a:xfrm>
            <a:off x="1295401" y="810892"/>
            <a:ext cx="9601196" cy="1303867"/>
          </a:xfrm>
        </p:spPr>
        <p:txBody>
          <a:bodyPr>
            <a:normAutofit/>
          </a:bodyPr>
          <a:lstStyle/>
          <a:p>
            <a:r>
              <a:rPr lang="id-ID" sz="3200" dirty="0">
                <a:latin typeface="Times New Roman" panose="02020603050405020304" pitchFamily="18" charset="0"/>
                <a:cs typeface="Times New Roman" panose="02020603050405020304" pitchFamily="18" charset="0"/>
              </a:rPr>
              <a:t>Contoh Soal</a:t>
            </a:r>
          </a:p>
        </p:txBody>
      </p:sp>
      <p:sp>
        <p:nvSpPr>
          <p:cNvPr id="5" name="Content Placeholder 2">
            <a:extLst>
              <a:ext uri="{FF2B5EF4-FFF2-40B4-BE49-F238E27FC236}">
                <a16:creationId xmlns:a16="http://schemas.microsoft.com/office/drawing/2014/main" id="{88448FA9-A3F4-4BB5-9D0D-7DC925EE90E4}"/>
              </a:ext>
            </a:extLst>
          </p:cNvPr>
          <p:cNvSpPr>
            <a:spLocks noGrp="1"/>
          </p:cNvSpPr>
          <p:nvPr>
            <p:ph idx="1"/>
          </p:nvPr>
        </p:nvSpPr>
        <p:spPr>
          <a:xfrm>
            <a:off x="1295401" y="1939712"/>
            <a:ext cx="9601196" cy="3318936"/>
          </a:xfrm>
        </p:spPr>
        <p:txBody>
          <a:bodyPr>
            <a:normAutofit/>
          </a:bodyPr>
          <a:lstStyle/>
          <a:p>
            <a:pPr marL="0" indent="0" algn="ctr">
              <a:buNone/>
            </a:pPr>
            <a:r>
              <a:rPr lang="id-ID" sz="2400" dirty="0">
                <a:latin typeface="Times New Roman" panose="02020603050405020304" pitchFamily="18" charset="0"/>
                <a:cs typeface="Times New Roman" panose="02020603050405020304" pitchFamily="18" charset="0"/>
              </a:rPr>
              <a:t>Output Sektoral Negara Astina Tahun 2007</a:t>
            </a:r>
          </a:p>
          <a:p>
            <a:pPr marL="0" indent="0" algn="ctr">
              <a:buNone/>
            </a:pPr>
            <a:endParaRPr lang="id-ID" sz="2400" dirty="0">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817BEFF7-C524-4770-BC70-7B517179055A}"/>
              </a:ext>
            </a:extLst>
          </p:cNvPr>
          <p:cNvGraphicFramePr>
            <a:graphicFrameLocks noGrp="1"/>
          </p:cNvGraphicFramePr>
          <p:nvPr>
            <p:extLst>
              <p:ext uri="{D42A27DB-BD31-4B8C-83A1-F6EECF244321}">
                <p14:modId xmlns:p14="http://schemas.microsoft.com/office/powerpoint/2010/main" val="3187385681"/>
              </p:ext>
            </p:extLst>
          </p:nvPr>
        </p:nvGraphicFramePr>
        <p:xfrm>
          <a:off x="2279561" y="2338987"/>
          <a:ext cx="7482627" cy="2225040"/>
        </p:xfrm>
        <a:graphic>
          <a:graphicData uri="http://schemas.openxmlformats.org/drawingml/2006/table">
            <a:tbl>
              <a:tblPr firstRow="1" bandRow="1">
                <a:tableStyleId>{073A0DAA-6AF3-43AB-8588-CEC1D06C72B9}</a:tableStyleId>
              </a:tblPr>
              <a:tblGrid>
                <a:gridCol w="2563933">
                  <a:extLst>
                    <a:ext uri="{9D8B030D-6E8A-4147-A177-3AD203B41FA5}">
                      <a16:colId xmlns:a16="http://schemas.microsoft.com/office/drawing/2014/main" val="20000"/>
                    </a:ext>
                  </a:extLst>
                </a:gridCol>
                <a:gridCol w="1605344">
                  <a:extLst>
                    <a:ext uri="{9D8B030D-6E8A-4147-A177-3AD203B41FA5}">
                      <a16:colId xmlns:a16="http://schemas.microsoft.com/office/drawing/2014/main" val="20001"/>
                    </a:ext>
                  </a:extLst>
                </a:gridCol>
                <a:gridCol w="1442693">
                  <a:extLst>
                    <a:ext uri="{9D8B030D-6E8A-4147-A177-3AD203B41FA5}">
                      <a16:colId xmlns:a16="http://schemas.microsoft.com/office/drawing/2014/main" val="20002"/>
                    </a:ext>
                  </a:extLst>
                </a:gridCol>
                <a:gridCol w="1870657">
                  <a:extLst>
                    <a:ext uri="{9D8B030D-6E8A-4147-A177-3AD203B41FA5}">
                      <a16:colId xmlns:a16="http://schemas.microsoft.com/office/drawing/2014/main" val="20003"/>
                    </a:ext>
                  </a:extLst>
                </a:gridCol>
              </a:tblGrid>
              <a:tr h="370840">
                <a:tc>
                  <a:txBody>
                    <a:bodyPr/>
                    <a:lstStyle/>
                    <a:p>
                      <a:pPr algn="ctr"/>
                      <a:r>
                        <a:rPr lang="id-ID" dirty="0">
                          <a:latin typeface="Times New Roman" panose="02020603050405020304" pitchFamily="18" charset="0"/>
                          <a:cs typeface="Times New Roman" panose="02020603050405020304" pitchFamily="18" charset="0"/>
                        </a:rPr>
                        <a:t>Sektor</a:t>
                      </a:r>
                      <a:r>
                        <a:rPr lang="id-ID" baseline="0" dirty="0">
                          <a:latin typeface="Times New Roman" panose="02020603050405020304" pitchFamily="18" charset="0"/>
                          <a:cs typeface="Times New Roman" panose="02020603050405020304" pitchFamily="18" charset="0"/>
                        </a:rPr>
                        <a:t> Produksi</a:t>
                      </a:r>
                      <a:endParaRPr lang="id-ID" dirty="0">
                        <a:latin typeface="Times New Roman" panose="02020603050405020304" pitchFamily="18" charset="0"/>
                        <a:cs typeface="Times New Roman" panose="02020603050405020304" pitchFamily="18" charset="0"/>
                      </a:endParaRPr>
                    </a:p>
                  </a:txBody>
                  <a:tcPr/>
                </a:tc>
                <a:tc>
                  <a:txBody>
                    <a:bodyPr/>
                    <a:lstStyle/>
                    <a:p>
                      <a:pPr algn="ctr"/>
                      <a:r>
                        <a:rPr lang="id-ID" dirty="0">
                          <a:latin typeface="Times New Roman" panose="02020603050405020304" pitchFamily="18" charset="0"/>
                          <a:cs typeface="Times New Roman" panose="02020603050405020304" pitchFamily="18" charset="0"/>
                        </a:rPr>
                        <a:t>Nilai Output</a:t>
                      </a:r>
                    </a:p>
                  </a:txBody>
                  <a:tcPr/>
                </a:tc>
                <a:tc>
                  <a:txBody>
                    <a:bodyPr/>
                    <a:lstStyle/>
                    <a:p>
                      <a:pPr algn="ctr"/>
                      <a:r>
                        <a:rPr lang="id-ID" dirty="0">
                          <a:latin typeface="Times New Roman" panose="02020603050405020304" pitchFamily="18" charset="0"/>
                          <a:cs typeface="Times New Roman" panose="02020603050405020304" pitchFamily="18" charset="0"/>
                        </a:rPr>
                        <a:t>Nilai Input</a:t>
                      </a:r>
                    </a:p>
                  </a:txBody>
                  <a:tcPr/>
                </a:tc>
                <a:tc>
                  <a:txBody>
                    <a:bodyPr/>
                    <a:lstStyle/>
                    <a:p>
                      <a:pPr algn="ctr"/>
                      <a:r>
                        <a:rPr lang="id-ID" dirty="0">
                          <a:latin typeface="Times New Roman" panose="02020603050405020304" pitchFamily="18" charset="0"/>
                          <a:cs typeface="Times New Roman" panose="02020603050405020304" pitchFamily="18" charset="0"/>
                        </a:rPr>
                        <a:t>Nilai Tambah</a:t>
                      </a:r>
                    </a:p>
                  </a:txBody>
                  <a:tcPr/>
                </a:tc>
                <a:extLst>
                  <a:ext uri="{0D108BD9-81ED-4DB2-BD59-A6C34878D82A}">
                    <a16:rowId xmlns:a16="http://schemas.microsoft.com/office/drawing/2014/main" val="10000"/>
                  </a:ext>
                </a:extLst>
              </a:tr>
              <a:tr h="370840">
                <a:tc>
                  <a:txBody>
                    <a:bodyPr/>
                    <a:lstStyle/>
                    <a:p>
                      <a:pPr algn="just"/>
                      <a:r>
                        <a:rPr lang="id-ID" dirty="0">
                          <a:latin typeface="Times New Roman" panose="02020603050405020304" pitchFamily="18" charset="0"/>
                          <a:cs typeface="Times New Roman" panose="02020603050405020304" pitchFamily="18" charset="0"/>
                        </a:rPr>
                        <a:t>1. Pertanian (Kapas)</a:t>
                      </a:r>
                    </a:p>
                  </a:txBody>
                  <a:tcPr/>
                </a:tc>
                <a:tc>
                  <a:txBody>
                    <a:bodyPr/>
                    <a:lstStyle/>
                    <a:p>
                      <a:pPr algn="ctr"/>
                      <a:r>
                        <a:rPr lang="id-ID" dirty="0">
                          <a:latin typeface="Times New Roman" panose="02020603050405020304" pitchFamily="18" charset="0"/>
                          <a:cs typeface="Times New Roman" panose="02020603050405020304" pitchFamily="18" charset="0"/>
                        </a:rPr>
                        <a:t>300</a:t>
                      </a:r>
                    </a:p>
                  </a:txBody>
                  <a:tcPr/>
                </a:tc>
                <a:tc>
                  <a:txBody>
                    <a:bodyPr/>
                    <a:lstStyle/>
                    <a:p>
                      <a:pPr algn="ctr"/>
                      <a:r>
                        <a:rPr lang="id-ID" dirty="0">
                          <a:latin typeface="Times New Roman" panose="02020603050405020304" pitchFamily="18" charset="0"/>
                          <a:cs typeface="Times New Roman" panose="02020603050405020304" pitchFamily="18" charset="0"/>
                        </a:rPr>
                        <a:t>0</a:t>
                      </a:r>
                    </a:p>
                  </a:txBody>
                  <a:tcPr/>
                </a:tc>
                <a:tc>
                  <a:txBody>
                    <a:bodyPr/>
                    <a:lstStyle/>
                    <a:p>
                      <a:pPr algn="ctr"/>
                      <a:r>
                        <a:rPr lang="id-ID" dirty="0">
                          <a:latin typeface="Times New Roman" panose="02020603050405020304" pitchFamily="18" charset="0"/>
                          <a:cs typeface="Times New Roman" panose="02020603050405020304" pitchFamily="18" charset="0"/>
                        </a:rPr>
                        <a:t>300</a:t>
                      </a:r>
                    </a:p>
                  </a:txBody>
                  <a:tcPr/>
                </a:tc>
                <a:extLst>
                  <a:ext uri="{0D108BD9-81ED-4DB2-BD59-A6C34878D82A}">
                    <a16:rowId xmlns:a16="http://schemas.microsoft.com/office/drawing/2014/main" val="10001"/>
                  </a:ext>
                </a:extLst>
              </a:tr>
              <a:tr h="370840">
                <a:tc>
                  <a:txBody>
                    <a:bodyPr/>
                    <a:lstStyle/>
                    <a:p>
                      <a:pPr algn="just"/>
                      <a:r>
                        <a:rPr lang="id-ID" dirty="0">
                          <a:latin typeface="Times New Roman" panose="02020603050405020304" pitchFamily="18" charset="0"/>
                          <a:cs typeface="Times New Roman" panose="02020603050405020304" pitchFamily="18" charset="0"/>
                        </a:rPr>
                        <a:t>2. Pabrik Benang</a:t>
                      </a:r>
                    </a:p>
                  </a:txBody>
                  <a:tcPr/>
                </a:tc>
                <a:tc>
                  <a:txBody>
                    <a:bodyPr/>
                    <a:lstStyle/>
                    <a:p>
                      <a:pPr algn="ctr"/>
                      <a:r>
                        <a:rPr lang="id-ID" dirty="0">
                          <a:latin typeface="Times New Roman" panose="02020603050405020304" pitchFamily="18" charset="0"/>
                          <a:cs typeface="Times New Roman" panose="02020603050405020304" pitchFamily="18" charset="0"/>
                        </a:rPr>
                        <a:t>400</a:t>
                      </a:r>
                    </a:p>
                  </a:txBody>
                  <a:tcPr/>
                </a:tc>
                <a:tc>
                  <a:txBody>
                    <a:bodyPr/>
                    <a:lstStyle/>
                    <a:p>
                      <a:pPr algn="ctr"/>
                      <a:r>
                        <a:rPr lang="id-ID" dirty="0">
                          <a:latin typeface="Times New Roman" panose="02020603050405020304" pitchFamily="18" charset="0"/>
                          <a:cs typeface="Times New Roman" panose="02020603050405020304" pitchFamily="18" charset="0"/>
                        </a:rPr>
                        <a:t>300</a:t>
                      </a:r>
                    </a:p>
                  </a:txBody>
                  <a:tcPr/>
                </a:tc>
                <a:tc>
                  <a:txBody>
                    <a:bodyPr/>
                    <a:lstStyle/>
                    <a:p>
                      <a:pPr algn="ctr"/>
                      <a:r>
                        <a:rPr lang="id-ID" dirty="0">
                          <a:latin typeface="Times New Roman" panose="02020603050405020304" pitchFamily="18" charset="0"/>
                          <a:cs typeface="Times New Roman" panose="02020603050405020304" pitchFamily="18" charset="0"/>
                        </a:rPr>
                        <a:t>100</a:t>
                      </a:r>
                    </a:p>
                  </a:txBody>
                  <a:tcPr/>
                </a:tc>
                <a:extLst>
                  <a:ext uri="{0D108BD9-81ED-4DB2-BD59-A6C34878D82A}">
                    <a16:rowId xmlns:a16="http://schemas.microsoft.com/office/drawing/2014/main" val="10002"/>
                  </a:ext>
                </a:extLst>
              </a:tr>
              <a:tr h="370840">
                <a:tc>
                  <a:txBody>
                    <a:bodyPr/>
                    <a:lstStyle/>
                    <a:p>
                      <a:pPr algn="just"/>
                      <a:r>
                        <a:rPr lang="id-ID" dirty="0">
                          <a:latin typeface="Times New Roman" panose="02020603050405020304" pitchFamily="18" charset="0"/>
                          <a:cs typeface="Times New Roman" panose="02020603050405020304" pitchFamily="18" charset="0"/>
                        </a:rPr>
                        <a:t>3. Pabrik Tekstil</a:t>
                      </a:r>
                    </a:p>
                  </a:txBody>
                  <a:tcPr/>
                </a:tc>
                <a:tc>
                  <a:txBody>
                    <a:bodyPr/>
                    <a:lstStyle/>
                    <a:p>
                      <a:pPr algn="ctr"/>
                      <a:r>
                        <a:rPr lang="id-ID" dirty="0">
                          <a:latin typeface="Times New Roman" panose="02020603050405020304" pitchFamily="18" charset="0"/>
                          <a:cs typeface="Times New Roman" panose="02020603050405020304" pitchFamily="18" charset="0"/>
                        </a:rPr>
                        <a:t>600</a:t>
                      </a:r>
                    </a:p>
                  </a:txBody>
                  <a:tcPr/>
                </a:tc>
                <a:tc>
                  <a:txBody>
                    <a:bodyPr/>
                    <a:lstStyle/>
                    <a:p>
                      <a:pPr algn="ctr"/>
                      <a:r>
                        <a:rPr lang="id-ID" dirty="0">
                          <a:latin typeface="Times New Roman" panose="02020603050405020304" pitchFamily="18" charset="0"/>
                          <a:cs typeface="Times New Roman" panose="02020603050405020304" pitchFamily="18" charset="0"/>
                        </a:rPr>
                        <a:t>400</a:t>
                      </a:r>
                    </a:p>
                  </a:txBody>
                  <a:tcPr/>
                </a:tc>
                <a:tc>
                  <a:txBody>
                    <a:bodyPr/>
                    <a:lstStyle/>
                    <a:p>
                      <a:pPr algn="ctr"/>
                      <a:r>
                        <a:rPr lang="id-ID" dirty="0">
                          <a:latin typeface="Times New Roman" panose="02020603050405020304" pitchFamily="18" charset="0"/>
                          <a:cs typeface="Times New Roman" panose="02020603050405020304" pitchFamily="18" charset="0"/>
                        </a:rPr>
                        <a:t>200</a:t>
                      </a:r>
                    </a:p>
                  </a:txBody>
                  <a:tcPr/>
                </a:tc>
                <a:extLst>
                  <a:ext uri="{0D108BD9-81ED-4DB2-BD59-A6C34878D82A}">
                    <a16:rowId xmlns:a16="http://schemas.microsoft.com/office/drawing/2014/main" val="10003"/>
                  </a:ext>
                </a:extLst>
              </a:tr>
              <a:tr h="370840">
                <a:tc>
                  <a:txBody>
                    <a:bodyPr/>
                    <a:lstStyle/>
                    <a:p>
                      <a:pPr algn="just"/>
                      <a:r>
                        <a:rPr lang="id-ID" dirty="0">
                          <a:latin typeface="Times New Roman" panose="02020603050405020304" pitchFamily="18" charset="0"/>
                          <a:cs typeface="Times New Roman" panose="02020603050405020304" pitchFamily="18" charset="0"/>
                        </a:rPr>
                        <a:t>4.</a:t>
                      </a:r>
                      <a:r>
                        <a:rPr lang="id-ID" baseline="0" dirty="0">
                          <a:latin typeface="Times New Roman" panose="02020603050405020304" pitchFamily="18" charset="0"/>
                          <a:cs typeface="Times New Roman" panose="02020603050405020304" pitchFamily="18" charset="0"/>
                        </a:rPr>
                        <a:t> Industri Garmen</a:t>
                      </a:r>
                      <a:endParaRPr lang="id-ID" dirty="0">
                        <a:latin typeface="Times New Roman" panose="02020603050405020304" pitchFamily="18" charset="0"/>
                        <a:cs typeface="Times New Roman" panose="02020603050405020304" pitchFamily="18" charset="0"/>
                      </a:endParaRPr>
                    </a:p>
                  </a:txBody>
                  <a:tcPr/>
                </a:tc>
                <a:tc>
                  <a:txBody>
                    <a:bodyPr/>
                    <a:lstStyle/>
                    <a:p>
                      <a:pPr algn="ctr"/>
                      <a:r>
                        <a:rPr lang="id-ID" dirty="0">
                          <a:latin typeface="Times New Roman" panose="02020603050405020304" pitchFamily="18" charset="0"/>
                          <a:cs typeface="Times New Roman" panose="02020603050405020304" pitchFamily="18" charset="0"/>
                        </a:rPr>
                        <a:t>800</a:t>
                      </a:r>
                    </a:p>
                  </a:txBody>
                  <a:tcPr/>
                </a:tc>
                <a:tc>
                  <a:txBody>
                    <a:bodyPr/>
                    <a:lstStyle/>
                    <a:p>
                      <a:pPr algn="ctr"/>
                      <a:r>
                        <a:rPr lang="id-ID" dirty="0">
                          <a:latin typeface="Times New Roman" panose="02020603050405020304" pitchFamily="18" charset="0"/>
                          <a:cs typeface="Times New Roman" panose="02020603050405020304" pitchFamily="18" charset="0"/>
                        </a:rPr>
                        <a:t>600</a:t>
                      </a:r>
                    </a:p>
                  </a:txBody>
                  <a:tcPr/>
                </a:tc>
                <a:tc>
                  <a:txBody>
                    <a:bodyPr/>
                    <a:lstStyle/>
                    <a:p>
                      <a:pPr algn="ctr"/>
                      <a:r>
                        <a:rPr lang="id-ID" dirty="0">
                          <a:latin typeface="Times New Roman" panose="02020603050405020304" pitchFamily="18" charset="0"/>
                          <a:cs typeface="Times New Roman" panose="02020603050405020304" pitchFamily="18" charset="0"/>
                        </a:rPr>
                        <a:t>200</a:t>
                      </a:r>
                    </a:p>
                  </a:txBody>
                  <a:tcPr/>
                </a:tc>
                <a:extLst>
                  <a:ext uri="{0D108BD9-81ED-4DB2-BD59-A6C34878D82A}">
                    <a16:rowId xmlns:a16="http://schemas.microsoft.com/office/drawing/2014/main" val="10004"/>
                  </a:ext>
                </a:extLst>
              </a:tr>
              <a:tr h="370840">
                <a:tc>
                  <a:txBody>
                    <a:bodyPr/>
                    <a:lstStyle/>
                    <a:p>
                      <a:pPr algn="just"/>
                      <a:r>
                        <a:rPr lang="id-ID" dirty="0">
                          <a:latin typeface="Times New Roman" panose="02020603050405020304" pitchFamily="18" charset="0"/>
                          <a:cs typeface="Times New Roman" panose="02020603050405020304" pitchFamily="18" charset="0"/>
                        </a:rPr>
                        <a:t>5. Perdagangan (pakaian)</a:t>
                      </a:r>
                    </a:p>
                  </a:txBody>
                  <a:tcPr/>
                </a:tc>
                <a:tc>
                  <a:txBody>
                    <a:bodyPr/>
                    <a:lstStyle/>
                    <a:p>
                      <a:pPr algn="ctr"/>
                      <a:r>
                        <a:rPr lang="id-ID" dirty="0">
                          <a:latin typeface="Times New Roman" panose="02020603050405020304" pitchFamily="18" charset="0"/>
                          <a:cs typeface="Times New Roman" panose="02020603050405020304" pitchFamily="18" charset="0"/>
                        </a:rPr>
                        <a:t>1.000</a:t>
                      </a:r>
                    </a:p>
                  </a:txBody>
                  <a:tcPr/>
                </a:tc>
                <a:tc>
                  <a:txBody>
                    <a:bodyPr/>
                    <a:lstStyle/>
                    <a:p>
                      <a:pPr algn="ctr"/>
                      <a:r>
                        <a:rPr lang="id-ID" dirty="0">
                          <a:latin typeface="Times New Roman" panose="02020603050405020304" pitchFamily="18" charset="0"/>
                          <a:cs typeface="Times New Roman" panose="02020603050405020304" pitchFamily="18" charset="0"/>
                        </a:rPr>
                        <a:t>800</a:t>
                      </a:r>
                    </a:p>
                  </a:txBody>
                  <a:tcPr/>
                </a:tc>
                <a:tc>
                  <a:txBody>
                    <a:bodyPr/>
                    <a:lstStyle/>
                    <a:p>
                      <a:pPr algn="ctr"/>
                      <a:r>
                        <a:rPr lang="id-ID" dirty="0">
                          <a:latin typeface="Times New Roman" panose="02020603050405020304" pitchFamily="18" charset="0"/>
                          <a:cs typeface="Times New Roman" panose="02020603050405020304" pitchFamily="18" charset="0"/>
                        </a:rPr>
                        <a:t>200</a:t>
                      </a:r>
                    </a:p>
                  </a:txBody>
                  <a:tcPr/>
                </a:tc>
                <a:extLst>
                  <a:ext uri="{0D108BD9-81ED-4DB2-BD59-A6C34878D82A}">
                    <a16:rowId xmlns:a16="http://schemas.microsoft.com/office/drawing/2014/main" val="10005"/>
                  </a:ext>
                </a:extLst>
              </a:tr>
            </a:tbl>
          </a:graphicData>
        </a:graphic>
      </p:graphicFrame>
      <mc:AlternateContent xmlns:mc="http://schemas.openxmlformats.org/markup-compatibility/2006">
        <mc:Choice xmlns:a14="http://schemas.microsoft.com/office/drawing/2010/main" Requires="a14">
          <p:sp>
            <p:nvSpPr>
              <p:cNvPr id="7" name="Rectangle 6">
                <a:extLst>
                  <a:ext uri="{FF2B5EF4-FFF2-40B4-BE49-F238E27FC236}">
                    <a16:creationId xmlns:a16="http://schemas.microsoft.com/office/drawing/2014/main" id="{E0EA3FBB-6DC4-4CC5-9285-F639B08994CE}"/>
                  </a:ext>
                </a:extLst>
              </p:cNvPr>
              <p:cNvSpPr/>
              <p:nvPr/>
            </p:nvSpPr>
            <p:spPr>
              <a:xfrm>
                <a:off x="3895108" y="4564027"/>
                <a:ext cx="5320752" cy="84856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pt-BR" i="1" smtClean="0">
                          <a:latin typeface="Cambria Math" panose="02040503050406030204" pitchFamily="18" charset="0"/>
                        </a:rPr>
                        <m:t>=</m:t>
                      </m:r>
                      <m:nary>
                        <m:naryPr>
                          <m:chr m:val="∑"/>
                          <m:ctrlPr>
                            <a:rPr lang="pt-BR" i="1" smtClean="0">
                              <a:latin typeface="Cambria Math" panose="02040503050406030204" pitchFamily="18" charset="0"/>
                            </a:rPr>
                          </m:ctrlPr>
                        </m:naryPr>
                        <m:sub>
                          <m:r>
                            <m:rPr>
                              <m:brk m:alnAt="23"/>
                            </m:rPr>
                            <a:rPr lang="id-ID" b="0" i="1" smtClean="0">
                              <a:latin typeface="Cambria Math" panose="02040503050406030204" pitchFamily="18" charset="0"/>
                            </a:rPr>
                            <m:t>𝑖</m:t>
                          </m:r>
                          <m:r>
                            <a:rPr lang="id-ID" b="0" i="1" smtClean="0">
                              <a:latin typeface="Cambria Math" panose="02040503050406030204" pitchFamily="18" charset="0"/>
                            </a:rPr>
                            <m:t>=1</m:t>
                          </m:r>
                        </m:sub>
                        <m:sup>
                          <m:r>
                            <a:rPr lang="id-ID" b="0" i="1" smtClean="0">
                              <a:latin typeface="Cambria Math" panose="02040503050406030204" pitchFamily="18" charset="0"/>
                            </a:rPr>
                            <m:t>𝑛</m:t>
                          </m:r>
                        </m:sup>
                        <m:e>
                          <m:r>
                            <a:rPr lang="id-ID" b="0" i="1" smtClean="0">
                              <a:latin typeface="Cambria Math" panose="02040503050406030204" pitchFamily="18" charset="0"/>
                            </a:rPr>
                            <m:t>𝑁𝑇</m:t>
                          </m:r>
                          <m:r>
                            <a:rPr lang="id-ID" b="0" i="1" smtClean="0">
                              <a:latin typeface="Cambria Math" panose="02040503050406030204" pitchFamily="18" charset="0"/>
                            </a:rPr>
                            <m:t>=300+100+200+200+200=1.000</m:t>
                          </m:r>
                        </m:e>
                      </m:nary>
                    </m:oMath>
                  </m:oMathPara>
                </a14:m>
                <a:endParaRPr lang="id-ID" dirty="0"/>
              </a:p>
            </p:txBody>
          </p:sp>
        </mc:Choice>
        <mc:Fallback>
          <p:sp>
            <p:nvSpPr>
              <p:cNvPr id="7" name="Rectangle 6">
                <a:extLst>
                  <a:ext uri="{FF2B5EF4-FFF2-40B4-BE49-F238E27FC236}">
                    <a16:creationId xmlns:a16="http://schemas.microsoft.com/office/drawing/2014/main" id="{E0EA3FBB-6DC4-4CC5-9285-F639B08994CE}"/>
                  </a:ext>
                </a:extLst>
              </p:cNvPr>
              <p:cNvSpPr>
                <a:spLocks noRot="1" noChangeAspect="1" noMove="1" noResize="1" noEditPoints="1" noAdjustHandles="1" noChangeArrowheads="1" noChangeShapeType="1" noTextEdit="1"/>
              </p:cNvSpPr>
              <p:nvPr/>
            </p:nvSpPr>
            <p:spPr>
              <a:xfrm>
                <a:off x="3895108" y="4564027"/>
                <a:ext cx="5320752" cy="848566"/>
              </a:xfrm>
              <a:prstGeom prst="rect">
                <a:avLst/>
              </a:prstGeom>
              <a:blipFill>
                <a:blip r:embed="rId2"/>
                <a:stretch>
                  <a:fillRect/>
                </a:stretch>
              </a:blipFill>
            </p:spPr>
            <p:txBody>
              <a:bodyPr/>
              <a:lstStyle/>
              <a:p>
                <a:r>
                  <a:rPr lang="en-ID">
                    <a:noFill/>
                  </a:rPr>
                  <a:t> </a:t>
                </a:r>
              </a:p>
            </p:txBody>
          </p:sp>
        </mc:Fallback>
      </mc:AlternateContent>
      <mc:AlternateContent xmlns:mc="http://schemas.openxmlformats.org/markup-compatibility/2006">
        <mc:Choice xmlns:a14="http://schemas.microsoft.com/office/drawing/2010/main" Requires="a14">
          <p:sp>
            <p:nvSpPr>
              <p:cNvPr id="8" name="TextBox 7">
                <a:extLst>
                  <a:ext uri="{FF2B5EF4-FFF2-40B4-BE49-F238E27FC236}">
                    <a16:creationId xmlns:a16="http://schemas.microsoft.com/office/drawing/2014/main" id="{E5C4CFD3-D7C3-4A82-AD14-0610123647C9}"/>
                  </a:ext>
                </a:extLst>
              </p:cNvPr>
              <p:cNvSpPr txBox="1"/>
              <p:nvPr/>
            </p:nvSpPr>
            <p:spPr>
              <a:xfrm>
                <a:off x="2942072" y="4788255"/>
                <a:ext cx="953036" cy="400110"/>
              </a:xfrm>
              <a:prstGeom prst="rect">
                <a:avLst/>
              </a:prstGeom>
              <a:noFill/>
              <a:ln>
                <a:solidFill>
                  <a:schemeClr val="bg1"/>
                </a:solidFill>
              </a:ln>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id-ID" sz="2000" i="1" smtClean="0">
                              <a:latin typeface="Cambria Math" panose="02040503050406030204" pitchFamily="18" charset="0"/>
                            </a:rPr>
                          </m:ctrlPr>
                        </m:sSubPr>
                        <m:e>
                          <m:r>
                            <a:rPr lang="id-ID" sz="2000" b="0" i="1" smtClean="0">
                              <a:latin typeface="Cambria Math" panose="02040503050406030204" pitchFamily="18" charset="0"/>
                            </a:rPr>
                            <m:t>𝑃𝐷𝐵</m:t>
                          </m:r>
                        </m:e>
                        <m:sub>
                          <m:r>
                            <a:rPr lang="id-ID" sz="2000" b="0" i="1" smtClean="0">
                              <a:latin typeface="Cambria Math" panose="02040503050406030204" pitchFamily="18" charset="0"/>
                            </a:rPr>
                            <m:t>2007</m:t>
                          </m:r>
                        </m:sub>
                      </m:sSub>
                    </m:oMath>
                  </m:oMathPara>
                </a14:m>
                <a:endParaRPr lang="id-ID" sz="2000" dirty="0"/>
              </a:p>
            </p:txBody>
          </p:sp>
        </mc:Choice>
        <mc:Fallback>
          <p:sp>
            <p:nvSpPr>
              <p:cNvPr id="8" name="TextBox 7">
                <a:extLst>
                  <a:ext uri="{FF2B5EF4-FFF2-40B4-BE49-F238E27FC236}">
                    <a16:creationId xmlns:a16="http://schemas.microsoft.com/office/drawing/2014/main" id="{E5C4CFD3-D7C3-4A82-AD14-0610123647C9}"/>
                  </a:ext>
                </a:extLst>
              </p:cNvPr>
              <p:cNvSpPr txBox="1">
                <a:spLocks noRot="1" noChangeAspect="1" noMove="1" noResize="1" noEditPoints="1" noAdjustHandles="1" noChangeArrowheads="1" noChangeShapeType="1" noTextEdit="1"/>
              </p:cNvSpPr>
              <p:nvPr/>
            </p:nvSpPr>
            <p:spPr>
              <a:xfrm>
                <a:off x="2942072" y="4788255"/>
                <a:ext cx="953036" cy="400110"/>
              </a:xfrm>
              <a:prstGeom prst="rect">
                <a:avLst/>
              </a:prstGeom>
              <a:blipFill>
                <a:blip r:embed="rId3"/>
                <a:stretch>
                  <a:fillRect r="-12658"/>
                </a:stretch>
              </a:blipFill>
              <a:ln>
                <a:solidFill>
                  <a:schemeClr val="bg1"/>
                </a:solidFill>
              </a:ln>
            </p:spPr>
            <p:txBody>
              <a:bodyPr/>
              <a:lstStyle/>
              <a:p>
                <a:r>
                  <a:rPr lang="en-ID">
                    <a:noFill/>
                  </a:rPr>
                  <a:t> </a:t>
                </a:r>
              </a:p>
            </p:txBody>
          </p:sp>
        </mc:Fallback>
      </mc:AlternateContent>
    </p:spTree>
    <p:extLst>
      <p:ext uri="{BB962C8B-B14F-4D97-AF65-F5344CB8AC3E}">
        <p14:creationId xmlns:p14="http://schemas.microsoft.com/office/powerpoint/2010/main" val="470186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3326783-6D72-4566-B46B-AC3AF4703E33}"/>
              </a:ext>
            </a:extLst>
          </p:cNvPr>
          <p:cNvSpPr txBox="1"/>
          <p:nvPr/>
        </p:nvSpPr>
        <p:spPr>
          <a:xfrm>
            <a:off x="914400" y="1062633"/>
            <a:ext cx="10081260" cy="5262979"/>
          </a:xfrm>
          <a:prstGeom prst="rect">
            <a:avLst/>
          </a:prstGeom>
          <a:noFill/>
        </p:spPr>
        <p:txBody>
          <a:bodyPr wrap="square">
            <a:spAutoFit/>
          </a:bodyPr>
          <a:lstStyle/>
          <a:p>
            <a:pPr algn="just"/>
            <a:r>
              <a:rPr lang="id-ID" sz="2400" b="1" dirty="0">
                <a:latin typeface="Times New Roman" panose="02020603050405020304" pitchFamily="18" charset="0"/>
                <a:cs typeface="Times New Roman" panose="02020603050405020304" pitchFamily="18" charset="0"/>
              </a:rPr>
              <a:t>Metode Pendapatan</a:t>
            </a:r>
          </a:p>
          <a:p>
            <a:pPr marL="457200" lvl="1" indent="0" algn="just">
              <a:buNone/>
            </a:pPr>
            <a:r>
              <a:rPr lang="en-US" sz="2400" dirty="0" err="1">
                <a:latin typeface="Times New Roman" panose="02020603050405020304" pitchFamily="18" charset="0"/>
                <a:cs typeface="Times New Roman" panose="02020603050405020304" pitchFamily="18" charset="0"/>
              </a:rPr>
              <a:t>Dalam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perhitungan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pendapatan</a:t>
            </a:r>
            <a:r>
              <a:rPr lang="en-US" sz="2400" dirty="0">
                <a:latin typeface="Times New Roman" panose="02020603050405020304" pitchFamily="18" charset="0"/>
                <a:cs typeface="Times New Roman" panose="02020603050405020304" pitchFamily="18" charset="0"/>
              </a:rPr>
              <a:t> Nasional </a:t>
            </a:r>
            <a:r>
              <a:rPr lang="en-US" sz="2400" dirty="0" err="1">
                <a:latin typeface="Times New Roman" panose="02020603050405020304" pitchFamily="18" charset="0"/>
                <a:cs typeface="Times New Roman" panose="02020603050405020304" pitchFamily="18" charset="0"/>
              </a:rPr>
              <a:t>dengan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pendekatan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penerimaan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dua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hal</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dimasukkan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didalamnya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walaupun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sebenranya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merupakan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penerimaan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yaitu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penyusutan</a:t>
            </a:r>
            <a:r>
              <a:rPr lang="en-US" sz="2400" dirty="0">
                <a:latin typeface="Times New Roman" panose="02020603050405020304" pitchFamily="18" charset="0"/>
                <a:cs typeface="Times New Roman" panose="02020603050405020304" pitchFamily="18" charset="0"/>
              </a:rPr>
              <a:t> dan </a:t>
            </a:r>
            <a:r>
              <a:rPr lang="en-US" sz="2400" dirty="0" err="1">
                <a:latin typeface="Times New Roman" panose="02020603050405020304" pitchFamily="18" charset="0"/>
                <a:cs typeface="Times New Roman" panose="02020603050405020304" pitchFamily="18" charset="0"/>
              </a:rPr>
              <a:t>pajak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tak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langsung</a:t>
            </a:r>
            <a:r>
              <a:rPr lang="en-US" sz="2400" dirty="0">
                <a:latin typeface="Times New Roman" panose="02020603050405020304" pitchFamily="18" charset="0"/>
                <a:cs typeface="Times New Roman" panose="02020603050405020304" pitchFamily="18" charset="0"/>
              </a:rPr>
              <a:t>.</a:t>
            </a:r>
            <a:endParaRPr lang="id-ID" sz="2400" dirty="0">
              <a:latin typeface="Times New Roman" panose="02020603050405020304" pitchFamily="18" charset="0"/>
              <a:cs typeface="Times New Roman" panose="02020603050405020304" pitchFamily="18" charset="0"/>
            </a:endParaRPr>
          </a:p>
          <a:p>
            <a:pPr marL="0" indent="0" algn="just">
              <a:buNone/>
            </a:pPr>
            <a:endParaRPr lang="id-ID" sz="2400" dirty="0">
              <a:latin typeface="Times New Roman" panose="02020603050405020304" pitchFamily="18" charset="0"/>
              <a:cs typeface="Times New Roman" panose="02020603050405020304" pitchFamily="18" charset="0"/>
            </a:endParaRPr>
          </a:p>
          <a:p>
            <a:pPr marL="0" indent="0" algn="just">
              <a:buNone/>
            </a:pPr>
            <a:r>
              <a:rPr lang="id-ID" sz="2400" dirty="0">
                <a:latin typeface="Times New Roman" panose="02020603050405020304" pitchFamily="18" charset="0"/>
                <a:cs typeface="Times New Roman" panose="02020603050405020304" pitchFamily="18" charset="0"/>
              </a:rPr>
              <a:t>Untuk lebih jelasnya berikut ini uraian mengenai bebara penerimaan  negara:</a:t>
            </a:r>
          </a:p>
          <a:p>
            <a:pPr marL="457200" lvl="0" indent="-457200" algn="just">
              <a:buFont typeface="+mj-lt"/>
              <a:buAutoNum type="arabicPeriod"/>
            </a:pPr>
            <a:r>
              <a:rPr lang="en-US" sz="2400" b="1" dirty="0" err="1">
                <a:latin typeface="Times New Roman" panose="02020603050405020304" pitchFamily="18" charset="0"/>
                <a:cs typeface="Times New Roman" panose="02020603050405020304" pitchFamily="18" charset="0"/>
              </a:rPr>
              <a:t>Penerimaan</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dalam</a:t>
            </a:r>
            <a:r>
              <a:rPr lang="en-US" sz="2400" b="1" dirty="0">
                <a:latin typeface="Times New Roman" panose="02020603050405020304" pitchFamily="18" charset="0"/>
                <a:cs typeface="Times New Roman" panose="02020603050405020304" pitchFamily="18" charset="0"/>
              </a:rPr>
              <a:t> negeri</a:t>
            </a:r>
            <a:endParaRPr lang="id-ID" sz="2400" dirty="0">
              <a:latin typeface="Times New Roman" panose="02020603050405020304" pitchFamily="18" charset="0"/>
              <a:cs typeface="Times New Roman" panose="02020603050405020304" pitchFamily="18" charset="0"/>
            </a:endParaRPr>
          </a:p>
          <a:p>
            <a:pPr marL="914400" lvl="1" indent="-457200" algn="just">
              <a:buFont typeface="+mj-lt"/>
              <a:buAutoNum type="alphaLcPeriod"/>
            </a:pPr>
            <a:r>
              <a:rPr lang="en-US" sz="2400" b="1" dirty="0" err="1">
                <a:latin typeface="Times New Roman" panose="02020603050405020304" pitchFamily="18" charset="0"/>
                <a:cs typeface="Times New Roman" panose="02020603050405020304" pitchFamily="18" charset="0"/>
              </a:rPr>
              <a:t>Pajak</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langsung</a:t>
            </a: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yaitu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pajak</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ditinjau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segi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adminisratif</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adalah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pajak</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langsung</a:t>
            </a:r>
            <a:r>
              <a:rPr lang="en-US" sz="2400" dirty="0">
                <a:latin typeface="Times New Roman" panose="02020603050405020304" pitchFamily="18" charset="0"/>
                <a:cs typeface="Times New Roman" panose="02020603050405020304" pitchFamily="18" charset="0"/>
              </a:rPr>
              <a:t> </a:t>
            </a:r>
            <a:r>
              <a:rPr lang="id-ID"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dikenakan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kepada</a:t>
            </a:r>
            <a:r>
              <a:rPr lang="en-US" sz="2400" dirty="0">
                <a:latin typeface="Times New Roman" panose="02020603050405020304" pitchFamily="18" charset="0"/>
                <a:cs typeface="Times New Roman" panose="02020603050405020304" pitchFamily="18" charset="0"/>
              </a:rPr>
              <a:t>  masing-masing </a:t>
            </a:r>
            <a:r>
              <a:rPr lang="en-US" sz="2400" dirty="0" err="1">
                <a:latin typeface="Times New Roman" panose="02020603050405020304" pitchFamily="18" charset="0"/>
                <a:cs typeface="Times New Roman" panose="02020603050405020304" pitchFamily="18" charset="0"/>
              </a:rPr>
              <a:t>wajib</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pajak</a:t>
            </a:r>
            <a:r>
              <a:rPr lang="en-US" sz="2400" dirty="0">
                <a:latin typeface="Times New Roman" panose="02020603050405020304" pitchFamily="18" charset="0"/>
                <a:cs typeface="Times New Roman" panose="02020603050405020304" pitchFamily="18" charset="0"/>
              </a:rPr>
              <a:t> dan </a:t>
            </a:r>
            <a:r>
              <a:rPr lang="en-US" sz="2400" dirty="0" err="1">
                <a:latin typeface="Times New Roman" panose="02020603050405020304" pitchFamily="18" charset="0"/>
                <a:cs typeface="Times New Roman" panose="02020603050405020304" pitchFamily="18" charset="0"/>
              </a:rPr>
              <a:t>tidak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bisa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digantikan</a:t>
            </a:r>
            <a:r>
              <a:rPr lang="en-US" sz="2400" dirty="0">
                <a:latin typeface="Times New Roman" panose="02020603050405020304" pitchFamily="18" charset="0"/>
                <a:cs typeface="Times New Roman" panose="02020603050405020304" pitchFamily="18" charset="0"/>
              </a:rPr>
              <a:t> oleh </a:t>
            </a:r>
            <a:r>
              <a:rPr lang="en-US" sz="2400" dirty="0" err="1">
                <a:latin typeface="Times New Roman" panose="02020603050405020304" pitchFamily="18" charset="0"/>
                <a:cs typeface="Times New Roman" panose="02020603050405020304" pitchFamily="18" charset="0"/>
              </a:rPr>
              <a:t>pihak</a:t>
            </a:r>
            <a:r>
              <a:rPr lang="en-US" sz="2400" dirty="0">
                <a:latin typeface="Times New Roman" panose="02020603050405020304" pitchFamily="18" charset="0"/>
                <a:cs typeface="Times New Roman" panose="02020603050405020304" pitchFamily="18" charset="0"/>
              </a:rPr>
              <a:t> lain, </a:t>
            </a:r>
            <a:r>
              <a:rPr lang="en-US" sz="2400" dirty="0" err="1">
                <a:latin typeface="Times New Roman" panose="02020603050405020304" pitchFamily="18" charset="0"/>
                <a:cs typeface="Times New Roman" panose="02020603050405020304" pitchFamily="18" charset="0"/>
              </a:rPr>
              <a:t>terdiri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dari</a:t>
            </a:r>
            <a:r>
              <a:rPr lang="en-US" sz="2400" dirty="0">
                <a:latin typeface="Times New Roman" panose="02020603050405020304" pitchFamily="18" charset="0"/>
                <a:cs typeface="Times New Roman" panose="02020603050405020304" pitchFamily="18" charset="0"/>
              </a:rPr>
              <a:t>:</a:t>
            </a:r>
            <a:endParaRPr lang="id-ID" sz="2400" dirty="0">
              <a:latin typeface="Times New Roman" panose="02020603050405020304" pitchFamily="18" charset="0"/>
              <a:cs typeface="Times New Roman" panose="02020603050405020304" pitchFamily="18" charset="0"/>
            </a:endParaRPr>
          </a:p>
          <a:p>
            <a:pPr lvl="2" algn="just">
              <a:buFont typeface="Arial" panose="020B0604020202020204" pitchFamily="34" charset="0"/>
              <a:buChar char="•"/>
            </a:pPr>
            <a:r>
              <a:rPr lang="en-US" sz="2400" dirty="0" err="1">
                <a:latin typeface="Times New Roman" panose="02020603050405020304" pitchFamily="18" charset="0"/>
                <a:cs typeface="Times New Roman" panose="02020603050405020304" pitchFamily="18" charset="0"/>
              </a:rPr>
              <a:t>pajak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pendapatan</a:t>
            </a:r>
            <a:endParaRPr lang="id-ID" sz="2400" dirty="0">
              <a:latin typeface="Times New Roman" panose="02020603050405020304" pitchFamily="18" charset="0"/>
              <a:cs typeface="Times New Roman" panose="02020603050405020304" pitchFamily="18" charset="0"/>
            </a:endParaRPr>
          </a:p>
          <a:p>
            <a:pPr lvl="2" algn="just"/>
            <a:r>
              <a:rPr lang="en-US" sz="2400" dirty="0" err="1">
                <a:latin typeface="Times New Roman" panose="02020603050405020304" pitchFamily="18" charset="0"/>
                <a:cs typeface="Times New Roman" panose="02020603050405020304" pitchFamily="18" charset="0"/>
              </a:rPr>
              <a:t>pajak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perseroan</a:t>
            </a:r>
            <a:endParaRPr lang="id-ID" sz="2400" dirty="0">
              <a:latin typeface="Times New Roman" panose="02020603050405020304" pitchFamily="18" charset="0"/>
              <a:cs typeface="Times New Roman" panose="02020603050405020304" pitchFamily="18" charset="0"/>
            </a:endParaRPr>
          </a:p>
          <a:p>
            <a:pPr lvl="2" algn="just"/>
            <a:r>
              <a:rPr lang="en-US" sz="2400" dirty="0" err="1">
                <a:latin typeface="Times New Roman" panose="02020603050405020304" pitchFamily="18" charset="0"/>
                <a:cs typeface="Times New Roman" panose="02020603050405020304" pitchFamily="18" charset="0"/>
              </a:rPr>
              <a:t>pajak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perseroan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minyak</a:t>
            </a:r>
            <a:endParaRPr lang="id-ID" sz="2400" dirty="0">
              <a:latin typeface="Times New Roman" panose="02020603050405020304" pitchFamily="18" charset="0"/>
              <a:cs typeface="Times New Roman" panose="02020603050405020304" pitchFamily="18" charset="0"/>
            </a:endParaRPr>
          </a:p>
          <a:p>
            <a:pPr algn="just"/>
            <a:endParaRPr lang="id-ID"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97755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TotalTime>
  <Words>1319</Words>
  <Application>Microsoft Office PowerPoint</Application>
  <PresentationFormat>Widescreen</PresentationFormat>
  <Paragraphs>163</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Cambria Math</vt:lpstr>
      <vt:lpstr>Times New Roman</vt:lpstr>
      <vt:lpstr>Wingdings</vt:lpstr>
      <vt:lpstr>Office Theme</vt:lpstr>
      <vt:lpstr>Perhitungan Pendapatan Nasional</vt:lpstr>
      <vt:lpstr>Distribusi Pendapatan</vt:lpstr>
      <vt:lpstr>PowerPoint Presentation</vt:lpstr>
      <vt:lpstr>Apa yang harus dilakukan??</vt:lpstr>
      <vt:lpstr>Siklus Aliran Pendapatan</vt:lpstr>
      <vt:lpstr>Tiga Pasar Utama</vt:lpstr>
      <vt:lpstr>Metode-metode Penghitungan Pendapatan Nasional</vt:lpstr>
      <vt:lpstr>Contoh Soal</vt:lpstr>
      <vt:lpstr>PowerPoint Presentation</vt:lpstr>
      <vt:lpstr>PowerPoint Presentation</vt:lpstr>
      <vt:lpstr>PowerPoint Presentation</vt:lpstr>
      <vt:lpstr>Contoh soal </vt:lpstr>
      <vt:lpstr>PowerPoint Presentation</vt:lpstr>
      <vt:lpstr>Pada cara pendekatan ini pengeluaran yang perlu mendapat perhatian khusus adalah pengeluaran yang berbentuk pengeluaran untuk membeli barang modal atau investasi.  </vt:lpstr>
      <vt:lpstr>PowerPoint Presentation</vt:lpstr>
      <vt:lpstr>Contoh Soal</vt:lpstr>
      <vt:lpstr>Manfaat dan Keterbatasan Perhitungan PDB</vt:lpstr>
      <vt:lpstr>Kurva Lorenz</vt:lpstr>
      <vt:lpstr>Semakin Cembung  Kurva Lorenz, semakin  tidak merata distribusi Pendapatan  (ketimpangan semakin  tinggi)</vt:lpstr>
      <vt:lpstr>Contoh Kurva Lorenz</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Perhitungan Pendapatan Nasional</dc:title>
  <dc:creator>ANDI MARYADI</dc:creator>
  <cp:lastModifiedBy>ANDI MARYADI</cp:lastModifiedBy>
  <cp:revision>8</cp:revision>
  <dcterms:created xsi:type="dcterms:W3CDTF">2021-03-28T04:39:04Z</dcterms:created>
  <dcterms:modified xsi:type="dcterms:W3CDTF">2021-03-28T09:17:33Z</dcterms:modified>
</cp:coreProperties>
</file>