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852" r:id="rId2"/>
    <p:sldMasterId id="2147483880" r:id="rId3"/>
    <p:sldMasterId id="2147483904" r:id="rId4"/>
    <p:sldMasterId id="2147483910" r:id="rId5"/>
  </p:sldMasterIdLst>
  <p:notesMasterIdLst>
    <p:notesMasterId r:id="rId69"/>
  </p:notesMasterIdLst>
  <p:handoutMasterIdLst>
    <p:handoutMasterId r:id="rId70"/>
  </p:handoutMasterIdLst>
  <p:sldIdLst>
    <p:sldId id="779" r:id="rId6"/>
    <p:sldId id="972" r:id="rId7"/>
    <p:sldId id="738" r:id="rId8"/>
    <p:sldId id="780" r:id="rId9"/>
    <p:sldId id="833" r:id="rId10"/>
    <p:sldId id="741" r:id="rId11"/>
    <p:sldId id="2134806672" r:id="rId12"/>
    <p:sldId id="2134806695" r:id="rId13"/>
    <p:sldId id="914" r:id="rId14"/>
    <p:sldId id="2134806673" r:id="rId15"/>
    <p:sldId id="2134806696" r:id="rId16"/>
    <p:sldId id="766" r:id="rId17"/>
    <p:sldId id="769" r:id="rId18"/>
    <p:sldId id="768" r:id="rId19"/>
    <p:sldId id="2134806678" r:id="rId20"/>
    <p:sldId id="2134806697" r:id="rId21"/>
    <p:sldId id="774" r:id="rId22"/>
    <p:sldId id="2134806649" r:id="rId23"/>
    <p:sldId id="2134806650" r:id="rId24"/>
    <p:sldId id="2134806651" r:id="rId25"/>
    <p:sldId id="2134806652" r:id="rId26"/>
    <p:sldId id="2134806701" r:id="rId27"/>
    <p:sldId id="2134806702" r:id="rId28"/>
    <p:sldId id="2134806703" r:id="rId29"/>
    <p:sldId id="2134806698" r:id="rId30"/>
    <p:sldId id="2134806700" r:id="rId31"/>
    <p:sldId id="871" r:id="rId32"/>
    <p:sldId id="832" r:id="rId33"/>
    <p:sldId id="787" r:id="rId34"/>
    <p:sldId id="916" r:id="rId35"/>
    <p:sldId id="2134806680" r:id="rId36"/>
    <p:sldId id="2134806691" r:id="rId37"/>
    <p:sldId id="2134806708" r:id="rId38"/>
    <p:sldId id="2134806681" r:id="rId39"/>
    <p:sldId id="2134806692" r:id="rId40"/>
    <p:sldId id="2134806693" r:id="rId41"/>
    <p:sldId id="2134806660" r:id="rId42"/>
    <p:sldId id="2134806682" r:id="rId43"/>
    <p:sldId id="2134806665" r:id="rId44"/>
    <p:sldId id="2134806704" r:id="rId45"/>
    <p:sldId id="2134806663" r:id="rId46"/>
    <p:sldId id="2134806664" r:id="rId47"/>
    <p:sldId id="954" r:id="rId48"/>
    <p:sldId id="2134806666" r:id="rId49"/>
    <p:sldId id="2134806667" r:id="rId50"/>
    <p:sldId id="2134806668" r:id="rId51"/>
    <p:sldId id="2134806684" r:id="rId52"/>
    <p:sldId id="2134806685" r:id="rId53"/>
    <p:sldId id="2134806686" r:id="rId54"/>
    <p:sldId id="955" r:id="rId55"/>
    <p:sldId id="848" r:id="rId56"/>
    <p:sldId id="921" r:id="rId57"/>
    <p:sldId id="922" r:id="rId58"/>
    <p:sldId id="924" r:id="rId59"/>
    <p:sldId id="925" r:id="rId60"/>
    <p:sldId id="849" r:id="rId61"/>
    <p:sldId id="788" r:id="rId62"/>
    <p:sldId id="2134806690" r:id="rId63"/>
    <p:sldId id="858" r:id="rId64"/>
    <p:sldId id="868" r:id="rId65"/>
    <p:sldId id="869" r:id="rId66"/>
    <p:sldId id="793" r:id="rId67"/>
    <p:sldId id="949" r:id="rId68"/>
  </p:sldIdLst>
  <p:sldSz cx="9144000" cy="6858000" type="screen4x3"/>
  <p:notesSz cx="6735763" cy="9866313"/>
  <p:embeddedFontLst>
    <p:embeddedFont>
      <p:font typeface="Dosis" pitchFamily="2" charset="0"/>
      <p:regular r:id="rId71"/>
      <p:bold r:id="rId7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3E64"/>
    <a:srgbClr val="2B7589"/>
    <a:srgbClr val="F2F2F2"/>
    <a:srgbClr val="FC8E00"/>
    <a:srgbClr val="00ACA4"/>
    <a:srgbClr val="FC8D00"/>
    <a:srgbClr val="FCC302"/>
    <a:srgbClr val="83C5B9"/>
    <a:srgbClr val="D60000"/>
    <a:srgbClr val="0EA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F5378-F30B-4304-90EC-596484D05762}" v="103" dt="2025-10-31T08:52:52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6" autoAdjust="0"/>
    <p:restoredTop sz="95934" autoAdjust="0"/>
  </p:normalViewPr>
  <p:slideViewPr>
    <p:cSldViewPr snapToGrid="0">
      <p:cViewPr varScale="1">
        <p:scale>
          <a:sx n="62" d="100"/>
          <a:sy n="62" d="100"/>
        </p:scale>
        <p:origin x="1268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5D3C3-66EB-4BF1-118E-9E0857496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B9A74A-9890-3307-CD9F-C38490C75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52B543-6574-0A6B-945B-96FDFB2FB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D5B2D1-EAE6-BE5C-979B-BC2BB88D2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9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5F04FE-7DB0-54D5-85F9-02B4E90B6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7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1A2ED7-80F1-F303-4DBB-1DDC842435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68"/>
            <a:ext cx="9145287" cy="685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  <p:sldLayoutId id="2147483899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1" r:id="rId2"/>
    <p:sldLayoutId id="2147483892" r:id="rId3"/>
    <p:sldLayoutId id="21474839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34.gif"/><Relationship Id="rId4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emf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4"/><Relationship Id="rId7" Type="http://schemas.openxmlformats.org/officeDocument/2006/relationships/image" Target="../media/image6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6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الدرس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2724006" cy="288630"/>
            <a:chOff x="5372100" y="5877672"/>
            <a:chExt cx="2724006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8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7827055" y="5886030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9</a:t>
              </a:r>
              <a:endParaRPr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الدرس 10</a:t>
              </a: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6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03343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B082-0B15-3DD0-B989-B192DF320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9109D4-E01E-1707-E226-C7F4E8F88AEB}"/>
              </a:ext>
            </a:extLst>
          </p:cNvPr>
          <p:cNvSpPr txBox="1"/>
          <p:nvPr/>
        </p:nvSpPr>
        <p:spPr>
          <a:xfrm>
            <a:off x="1160586" y="918622"/>
            <a:ext cx="636394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رقم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الصفحة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2EF8FD-ACCB-AF70-4732-5B551D4F16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3692AD-BB24-A0BA-DC00-A7B1A42B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30" y="1990901"/>
            <a:ext cx="6939594" cy="417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4FB08B8-B301-0D01-25F0-0D603D6E43BD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64069" y="9076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سنبدأ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الحساب الذهني. خذوا دفاتر البحث.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513A8-6421-F877-B64D-9C7DC038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373084" y="2354065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62116" y="927437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5  + ..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 =  10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5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7" name="الحساب الذهني  N°3-1">
            <a:hlinkClick r:id="" action="ppaction://media"/>
            <a:extLst>
              <a:ext uri="{FF2B5EF4-FFF2-40B4-BE49-F238E27FC236}">
                <a16:creationId xmlns:a16="http://schemas.microsoft.com/office/drawing/2014/main" id="{14561FA2-F833-53A0-1FED-FD4B8EF7C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69" y="1995432"/>
            <a:ext cx="7181528" cy="40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C8639EC-3CCD-7E29-17DD-6F0FE28E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63" y="2422959"/>
            <a:ext cx="7486537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FAB9C-D4C5-789C-0993-87AB1D71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FA2A2ED-3CE5-7D30-C707-025698ADC8E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1E3B68F-0C3F-117A-F74A-1390CFF3C38F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C55BBB6-A02E-E747-DBC1-53F9E2005CFD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3A45579-7BA2-F951-098A-6FA3FE61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4173074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3CF92D4-E098-6C5A-B57E-93881873D8B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8C1B8033-F25F-ED17-B8A5-F5AD8D156BF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DE1BFFA-B545-FC08-34F3-89480ADC6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4CA9628-E805-FBAE-B46B-5B384911008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2B56A8-CBF2-1324-0C9A-E5CED328255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18715" y="955377"/>
            <a:ext cx="739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تذكر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كيفية التمييز بين فصل الوحدات البسيطة وفصل الآلاف.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8F03A7-0979-9CFF-2DC9-82F6C2D30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959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F87B6A-4371-E498-4253-B8D31538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5E42-D96B-4841-F35A-83AB4C2F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47B4BE-B862-EE27-C9E3-593C3D5ACAE8}"/>
              </a:ext>
            </a:extLst>
          </p:cNvPr>
          <p:cNvSpPr txBox="1"/>
          <p:nvPr/>
        </p:nvSpPr>
        <p:spPr>
          <a:xfrm>
            <a:off x="1252057" y="9341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ألواحكم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5F1ED30-3E8C-AEFD-D2B0-73B2C33B7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07D26C-0FE1-9C28-E769-9AFA65B6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9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591A-D25F-76F2-117A-166AC791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56257E08-D41F-B0DF-DEB4-2F140A86C6BD}"/>
              </a:ext>
            </a:extLst>
          </p:cNvPr>
          <p:cNvSpPr txBox="1"/>
          <p:nvPr/>
        </p:nvSpPr>
        <p:spPr>
          <a:xfrm>
            <a:off x="741111" y="914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ألواحكم فصل آلاف هذا العدد.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084037-4CB1-1D60-5C32-2ADB0CDD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12331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55BFA4-BC8C-649F-958A-82F8CD14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EAB36-F9C6-AB13-ACC7-4E1DC31D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F56F53-845D-5967-6F22-01203E6C6B72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ألواحكم.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15340F-D1FC-F516-C95D-A34F6CB1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4061" y="676618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2BF16A-834B-93B9-9A67-A039FC093BEF}"/>
              </a:ext>
            </a:extLst>
          </p:cNvPr>
          <p:cNvSpPr txBox="1"/>
          <p:nvPr/>
        </p:nvSpPr>
        <p:spPr>
          <a:xfrm>
            <a:off x="2257720" y="3246690"/>
            <a:ext cx="459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9BA578F-548E-55A7-59DE-34268D1D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DE93-B13D-4DAC-2898-905959ED3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77D41D-5126-7590-D005-BD43D7F3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02904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62D95D-F13B-2CAD-ED0D-758C729CD601}"/>
              </a:ext>
            </a:extLst>
          </p:cNvPr>
          <p:cNvSpPr txBox="1"/>
          <p:nvPr/>
        </p:nvSpPr>
        <p:spPr>
          <a:xfrm>
            <a:off x="741111" y="914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آلاف هذا العدد هو: 17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BF5167-2E5D-1368-FFA4-CA00A0CA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B686-025A-4E68-DB7A-ADD0429C9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60F0C39D-B605-6D98-D1FA-B32D13FE2949}"/>
              </a:ext>
            </a:extLst>
          </p:cNvPr>
          <p:cNvSpPr txBox="1"/>
          <p:nvPr/>
        </p:nvSpPr>
        <p:spPr>
          <a:xfrm>
            <a:off x="741111" y="914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ألواحكم فصل الوحدات البسيطة بهذا العدد.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D66538-8FC1-3B90-E529-22710EDA4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12331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55A4D3-3EDF-2DC5-C386-1C4F9540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F5E5-6390-ADBD-D156-D70837A37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478332-D9D3-97BA-C978-A3EED175B993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ألواحكم.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A377DF-3E12-1AD8-F2E6-6CD5CA3D6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4061" y="676618"/>
            <a:ext cx="900000" cy="90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9A28EA-3A3F-7D46-A275-960A9918E0BB}"/>
              </a:ext>
            </a:extLst>
          </p:cNvPr>
          <p:cNvSpPr txBox="1"/>
          <p:nvPr/>
        </p:nvSpPr>
        <p:spPr>
          <a:xfrm>
            <a:off x="2257720" y="3246690"/>
            <a:ext cx="459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0C36A5-F48E-E3DE-2FC1-EEC916E9D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5E9B-2C52-9A4D-1669-39300C0E3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3037F1-D737-632B-AA62-A872DB64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8252" y="602904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CBEBE4-FE4D-1194-5EC6-2B84F5F25D41}"/>
              </a:ext>
            </a:extLst>
          </p:cNvPr>
          <p:cNvSpPr txBox="1"/>
          <p:nvPr/>
        </p:nvSpPr>
        <p:spPr>
          <a:xfrm>
            <a:off x="741111" y="9146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آلاف هذا العدد هو: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738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1A5A93-E3EC-62AA-DE9D-D5D951E9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05" y="2465748"/>
            <a:ext cx="45845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268784" y="2436266"/>
            <a:ext cx="4476261" cy="1974369"/>
            <a:chOff x="2268784" y="2436266"/>
            <a:chExt cx="4476261" cy="19743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268784" y="2817097"/>
              <a:ext cx="4476261" cy="15935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940920" y="3355038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315581" y="3407202"/>
              <a:ext cx="35551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كتابة الأعداد من 0 إلى 999 999 بالأرقام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3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8002" y="936208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الآن، سنتعلم 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كتابة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الأعداد مِن 0 إِلى </a:t>
            </a:r>
            <a:r>
              <a:rPr lang="fr-FR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999 999</a:t>
            </a:r>
            <a:r>
              <a:rPr lang="ar-MA" b="1" kern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بالأرقام</a:t>
            </a: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B91BA9-71B8-75B9-2D2C-141E933D1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756" y="2235812"/>
            <a:ext cx="6716114" cy="36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94286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C678D79-0289-3EF3-C082-3809517AFD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3_P1_S2_L1">
            <a:hlinkClick r:id="" action="ppaction://media"/>
            <a:extLst>
              <a:ext uri="{FF2B5EF4-FFF2-40B4-BE49-F238E27FC236}">
                <a16:creationId xmlns:a16="http://schemas.microsoft.com/office/drawing/2014/main" id="{4DB56859-C511-A0D6-7814-0E5943AC9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432" y="1673940"/>
            <a:ext cx="7539899" cy="42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98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22730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90F5BB-05AE-3786-3DB0-2047E00B8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6" y="2096611"/>
            <a:ext cx="5997148" cy="33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82D143-C035-1643-5C97-1FC2FD8BB86B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القيمة المكانية لأرقام العدد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3967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كتابة أعداد من 0 إلى  999 999 بالأرقام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ترتيب الأعداد من 0 -  999 999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الأعداد في نطاق 0 -  999 999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حل المسائل: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تمثيل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الأجزاء على نموذج الأشرطة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89662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كتب هذا العدد بالأرقام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خُطْوَةً خطوة كما فعل مجد وندى 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C17A06-1D24-F7D9-C25E-C61BD5F3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6156-6B1E-A725-55CB-E2BDFC9A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5B4E54-6C36-43F1-B543-08DA85DBFD30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7F3B37-90A8-B5AA-0B87-DC49895B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4D238D0-A8BE-5A0B-CCF9-9CB139963BEB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FC2159D4-245A-D149-E183-928B80769CAA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D7B203A-99CD-CB62-6287-7B9101AD8CDD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A6CB3E2B-9920-C608-0A1B-3F8B716C1EBB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6D8BB1A7-9FD4-78F3-B972-0F8831887597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80">
            <a:extLst>
              <a:ext uri="{FF2B5EF4-FFF2-40B4-BE49-F238E27FC236}">
                <a16:creationId xmlns:a16="http://schemas.microsoft.com/office/drawing/2014/main" id="{02E177DD-EF70-7C4C-2292-448669165C4A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F1B000A0-6B25-C4E3-DD22-E4D7EBA6FF7E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7BB6BBA7-E986-0D14-B62D-A42C302D0EE0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5A9725-90FD-17A0-FA00-4EA54E75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C9DF-BA4A-66CE-EF2A-B1DD18DC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16F25D-2470-9ED8-5DA2-332F33977765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ليقرأ ويميز فصل الآلاف عن فصل الوحدات 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51B0AF-63D7-365A-8F7F-3306EAB96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281C159-F543-1310-D639-F4DFC7223153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A581DC5-CA56-9D90-B6FB-1E878D1C3A0B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F492411-D0F0-F115-9E62-56BE22124D1D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C0601FE0-31B5-1CF1-8BBB-1A30CE0975E1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F59C672-8751-DC19-E271-1732FCEB1F8D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DD92308D-522F-3803-66D5-FA08EDE27945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EA55610-C5F9-D427-F715-B4619EF50432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E6BB3174-F929-7A88-60C7-117D3EDEB4C2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E29A03-8E9C-B787-B0DC-0A2ECF4AF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13E5-F099-17E3-EEDD-F9455D79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2F8F285-605F-0A52-DC96-96200D89F2BD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ميزنا فصل الآلافِ عن فصل الوحدات البسيطة.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62AD73B-3E7A-EFBC-1000-D61BDACB6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6FF7E4D-3DA0-7CA8-B686-A267E43FC950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E6F42923-5F79-29E6-7AA3-0CC2F08B8E32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1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D487287-82CE-08A7-CDA0-B0C0AF87E73F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9B2088DC-DB0A-5CAD-2895-A94A75367F04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EC1637E-F955-52DD-862B-447C87B0A372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23FAE614-534E-2A1D-8420-802CB0597670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5AC1DAC8-5B77-8A1A-0D15-076E26988FD4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2885A9CB-E5DF-E75C-BC17-120493A466CB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78BCD8-D6D8-48C3-B009-307F0B1D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6E3B-4703-F7D6-8E5D-113C014A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138793A-47EA-923E-866E-DE1D2CF18613}"/>
              </a:ext>
            </a:extLst>
          </p:cNvPr>
          <p:cNvSpPr txBox="1"/>
          <p:nvPr/>
        </p:nvSpPr>
        <p:spPr>
          <a:xfrm>
            <a:off x="349731" y="89662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803B25-68DF-FFBD-D4DD-B49659FA4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129E7F7-53F6-07F3-A681-7CFFC4C5CEFB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96035403-B481-0361-E79F-9BAF7EB49A06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82A5FE7-DE54-DF6C-9FF2-E3B96AB8D611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2C750934-BA20-DD62-97F5-FAB57EFDC77D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A4EE30A8-B35B-CB09-BE0D-E4A6CBBF70D1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0B52DEFC-1EBA-C9BC-55C5-D7D09EF9C6E5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943DB15-E453-85CC-2D8E-A4BBA94C1802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5D1D178B-3ECE-ED47-A619-9FB384AFDB78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71FB57-B48C-522B-95AF-05BD1AA5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58D2-6B36-3E26-FE1B-8D5D0BE3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C183B0-EF7A-0361-EC86-F12B6D03530D}"/>
              </a:ext>
            </a:extLst>
          </p:cNvPr>
          <p:cNvSpPr txBox="1"/>
          <p:nvPr/>
        </p:nvSpPr>
        <p:spPr>
          <a:xfrm>
            <a:off x="349731" y="90605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الألواح، العدد في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فصل الآلاف بالأرقام.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926A8-9456-975D-99BB-B54AC8D16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B364AA-AB81-5DDF-F113-4B5F630839BE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153CBF2-9C8E-CD4E-E436-A414F35BCEEC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09B321E-11C3-5C99-4D71-3BAF808CDB2A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B85CB11A-0628-5A12-642D-5BD3823C9B68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48F8A26-DA9D-499C-0880-1D32D09E80DB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9811EA55-EB61-C7F2-411E-EA301B81DF00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3C494706-2492-DFD2-9036-4C08F4229F8E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EB455975-E69A-4E3F-8625-F99EB29B680F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EC3BA7-12F8-CFA1-4889-F3F22984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1831-2D47-A25A-3746-A9692F86C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9F437BA-14F6-C057-60E7-D1056754062F}"/>
              </a:ext>
            </a:extLst>
          </p:cNvPr>
          <p:cNvSpPr txBox="1"/>
          <p:nvPr/>
        </p:nvSpPr>
        <p:spPr>
          <a:xfrm>
            <a:off x="1252057" y="87761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92086D-2C9C-001A-758B-9EE1C1D2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0AD465-95BF-1B6F-B42B-4C6ACFE18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278C-2D72-81B3-D861-9FC54856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F2090BE-E08A-1C46-221B-D8F3E441614A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في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فصل الآلاف بالأرقام هو:  520  ألفا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7B7790-57C2-163E-AEC1-CDE3AF3C2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3FD272B-3E03-D655-F3D2-59B8470A3128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451F8BC-8AF7-FE75-C836-3131AEC78723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85A0EE9-C7E3-4952-01D5-0EBD75B9C548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554B59F4-2A2E-915C-5ECA-6D1FDCB3BFAD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CD66764-6A6F-F367-388E-C432F5007911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908E941C-01DE-642F-4971-8555610586BE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9676129-9F76-CD92-470D-A32BE303377D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69D3DB0A-8360-919F-5AB1-7B8008E3AE52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98C1CBD-2114-8604-0B63-C0DB431E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67483"/>
            <a:ext cx="8199831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8BA79-CAFF-27DD-5DCB-F63C4BC5F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2E95E5-06BA-1A8D-4673-8B14A066ED2F}"/>
              </a:ext>
            </a:extLst>
          </p:cNvPr>
          <p:cNvSpPr txBox="1"/>
          <p:nvPr/>
        </p:nvSpPr>
        <p:spPr>
          <a:xfrm>
            <a:off x="349731" y="906055"/>
            <a:ext cx="718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اتركوا فراغا بسيطا بعد فصل الآلاف.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4F9D01-41FA-6AE6-EF9F-BAC19A12B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BBBAC04-EA9D-FA78-7CB0-8353DD2E0243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8077BFD-6A9F-9C22-B5D9-07EACE804923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B0888DF-59D2-4079-7072-4FFFF971FF67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5039A4E0-B331-234F-0AAB-BE55ACDC344D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AF9136C-EE6B-70A4-7229-E01B3A6CA7B2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SA" sz="1400" b="1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6399A8EA-96D5-563C-F6DA-E85E25114B04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98846E7-E2E0-FAE8-0C10-23C75D104560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A431E6CA-4AC5-F9B3-C2FE-2BE515996C68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B033B-6C1B-D8BE-7D6B-F42FA002C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76" y="2919880"/>
            <a:ext cx="819983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الرابعة؟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B9CF5B7-936A-04EF-5CF8-C25F9F045570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EFB0F94E-A77B-C78B-7796-23C756BD817C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C74E93-9592-E2D9-0673-CA84FFB702DF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C295C52B-C925-F40E-9A59-25D544E12646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D7AA365-975E-B27C-3C08-60FECE3547CD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671244B4-FF58-9BA1-343B-3BD51DE887E4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992EAA9-3051-D805-9488-BDE7F800161A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11BFA6BC-1D74-CF82-31DB-472F6DE86CB7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4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15" name="Image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D50029-5DA6-792E-9527-9E487756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E1A500-3057-6F5D-F614-E6D7BB72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72401"/>
            <a:ext cx="819983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39419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94211" y="1517792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أعداد من 0 إلى 999 999 بالأرقام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646446-BFB0-F1C4-F40E-806E08093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97" y="2446251"/>
            <a:ext cx="5221625" cy="39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FD6B-0EE8-8E09-94DD-161DC088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CE3D6DE-377B-CB4D-2E4B-9601917209E3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فصل الوحدات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البسيطة بالأرقام بعد الفراغ الذي تركتموه.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F8081E-DF38-3E87-0772-156856762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66DA1C1-CA9C-51E5-98BD-E14A2CC3CBA0}"/>
              </a:ext>
            </a:extLst>
          </p:cNvPr>
          <p:cNvSpPr/>
          <p:nvPr/>
        </p:nvSpPr>
        <p:spPr>
          <a:xfrm>
            <a:off x="6361275" y="1927765"/>
            <a:ext cx="1687411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أَقرَأُ الع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دَ وأُمَيِّزُ فَصْلَ</a:t>
            </a: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يهِ</a:t>
            </a:r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A78D80AD-A49F-9781-9ED5-72E1878AAE68}"/>
              </a:ext>
            </a:extLst>
          </p:cNvPr>
          <p:cNvSpPr>
            <a:spLocks noChangeAspect="1"/>
          </p:cNvSpPr>
          <p:nvPr/>
        </p:nvSpPr>
        <p:spPr>
          <a:xfrm>
            <a:off x="8065505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6FD545-CA12-C611-DA55-4265EA80E1C9}"/>
              </a:ext>
            </a:extLst>
          </p:cNvPr>
          <p:cNvSpPr/>
          <p:nvPr/>
        </p:nvSpPr>
        <p:spPr>
          <a:xfrm>
            <a:off x="4394828" y="1927765"/>
            <a:ext cx="1357043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الآلافِ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E893C6-744A-75D8-6ACF-39C1F0722C69}"/>
              </a:ext>
            </a:extLst>
          </p:cNvPr>
          <p:cNvSpPr>
            <a:spLocks noChangeAspect="1"/>
          </p:cNvSpPr>
          <p:nvPr/>
        </p:nvSpPr>
        <p:spPr>
          <a:xfrm>
            <a:off x="5762217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A1CA56B-1D9A-A098-5D3E-270C171F96AD}"/>
              </a:ext>
            </a:extLst>
          </p:cNvPr>
          <p:cNvSpPr/>
          <p:nvPr/>
        </p:nvSpPr>
        <p:spPr>
          <a:xfrm>
            <a:off x="2646551" y="1927765"/>
            <a:ext cx="1138872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أترُكُ فَراغًا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957EF0A-7938-4396-5609-739BF28CF12D}"/>
              </a:ext>
            </a:extLst>
          </p:cNvPr>
          <p:cNvSpPr>
            <a:spLocks noChangeAspect="1"/>
          </p:cNvSpPr>
          <p:nvPr/>
        </p:nvSpPr>
        <p:spPr>
          <a:xfrm>
            <a:off x="3797912" y="1993095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99DFD1-5596-BA9B-A02D-D688F6777EFA}"/>
              </a:ext>
            </a:extLst>
          </p:cNvPr>
          <p:cNvSpPr/>
          <p:nvPr/>
        </p:nvSpPr>
        <p:spPr>
          <a:xfrm>
            <a:off x="527893" y="1927765"/>
            <a:ext cx="1504923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أَكتُبُ فَصْلَ الْوَحَداتِ </a:t>
            </a:r>
            <a:endParaRPr lang="fr-FR" sz="1400" b="1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AABAEE8-DE49-3E7A-5C95-C859A219E011}"/>
              </a:ext>
            </a:extLst>
          </p:cNvPr>
          <p:cNvSpPr>
            <a:spLocks noChangeAspect="1"/>
          </p:cNvSpPr>
          <p:nvPr/>
        </p:nvSpPr>
        <p:spPr>
          <a:xfrm>
            <a:off x="2049634" y="1993095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0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4</a:t>
            </a:r>
            <a:endParaRPr lang="fr-MA" sz="20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4688DE0-ADD8-C961-89DA-5FF1B661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93" y="2949989"/>
            <a:ext cx="819983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9646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7C38C73-E7FA-8D4D-2BD7-CEA4C5E7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47B0F0-1A74-6C12-87AB-BA5BC7989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92474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الكتابة بالأرقام للعدد، هي: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520 370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28AFB4-8ABF-725E-D172-FF430084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142632"/>
            <a:ext cx="8199831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D64DB-7D17-72B2-E04A-A4CA8B8F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6C473C7-ACF2-F93E-9339-0A02C8B3EC8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C303251-FC00-3821-41A6-2F0F259F32DA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F08A307-943F-F5F8-BA1B-F5CB1783783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1830545-9494-5348-D81D-4B64B4DF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788027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9D259E-1CE1-0FB4-0D89-FE7DD86D1C3C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5788F58-198D-22C2-4217-D45B4255BA2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AD921A2-F19B-AD28-A7F8-7D9F8112D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CF15B57-0D02-6375-EF77-3B4005517D31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8D87490-1FE2-ABD8-C654-074DB405C4AA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7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393-8B1F-AD60-1F1F-65D07606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81354-8D23-13A6-5A33-01520C0C9F37}"/>
              </a:ext>
            </a:extLst>
          </p:cNvPr>
          <p:cNvSpPr/>
          <p:nvPr/>
        </p:nvSpPr>
        <p:spPr>
          <a:xfrm>
            <a:off x="5129784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9594B-D4A0-AE2F-6E82-35807067BA39}"/>
              </a:ext>
            </a:extLst>
          </p:cNvPr>
          <p:cNvSpPr/>
          <p:nvPr/>
        </p:nvSpPr>
        <p:spPr>
          <a:xfrm>
            <a:off x="3957107" y="3542117"/>
            <a:ext cx="877544" cy="90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829325-2056-BA5A-3244-CE05C1D3A93E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بالأرقام، العدد التالي: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Image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ED8255-3A70-A5F5-153F-F226753DD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94540D-CFD5-C2B4-491E-2D763A942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671-9839-90DD-D7DC-5D54FAE6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177DB8-CD1D-10F1-D5E6-369F976CAFA6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E799F5-DDED-5108-C366-2099258D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7C1F2B-6B87-25DF-3C3E-81F06803C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0D2D8-4324-9E5E-62C7-D13D551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59440C-FBB3-532F-37CD-03E6B289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9B7A6E-7AFE-B140-DBDA-BE18FBB0F83F}"/>
              </a:ext>
            </a:extLst>
          </p:cNvPr>
          <p:cNvSpPr/>
          <p:nvPr/>
        </p:nvSpPr>
        <p:spPr>
          <a:xfrm>
            <a:off x="5094814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E2E3E-644F-B569-4004-06AF9005A19B}"/>
              </a:ext>
            </a:extLst>
          </p:cNvPr>
          <p:cNvSpPr/>
          <p:nvPr/>
        </p:nvSpPr>
        <p:spPr>
          <a:xfrm>
            <a:off x="3922137" y="3499747"/>
            <a:ext cx="907271" cy="940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6883E-228A-B220-DFC7-604960D9273A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FF3160-A373-2F13-BF6F-B6592E7D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4" y="2947374"/>
            <a:ext cx="8199831" cy="9632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E8B799-13CD-06C7-B1F8-91F7C1E48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241" y="4122210"/>
            <a:ext cx="401151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E77C-7305-0561-A301-0F648024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3027B-78DE-B524-3B4C-3D3DD0ADFB05}"/>
              </a:ext>
            </a:extLst>
          </p:cNvPr>
          <p:cNvSpPr/>
          <p:nvPr/>
        </p:nvSpPr>
        <p:spPr>
          <a:xfrm>
            <a:off x="4997809" y="3454961"/>
            <a:ext cx="903024" cy="93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DFA2C-5CB7-C338-DC8C-08223B789142}"/>
              </a:ext>
            </a:extLst>
          </p:cNvPr>
          <p:cNvSpPr/>
          <p:nvPr/>
        </p:nvSpPr>
        <p:spPr>
          <a:xfrm>
            <a:off x="3825132" y="3454961"/>
            <a:ext cx="903024" cy="935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C7D0A-9A16-60BB-002E-6934C59CFC63}"/>
              </a:ext>
            </a:extLst>
          </p:cNvPr>
          <p:cNvSpPr/>
          <p:nvPr/>
        </p:nvSpPr>
        <p:spPr>
          <a:xfrm>
            <a:off x="3760484" y="3594116"/>
            <a:ext cx="2031814" cy="935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Image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942AAF-E841-9C2C-AF3E-CDA832B5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180449-BAD4-1F1F-D3BF-DDAE4CF4A0CE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بالأرقام، العدد التالي: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C0E0E6-EAA0-6763-D2F0-2F52D4750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" y="2947374"/>
            <a:ext cx="820592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CAA58-CDCA-129D-2B8F-506B5D12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500B0CE-7819-8C90-AA4C-4B489860219C}"/>
              </a:ext>
            </a:extLst>
          </p:cNvPr>
          <p:cNvSpPr txBox="1"/>
          <p:nvPr/>
        </p:nvSpPr>
        <p:spPr>
          <a:xfrm>
            <a:off x="1252057" y="90589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B88D2-112A-B6D5-142A-4F968B1F7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BF7D75-7DD7-23BB-A00A-3E82EFF8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119" y="1673780"/>
            <a:ext cx="3733692" cy="37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A0EFA-1544-BDBC-8CC6-27802194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B374BB-B366-7C76-6E5E-2BFD1799EC74}"/>
              </a:ext>
            </a:extLst>
          </p:cNvPr>
          <p:cNvSpPr/>
          <p:nvPr/>
        </p:nvSpPr>
        <p:spPr>
          <a:xfrm>
            <a:off x="5198509" y="3473577"/>
            <a:ext cx="883914" cy="915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91DFB-B172-5D34-649A-7C68D1F229CE}"/>
              </a:ext>
            </a:extLst>
          </p:cNvPr>
          <p:cNvSpPr/>
          <p:nvPr/>
        </p:nvSpPr>
        <p:spPr>
          <a:xfrm>
            <a:off x="4025832" y="3473577"/>
            <a:ext cx="883914" cy="915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DF0300-8351-509D-3F5D-86A324BD4151}"/>
              </a:ext>
            </a:extLst>
          </p:cNvPr>
          <p:cNvSpPr txBox="1"/>
          <p:nvPr/>
        </p:nvSpPr>
        <p:spPr>
          <a:xfrm>
            <a:off x="1252057" y="91532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7DA3A4D-2485-AC6B-86E0-F54F7656B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A0580-99A7-A696-719E-DDBB9312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" y="2947374"/>
            <a:ext cx="8205927" cy="9632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A1254E-078E-59D2-A00B-5C3E3CFBF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06" y="4109191"/>
            <a:ext cx="401151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68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0AD79-C94F-C0F2-638B-65AE135B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A566FA0-E56C-7A29-B05D-8E9EB149EFF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19DF15C-E6F5-D7E9-41BC-46C71D24AD7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201022BC-6EB6-7E0C-3E99-60EC925B4FC9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ED23987-C94E-D9A2-76B6-B107F142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45405" y="4312109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659DE0D-28EA-47D5-F9D1-B3392D33C847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EF041C46-056D-D91A-9F4E-ED48F63429F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1158152-91C1-F8AA-C3AB-A0221B295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82BC61-8A2F-FBDB-1666-20E8B4F33600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4978DA-2FD8-8162-ECC8-56045F0C833F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3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33BD088-9CEE-8B9E-691A-28DD24FA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6" y="1502229"/>
            <a:ext cx="6101194" cy="460624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46132" y="9194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600963" y="2060690"/>
            <a:ext cx="2504576" cy="13683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5218" y="92752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9EDDB4-115C-71F0-F4CD-3D53F4BB7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0B3CD7-2713-E95B-5329-4ECE19CE1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3" y="2384618"/>
            <a:ext cx="7885471" cy="354585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5320084" y="2377508"/>
            <a:ext cx="2972406" cy="513521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1991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التمرين: معكم دقيقتان؛ سأمر بين الصفوف لمساعدتكم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FB3737-3976-049F-775E-59EB7D7B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44" y="2500951"/>
            <a:ext cx="5545843" cy="24937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3924C6-26FA-014B-8DE1-3640752A0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13236" y="2211493"/>
            <a:ext cx="2783254" cy="2783254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5D01F-3009-A21B-03C5-FCD0431AD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6EFAF19-6C41-04CC-6B2E-31D660704720}"/>
              </a:ext>
            </a:extLst>
          </p:cNvPr>
          <p:cNvGrpSpPr/>
          <p:nvPr/>
        </p:nvGrpSpPr>
        <p:grpSpPr>
          <a:xfrm>
            <a:off x="381991" y="927102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FE6E53D-FEE4-A17A-83AC-31AEDFED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70AF72B-7A84-178F-FF6A-37B43EB8930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9019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ثنائيات: قارن إنجازك مع إنجاز زميلك.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D6610E-C51C-89B3-8947-BB3021FC6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464" y="2461426"/>
            <a:ext cx="2607072" cy="2607072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B4C43A-0E83-F478-7708-D10F311D7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72564" y="91138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زميله. تأكدوا أنكم اتبعتم الخطوات بشكل سليم.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682AC9-0681-70E2-9874-FCC8B685D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04585A-9EA4-2108-7572-AD4840FCD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3" y="2581064"/>
            <a:ext cx="5029969" cy="28031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9CEB71-5AEE-E44C-0DA3-40DD432D5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470" y="3334869"/>
            <a:ext cx="1890511" cy="18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90776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892EB3D-8BB8-8CBE-80F4-0C38FEED1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1AE5F5-3C1C-DBD0-590A-6016975B5293}"/>
              </a:ext>
            </a:extLst>
          </p:cNvPr>
          <p:cNvGrpSpPr/>
          <p:nvPr/>
        </p:nvGrpSpPr>
        <p:grpSpPr>
          <a:xfrm>
            <a:off x="452771" y="918722"/>
            <a:ext cx="614494" cy="688367"/>
            <a:chOff x="924143" y="3511073"/>
            <a:chExt cx="614494" cy="68836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A521CDB-C26F-B56A-DA6B-55658FDC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2123565-E817-4A03-4969-88EE45643A69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004EC63-E261-1813-657B-9468D386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8" y="2016385"/>
            <a:ext cx="8216584" cy="37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806081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19؛ أنجزوا النشاط رقم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لأتحقق من إنجازاتكم وأصحح كراساتكم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D1667-4599-94B1-9FB3-5DB3357D8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223" y="624931"/>
            <a:ext cx="1030099" cy="1030099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453A5C6-561C-331E-145D-1DD4AF24E5CF}"/>
              </a:ext>
            </a:extLst>
          </p:cNvPr>
          <p:cNvGrpSpPr/>
          <p:nvPr/>
        </p:nvGrpSpPr>
        <p:grpSpPr>
          <a:xfrm>
            <a:off x="394751" y="934984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BF084D-0997-F3D1-3046-74FE34F5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0B0EFF-BD2D-C7B4-3CA3-0364C7EA72AC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88EDFAD-9907-1028-FB1C-3DAD48EFE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64" y="1655030"/>
            <a:ext cx="6085177" cy="459415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6FDA3D9-ACB4-BE13-F59B-2096B798FA7C}"/>
              </a:ext>
            </a:extLst>
          </p:cNvPr>
          <p:cNvSpPr/>
          <p:nvPr/>
        </p:nvSpPr>
        <p:spPr>
          <a:xfrm>
            <a:off x="1749972" y="3594539"/>
            <a:ext cx="2680137" cy="1272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76B5173-B55B-E819-CCFD-0A0F20C39D5D}"/>
              </a:ext>
            </a:extLst>
          </p:cNvPr>
          <p:cNvGrpSpPr/>
          <p:nvPr/>
        </p:nvGrpSpPr>
        <p:grpSpPr>
          <a:xfrm>
            <a:off x="391012" y="880309"/>
            <a:ext cx="614494" cy="688367"/>
            <a:chOff x="924143" y="3511073"/>
            <a:chExt cx="614494" cy="688367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9ED0108-6E2B-8CD3-CB0D-70611CBB7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1E38336-BD2C-1DED-B294-4E833C8BCFC4}"/>
                </a:ext>
              </a:extLst>
            </p:cNvPr>
            <p:cNvSpPr txBox="1"/>
            <p:nvPr/>
          </p:nvSpPr>
          <p:spPr>
            <a:xfrm>
              <a:off x="998735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F982F78-A50D-F7E4-F75F-67CB2D7A6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11" y="2219339"/>
            <a:ext cx="7983130" cy="3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الأعداد من 0 إلى 999 999 بالأرقام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988DA86-CAAB-5159-EF27-8AF338F2AB7A}"/>
              </a:ext>
            </a:extLst>
          </p:cNvPr>
          <p:cNvGrpSpPr/>
          <p:nvPr/>
        </p:nvGrpSpPr>
        <p:grpSpPr>
          <a:xfrm>
            <a:off x="2474259" y="3027791"/>
            <a:ext cx="4390755" cy="802419"/>
            <a:chOff x="2474259" y="2209308"/>
            <a:chExt cx="4390755" cy="802419"/>
          </a:xfrm>
        </p:grpSpPr>
        <p:sp>
          <p:nvSpPr>
            <p:cNvPr id="4" name="Flowchart: Alternate Process 54">
              <a:extLst>
                <a:ext uri="{FF2B5EF4-FFF2-40B4-BE49-F238E27FC236}">
                  <a16:creationId xmlns:a16="http://schemas.microsoft.com/office/drawing/2014/main" id="{80144E3C-9D7B-069E-B80E-80BBB23A0767}"/>
                </a:ext>
              </a:extLst>
            </p:cNvPr>
            <p:cNvSpPr/>
            <p:nvPr/>
          </p:nvSpPr>
          <p:spPr>
            <a:xfrm>
              <a:off x="2474259" y="2209308"/>
              <a:ext cx="4199979" cy="802419"/>
            </a:xfrm>
            <a:prstGeom prst="flowChartAlternateProcess">
              <a:avLst/>
            </a:prstGeom>
            <a:solidFill>
              <a:schemeClr val="accent6">
                <a:lumMod val="75000"/>
              </a:schemeClr>
            </a:solidFill>
            <a:ln w="539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4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25DADE0D-CBEE-80C0-B171-500EC9A75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76468" y="2298784"/>
              <a:ext cx="588546" cy="588546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539982" y="914488"/>
            <a:ext cx="6984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الأنشطة المتبقية على الصفحتين 18 و19.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14E84E6-DE5A-2991-4428-EFBAF5BF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35035"/>
            <a:ext cx="1193521" cy="907543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A2B7F5-BA2E-B45F-25E9-E8FCE5965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64" y="1655030"/>
            <a:ext cx="6085177" cy="45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8229" y="93390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5399" b="2627"/>
          <a:stretch>
            <a:fillRect/>
          </a:stretch>
        </p:blipFill>
        <p:spPr>
          <a:xfrm>
            <a:off x="4484548" y="2198670"/>
            <a:ext cx="2360273" cy="3466848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3654" b="2382"/>
          <a:stretch>
            <a:fillRect/>
          </a:stretch>
        </p:blipFill>
        <p:spPr>
          <a:xfrm>
            <a:off x="2496620" y="2198670"/>
            <a:ext cx="2075380" cy="3466848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5FCB10-311F-7354-F42E-ED74AA4B61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095799" y="2436266"/>
            <a:ext cx="4649246" cy="2598313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3C0823-84C5-B106-0737-BE76E494237A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E6A1F94-5D50-9CA2-8A5C-A49FC2D3A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1" y="1712083"/>
            <a:ext cx="6416694" cy="48444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107831" y="909195"/>
            <a:ext cx="64166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16 – سنصحح تمارين الواجب المنزلي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0E224F-7539-5A04-7919-4218A141D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508" y="767388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4398579" y="2737438"/>
            <a:ext cx="2695904" cy="1818796"/>
          </a:xfrm>
          <a:prstGeom prst="roundRect">
            <a:avLst>
              <a:gd name="adj" fmla="val 585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E4F50F-E362-44C6-9DE5-AD779E4DAC6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14054</TotalTime>
  <Words>942</Words>
  <PresentationFormat>Affichage à l'écran (4:3)</PresentationFormat>
  <Paragraphs>253</Paragraphs>
  <Slides>63</Slides>
  <Notes>11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63</vt:i4>
      </vt:variant>
    </vt:vector>
  </HeadingPairs>
  <TitlesOfParts>
    <vt:vector size="74" baseType="lpstr">
      <vt:lpstr>Calibri</vt:lpstr>
      <vt:lpstr>Chalkboard</vt:lpstr>
      <vt:lpstr>Dosis</vt:lpstr>
      <vt:lpstr>Arial</vt:lpstr>
      <vt:lpstr>Aptos</vt:lpstr>
      <vt:lpstr>Aptos Display</vt:lpstr>
      <vt:lpstr>2_Conception personnalisée</vt:lpstr>
      <vt:lpstr>Page d'entree</vt:lpstr>
      <vt:lpstr>partie 1</vt:lpstr>
      <vt:lpstr>3_Conception personnalisée</vt:lpstr>
      <vt:lpstr>1_partie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2025-11-02T10:57:15Z</dcterms:modified>
</cp:coreProperties>
</file>