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1" r:id="rId3"/>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3.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2061f8a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2061f8a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4b37713b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b37713b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4b37713b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4b37713b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4b37713bd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b37713bd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4ba83e3a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ba83e3a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4c7edb09c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c7edb09c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52061f8a6c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52061f8a6c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4a2fbae3b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4a2fbae3b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4a2fbae3b4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a2fbae3b4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4a2fbae3b4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4a2fbae3b4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4a2fbae3b4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a2fbae3b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4a2fbae3b4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4a2fbae3b4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4a2fbae3b4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4a2fbae3b4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4b37713b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4b37713b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4b37713b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b37713b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2" name="Shape 62"/>
        <p:cNvGrpSpPr/>
        <p:nvPr/>
      </p:nvGrpSpPr>
      <p:grpSpPr>
        <a:xfrm>
          <a:off x="0" y="0"/>
          <a:ext cx="0" cy="0"/>
          <a:chOff x="0" y="0"/>
          <a:chExt cx="0" cy="0"/>
        </a:xfrm>
      </p:grpSpPr>
      <p:sp>
        <p:nvSpPr>
          <p:cNvPr id="63" name="Google Shape;63;p1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64" name="Google Shape;64;p14"/>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5" name="Google Shape;65;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5"/>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 name="Google Shape;68;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72" name="Google Shape;72;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5" name="Google Shape;75;p1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6" name="Google Shape;76;p1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8" name="Shape 78"/>
        <p:cNvGrpSpPr/>
        <p:nvPr/>
      </p:nvGrpSpPr>
      <p:grpSpPr>
        <a:xfrm>
          <a:off x="0" y="0"/>
          <a:ext cx="0" cy="0"/>
          <a:chOff x="0" y="0"/>
          <a:chExt cx="0" cy="0"/>
        </a:xfrm>
      </p:grpSpPr>
      <p:sp>
        <p:nvSpPr>
          <p:cNvPr id="79" name="Google Shape;79;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83" name="Google Shape;83;p19"/>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84" name="Google Shape;84;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5" name="Shape 85"/>
        <p:cNvGrpSpPr/>
        <p:nvPr/>
      </p:nvGrpSpPr>
      <p:grpSpPr>
        <a:xfrm>
          <a:off x="0" y="0"/>
          <a:ext cx="0" cy="0"/>
          <a:chOff x="0" y="0"/>
          <a:chExt cx="0" cy="0"/>
        </a:xfrm>
      </p:grpSpPr>
      <p:sp>
        <p:nvSpPr>
          <p:cNvPr id="86" name="Google Shape;86;p20"/>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7" name="Google Shape;87;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8" name="Shape 88"/>
        <p:cNvGrpSpPr/>
        <p:nvPr/>
      </p:nvGrpSpPr>
      <p:grpSpPr>
        <a:xfrm>
          <a:off x="0" y="0"/>
          <a:ext cx="0" cy="0"/>
          <a:chOff x="0" y="0"/>
          <a:chExt cx="0" cy="0"/>
        </a:xfrm>
      </p:grpSpPr>
      <p:sp>
        <p:nvSpPr>
          <p:cNvPr id="89" name="Google Shape;89;p2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91" name="Google Shape;91;p21"/>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2" name="Google Shape;92;p21"/>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3" name="Google Shape;93;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4" name="Shape 94"/>
        <p:cNvGrpSpPr/>
        <p:nvPr/>
      </p:nvGrpSpPr>
      <p:grpSpPr>
        <a:xfrm>
          <a:off x="0" y="0"/>
          <a:ext cx="0" cy="0"/>
          <a:chOff x="0" y="0"/>
          <a:chExt cx="0" cy="0"/>
        </a:xfrm>
      </p:grpSpPr>
      <p:sp>
        <p:nvSpPr>
          <p:cNvPr id="95" name="Google Shape;95;p2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6" name="Google Shape;96;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23"/>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9" name="Google Shape;99;p23"/>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00" name="Google Shape;10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7" name="Shape 107"/>
        <p:cNvGrpSpPr/>
        <p:nvPr/>
      </p:nvGrpSpPr>
      <p:grpSpPr>
        <a:xfrm>
          <a:off x="0" y="0"/>
          <a:ext cx="0" cy="0"/>
          <a:chOff x="0" y="0"/>
          <a:chExt cx="0" cy="0"/>
        </a:xfrm>
      </p:grpSpPr>
      <p:sp>
        <p:nvSpPr>
          <p:cNvPr id="108" name="Google Shape;108;p2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9" name="Google Shape;109;p2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10" name="Google Shape;110;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7"/>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13" name="Google Shape;113;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4" name="Shape 114"/>
        <p:cNvGrpSpPr/>
        <p:nvPr/>
      </p:nvGrpSpPr>
      <p:grpSpPr>
        <a:xfrm>
          <a:off x="0" y="0"/>
          <a:ext cx="0" cy="0"/>
          <a:chOff x="0" y="0"/>
          <a:chExt cx="0" cy="0"/>
        </a:xfrm>
      </p:grpSpPr>
      <p:sp>
        <p:nvSpPr>
          <p:cNvPr id="115" name="Google Shape;11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7" name="Google Shape;11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8" name="Shape 118"/>
        <p:cNvGrpSpPr/>
        <p:nvPr/>
      </p:nvGrpSpPr>
      <p:grpSpPr>
        <a:xfrm>
          <a:off x="0" y="0"/>
          <a:ext cx="0" cy="0"/>
          <a:chOff x="0" y="0"/>
          <a:chExt cx="0" cy="0"/>
        </a:xfrm>
      </p:grpSpPr>
      <p:sp>
        <p:nvSpPr>
          <p:cNvPr id="119" name="Google Shape;119;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0" name="Google Shape;120;p29"/>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1" name="Google Shape;121;p2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2" name="Google Shape;122;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sp>
        <p:nvSpPr>
          <p:cNvPr id="124" name="Google Shape;124;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25" name="Google Shape;12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6" name="Shape 126"/>
        <p:cNvGrpSpPr/>
        <p:nvPr/>
      </p:nvGrpSpPr>
      <p:grpSpPr>
        <a:xfrm>
          <a:off x="0" y="0"/>
          <a:ext cx="0" cy="0"/>
          <a:chOff x="0" y="0"/>
          <a:chExt cx="0" cy="0"/>
        </a:xfrm>
      </p:grpSpPr>
      <p:sp>
        <p:nvSpPr>
          <p:cNvPr id="127" name="Google Shape;127;p3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8" name="Google Shape;128;p3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9" name="Google Shape;12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0" name="Shape 130"/>
        <p:cNvGrpSpPr/>
        <p:nvPr/>
      </p:nvGrpSpPr>
      <p:grpSpPr>
        <a:xfrm>
          <a:off x="0" y="0"/>
          <a:ext cx="0" cy="0"/>
          <a:chOff x="0" y="0"/>
          <a:chExt cx="0" cy="0"/>
        </a:xfrm>
      </p:grpSpPr>
      <p:sp>
        <p:nvSpPr>
          <p:cNvPr id="131" name="Google Shape;131;p3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32" name="Google Shape;132;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3" name="Shape 133"/>
        <p:cNvGrpSpPr/>
        <p:nvPr/>
      </p:nvGrpSpPr>
      <p:grpSpPr>
        <a:xfrm>
          <a:off x="0" y="0"/>
          <a:ext cx="0" cy="0"/>
          <a:chOff x="0" y="0"/>
          <a:chExt cx="0" cy="0"/>
        </a:xfrm>
      </p:grpSpPr>
      <p:sp>
        <p:nvSpPr>
          <p:cNvPr id="134" name="Google Shape;134;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3"/>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36" name="Google Shape;136;p33"/>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37" name="Google Shape;137;p33"/>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38" name="Google Shape;13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9" name="Shape 139"/>
        <p:cNvGrpSpPr/>
        <p:nvPr/>
      </p:nvGrpSpPr>
      <p:grpSpPr>
        <a:xfrm>
          <a:off x="0" y="0"/>
          <a:ext cx="0" cy="0"/>
          <a:chOff x="0" y="0"/>
          <a:chExt cx="0" cy="0"/>
        </a:xfrm>
      </p:grpSpPr>
      <p:sp>
        <p:nvSpPr>
          <p:cNvPr id="140" name="Google Shape;140;p3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41" name="Google Shape;141;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2" name="Shape 142"/>
        <p:cNvGrpSpPr/>
        <p:nvPr/>
      </p:nvGrpSpPr>
      <p:grpSpPr>
        <a:xfrm>
          <a:off x="0" y="0"/>
          <a:ext cx="0" cy="0"/>
          <a:chOff x="0" y="0"/>
          <a:chExt cx="0" cy="0"/>
        </a:xfrm>
      </p:grpSpPr>
      <p:sp>
        <p:nvSpPr>
          <p:cNvPr id="143" name="Google Shape;143;p3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44" name="Google Shape;144;p35"/>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45" name="Google Shape;145;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6" name="Shape 146"/>
        <p:cNvGrpSpPr/>
        <p:nvPr/>
      </p:nvGrpSpPr>
      <p:grpSpPr>
        <a:xfrm>
          <a:off x="0" y="0"/>
          <a:ext cx="0" cy="0"/>
          <a:chOff x="0" y="0"/>
          <a:chExt cx="0" cy="0"/>
        </a:xfrm>
      </p:grpSpPr>
      <p:sp>
        <p:nvSpPr>
          <p:cNvPr id="147" name="Google Shape;147;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6.png"/><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4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3.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3.png"/><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39.png"/><Relationship Id="rId9" Type="http://schemas.openxmlformats.org/officeDocument/2006/relationships/slideLayout" Target="../slideLayouts/slideLayout16.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6" Type="http://schemas.openxmlformats.org/officeDocument/2006/relationships/theme" Target="../theme/theme4.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29" l="0" r="0" t="39"/>
          <a:stretch/>
        </p:blipFill>
        <p:spPr>
          <a:xfrm>
            <a:off x="1" y="0"/>
            <a:ext cx="497998" cy="5143498"/>
          </a:xfrm>
          <a:prstGeom prst="rect">
            <a:avLst/>
          </a:prstGeom>
          <a:noFill/>
          <a:ln>
            <a:noFill/>
          </a:ln>
        </p:spPr>
      </p:pic>
      <p:pic>
        <p:nvPicPr>
          <p:cNvPr id="10" name="Google Shape;10;p1"/>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a:blip r:embed="rId3">
            <a:alphaModFix/>
          </a:blip>
          <a:stretch>
            <a:fillRect/>
          </a:stretch>
        </p:blipFill>
        <p:spPr>
          <a:xfrm>
            <a:off x="8273610" y="4743825"/>
            <a:ext cx="801965" cy="331626"/>
          </a:xfrm>
          <a:prstGeom prst="rect">
            <a:avLst/>
          </a:prstGeom>
          <a:noFill/>
          <a:ln>
            <a:noFill/>
          </a:ln>
        </p:spPr>
      </p:pic>
      <p:pic>
        <p:nvPicPr>
          <p:cNvPr id="12" name="Google Shape;12;p1"/>
          <p:cNvPicPr preferRelativeResize="0"/>
          <p:nvPr/>
        </p:nvPicPr>
        <p:blipFill>
          <a:blip r:embed="rId4">
            <a:alphaModFix/>
          </a:blip>
          <a:stretch>
            <a:fillRect/>
          </a:stretch>
        </p:blipFill>
        <p:spPr>
          <a:xfrm>
            <a:off x="69752" y="499600"/>
            <a:ext cx="358499" cy="35741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6" name="Google Shape;5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58" name="Google Shape;58;p13"/>
          <p:cNvPicPr preferRelativeResize="0"/>
          <p:nvPr/>
        </p:nvPicPr>
        <p:blipFill rotWithShape="1">
          <a:blip r:embed="rId1">
            <a:alphaModFix/>
          </a:blip>
          <a:srcRect b="29" l="0" r="0" t="39"/>
          <a:stretch/>
        </p:blipFill>
        <p:spPr>
          <a:xfrm>
            <a:off x="1" y="0"/>
            <a:ext cx="497998" cy="5143498"/>
          </a:xfrm>
          <a:prstGeom prst="rect">
            <a:avLst/>
          </a:prstGeom>
          <a:noFill/>
          <a:ln>
            <a:noFill/>
          </a:ln>
        </p:spPr>
      </p:pic>
      <p:pic>
        <p:nvPicPr>
          <p:cNvPr id="59" name="Google Shape;59;p13"/>
          <p:cNvPicPr preferRelativeResize="0"/>
          <p:nvPr/>
        </p:nvPicPr>
        <p:blipFill>
          <a:blip r:embed="rId2">
            <a:alphaModFix/>
          </a:blip>
          <a:stretch>
            <a:fillRect/>
          </a:stretch>
        </p:blipFill>
        <p:spPr>
          <a:xfrm>
            <a:off x="570800" y="4743825"/>
            <a:ext cx="1761387" cy="331625"/>
          </a:xfrm>
          <a:prstGeom prst="rect">
            <a:avLst/>
          </a:prstGeom>
          <a:noFill/>
          <a:ln>
            <a:noFill/>
          </a:ln>
        </p:spPr>
      </p:pic>
      <p:pic>
        <p:nvPicPr>
          <p:cNvPr id="60" name="Google Shape;60;p13"/>
          <p:cNvPicPr preferRelativeResize="0"/>
          <p:nvPr/>
        </p:nvPicPr>
        <p:blipFill>
          <a:blip r:embed="rId3">
            <a:alphaModFix/>
          </a:blip>
          <a:stretch>
            <a:fillRect/>
          </a:stretch>
        </p:blipFill>
        <p:spPr>
          <a:xfrm>
            <a:off x="8273610" y="4743825"/>
            <a:ext cx="801965" cy="331626"/>
          </a:xfrm>
          <a:prstGeom prst="rect">
            <a:avLst/>
          </a:prstGeom>
          <a:noFill/>
          <a:ln>
            <a:noFill/>
          </a:ln>
        </p:spPr>
      </p:pic>
      <p:pic>
        <p:nvPicPr>
          <p:cNvPr id="61" name="Google Shape;61;p13"/>
          <p:cNvPicPr preferRelativeResize="0"/>
          <p:nvPr/>
        </p:nvPicPr>
        <p:blipFill>
          <a:blip r:embed="rId4">
            <a:alphaModFix/>
          </a:blip>
          <a:stretch>
            <a:fillRect/>
          </a:stretch>
        </p:blipFill>
        <p:spPr>
          <a:xfrm>
            <a:off x="38286" y="512500"/>
            <a:ext cx="421426" cy="3530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103" name="Shape 103"/>
        <p:cNvGrpSpPr/>
        <p:nvPr/>
      </p:nvGrpSpPr>
      <p:grpSpPr>
        <a:xfrm>
          <a:off x="0" y="0"/>
          <a:ext cx="0" cy="0"/>
          <a:chOff x="0" y="0"/>
          <a:chExt cx="0" cy="0"/>
        </a:xfrm>
      </p:grpSpPr>
      <p:sp>
        <p:nvSpPr>
          <p:cNvPr id="104" name="Google Shape;10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105" name="Google Shape;10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106" name="Google Shape;10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6.png"/><Relationship Id="rId5" Type="http://schemas.openxmlformats.org/officeDocument/2006/relationships/image" Target="../media/image43.png"/><Relationship Id="rId6" Type="http://schemas.openxmlformats.org/officeDocument/2006/relationships/image" Target="../media/image1.png"/><Relationship Id="rId7"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washingtonpost.com/news/worldviews/wp/2014/12/16/was-kony2012-a-failure/?noredirect=on&amp;utm_term=.fa2404c4129a" TargetMode="External"/><Relationship Id="rId4" Type="http://schemas.openxmlformats.org/officeDocument/2006/relationships/hyperlink" Target="http://www.slate.com/articles/news_and_politics/the_next_20/2016/09/kony_2012_quickly_became_a_punch_line_but_what_if_it_did_more_good_than.html" TargetMode="External"/><Relationship Id="rId5" Type="http://schemas.openxmlformats.org/officeDocument/2006/relationships/hyperlink" Target="https://www.bbc.co.uk/news/magazine-17306118" TargetMode="External"/><Relationship Id="rId6"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change.org/p/netflix-take-it-down-netflix" TargetMode="External"/><Relationship Id="rId4" Type="http://schemas.openxmlformats.org/officeDocument/2006/relationships/image" Target="../media/image25.png"/><Relationship Id="rId5" Type="http://schemas.openxmlformats.org/officeDocument/2006/relationships/hyperlink" Target="https://www.nme.com/news/tv/netflix-hate-speech-comedian-tom-segura-2227191" TargetMode="External"/><Relationship Id="rId6"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 Id="rId4" Type="http://schemas.openxmlformats.org/officeDocument/2006/relationships/hyperlink" Target="https://www.globalcitizen.org/en/content/hashtag-activism-hashtag10-twitter-trends-dresslik/" TargetMode="External"/><Relationship Id="rId5" Type="http://schemas.openxmlformats.org/officeDocument/2006/relationships/image" Target="../media/image24.png"/><Relationship Id="rId6" Type="http://schemas.openxmlformats.org/officeDocument/2006/relationships/hyperlink" Target="https://www.theguardian.com/sustainable-business/2015/feb/09/corporate-ngo-campaign-environment-climate-change" TargetMode="External"/><Relationship Id="rId7" Type="http://schemas.openxmlformats.org/officeDocument/2006/relationships/hyperlink" Target="http://www.youtube.com/watch?v=qhbliUq0_r4" TargetMode="External"/><Relationship Id="rId8"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5.jpg"/><Relationship Id="rId4" Type="http://schemas.openxmlformats.org/officeDocument/2006/relationships/image" Target="../media/image31.jpg"/><Relationship Id="rId5" Type="http://schemas.openxmlformats.org/officeDocument/2006/relationships/hyperlink" Target="https://eu.usatoday.com/story/news/2017/07/03/ice-bucket-challenge-5-things-you-should-know/448006001/" TargetMode="External"/><Relationship Id="rId6" Type="http://schemas.openxmlformats.org/officeDocument/2006/relationships/hyperlink" Target="http://www.alsa.org/fight-als/edau/ibc-progress-infographic.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32.png"/><Relationship Id="rId13" Type="http://schemas.openxmlformats.org/officeDocument/2006/relationships/image" Target="../media/image41.png"/><Relationship Id="rId12" Type="http://schemas.openxmlformats.org/officeDocument/2006/relationships/image" Target="../media/image36.png"/><Relationship Id="rId1" Type="http://schemas.openxmlformats.org/officeDocument/2006/relationships/slideLayout" Target="../slideLayouts/slideLayout23.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30.png"/><Relationship Id="rId5" Type="http://schemas.openxmlformats.org/officeDocument/2006/relationships/image" Target="../media/image42.png"/><Relationship Id="rId6" Type="http://schemas.openxmlformats.org/officeDocument/2006/relationships/image" Target="../media/image1.png"/><Relationship Id="rId7" Type="http://schemas.openxmlformats.org/officeDocument/2006/relationships/image" Target="../media/image45.png"/><Relationship Id="rId8"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0"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hyperlink" Target="http://www.youtube.com/watch?v=koPmuEyP3a0" TargetMode="External"/><Relationship Id="rId5" Type="http://schemas.openxmlformats.org/officeDocument/2006/relationships/hyperlink" Target="http://www.youtube.com/watch?v=X27dvuBSyXE" TargetMode="External"/><Relationship Id="rId6" Type="http://schemas.openxmlformats.org/officeDocument/2006/relationships/image" Target="../media/image7.jpg"/><Relationship Id="rId7" Type="http://schemas.openxmlformats.org/officeDocument/2006/relationships/hyperlink" Target="http://www.youtube.com/watch?v=6M_UHvbOo78" TargetMode="External"/><Relationship Id="rId8"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cbc.ca/news/canada/national-alia-youssef-the-sisters-project-1.4858799" TargetMode="External"/><Relationship Id="rId4" Type="http://schemas.openxmlformats.org/officeDocument/2006/relationships/image" Target="../media/image6.jpg"/><Relationship Id="rId5" Type="http://schemas.openxmlformats.org/officeDocument/2006/relationships/image" Target="../media/image15.png"/><Relationship Id="rId6"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theguardian.com/film/2018/feb/06/black-panther-review-marvel-wakanda-chadwick-boseman" TargetMode="External"/><Relationship Id="rId4" Type="http://schemas.openxmlformats.org/officeDocument/2006/relationships/image" Target="../media/image19.png"/><Relationship Id="rId5" Type="http://schemas.openxmlformats.org/officeDocument/2006/relationships/image" Target="../media/image12.jpg"/><Relationship Id="rId6" Type="http://schemas.openxmlformats.org/officeDocument/2006/relationships/hyperlink" Target="https://kifkif.be/cnt/artikel/15-reasons-why-black-panther-nationalist-xenophobic-colonial-and-racist-movie-6036" TargetMode="External"/><Relationship Id="rId7"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u1Rb7TGgsp4" TargetMode="External"/><Relationship Id="rId4" Type="http://schemas.openxmlformats.org/officeDocument/2006/relationships/image" Target="../media/image38.jpg"/><Relationship Id="rId5" Type="http://schemas.openxmlformats.org/officeDocument/2006/relationships/hyperlink" Target="http://www.youtube.com/watch?v=ZCiEBhel1AE" TargetMode="External"/><Relationship Id="rId6" Type="http://schemas.openxmlformats.org/officeDocument/2006/relationships/image" Target="../media/image28.jpg"/><Relationship Id="rId7" Type="http://schemas.openxmlformats.org/officeDocument/2006/relationships/hyperlink" Target="https://news.sky.com/story/harvey-weinstein-has-his-fall-from-grace-and-metoo-changed-anything-1151827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37"/>
          <p:cNvPicPr preferRelativeResize="0"/>
          <p:nvPr/>
        </p:nvPicPr>
        <p:blipFill>
          <a:blip r:embed="rId3">
            <a:alphaModFix/>
          </a:blip>
          <a:stretch>
            <a:fillRect/>
          </a:stretch>
        </p:blipFill>
        <p:spPr>
          <a:xfrm>
            <a:off x="5578099" y="995000"/>
            <a:ext cx="2988726" cy="2988750"/>
          </a:xfrm>
          <a:prstGeom prst="rect">
            <a:avLst/>
          </a:prstGeom>
          <a:noFill/>
          <a:ln>
            <a:noFill/>
          </a:ln>
        </p:spPr>
      </p:pic>
      <p:pic>
        <p:nvPicPr>
          <p:cNvPr id="153" name="Google Shape;153;p37"/>
          <p:cNvPicPr preferRelativeResize="0"/>
          <p:nvPr/>
        </p:nvPicPr>
        <p:blipFill rotWithShape="1">
          <a:blip r:embed="rId4">
            <a:alphaModFix/>
          </a:blip>
          <a:srcRect b="29" l="0" r="0" t="39"/>
          <a:stretch/>
        </p:blipFill>
        <p:spPr>
          <a:xfrm>
            <a:off x="1" y="0"/>
            <a:ext cx="497998" cy="5143498"/>
          </a:xfrm>
          <a:prstGeom prst="rect">
            <a:avLst/>
          </a:prstGeom>
          <a:noFill/>
          <a:ln>
            <a:noFill/>
          </a:ln>
        </p:spPr>
      </p:pic>
      <p:pic>
        <p:nvPicPr>
          <p:cNvPr id="154" name="Google Shape;154;p37"/>
          <p:cNvPicPr preferRelativeResize="0"/>
          <p:nvPr/>
        </p:nvPicPr>
        <p:blipFill>
          <a:blip r:embed="rId5">
            <a:alphaModFix/>
          </a:blip>
          <a:stretch>
            <a:fillRect/>
          </a:stretch>
        </p:blipFill>
        <p:spPr>
          <a:xfrm>
            <a:off x="611425" y="54900"/>
            <a:ext cx="409150" cy="407908"/>
          </a:xfrm>
          <a:prstGeom prst="rect">
            <a:avLst/>
          </a:prstGeom>
          <a:noFill/>
          <a:ln>
            <a:noFill/>
          </a:ln>
        </p:spPr>
      </p:pic>
      <p:pic>
        <p:nvPicPr>
          <p:cNvPr id="155" name="Google Shape;155;p37"/>
          <p:cNvPicPr preferRelativeResize="0"/>
          <p:nvPr/>
        </p:nvPicPr>
        <p:blipFill>
          <a:blip r:embed="rId6">
            <a:alphaModFix/>
          </a:blip>
          <a:stretch>
            <a:fillRect/>
          </a:stretch>
        </p:blipFill>
        <p:spPr>
          <a:xfrm>
            <a:off x="570800" y="4743825"/>
            <a:ext cx="1761387" cy="331625"/>
          </a:xfrm>
          <a:prstGeom prst="rect">
            <a:avLst/>
          </a:prstGeom>
          <a:noFill/>
          <a:ln>
            <a:noFill/>
          </a:ln>
        </p:spPr>
      </p:pic>
      <p:pic>
        <p:nvPicPr>
          <p:cNvPr id="156" name="Google Shape;156;p37"/>
          <p:cNvPicPr preferRelativeResize="0"/>
          <p:nvPr/>
        </p:nvPicPr>
        <p:blipFill>
          <a:blip r:embed="rId7">
            <a:alphaModFix/>
          </a:blip>
          <a:stretch>
            <a:fillRect/>
          </a:stretch>
        </p:blipFill>
        <p:spPr>
          <a:xfrm>
            <a:off x="8273610" y="4743825"/>
            <a:ext cx="801965" cy="331626"/>
          </a:xfrm>
          <a:prstGeom prst="rect">
            <a:avLst/>
          </a:prstGeom>
          <a:noFill/>
          <a:ln>
            <a:noFill/>
          </a:ln>
        </p:spPr>
      </p:pic>
      <p:sp>
        <p:nvSpPr>
          <p:cNvPr id="157" name="Google Shape;157;p37"/>
          <p:cNvSpPr txBox="1"/>
          <p:nvPr>
            <p:ph type="ctrTitle"/>
          </p:nvPr>
        </p:nvSpPr>
        <p:spPr>
          <a:xfrm>
            <a:off x="902950" y="995000"/>
            <a:ext cx="4366200" cy="2613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4800"/>
              <a:t>Messages in media</a:t>
            </a:r>
            <a:endParaRPr b="1" sz="4800"/>
          </a:p>
        </p:txBody>
      </p:sp>
      <p:sp>
        <p:nvSpPr>
          <p:cNvPr id="158" name="Google Shape;158;p37"/>
          <p:cNvSpPr txBox="1"/>
          <p:nvPr/>
        </p:nvSpPr>
        <p:spPr>
          <a:xfrm>
            <a:off x="1065000" y="53850"/>
            <a:ext cx="8010900" cy="3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5D7C8A"/>
                </a:solidFill>
              </a:rPr>
              <a:t>Changing the world</a:t>
            </a:r>
            <a:r>
              <a:rPr lang="en-GB">
                <a:solidFill>
                  <a:srgbClr val="5D7C8A"/>
                </a:solidFill>
              </a:rPr>
              <a:t> &gt; Media Analysis &gt; </a:t>
            </a:r>
            <a:r>
              <a:rPr b="1" lang="en-GB">
                <a:solidFill>
                  <a:srgbClr val="5D7C8A"/>
                </a:solidFill>
              </a:rPr>
              <a:t>Messages in media</a:t>
            </a:r>
            <a:endParaRPr b="1">
              <a:solidFill>
                <a:srgbClr val="5D7C8A"/>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6"/>
          <p:cNvSpPr txBox="1"/>
          <p:nvPr/>
        </p:nvSpPr>
        <p:spPr>
          <a:xfrm>
            <a:off x="677125" y="792824"/>
            <a:ext cx="4569900" cy="115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t>Was #Kony2012 a failure?</a:t>
            </a:r>
            <a:endParaRPr b="1"/>
          </a:p>
          <a:p>
            <a:pPr indent="0" lvl="0" marL="0" rtl="0" algn="l">
              <a:spcBef>
                <a:spcPts val="0"/>
              </a:spcBef>
              <a:spcAft>
                <a:spcPts val="0"/>
              </a:spcAft>
              <a:buNone/>
            </a:pPr>
            <a:r>
              <a:rPr lang="en-GB" u="sng">
                <a:solidFill>
                  <a:srgbClr val="5D7C8A"/>
                </a:solidFill>
                <a:hlinkClick r:id="rId3">
                  <a:extLst>
                    <a:ext uri="{A12FA001-AC4F-418D-AE19-62706E023703}">
                      <ahyp:hlinkClr val="tx"/>
                    </a:ext>
                  </a:extLst>
                </a:hlinkClick>
              </a:rPr>
              <a:t>https://www.washingtonpost.com/news/worldviews/wp/2014/12/16/was-kony2012-a-failure/?noredirect=on&amp;utm_term=.fa2404c4129a</a:t>
            </a:r>
            <a:endParaRPr>
              <a:solidFill>
                <a:srgbClr val="5D7C8A"/>
              </a:solidFill>
            </a:endParaRPr>
          </a:p>
        </p:txBody>
      </p:sp>
      <p:sp>
        <p:nvSpPr>
          <p:cNvPr id="231" name="Google Shape;231;p46"/>
          <p:cNvSpPr txBox="1"/>
          <p:nvPr/>
        </p:nvSpPr>
        <p:spPr>
          <a:xfrm>
            <a:off x="1821900" y="2160287"/>
            <a:ext cx="4690800" cy="108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t>The Lessons of Kony 2012</a:t>
            </a:r>
            <a:endParaRPr b="1"/>
          </a:p>
          <a:p>
            <a:pPr indent="0" lvl="0" marL="0" rtl="0" algn="l">
              <a:spcBef>
                <a:spcPts val="0"/>
              </a:spcBef>
              <a:spcAft>
                <a:spcPts val="0"/>
              </a:spcAft>
              <a:buNone/>
            </a:pPr>
            <a:r>
              <a:rPr lang="en-GB" u="sng">
                <a:solidFill>
                  <a:srgbClr val="5D7C8A"/>
                </a:solidFill>
                <a:hlinkClick r:id="rId4">
                  <a:extLst>
                    <a:ext uri="{A12FA001-AC4F-418D-AE19-62706E023703}">
                      <ahyp:hlinkClr val="tx"/>
                    </a:ext>
                  </a:extLst>
                </a:hlinkClick>
              </a:rPr>
              <a:t>http://www.slate.com/articles/news_and_politics/the_next_20/2016/09/kony_2012_quickly_became_a_punch_line_but_what_if_it_did_more_good_than.html</a:t>
            </a:r>
            <a:endParaRPr>
              <a:solidFill>
                <a:srgbClr val="5D7C8A"/>
              </a:solidFill>
            </a:endParaRPr>
          </a:p>
        </p:txBody>
      </p:sp>
      <p:sp>
        <p:nvSpPr>
          <p:cNvPr id="232" name="Google Shape;232;p46"/>
          <p:cNvSpPr txBox="1"/>
          <p:nvPr/>
        </p:nvSpPr>
        <p:spPr>
          <a:xfrm>
            <a:off x="677125" y="3453950"/>
            <a:ext cx="4690800" cy="990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t>Kony2012: The rise of online campaigning</a:t>
            </a:r>
            <a:endParaRPr b="1"/>
          </a:p>
          <a:p>
            <a:pPr indent="0" lvl="0" marL="0" rtl="0" algn="l">
              <a:spcBef>
                <a:spcPts val="0"/>
              </a:spcBef>
              <a:spcAft>
                <a:spcPts val="0"/>
              </a:spcAft>
              <a:buNone/>
            </a:pPr>
            <a:r>
              <a:rPr lang="en-GB" u="sng">
                <a:solidFill>
                  <a:srgbClr val="5D7C8A"/>
                </a:solidFill>
                <a:hlinkClick r:id="rId5">
                  <a:extLst>
                    <a:ext uri="{A12FA001-AC4F-418D-AE19-62706E023703}">
                      <ahyp:hlinkClr val="tx"/>
                    </a:ext>
                  </a:extLst>
                </a:hlinkClick>
              </a:rPr>
              <a:t>https://www.bbc.co.uk/news/magazine-17306118</a:t>
            </a:r>
            <a:endParaRPr>
              <a:solidFill>
                <a:srgbClr val="5D7C8A"/>
              </a:solidFill>
            </a:endParaRPr>
          </a:p>
        </p:txBody>
      </p:sp>
      <p:pic>
        <p:nvPicPr>
          <p:cNvPr id="233" name="Google Shape;233;p46"/>
          <p:cNvPicPr preferRelativeResize="0"/>
          <p:nvPr/>
        </p:nvPicPr>
        <p:blipFill>
          <a:blip r:embed="rId6">
            <a:alphaModFix/>
          </a:blip>
          <a:stretch>
            <a:fillRect/>
          </a:stretch>
        </p:blipFill>
        <p:spPr>
          <a:xfrm>
            <a:off x="6657002" y="1017725"/>
            <a:ext cx="2095750" cy="3217000"/>
          </a:xfrm>
          <a:prstGeom prst="rect">
            <a:avLst/>
          </a:prstGeom>
          <a:noFill/>
          <a:ln>
            <a:noFill/>
          </a:ln>
        </p:spPr>
      </p:pic>
      <p:sp>
        <p:nvSpPr>
          <p:cNvPr id="234" name="Google Shape;234;p46"/>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#KONY2012</a:t>
            </a:r>
            <a:endParaRPr b="1" sz="3000">
              <a:solidFill>
                <a:srgbClr val="5D7C8A"/>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47">
            <a:hlinkClick r:id="rId3"/>
          </p:cNvPr>
          <p:cNvPicPr preferRelativeResize="0"/>
          <p:nvPr/>
        </p:nvPicPr>
        <p:blipFill>
          <a:blip r:embed="rId4">
            <a:alphaModFix/>
          </a:blip>
          <a:stretch>
            <a:fillRect/>
          </a:stretch>
        </p:blipFill>
        <p:spPr>
          <a:xfrm>
            <a:off x="5162650" y="914952"/>
            <a:ext cx="3804000" cy="3426900"/>
          </a:xfrm>
          <a:prstGeom prst="roundRect">
            <a:avLst>
              <a:gd fmla="val 8295" name="adj"/>
            </a:avLst>
          </a:prstGeom>
          <a:noFill/>
          <a:ln cap="flat" cmpd="sng" w="28575">
            <a:solidFill>
              <a:srgbClr val="5D7C8A"/>
            </a:solidFill>
            <a:prstDash val="solid"/>
            <a:round/>
            <a:headEnd len="sm" w="sm" type="none"/>
            <a:tailEnd len="sm" w="sm" type="none"/>
          </a:ln>
        </p:spPr>
      </p:pic>
      <p:sp>
        <p:nvSpPr>
          <p:cNvPr id="240" name="Google Shape;240;p47"/>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Tom Segura + Netflix</a:t>
            </a:r>
            <a:endParaRPr b="1" sz="3000">
              <a:solidFill>
                <a:srgbClr val="5D7C8A"/>
              </a:solidFill>
            </a:endParaRPr>
          </a:p>
        </p:txBody>
      </p:sp>
      <p:pic>
        <p:nvPicPr>
          <p:cNvPr id="241" name="Google Shape;241;p47">
            <a:hlinkClick r:id="rId5"/>
          </p:cNvPr>
          <p:cNvPicPr preferRelativeResize="0"/>
          <p:nvPr/>
        </p:nvPicPr>
        <p:blipFill>
          <a:blip r:embed="rId6">
            <a:alphaModFix/>
          </a:blip>
          <a:stretch>
            <a:fillRect/>
          </a:stretch>
        </p:blipFill>
        <p:spPr>
          <a:xfrm>
            <a:off x="973875" y="914950"/>
            <a:ext cx="3640500" cy="3426900"/>
          </a:xfrm>
          <a:prstGeom prst="roundRect">
            <a:avLst>
              <a:gd fmla="val 6350" name="adj"/>
            </a:avLst>
          </a:prstGeom>
          <a:noFill/>
          <a:ln cap="flat" cmpd="sng" w="28575">
            <a:solidFill>
              <a:srgbClr val="5D7C8A"/>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48"/>
          <p:cNvPicPr preferRelativeResize="0"/>
          <p:nvPr/>
        </p:nvPicPr>
        <p:blipFill>
          <a:blip r:embed="rId3">
            <a:alphaModFix/>
          </a:blip>
          <a:stretch>
            <a:fillRect/>
          </a:stretch>
        </p:blipFill>
        <p:spPr>
          <a:xfrm>
            <a:off x="605900" y="718763"/>
            <a:ext cx="2630100" cy="3821100"/>
          </a:xfrm>
          <a:prstGeom prst="roundRect">
            <a:avLst>
              <a:gd fmla="val 4590" name="adj"/>
            </a:avLst>
          </a:prstGeom>
          <a:noFill/>
          <a:ln cap="flat" cmpd="sng" w="28575">
            <a:solidFill>
              <a:srgbClr val="5D7C8A"/>
            </a:solidFill>
            <a:prstDash val="solid"/>
            <a:round/>
            <a:headEnd len="sm" w="sm" type="none"/>
            <a:tailEnd len="sm" w="sm" type="none"/>
          </a:ln>
        </p:spPr>
      </p:pic>
      <p:sp>
        <p:nvSpPr>
          <p:cNvPr id="247" name="Google Shape;247;p48"/>
          <p:cNvSpPr txBox="1"/>
          <p:nvPr/>
        </p:nvSpPr>
        <p:spPr>
          <a:xfrm>
            <a:off x="3326071" y="2890549"/>
            <a:ext cx="2815200" cy="77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t>8 Massive Moments Hashtag Activism Really, Really Worked</a:t>
            </a:r>
            <a:endParaRPr b="1"/>
          </a:p>
          <a:p>
            <a:pPr indent="0" lvl="0" marL="0" rtl="0" algn="l">
              <a:spcBef>
                <a:spcPts val="0"/>
              </a:spcBef>
              <a:spcAft>
                <a:spcPts val="0"/>
              </a:spcAft>
              <a:buNone/>
            </a:pPr>
            <a:r>
              <a:rPr lang="en-GB" sz="1000" u="sng">
                <a:solidFill>
                  <a:srgbClr val="5D7C8A"/>
                </a:solidFill>
                <a:hlinkClick r:id="rId4">
                  <a:extLst>
                    <a:ext uri="{A12FA001-AC4F-418D-AE19-62706E023703}">
                      <ahyp:hlinkClr val="tx"/>
                    </a:ext>
                  </a:extLst>
                </a:hlinkClick>
              </a:rPr>
              <a:t>https://www.globalcitizen.org/en/content/hashtag-activism-hashtag10-twitter-trends-dresslik/</a:t>
            </a:r>
            <a:endParaRPr sz="1000">
              <a:solidFill>
                <a:srgbClr val="5D7C8A"/>
              </a:solidFill>
            </a:endParaRPr>
          </a:p>
        </p:txBody>
      </p:sp>
      <p:pic>
        <p:nvPicPr>
          <p:cNvPr id="248" name="Google Shape;248;p48"/>
          <p:cNvPicPr preferRelativeResize="0"/>
          <p:nvPr/>
        </p:nvPicPr>
        <p:blipFill>
          <a:blip r:embed="rId5">
            <a:alphaModFix/>
          </a:blip>
          <a:stretch>
            <a:fillRect/>
          </a:stretch>
        </p:blipFill>
        <p:spPr>
          <a:xfrm>
            <a:off x="6231333" y="777863"/>
            <a:ext cx="2772900" cy="3821100"/>
          </a:xfrm>
          <a:prstGeom prst="roundRect">
            <a:avLst>
              <a:gd fmla="val 6407" name="adj"/>
            </a:avLst>
          </a:prstGeom>
          <a:noFill/>
          <a:ln cap="flat" cmpd="sng" w="28575">
            <a:solidFill>
              <a:srgbClr val="5D7C8A"/>
            </a:solidFill>
            <a:prstDash val="solid"/>
            <a:round/>
            <a:headEnd len="sm" w="sm" type="none"/>
            <a:tailEnd len="sm" w="sm" type="none"/>
          </a:ln>
        </p:spPr>
      </p:pic>
      <p:sp>
        <p:nvSpPr>
          <p:cNvPr id="249" name="Google Shape;249;p48"/>
          <p:cNvSpPr txBox="1"/>
          <p:nvPr/>
        </p:nvSpPr>
        <p:spPr>
          <a:xfrm>
            <a:off x="3415263" y="3852575"/>
            <a:ext cx="2599800" cy="110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t>Under pressure: campaigns that persuaded companies to change the world</a:t>
            </a:r>
            <a:endParaRPr b="1"/>
          </a:p>
          <a:p>
            <a:pPr indent="0" lvl="0" marL="0" rtl="0" algn="ctr">
              <a:spcBef>
                <a:spcPts val="0"/>
              </a:spcBef>
              <a:spcAft>
                <a:spcPts val="0"/>
              </a:spcAft>
              <a:buNone/>
            </a:pPr>
            <a:r>
              <a:rPr lang="en-GB" sz="1000" u="sng">
                <a:solidFill>
                  <a:srgbClr val="5D7C8A"/>
                </a:solidFill>
                <a:hlinkClick r:id="rId6">
                  <a:extLst>
                    <a:ext uri="{A12FA001-AC4F-418D-AE19-62706E023703}">
                      <ahyp:hlinkClr val="tx"/>
                    </a:ext>
                  </a:extLst>
                </a:hlinkClick>
              </a:rPr>
              <a:t>https://www.theguardian.com/sustainable-business/2015/feb/09/corporate-ngo-campaign-environment-climate-change</a:t>
            </a:r>
            <a:endParaRPr sz="1000">
              <a:solidFill>
                <a:srgbClr val="5D7C8A"/>
              </a:solidFill>
            </a:endParaRPr>
          </a:p>
        </p:txBody>
      </p:sp>
      <p:pic>
        <p:nvPicPr>
          <p:cNvPr descr="UPDATE: Great news! LEGO has announced it will not renew its contract with Shell. This is a massive victory for over 1 million Arctic Defenders globally. But Shell is still trying to drill for oil in the Arctic. Click here to demand permanent protection for the home of the polar bears: http://grnpc.org/IgHEe&#10;&#10;---------------------------------------------------------------------------------------------&#10;&#10;We love LEGO. You love LEGO. Everyone loves LEGO. &#10; &#10;But when LEGO's halo effect is being used to sell propaganda to children, especially by an unethical corporation who are busy destroying the natural world our children will inherit, we have to do something.&#10;&#10;Children's imaginations are an unspoilt wilderness. Help us stop Shell polluting them by telling LEGO to stop selling Shell-branded bricks and kits today. &#10;&#10;Greenpeace is calling on LEGO to end its partnership with Shell to Save the Arctic." id="250" name="Google Shape;250;p48" title="LEGO: Everything is NOT awesome.">
            <a:hlinkClick r:id="rId7"/>
          </p:cNvPr>
          <p:cNvPicPr preferRelativeResize="0"/>
          <p:nvPr/>
        </p:nvPicPr>
        <p:blipFill>
          <a:blip r:embed="rId8">
            <a:alphaModFix/>
          </a:blip>
          <a:stretch>
            <a:fillRect/>
          </a:stretch>
        </p:blipFill>
        <p:spPr>
          <a:xfrm>
            <a:off x="3392376" y="798700"/>
            <a:ext cx="2682563" cy="2011928"/>
          </a:xfrm>
          <a:prstGeom prst="rect">
            <a:avLst/>
          </a:prstGeom>
          <a:noFill/>
          <a:ln>
            <a:noFill/>
          </a:ln>
        </p:spPr>
      </p:pic>
      <p:sp>
        <p:nvSpPr>
          <p:cNvPr id="251" name="Google Shape;251;p48"/>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Successful Activism</a:t>
            </a:r>
            <a:endParaRPr b="1" sz="3000">
              <a:solidFill>
                <a:srgbClr val="5D7C8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49"/>
          <p:cNvPicPr preferRelativeResize="0"/>
          <p:nvPr/>
        </p:nvPicPr>
        <p:blipFill>
          <a:blip r:embed="rId3">
            <a:alphaModFix/>
          </a:blip>
          <a:stretch>
            <a:fillRect/>
          </a:stretch>
        </p:blipFill>
        <p:spPr>
          <a:xfrm>
            <a:off x="751850" y="818025"/>
            <a:ext cx="2109300" cy="3733500"/>
          </a:xfrm>
          <a:prstGeom prst="roundRect">
            <a:avLst>
              <a:gd fmla="val 11019" name="adj"/>
            </a:avLst>
          </a:prstGeom>
          <a:noFill/>
          <a:ln cap="flat" cmpd="sng" w="28575">
            <a:solidFill>
              <a:srgbClr val="5D7C8A"/>
            </a:solidFill>
            <a:prstDash val="solid"/>
            <a:round/>
            <a:headEnd len="sm" w="sm" type="none"/>
            <a:tailEnd len="sm" w="sm" type="none"/>
          </a:ln>
        </p:spPr>
      </p:pic>
      <p:pic>
        <p:nvPicPr>
          <p:cNvPr id="257" name="Google Shape;257;p49"/>
          <p:cNvPicPr preferRelativeResize="0"/>
          <p:nvPr/>
        </p:nvPicPr>
        <p:blipFill rotWithShape="1">
          <a:blip r:embed="rId4">
            <a:alphaModFix/>
          </a:blip>
          <a:srcRect b="33735" l="0" r="0" t="0"/>
          <a:stretch/>
        </p:blipFill>
        <p:spPr>
          <a:xfrm>
            <a:off x="6527100" y="769425"/>
            <a:ext cx="2109300" cy="3830700"/>
          </a:xfrm>
          <a:prstGeom prst="roundRect">
            <a:avLst>
              <a:gd fmla="val 10040" name="adj"/>
            </a:avLst>
          </a:prstGeom>
          <a:noFill/>
          <a:ln cap="flat" cmpd="sng" w="28575">
            <a:solidFill>
              <a:srgbClr val="5D7C8A"/>
            </a:solidFill>
            <a:prstDash val="solid"/>
            <a:round/>
            <a:headEnd len="sm" w="sm" type="none"/>
            <a:tailEnd len="sm" w="sm" type="none"/>
          </a:ln>
        </p:spPr>
      </p:pic>
      <p:sp>
        <p:nvSpPr>
          <p:cNvPr id="258" name="Google Shape;258;p49"/>
          <p:cNvSpPr txBox="1"/>
          <p:nvPr/>
        </p:nvSpPr>
        <p:spPr>
          <a:xfrm>
            <a:off x="3701100" y="847950"/>
            <a:ext cx="2776200" cy="12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t>Ice Bucket Challenge: 5 things you should know</a:t>
            </a:r>
            <a:endParaRPr b="1"/>
          </a:p>
          <a:p>
            <a:pPr indent="0" lvl="0" marL="0" rtl="0" algn="ctr">
              <a:spcBef>
                <a:spcPts val="0"/>
              </a:spcBef>
              <a:spcAft>
                <a:spcPts val="0"/>
              </a:spcAft>
              <a:buNone/>
            </a:pPr>
            <a:r>
              <a:rPr lang="en-GB" u="sng">
                <a:solidFill>
                  <a:srgbClr val="5D7C8A"/>
                </a:solidFill>
                <a:hlinkClick r:id="rId5">
                  <a:extLst>
                    <a:ext uri="{A12FA001-AC4F-418D-AE19-62706E023703}">
                      <ahyp:hlinkClr val="tx"/>
                    </a:ext>
                  </a:extLst>
                </a:hlinkClick>
              </a:rPr>
              <a:t>https://eu.usatoday.com/story/news/2017/07/03/ice-bucket-challenge-5-things-you-should-know/448006001/</a:t>
            </a:r>
            <a:endParaRPr>
              <a:solidFill>
                <a:srgbClr val="5D7C8A"/>
              </a:solidFill>
            </a:endParaRPr>
          </a:p>
        </p:txBody>
      </p:sp>
      <p:sp>
        <p:nvSpPr>
          <p:cNvPr id="259" name="Google Shape;259;p49"/>
          <p:cNvSpPr txBox="1"/>
          <p:nvPr/>
        </p:nvSpPr>
        <p:spPr>
          <a:xfrm>
            <a:off x="2969275" y="3552525"/>
            <a:ext cx="2776200" cy="999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t>Progress since the Ice Bucket Challenge</a:t>
            </a:r>
            <a:endParaRPr b="1"/>
          </a:p>
          <a:p>
            <a:pPr indent="0" lvl="0" marL="0" rtl="0" algn="ctr">
              <a:spcBef>
                <a:spcPts val="0"/>
              </a:spcBef>
              <a:spcAft>
                <a:spcPts val="0"/>
              </a:spcAft>
              <a:buNone/>
            </a:pPr>
            <a:r>
              <a:rPr lang="en-GB" u="sng">
                <a:solidFill>
                  <a:srgbClr val="5D7C8A"/>
                </a:solidFill>
                <a:hlinkClick r:id="rId6">
                  <a:extLst>
                    <a:ext uri="{A12FA001-AC4F-418D-AE19-62706E023703}">
                      <ahyp:hlinkClr val="tx"/>
                    </a:ext>
                  </a:extLst>
                </a:hlinkClick>
              </a:rPr>
              <a:t>http://www.alsa.org/fight-als/edau/ibc-progress-infographic.html</a:t>
            </a:r>
            <a:endParaRPr>
              <a:solidFill>
                <a:srgbClr val="5D7C8A"/>
              </a:solidFill>
            </a:endParaRPr>
          </a:p>
        </p:txBody>
      </p:sp>
      <p:sp>
        <p:nvSpPr>
          <p:cNvPr id="260" name="Google Shape;260;p49"/>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The #ALSIceBucketChallenge</a:t>
            </a:r>
            <a:endParaRPr b="1" sz="3000">
              <a:solidFill>
                <a:srgbClr val="5D7C8A"/>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0"/>
          <p:cNvSpPr txBox="1"/>
          <p:nvPr/>
        </p:nvSpPr>
        <p:spPr>
          <a:xfrm>
            <a:off x="669625" y="1281900"/>
            <a:ext cx="5517300" cy="24879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Char char="★"/>
            </a:pPr>
            <a:r>
              <a:rPr b="1" lang="en-GB" sz="1800">
                <a:solidFill>
                  <a:srgbClr val="5D7C8A"/>
                </a:solidFill>
              </a:rPr>
              <a:t>Organisation</a:t>
            </a:r>
            <a:r>
              <a:rPr lang="en-GB" sz="1800">
                <a:solidFill>
                  <a:schemeClr val="dk1"/>
                </a:solidFill>
              </a:rPr>
              <a:t> and mobilisation of your people</a:t>
            </a:r>
            <a:endParaRPr sz="1800">
              <a:solidFill>
                <a:schemeClr val="dk1"/>
              </a:solidFill>
            </a:endParaRPr>
          </a:p>
          <a:p>
            <a:pPr indent="-342900" lvl="0" marL="457200" rtl="0" algn="l">
              <a:spcBef>
                <a:spcPts val="0"/>
              </a:spcBef>
              <a:spcAft>
                <a:spcPts val="0"/>
              </a:spcAft>
              <a:buClr>
                <a:schemeClr val="dk1"/>
              </a:buClr>
              <a:buSzPts val="1800"/>
              <a:buChar char="★"/>
            </a:pPr>
            <a:r>
              <a:rPr b="1" lang="en-GB" sz="1800">
                <a:solidFill>
                  <a:srgbClr val="5D7C8A"/>
                </a:solidFill>
              </a:rPr>
              <a:t>Inclusive</a:t>
            </a:r>
            <a:r>
              <a:rPr lang="en-GB" sz="1800">
                <a:solidFill>
                  <a:schemeClr val="dk1"/>
                </a:solidFill>
              </a:rPr>
              <a:t> - involving all, including marginalised communities</a:t>
            </a:r>
            <a:endParaRPr sz="1800">
              <a:solidFill>
                <a:schemeClr val="dk1"/>
              </a:solidFill>
            </a:endParaRPr>
          </a:p>
          <a:p>
            <a:pPr indent="-342900" lvl="0" marL="457200" rtl="0" algn="l">
              <a:spcBef>
                <a:spcPts val="0"/>
              </a:spcBef>
              <a:spcAft>
                <a:spcPts val="0"/>
              </a:spcAft>
              <a:buClr>
                <a:schemeClr val="dk1"/>
              </a:buClr>
              <a:buSzPts val="1800"/>
              <a:buChar char="★"/>
            </a:pPr>
            <a:r>
              <a:rPr b="1" lang="en-GB" sz="1800">
                <a:solidFill>
                  <a:srgbClr val="5D7C8A"/>
                </a:solidFill>
              </a:rPr>
              <a:t>Being clear</a:t>
            </a:r>
            <a:r>
              <a:rPr lang="en-GB" sz="1800">
                <a:solidFill>
                  <a:schemeClr val="dk1"/>
                </a:solidFill>
              </a:rPr>
              <a:t> about the change you want to see</a:t>
            </a:r>
            <a:endParaRPr sz="1800">
              <a:solidFill>
                <a:schemeClr val="dk1"/>
              </a:solidFill>
            </a:endParaRPr>
          </a:p>
          <a:p>
            <a:pPr indent="-342900" lvl="0" marL="457200" rtl="0" algn="l">
              <a:spcBef>
                <a:spcPts val="0"/>
              </a:spcBef>
              <a:spcAft>
                <a:spcPts val="0"/>
              </a:spcAft>
              <a:buClr>
                <a:schemeClr val="dk1"/>
              </a:buClr>
              <a:buSzPts val="1800"/>
              <a:buChar char="★"/>
            </a:pPr>
            <a:r>
              <a:rPr b="1" lang="en-GB" sz="1800">
                <a:solidFill>
                  <a:srgbClr val="5D7C8A"/>
                </a:solidFill>
              </a:rPr>
              <a:t>Responsive</a:t>
            </a:r>
            <a:r>
              <a:rPr lang="en-GB" sz="1800">
                <a:solidFill>
                  <a:schemeClr val="dk1"/>
                </a:solidFill>
              </a:rPr>
              <a:t> to real-time issues and events</a:t>
            </a:r>
            <a:endParaRPr sz="1800">
              <a:solidFill>
                <a:schemeClr val="dk1"/>
              </a:solidFill>
            </a:endParaRPr>
          </a:p>
          <a:p>
            <a:pPr indent="-342900" lvl="0" marL="457200" rtl="0" algn="l">
              <a:spcBef>
                <a:spcPts val="0"/>
              </a:spcBef>
              <a:spcAft>
                <a:spcPts val="0"/>
              </a:spcAft>
              <a:buClr>
                <a:schemeClr val="dk1"/>
              </a:buClr>
              <a:buSzPts val="1800"/>
              <a:buChar char="★"/>
            </a:pPr>
            <a:r>
              <a:rPr b="1" lang="en-GB" sz="1800">
                <a:solidFill>
                  <a:srgbClr val="5D7C8A"/>
                </a:solidFill>
              </a:rPr>
              <a:t>Inspire others</a:t>
            </a:r>
            <a:r>
              <a:rPr lang="en-GB" sz="1800">
                <a:solidFill>
                  <a:schemeClr val="dk1"/>
                </a:solidFill>
              </a:rPr>
              <a:t> to generate their own campaigns</a:t>
            </a:r>
            <a:endParaRPr sz="1800">
              <a:solidFill>
                <a:schemeClr val="dk1"/>
              </a:solidFill>
            </a:endParaRPr>
          </a:p>
          <a:p>
            <a:pPr indent="-342900" lvl="0" marL="457200" rtl="0" algn="l">
              <a:spcBef>
                <a:spcPts val="0"/>
              </a:spcBef>
              <a:spcAft>
                <a:spcPts val="0"/>
              </a:spcAft>
              <a:buClr>
                <a:schemeClr val="dk1"/>
              </a:buClr>
              <a:buSzPts val="1800"/>
              <a:buChar char="★"/>
            </a:pPr>
            <a:r>
              <a:rPr b="1" lang="en-GB" sz="1800">
                <a:solidFill>
                  <a:srgbClr val="5D7C8A"/>
                </a:solidFill>
              </a:rPr>
              <a:t>Hybridisation</a:t>
            </a:r>
            <a:r>
              <a:rPr lang="en-GB" sz="1800">
                <a:solidFill>
                  <a:schemeClr val="dk1"/>
                </a:solidFill>
              </a:rPr>
              <a:t> - both online and offline activities working together.</a:t>
            </a:r>
            <a:endParaRPr sz="1800"/>
          </a:p>
        </p:txBody>
      </p:sp>
      <p:pic>
        <p:nvPicPr>
          <p:cNvPr id="266" name="Google Shape;266;p50"/>
          <p:cNvPicPr preferRelativeResize="0"/>
          <p:nvPr/>
        </p:nvPicPr>
        <p:blipFill>
          <a:blip r:embed="rId3">
            <a:alphaModFix/>
          </a:blip>
          <a:stretch>
            <a:fillRect/>
          </a:stretch>
        </p:blipFill>
        <p:spPr>
          <a:xfrm>
            <a:off x="6293346" y="1190088"/>
            <a:ext cx="2579724" cy="2579724"/>
          </a:xfrm>
          <a:prstGeom prst="rect">
            <a:avLst/>
          </a:prstGeom>
          <a:noFill/>
          <a:ln>
            <a:noFill/>
          </a:ln>
        </p:spPr>
      </p:pic>
      <p:sp>
        <p:nvSpPr>
          <p:cNvPr id="267" name="Google Shape;267;p50"/>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Features of a successful campaign</a:t>
            </a:r>
            <a:endParaRPr b="1" sz="3000">
              <a:solidFill>
                <a:srgbClr val="5D7C8A"/>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51"/>
          <p:cNvPicPr preferRelativeResize="0"/>
          <p:nvPr/>
        </p:nvPicPr>
        <p:blipFill rotWithShape="1">
          <a:blip r:embed="rId3">
            <a:alphaModFix/>
          </a:blip>
          <a:srcRect b="29" l="0" r="0" t="39"/>
          <a:stretch/>
        </p:blipFill>
        <p:spPr>
          <a:xfrm>
            <a:off x="1" y="0"/>
            <a:ext cx="497998" cy="5143498"/>
          </a:xfrm>
          <a:prstGeom prst="rect">
            <a:avLst/>
          </a:prstGeom>
          <a:noFill/>
          <a:ln>
            <a:noFill/>
          </a:ln>
        </p:spPr>
      </p:pic>
      <p:pic>
        <p:nvPicPr>
          <p:cNvPr id="273" name="Google Shape;273;p51"/>
          <p:cNvPicPr preferRelativeResize="0"/>
          <p:nvPr/>
        </p:nvPicPr>
        <p:blipFill rotWithShape="1">
          <a:blip r:embed="rId4">
            <a:alphaModFix/>
          </a:blip>
          <a:srcRect b="0" l="0" r="0" t="0"/>
          <a:stretch/>
        </p:blipFill>
        <p:spPr>
          <a:xfrm>
            <a:off x="2313182" y="703750"/>
            <a:ext cx="4517626" cy="1868000"/>
          </a:xfrm>
          <a:prstGeom prst="rect">
            <a:avLst/>
          </a:prstGeom>
          <a:noFill/>
          <a:ln>
            <a:noFill/>
          </a:ln>
        </p:spPr>
      </p:pic>
      <p:sp>
        <p:nvSpPr>
          <p:cNvPr id="274" name="Google Shape;274;p51"/>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3600">
                <a:solidFill>
                  <a:srgbClr val="F7931D"/>
                </a:solidFill>
              </a:rPr>
              <a:t>www.hackinghate.eu</a:t>
            </a:r>
            <a:endParaRPr b="1" sz="3600">
              <a:solidFill>
                <a:srgbClr val="F7931D"/>
              </a:solidFill>
            </a:endParaRPr>
          </a:p>
        </p:txBody>
      </p:sp>
      <p:sp>
        <p:nvSpPr>
          <p:cNvPr id="275" name="Google Shape;275;p51"/>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500">
                <a:solidFill>
                  <a:srgbClr val="F7931D"/>
                </a:solidFill>
              </a:rPr>
              <a:t>#SELMA_eu</a:t>
            </a:r>
            <a:endParaRPr b="1" sz="2500">
              <a:solidFill>
                <a:srgbClr val="F7931D"/>
              </a:solidFill>
            </a:endParaRPr>
          </a:p>
        </p:txBody>
      </p:sp>
      <p:pic>
        <p:nvPicPr>
          <p:cNvPr id="276" name="Google Shape;276;p51"/>
          <p:cNvPicPr preferRelativeResize="0"/>
          <p:nvPr/>
        </p:nvPicPr>
        <p:blipFill rotWithShape="1">
          <a:blip r:embed="rId5">
            <a:alphaModFix/>
          </a:blip>
          <a:srcRect b="0" l="0" r="0" t="0"/>
          <a:stretch/>
        </p:blipFill>
        <p:spPr>
          <a:xfrm>
            <a:off x="2994226" y="3738238"/>
            <a:ext cx="421425" cy="421425"/>
          </a:xfrm>
          <a:prstGeom prst="rect">
            <a:avLst/>
          </a:prstGeom>
          <a:noFill/>
          <a:ln>
            <a:noFill/>
          </a:ln>
        </p:spPr>
      </p:pic>
      <p:pic>
        <p:nvPicPr>
          <p:cNvPr id="277" name="Google Shape;277;p51"/>
          <p:cNvPicPr preferRelativeResize="0"/>
          <p:nvPr/>
        </p:nvPicPr>
        <p:blipFill>
          <a:blip r:embed="rId6">
            <a:alphaModFix/>
          </a:blip>
          <a:stretch>
            <a:fillRect/>
          </a:stretch>
        </p:blipFill>
        <p:spPr>
          <a:xfrm>
            <a:off x="698200" y="4566900"/>
            <a:ext cx="2193600" cy="413000"/>
          </a:xfrm>
          <a:prstGeom prst="rect">
            <a:avLst/>
          </a:prstGeom>
          <a:noFill/>
          <a:ln>
            <a:noFill/>
          </a:ln>
        </p:spPr>
      </p:pic>
      <p:pic>
        <p:nvPicPr>
          <p:cNvPr id="278" name="Google Shape;278;p51"/>
          <p:cNvPicPr preferRelativeResize="0"/>
          <p:nvPr/>
        </p:nvPicPr>
        <p:blipFill rotWithShape="1">
          <a:blip r:embed="rId7">
            <a:alphaModFix/>
          </a:blip>
          <a:srcRect b="0" l="0" r="0" t="0"/>
          <a:stretch/>
        </p:blipFill>
        <p:spPr>
          <a:xfrm>
            <a:off x="4951950" y="4627776"/>
            <a:ext cx="953696" cy="291250"/>
          </a:xfrm>
          <a:prstGeom prst="rect">
            <a:avLst/>
          </a:prstGeom>
          <a:noFill/>
          <a:ln>
            <a:noFill/>
          </a:ln>
        </p:spPr>
      </p:pic>
      <p:pic>
        <p:nvPicPr>
          <p:cNvPr id="279" name="Google Shape;279;p51"/>
          <p:cNvPicPr preferRelativeResize="0"/>
          <p:nvPr/>
        </p:nvPicPr>
        <p:blipFill rotWithShape="1">
          <a:blip r:embed="rId8">
            <a:alphaModFix/>
          </a:blip>
          <a:srcRect b="6254" l="0" r="0" t="6263"/>
          <a:stretch/>
        </p:blipFill>
        <p:spPr>
          <a:xfrm>
            <a:off x="3022725" y="4566900"/>
            <a:ext cx="1169370" cy="412999"/>
          </a:xfrm>
          <a:prstGeom prst="rect">
            <a:avLst/>
          </a:prstGeom>
          <a:noFill/>
          <a:ln>
            <a:noFill/>
          </a:ln>
        </p:spPr>
      </p:pic>
      <p:pic>
        <p:nvPicPr>
          <p:cNvPr id="280" name="Google Shape;280;p51"/>
          <p:cNvPicPr preferRelativeResize="0"/>
          <p:nvPr/>
        </p:nvPicPr>
        <p:blipFill rotWithShape="1">
          <a:blip r:embed="rId9">
            <a:alphaModFix/>
          </a:blip>
          <a:srcRect b="0" l="0" r="0" t="0"/>
          <a:stretch/>
        </p:blipFill>
        <p:spPr>
          <a:xfrm>
            <a:off x="4323031" y="4524394"/>
            <a:ext cx="498000" cy="498000"/>
          </a:xfrm>
          <a:prstGeom prst="rect">
            <a:avLst/>
          </a:prstGeom>
          <a:noFill/>
          <a:ln>
            <a:noFill/>
          </a:ln>
        </p:spPr>
      </p:pic>
      <p:pic>
        <p:nvPicPr>
          <p:cNvPr id="281" name="Google Shape;281;p51"/>
          <p:cNvPicPr preferRelativeResize="0"/>
          <p:nvPr/>
        </p:nvPicPr>
        <p:blipFill rotWithShape="1">
          <a:blip r:embed="rId10">
            <a:alphaModFix/>
          </a:blip>
          <a:srcRect b="0" l="0" r="0" t="0"/>
          <a:stretch/>
        </p:blipFill>
        <p:spPr>
          <a:xfrm>
            <a:off x="6036575" y="4499890"/>
            <a:ext cx="498002" cy="547023"/>
          </a:xfrm>
          <a:prstGeom prst="rect">
            <a:avLst/>
          </a:prstGeom>
          <a:noFill/>
          <a:ln>
            <a:noFill/>
          </a:ln>
        </p:spPr>
      </p:pic>
      <p:pic>
        <p:nvPicPr>
          <p:cNvPr id="282" name="Google Shape;282;p51"/>
          <p:cNvPicPr preferRelativeResize="0"/>
          <p:nvPr/>
        </p:nvPicPr>
        <p:blipFill rotWithShape="1">
          <a:blip r:embed="rId11">
            <a:alphaModFix/>
          </a:blip>
          <a:srcRect b="0" l="0" r="0" t="0"/>
          <a:stretch/>
        </p:blipFill>
        <p:spPr>
          <a:xfrm>
            <a:off x="6665500" y="4617700"/>
            <a:ext cx="953698" cy="311403"/>
          </a:xfrm>
          <a:prstGeom prst="rect">
            <a:avLst/>
          </a:prstGeom>
          <a:noFill/>
          <a:ln>
            <a:noFill/>
          </a:ln>
        </p:spPr>
      </p:pic>
      <p:pic>
        <p:nvPicPr>
          <p:cNvPr id="283" name="Google Shape;283;p51"/>
          <p:cNvPicPr preferRelativeResize="0"/>
          <p:nvPr/>
        </p:nvPicPr>
        <p:blipFill rotWithShape="1">
          <a:blip r:embed="rId12">
            <a:alphaModFix/>
          </a:blip>
          <a:srcRect b="0" l="0" r="0" t="0"/>
          <a:stretch/>
        </p:blipFill>
        <p:spPr>
          <a:xfrm>
            <a:off x="7750125" y="4627775"/>
            <a:ext cx="1142175" cy="291250"/>
          </a:xfrm>
          <a:prstGeom prst="rect">
            <a:avLst/>
          </a:prstGeom>
          <a:noFill/>
          <a:ln>
            <a:noFill/>
          </a:ln>
        </p:spPr>
      </p:pic>
      <p:pic>
        <p:nvPicPr>
          <p:cNvPr id="284" name="Google Shape;284;p51"/>
          <p:cNvPicPr preferRelativeResize="0"/>
          <p:nvPr/>
        </p:nvPicPr>
        <p:blipFill>
          <a:blip r:embed="rId13">
            <a:alphaModFix/>
          </a:blip>
          <a:stretch>
            <a:fillRect/>
          </a:stretch>
        </p:blipFill>
        <p:spPr>
          <a:xfrm>
            <a:off x="69752" y="499600"/>
            <a:ext cx="358499" cy="35741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38"/>
          <p:cNvSpPr txBox="1"/>
          <p:nvPr>
            <p:ph type="title"/>
          </p:nvPr>
        </p:nvSpPr>
        <p:spPr>
          <a:xfrm>
            <a:off x="6475425" y="1609750"/>
            <a:ext cx="2698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What do you think about this?</a:t>
            </a:r>
            <a:endParaRPr b="1" sz="3000">
              <a:solidFill>
                <a:srgbClr val="5D7C8A"/>
              </a:solidFill>
            </a:endParaRPr>
          </a:p>
        </p:txBody>
      </p:sp>
      <p:pic>
        <p:nvPicPr>
          <p:cNvPr id="164" name="Google Shape;164;p38"/>
          <p:cNvPicPr preferRelativeResize="0"/>
          <p:nvPr/>
        </p:nvPicPr>
        <p:blipFill rotWithShape="1">
          <a:blip r:embed="rId3">
            <a:alphaModFix/>
          </a:blip>
          <a:srcRect b="12357" l="0" r="0" t="0"/>
          <a:stretch/>
        </p:blipFill>
        <p:spPr>
          <a:xfrm>
            <a:off x="798125" y="506400"/>
            <a:ext cx="5615400" cy="3937200"/>
          </a:xfrm>
          <a:prstGeom prst="roundRect">
            <a:avLst>
              <a:gd fmla="val 9991" name="adj"/>
            </a:avLst>
          </a:prstGeom>
          <a:noFill/>
          <a:ln cap="flat" cmpd="sng" w="28575">
            <a:solidFill>
              <a:srgbClr val="5D7C8A"/>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39"/>
          <p:cNvPicPr preferRelativeResize="0"/>
          <p:nvPr/>
        </p:nvPicPr>
        <p:blipFill>
          <a:blip r:embed="rId3">
            <a:alphaModFix/>
          </a:blip>
          <a:stretch>
            <a:fillRect/>
          </a:stretch>
        </p:blipFill>
        <p:spPr>
          <a:xfrm>
            <a:off x="674175" y="143225"/>
            <a:ext cx="3407400" cy="2271600"/>
          </a:xfrm>
          <a:prstGeom prst="roundRect">
            <a:avLst>
              <a:gd fmla="val 7787" name="adj"/>
            </a:avLst>
          </a:prstGeom>
          <a:noFill/>
          <a:ln cap="flat" cmpd="sng" w="28575">
            <a:solidFill>
              <a:srgbClr val="5D7C8A"/>
            </a:solidFill>
            <a:prstDash val="solid"/>
            <a:round/>
            <a:headEnd len="sm" w="sm" type="none"/>
            <a:tailEnd len="sm" w="sm" type="none"/>
          </a:ln>
        </p:spPr>
      </p:pic>
      <p:pic>
        <p:nvPicPr>
          <p:cNvPr id="170" name="Google Shape;170;p39"/>
          <p:cNvPicPr preferRelativeResize="0"/>
          <p:nvPr/>
        </p:nvPicPr>
        <p:blipFill rotWithShape="1">
          <a:blip r:embed="rId4">
            <a:alphaModFix/>
          </a:blip>
          <a:srcRect b="0" l="0" r="0" t="9214"/>
          <a:stretch/>
        </p:blipFill>
        <p:spPr>
          <a:xfrm>
            <a:off x="5022675" y="143225"/>
            <a:ext cx="3999600" cy="2041500"/>
          </a:xfrm>
          <a:prstGeom prst="roundRect">
            <a:avLst>
              <a:gd fmla="val 5918" name="adj"/>
            </a:avLst>
          </a:prstGeom>
          <a:noFill/>
          <a:ln cap="flat" cmpd="sng" w="28575">
            <a:solidFill>
              <a:srgbClr val="5D7C8A"/>
            </a:solidFill>
            <a:prstDash val="solid"/>
            <a:round/>
            <a:headEnd len="sm" w="sm" type="none"/>
            <a:tailEnd len="sm" w="sm" type="none"/>
          </a:ln>
        </p:spPr>
      </p:pic>
      <p:pic>
        <p:nvPicPr>
          <p:cNvPr descr="*trigger warning*&#10;&#10;blatant racism in a chinese advertisement" id="171" name="Google Shape;171;p39" title="Racist Chinese Laundry Detergent Ad Qiaobi (俏比) ad">
            <a:hlinkClick r:id="rId5"/>
          </p:cNvPr>
          <p:cNvPicPr preferRelativeResize="0"/>
          <p:nvPr/>
        </p:nvPicPr>
        <p:blipFill>
          <a:blip r:embed="rId6">
            <a:alphaModFix/>
          </a:blip>
          <a:stretch>
            <a:fillRect/>
          </a:stretch>
        </p:blipFill>
        <p:spPr>
          <a:xfrm>
            <a:off x="736058" y="2655575"/>
            <a:ext cx="2592041" cy="1944025"/>
          </a:xfrm>
          <a:prstGeom prst="rect">
            <a:avLst/>
          </a:prstGeom>
          <a:noFill/>
          <a:ln>
            <a:noFill/>
          </a:ln>
        </p:spPr>
      </p:pic>
      <p:pic>
        <p:nvPicPr>
          <p:cNvPr id="172" name="Google Shape;172;p39" title="Christmas Party. Morrisons Makes It.">
            <a:hlinkClick r:id="rId7"/>
          </p:cNvPr>
          <p:cNvPicPr preferRelativeResize="0"/>
          <p:nvPr/>
        </p:nvPicPr>
        <p:blipFill>
          <a:blip r:embed="rId8">
            <a:alphaModFix/>
          </a:blip>
          <a:stretch>
            <a:fillRect/>
          </a:stretch>
        </p:blipFill>
        <p:spPr>
          <a:xfrm>
            <a:off x="3610392" y="2958650"/>
            <a:ext cx="2592017" cy="1944013"/>
          </a:xfrm>
          <a:prstGeom prst="rect">
            <a:avLst/>
          </a:prstGeom>
          <a:noFill/>
          <a:ln>
            <a:noFill/>
          </a:ln>
        </p:spPr>
      </p:pic>
      <p:sp>
        <p:nvSpPr>
          <p:cNvPr id="173" name="Google Shape;173;p39"/>
          <p:cNvSpPr txBox="1"/>
          <p:nvPr>
            <p:ph type="title"/>
          </p:nvPr>
        </p:nvSpPr>
        <p:spPr>
          <a:xfrm>
            <a:off x="3661275" y="2322400"/>
            <a:ext cx="2698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And these?</a:t>
            </a:r>
            <a:endParaRPr b="1" sz="3000">
              <a:solidFill>
                <a:srgbClr val="5D7C8A"/>
              </a:solidFill>
            </a:endParaRPr>
          </a:p>
        </p:txBody>
      </p:sp>
      <p:pic>
        <p:nvPicPr>
          <p:cNvPr descr="Bullying. Harassment. Is this the best a man can get? It's only by challenging ourselves to do more, that we can get closer to our best. To say the right thing, to act the right way. We are taking action at http://www.thebestmencanbe.org. Join us.&#10;&#10;Watch our next Short Film: https://www.youtube.com/watch?v=kbHXIN6EzWo&#10;&#10;Subscribe for the latest Gillette videos: http://www.youtube.com/subscription_center?add_user=Gillette&#10; &#10;More Gillette Channels: &#10;Website: http://gillette.com/en-us&#10;Facebook: http://www.facebook.com/gillette&#10;Twitter: http://www.twitter.com/gillette&#10;Instagram: https://www.instagram.com/gillette/&#10;&#10;This Gillette commercial is about our belief in the best in men. #TheBestMenCanBe #Gillette" id="174" name="Google Shape;174;p39" title="We Believe: The Best Men Can Be | Gillette (Short Film)">
            <a:hlinkClick r:id="rId9"/>
          </p:cNvPr>
          <p:cNvPicPr preferRelativeResize="0"/>
          <p:nvPr/>
        </p:nvPicPr>
        <p:blipFill>
          <a:blip r:embed="rId10">
            <a:alphaModFix/>
          </a:blip>
          <a:stretch>
            <a:fillRect/>
          </a:stretch>
        </p:blipFill>
        <p:spPr>
          <a:xfrm>
            <a:off x="6359475" y="2554299"/>
            <a:ext cx="2662850" cy="1997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40">
            <a:hlinkClick r:id="rId3"/>
          </p:cNvPr>
          <p:cNvPicPr preferRelativeResize="0"/>
          <p:nvPr/>
        </p:nvPicPr>
        <p:blipFill rotWithShape="1">
          <a:blip r:embed="rId4">
            <a:alphaModFix/>
          </a:blip>
          <a:srcRect b="1748" l="11953" r="27520" t="0"/>
          <a:stretch/>
        </p:blipFill>
        <p:spPr>
          <a:xfrm>
            <a:off x="1072450" y="587950"/>
            <a:ext cx="4567500" cy="3754200"/>
          </a:xfrm>
          <a:prstGeom prst="roundRect">
            <a:avLst>
              <a:gd fmla="val 5141" name="adj"/>
            </a:avLst>
          </a:prstGeom>
          <a:noFill/>
          <a:ln cap="flat" cmpd="sng" w="28575">
            <a:solidFill>
              <a:srgbClr val="5D7C8A"/>
            </a:solidFill>
            <a:prstDash val="solid"/>
            <a:round/>
            <a:headEnd len="sm" w="sm" type="none"/>
            <a:tailEnd len="sm" w="sm" type="none"/>
          </a:ln>
        </p:spPr>
      </p:pic>
      <p:pic>
        <p:nvPicPr>
          <p:cNvPr id="180" name="Google Shape;180;p40"/>
          <p:cNvPicPr preferRelativeResize="0"/>
          <p:nvPr/>
        </p:nvPicPr>
        <p:blipFill>
          <a:blip r:embed="rId5">
            <a:alphaModFix/>
          </a:blip>
          <a:stretch>
            <a:fillRect/>
          </a:stretch>
        </p:blipFill>
        <p:spPr>
          <a:xfrm>
            <a:off x="7228237" y="4547458"/>
            <a:ext cx="1026575" cy="471675"/>
          </a:xfrm>
          <a:prstGeom prst="rect">
            <a:avLst/>
          </a:prstGeom>
          <a:noFill/>
          <a:ln>
            <a:noFill/>
          </a:ln>
        </p:spPr>
      </p:pic>
      <p:pic>
        <p:nvPicPr>
          <p:cNvPr id="181" name="Google Shape;181;p40"/>
          <p:cNvPicPr preferRelativeResize="0"/>
          <p:nvPr/>
        </p:nvPicPr>
        <p:blipFill>
          <a:blip r:embed="rId6">
            <a:alphaModFix/>
          </a:blip>
          <a:stretch>
            <a:fillRect/>
          </a:stretch>
        </p:blipFill>
        <p:spPr>
          <a:xfrm>
            <a:off x="8338052" y="4547458"/>
            <a:ext cx="684261" cy="471675"/>
          </a:xfrm>
          <a:prstGeom prst="rect">
            <a:avLst/>
          </a:prstGeom>
          <a:noFill/>
          <a:ln>
            <a:noFill/>
          </a:ln>
        </p:spPr>
      </p:pic>
      <p:sp>
        <p:nvSpPr>
          <p:cNvPr id="182" name="Google Shape;182;p40"/>
          <p:cNvSpPr txBox="1"/>
          <p:nvPr>
            <p:ph type="title"/>
          </p:nvPr>
        </p:nvSpPr>
        <p:spPr>
          <a:xfrm>
            <a:off x="6010300" y="1894500"/>
            <a:ext cx="2698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How about this?</a:t>
            </a:r>
            <a:endParaRPr b="1" sz="3000">
              <a:solidFill>
                <a:srgbClr val="5D7C8A"/>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1"/>
          <p:cNvSpPr txBox="1"/>
          <p:nvPr/>
        </p:nvSpPr>
        <p:spPr>
          <a:xfrm>
            <a:off x="4975713" y="1367100"/>
            <a:ext cx="3732000" cy="47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p>
        </p:txBody>
      </p:sp>
      <p:sp>
        <p:nvSpPr>
          <p:cNvPr id="188" name="Google Shape;188;p41"/>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Contrasting views</a:t>
            </a:r>
            <a:endParaRPr b="1" sz="3000">
              <a:solidFill>
                <a:srgbClr val="5D7C8A"/>
              </a:solidFill>
            </a:endParaRPr>
          </a:p>
        </p:txBody>
      </p:sp>
      <p:sp>
        <p:nvSpPr>
          <p:cNvPr id="189" name="Google Shape;189;p41"/>
          <p:cNvSpPr txBox="1"/>
          <p:nvPr/>
        </p:nvSpPr>
        <p:spPr>
          <a:xfrm>
            <a:off x="906175" y="1068000"/>
            <a:ext cx="3791100" cy="32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a:t>‘Nationalist, xenophobic, colonial and racist’</a:t>
            </a:r>
            <a:endParaRPr i="1"/>
          </a:p>
        </p:txBody>
      </p:sp>
      <p:sp>
        <p:nvSpPr>
          <p:cNvPr id="190" name="Google Shape;190;p41"/>
          <p:cNvSpPr txBox="1"/>
          <p:nvPr/>
        </p:nvSpPr>
        <p:spPr>
          <a:xfrm>
            <a:off x="5288675" y="878575"/>
            <a:ext cx="3455400" cy="47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a:t>‘...African stereotypes are upended and history is rewritten’</a:t>
            </a:r>
            <a:endParaRPr i="1"/>
          </a:p>
        </p:txBody>
      </p:sp>
      <p:pic>
        <p:nvPicPr>
          <p:cNvPr id="191" name="Google Shape;191;p41">
            <a:hlinkClick r:id="rId3"/>
          </p:cNvPr>
          <p:cNvPicPr preferRelativeResize="0"/>
          <p:nvPr/>
        </p:nvPicPr>
        <p:blipFill>
          <a:blip r:embed="rId4">
            <a:alphaModFix/>
          </a:blip>
          <a:stretch>
            <a:fillRect/>
          </a:stretch>
        </p:blipFill>
        <p:spPr>
          <a:xfrm>
            <a:off x="5367684" y="1462432"/>
            <a:ext cx="3149400" cy="3052800"/>
          </a:xfrm>
          <a:prstGeom prst="roundRect">
            <a:avLst>
              <a:gd fmla="val 7928" name="adj"/>
            </a:avLst>
          </a:prstGeom>
          <a:noFill/>
          <a:ln cap="flat" cmpd="sng" w="28575">
            <a:solidFill>
              <a:srgbClr val="5D7C8A"/>
            </a:solidFill>
            <a:prstDash val="solid"/>
            <a:round/>
            <a:headEnd len="sm" w="sm" type="none"/>
            <a:tailEnd len="sm" w="sm" type="none"/>
          </a:ln>
        </p:spPr>
      </p:pic>
      <p:pic>
        <p:nvPicPr>
          <p:cNvPr id="192" name="Google Shape;192;p41"/>
          <p:cNvPicPr preferRelativeResize="0"/>
          <p:nvPr/>
        </p:nvPicPr>
        <p:blipFill>
          <a:blip r:embed="rId5">
            <a:alphaModFix/>
          </a:blip>
          <a:stretch>
            <a:fillRect/>
          </a:stretch>
        </p:blipFill>
        <p:spPr>
          <a:xfrm>
            <a:off x="5445600" y="1732813"/>
            <a:ext cx="768225" cy="227125"/>
          </a:xfrm>
          <a:prstGeom prst="rect">
            <a:avLst/>
          </a:prstGeom>
          <a:noFill/>
          <a:ln>
            <a:noFill/>
          </a:ln>
        </p:spPr>
      </p:pic>
      <p:pic>
        <p:nvPicPr>
          <p:cNvPr id="193" name="Google Shape;193;p41">
            <a:hlinkClick r:id="rId6"/>
          </p:cNvPr>
          <p:cNvPicPr preferRelativeResize="0"/>
          <p:nvPr/>
        </p:nvPicPr>
        <p:blipFill>
          <a:blip r:embed="rId7">
            <a:alphaModFix/>
          </a:blip>
          <a:stretch>
            <a:fillRect/>
          </a:stretch>
        </p:blipFill>
        <p:spPr>
          <a:xfrm>
            <a:off x="752875" y="1462425"/>
            <a:ext cx="4097700" cy="3052800"/>
          </a:xfrm>
          <a:prstGeom prst="roundRect">
            <a:avLst>
              <a:gd fmla="val 8568" name="adj"/>
            </a:avLst>
          </a:prstGeom>
          <a:noFill/>
          <a:ln cap="flat" cmpd="sng" w="28575">
            <a:solidFill>
              <a:srgbClr val="5D7C8A"/>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42"/>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Opinions = news?</a:t>
            </a:r>
            <a:endParaRPr b="1" sz="3000">
              <a:solidFill>
                <a:srgbClr val="5D7C8A"/>
              </a:solidFill>
            </a:endParaRPr>
          </a:p>
        </p:txBody>
      </p:sp>
      <p:pic>
        <p:nvPicPr>
          <p:cNvPr id="199" name="Google Shape;199;p42"/>
          <p:cNvPicPr preferRelativeResize="0"/>
          <p:nvPr/>
        </p:nvPicPr>
        <p:blipFill>
          <a:blip r:embed="rId3">
            <a:alphaModFix/>
          </a:blip>
          <a:stretch>
            <a:fillRect/>
          </a:stretch>
        </p:blipFill>
        <p:spPr>
          <a:xfrm>
            <a:off x="577425" y="1523875"/>
            <a:ext cx="2614200" cy="2962800"/>
          </a:xfrm>
          <a:prstGeom prst="roundRect">
            <a:avLst>
              <a:gd fmla="val 9335" name="adj"/>
            </a:avLst>
          </a:prstGeom>
          <a:noFill/>
          <a:ln cap="flat" cmpd="sng" w="28575">
            <a:solidFill>
              <a:srgbClr val="5D7C8A"/>
            </a:solidFill>
            <a:prstDash val="solid"/>
            <a:round/>
            <a:headEnd len="sm" w="sm" type="none"/>
            <a:tailEnd len="sm" w="sm" type="none"/>
          </a:ln>
        </p:spPr>
      </p:pic>
      <p:grpSp>
        <p:nvGrpSpPr>
          <p:cNvPr id="200" name="Google Shape;200;p42"/>
          <p:cNvGrpSpPr/>
          <p:nvPr/>
        </p:nvGrpSpPr>
        <p:grpSpPr>
          <a:xfrm>
            <a:off x="3372142" y="1346924"/>
            <a:ext cx="2606100" cy="3316800"/>
            <a:chOff x="3312942" y="1384474"/>
            <a:chExt cx="2606100" cy="3316800"/>
          </a:xfrm>
        </p:grpSpPr>
        <p:pic>
          <p:nvPicPr>
            <p:cNvPr id="201" name="Google Shape;201;p42"/>
            <p:cNvPicPr preferRelativeResize="0"/>
            <p:nvPr/>
          </p:nvPicPr>
          <p:blipFill>
            <a:blip r:embed="rId4">
              <a:alphaModFix/>
            </a:blip>
            <a:stretch>
              <a:fillRect/>
            </a:stretch>
          </p:blipFill>
          <p:spPr>
            <a:xfrm>
              <a:off x="3312942" y="1384474"/>
              <a:ext cx="2606100" cy="3316800"/>
            </a:xfrm>
            <a:prstGeom prst="roundRect">
              <a:avLst>
                <a:gd fmla="val 10037" name="adj"/>
              </a:avLst>
            </a:prstGeom>
            <a:noFill/>
            <a:ln cap="flat" cmpd="sng" w="28575">
              <a:solidFill>
                <a:srgbClr val="5D7C8A"/>
              </a:solidFill>
              <a:prstDash val="solid"/>
              <a:round/>
              <a:headEnd len="sm" w="sm" type="none"/>
              <a:tailEnd len="sm" w="sm" type="none"/>
            </a:ln>
          </p:spPr>
        </p:pic>
        <p:grpSp>
          <p:nvGrpSpPr>
            <p:cNvPr id="202" name="Google Shape;202;p42"/>
            <p:cNvGrpSpPr/>
            <p:nvPr/>
          </p:nvGrpSpPr>
          <p:grpSpPr>
            <a:xfrm>
              <a:off x="3392509" y="1463486"/>
              <a:ext cx="2447029" cy="3158904"/>
              <a:chOff x="4689175" y="267725"/>
              <a:chExt cx="3569700" cy="4608175"/>
            </a:xfrm>
          </p:grpSpPr>
          <p:sp>
            <p:nvSpPr>
              <p:cNvPr id="203" name="Google Shape;203;p42"/>
              <p:cNvSpPr/>
              <p:nvPr/>
            </p:nvSpPr>
            <p:spPr>
              <a:xfrm>
                <a:off x="6774175" y="267725"/>
                <a:ext cx="1484700" cy="11763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2"/>
              <p:cNvSpPr/>
              <p:nvPr/>
            </p:nvSpPr>
            <p:spPr>
              <a:xfrm>
                <a:off x="4689175" y="1482900"/>
                <a:ext cx="519000" cy="3393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pic>
        <p:nvPicPr>
          <p:cNvPr id="205" name="Google Shape;205;p42"/>
          <p:cNvPicPr preferRelativeResize="0"/>
          <p:nvPr/>
        </p:nvPicPr>
        <p:blipFill rotWithShape="1">
          <a:blip r:embed="rId5">
            <a:alphaModFix/>
          </a:blip>
          <a:srcRect b="45112" l="14246" r="15469" t="2363"/>
          <a:stretch/>
        </p:blipFill>
        <p:spPr>
          <a:xfrm>
            <a:off x="6158650" y="1346925"/>
            <a:ext cx="2796900" cy="3245100"/>
          </a:xfrm>
          <a:prstGeom prst="roundRect">
            <a:avLst>
              <a:gd fmla="val 8686" name="adj"/>
            </a:avLst>
          </a:prstGeom>
          <a:noFill/>
          <a:ln cap="flat" cmpd="sng" w="28575">
            <a:solidFill>
              <a:srgbClr val="5D7C8A"/>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43"/>
          <p:cNvPicPr preferRelativeResize="0"/>
          <p:nvPr/>
        </p:nvPicPr>
        <p:blipFill>
          <a:blip r:embed="rId3">
            <a:alphaModFix/>
          </a:blip>
          <a:stretch>
            <a:fillRect/>
          </a:stretch>
        </p:blipFill>
        <p:spPr>
          <a:xfrm>
            <a:off x="1486750" y="754875"/>
            <a:ext cx="6664050" cy="3715174"/>
          </a:xfrm>
          <a:prstGeom prst="rect">
            <a:avLst/>
          </a:prstGeom>
          <a:noFill/>
          <a:ln>
            <a:noFill/>
          </a:ln>
        </p:spPr>
      </p:pic>
      <p:sp>
        <p:nvSpPr>
          <p:cNvPr id="211" name="Google Shape;211;p43"/>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5D7C8A"/>
                </a:solidFill>
              </a:rPr>
              <a:t>Headline news or an opportunity to sell more papers?</a:t>
            </a:r>
            <a:endParaRPr b="1" sz="2400">
              <a:solidFill>
                <a:srgbClr val="5D7C8A"/>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44"/>
          <p:cNvPicPr preferRelativeResize="0"/>
          <p:nvPr/>
        </p:nvPicPr>
        <p:blipFill>
          <a:blip r:embed="rId3">
            <a:alphaModFix/>
          </a:blip>
          <a:stretch>
            <a:fillRect/>
          </a:stretch>
        </p:blipFill>
        <p:spPr>
          <a:xfrm>
            <a:off x="2973213" y="799750"/>
            <a:ext cx="3691125" cy="3691125"/>
          </a:xfrm>
          <a:prstGeom prst="rect">
            <a:avLst/>
          </a:prstGeom>
          <a:noFill/>
          <a:ln>
            <a:noFill/>
          </a:ln>
        </p:spPr>
      </p:pic>
      <p:sp>
        <p:nvSpPr>
          <p:cNvPr id="217" name="Google Shape;217;p44"/>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Successful campaigns?</a:t>
            </a:r>
            <a:endParaRPr b="1" sz="3000">
              <a:solidFill>
                <a:srgbClr val="5D7C8A"/>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The hashtag went viral in 2017, but Tarana Burke first started the movement back in 2006. We spoke with the founder of #MeToo about its origins and what specific things need to change to help the victims and prevent cases of sexual assault. &#10;&#10;--------------------------------------------------&#10;&#10;Follow BI Video on Twitter: http://bit.ly/1oS68Zs&#10;Follow BI on Facebook: http://bit.ly/1W9Lk0n&#10;Read more: http://www.businessinsider.com/&#10;&#10;--------------------------------------------------&#10;&#10;Business Insider is the fastest growing business news site in the US. Our mission: to tell you all you need to know about the big world around you. The BI Video team focuses on technology, strategy and science with an emphasis on unique storytelling and data that appeals to the next generation of leaders – the digital generation." id="222" name="Google Shape;222;p45" title="Tarana Burke On How The #MeToo Movement Started And Where It’s Headed">
            <a:hlinkClick r:id="rId3"/>
          </p:cNvPr>
          <p:cNvPicPr preferRelativeResize="0"/>
          <p:nvPr/>
        </p:nvPicPr>
        <p:blipFill>
          <a:blip r:embed="rId4">
            <a:alphaModFix/>
          </a:blip>
          <a:stretch>
            <a:fillRect/>
          </a:stretch>
        </p:blipFill>
        <p:spPr>
          <a:xfrm>
            <a:off x="677875" y="881525"/>
            <a:ext cx="3972425" cy="2979325"/>
          </a:xfrm>
          <a:prstGeom prst="rect">
            <a:avLst/>
          </a:prstGeom>
          <a:noFill/>
          <a:ln>
            <a:noFill/>
          </a:ln>
        </p:spPr>
      </p:pic>
      <p:pic>
        <p:nvPicPr>
          <p:cNvPr descr="After allegations against Harvey Weinstein have come to light Hollywood is speaking out against sexual harassment and assault. Men and women are sharing their stories with the hashtag #metoo.&#10;» Subscribe to NBC News: http://nbcnews.to/SubscribeToNBC&#10;» Watch more NBC video: http://bit.ly/MoreNBCNews&#10;&#10;NBC News is a leading source of global news and information. Here you will find clips from NBC Nightly News, Meet The Press, and original digital videos. Subscribe to our channel for news stories, technology, politics, health, entertainment, science, business, and exclusive NBC investigations.&#10;&#10;Connect with NBC News Online!&#10;Visit NBCNews.Com: http://nbcnews.to/ReadNBC&#10;Find NBC News on Facebook: http://nbcnews.to/LikeNBC&#10;Follow NBC News on Twitter: http://nbcnews.to/FollowNBC&#10;Follow NBC News on Google+: http://nbcnews.to/PlusNBC&#10;Follow NBC News on Instagram: http://nbcnews.to/InstaNBC&#10;Follow NBC News on Pinterest: http://nbcnews.to/PinNBC&#10;&#10;Hollywood Speaks Out Against Sexual Harassment With #MeToo | NBC News" id="223" name="Google Shape;223;p45" title="Hollywood Speaks Out Against Sexual Harassment With #MeToo | NBC News">
            <a:hlinkClick r:id="rId5"/>
          </p:cNvPr>
          <p:cNvPicPr preferRelativeResize="0"/>
          <p:nvPr/>
        </p:nvPicPr>
        <p:blipFill>
          <a:blip r:embed="rId6">
            <a:alphaModFix/>
          </a:blip>
          <a:stretch>
            <a:fillRect/>
          </a:stretch>
        </p:blipFill>
        <p:spPr>
          <a:xfrm>
            <a:off x="4904725" y="881536"/>
            <a:ext cx="3972425" cy="2979319"/>
          </a:xfrm>
          <a:prstGeom prst="rect">
            <a:avLst/>
          </a:prstGeom>
          <a:noFill/>
          <a:ln>
            <a:noFill/>
          </a:ln>
        </p:spPr>
      </p:pic>
      <p:sp>
        <p:nvSpPr>
          <p:cNvPr id="224" name="Google Shape;224;p45"/>
          <p:cNvSpPr txBox="1"/>
          <p:nvPr/>
        </p:nvSpPr>
        <p:spPr>
          <a:xfrm>
            <a:off x="2631700" y="4074675"/>
            <a:ext cx="4998600" cy="846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t>Harvey Weinstein: Has his fall from grace and #MeToo changed anything?</a:t>
            </a:r>
            <a:endParaRPr b="1"/>
          </a:p>
          <a:p>
            <a:pPr indent="0" lvl="0" marL="0" rtl="0" algn="ctr">
              <a:spcBef>
                <a:spcPts val="0"/>
              </a:spcBef>
              <a:spcAft>
                <a:spcPts val="0"/>
              </a:spcAft>
              <a:buNone/>
            </a:pPr>
            <a:r>
              <a:rPr lang="en-GB" u="sng">
                <a:solidFill>
                  <a:srgbClr val="5D7C8A"/>
                </a:solidFill>
                <a:hlinkClick r:id="rId7">
                  <a:extLst>
                    <a:ext uri="{A12FA001-AC4F-418D-AE19-62706E023703}">
                      <ahyp:hlinkClr val="tx"/>
                    </a:ext>
                  </a:extLst>
                </a:hlinkClick>
              </a:rPr>
              <a:t>https://news.sky.com/story/harvey-weinstein-has-his-fall-from-grace-and-metoo-changed-anything-11518273</a:t>
            </a:r>
            <a:endParaRPr>
              <a:solidFill>
                <a:srgbClr val="5D7C8A"/>
              </a:solidFill>
            </a:endParaRPr>
          </a:p>
        </p:txBody>
      </p:sp>
      <p:sp>
        <p:nvSpPr>
          <p:cNvPr id="225" name="Google Shape;225;p45"/>
          <p:cNvSpPr txBox="1"/>
          <p:nvPr>
            <p:ph type="title"/>
          </p:nvPr>
        </p:nvSpPr>
        <p:spPr>
          <a:xfrm>
            <a:off x="493525" y="146075"/>
            <a:ext cx="865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000">
                <a:solidFill>
                  <a:srgbClr val="5D7C8A"/>
                </a:solidFill>
              </a:rPr>
              <a:t>#metoo</a:t>
            </a:r>
            <a:endParaRPr b="1" sz="3000">
              <a:solidFill>
                <a:srgbClr val="5D7C8A"/>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