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901" r:id="rId4"/>
    <p:sldMasterId id="2147483907" r:id="rId5"/>
  </p:sldMasterIdLst>
  <p:notesMasterIdLst>
    <p:notesMasterId r:id="rId53"/>
  </p:notesMasterIdLst>
  <p:handoutMasterIdLst>
    <p:handoutMasterId r:id="rId54"/>
  </p:handoutMasterIdLst>
  <p:sldIdLst>
    <p:sldId id="779" r:id="rId6"/>
    <p:sldId id="994" r:id="rId7"/>
    <p:sldId id="738" r:id="rId8"/>
    <p:sldId id="780" r:id="rId9"/>
    <p:sldId id="781" r:id="rId10"/>
    <p:sldId id="893" r:id="rId11"/>
    <p:sldId id="995" r:id="rId12"/>
    <p:sldId id="826" r:id="rId13"/>
    <p:sldId id="746" r:id="rId14"/>
    <p:sldId id="996" r:id="rId15"/>
    <p:sldId id="766" r:id="rId16"/>
    <p:sldId id="768" r:id="rId17"/>
    <p:sldId id="792" r:id="rId18"/>
    <p:sldId id="998" r:id="rId19"/>
    <p:sldId id="812" r:id="rId20"/>
    <p:sldId id="751" r:id="rId21"/>
    <p:sldId id="910" r:id="rId22"/>
    <p:sldId id="787" r:id="rId23"/>
    <p:sldId id="777" r:id="rId24"/>
    <p:sldId id="740" r:id="rId25"/>
    <p:sldId id="956" r:id="rId26"/>
    <p:sldId id="957" r:id="rId27"/>
    <p:sldId id="833" r:id="rId28"/>
    <p:sldId id="962" r:id="rId29"/>
    <p:sldId id="963" r:id="rId30"/>
    <p:sldId id="964" r:id="rId31"/>
    <p:sldId id="827" r:id="rId32"/>
    <p:sldId id="959" r:id="rId33"/>
    <p:sldId id="932" r:id="rId34"/>
    <p:sldId id="828" r:id="rId35"/>
    <p:sldId id="834" r:id="rId36"/>
    <p:sldId id="960" r:id="rId37"/>
    <p:sldId id="933" r:id="rId38"/>
    <p:sldId id="835" r:id="rId39"/>
    <p:sldId id="999" r:id="rId40"/>
    <p:sldId id="848" r:id="rId41"/>
    <p:sldId id="921" r:id="rId42"/>
    <p:sldId id="922" r:id="rId43"/>
    <p:sldId id="980" r:id="rId44"/>
    <p:sldId id="849" r:id="rId45"/>
    <p:sldId id="788" r:id="rId46"/>
    <p:sldId id="927" r:id="rId47"/>
    <p:sldId id="672" r:id="rId48"/>
    <p:sldId id="928" r:id="rId49"/>
    <p:sldId id="929" r:id="rId50"/>
    <p:sldId id="930" r:id="rId51"/>
    <p:sldId id="789" r:id="rId52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FCC302"/>
    <a:srgbClr val="BFBFBF"/>
    <a:srgbClr val="FCE2DC"/>
    <a:srgbClr val="FC8D00"/>
    <a:srgbClr val="17AB98"/>
    <a:srgbClr val="16AB98"/>
    <a:srgbClr val="4B5050"/>
    <a:srgbClr val="FAE496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F0747-D262-46E7-9F0D-9E5013E8CDCA}" v="19" dt="2025-10-27T21:59:20.0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129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-21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791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425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2C5F7-C385-99D5-7541-3073C1D2D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C78DA6-67E4-CCA2-25F7-F93293636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40C359-AF24-BD16-81EA-73C8AE36B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D5A593-46C3-E784-9608-B450E8F8F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8302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DF6F-D33A-AD67-635F-0F3413443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2B17B1-89E1-A809-78C8-2201E14EE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83C7BBF-E7D7-9191-309B-8E9E02C06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16E505-CFF1-6D68-6109-754B59609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131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6A2D0-66BD-E6F3-6E31-CB41BE230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7F88DE-6422-EFC1-3795-11E6AC15D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1932A0-7278-2874-F1DC-F5FE867C5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9A6C3E-1698-3DCA-6ABB-14DF97193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651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6AED2-BB7C-BC38-29D0-97D38D6D5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41DA04-282B-5C7E-509C-C39C146A4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36DCB4-FB90-C2A1-62EE-3BF8AEC67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30150E-5863-2FFB-F642-0C276894D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96562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84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sz="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332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47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373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5393-A01D-539D-F82B-67DD4A87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75DFE5-C3CA-84EF-730E-B1C9182C0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C02E76-8DC5-A18B-AC7E-89F2279E3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84C46F-236C-E318-68FC-EBFF312AA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565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895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3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54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57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7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9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2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8" r:id="rId2"/>
    <p:sldLayoutId id="21474839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90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23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4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gif"/><Relationship Id="rId5" Type="http://schemas.openxmlformats.org/officeDocument/2006/relationships/image" Target="../media/image37.pn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emf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emf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6.mp4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AB2A76A-C966-62FF-8AD6-DD29AF9D1940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368A731-A1E3-0078-C0B8-E3E97FA1BB3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66D68EE-031B-0BCA-A0ED-27DF09EBEA5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51B1C4D-632A-E743-6B80-57C081E25CC4}"/>
              </a:ext>
            </a:extLst>
          </p:cNvPr>
          <p:cNvGrpSpPr/>
          <p:nvPr/>
        </p:nvGrpSpPr>
        <p:grpSpPr>
          <a:xfrm>
            <a:off x="5649062" y="6015919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384D4BF-C85A-7156-2C1E-5D121F42BC7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FFCD1CF-8912-6C72-C02F-5107F3C8F5F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04EDBA6-4DB5-F9D6-44AE-459C5C05629C}"/>
              </a:ext>
            </a:extLst>
          </p:cNvPr>
          <p:cNvGrpSpPr/>
          <p:nvPr/>
        </p:nvGrpSpPr>
        <p:grpSpPr>
          <a:xfrm>
            <a:off x="4060196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3808EB8-4F8D-D8BA-3B7C-AEB6D08F904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5FC8A5A-4476-8AA8-51D4-967084F5926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DA4EB1D-73FB-072C-A154-0812FC77587E}"/>
              </a:ext>
            </a:extLst>
          </p:cNvPr>
          <p:cNvSpPr/>
          <p:nvPr/>
        </p:nvSpPr>
        <p:spPr>
          <a:xfrm>
            <a:off x="2471330" y="6031678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54F66C7-3CA5-5F44-9ABA-16C693ECAB60}"/>
              </a:ext>
            </a:extLst>
          </p:cNvPr>
          <p:cNvSpPr/>
          <p:nvPr/>
        </p:nvSpPr>
        <p:spPr>
          <a:xfrm>
            <a:off x="2400578" y="603591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48316-308F-BF14-9FA6-FED5691E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F0B2B4-557A-4238-2E93-BDEECC9450E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AB989E3-0653-2862-E234-B76EA8CC5DDF}"/>
              </a:ext>
            </a:extLst>
          </p:cNvPr>
          <p:cNvGrpSpPr/>
          <p:nvPr/>
        </p:nvGrpSpPr>
        <p:grpSpPr>
          <a:xfrm>
            <a:off x="2125347" y="2436267"/>
            <a:ext cx="4619698" cy="2471400"/>
            <a:chOff x="2362015" y="2221113"/>
            <a:chExt cx="4619698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A1D59E3-C0E0-1FDC-CC1C-31505D1BEF82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0722BF4-ABEE-1B53-EF8B-AEA497FE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764523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80415FE-B1A0-E2E7-2A70-EAD0679B0631}"/>
                </a:ext>
              </a:extLst>
            </p:cNvPr>
            <p:cNvSpPr txBox="1"/>
            <p:nvPr/>
          </p:nvSpPr>
          <p:spPr>
            <a:xfrm>
              <a:off x="2362015" y="3148375"/>
              <a:ext cx="3555109" cy="55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182974A7-5C73-D557-A5AB-01A96AAD0A58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25EE4CE-803F-F63E-CD58-D014E393E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ABC6F95-7C9D-6BC7-C826-BA038277CD7A}"/>
                </a:ext>
              </a:extLst>
            </p:cNvPr>
            <p:cNvSpPr txBox="1"/>
            <p:nvPr/>
          </p:nvSpPr>
          <p:spPr>
            <a:xfrm>
              <a:off x="2505452" y="3814054"/>
              <a:ext cx="3447931" cy="55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36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239E24-BF0D-4CD2-8641-25DE6701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B13017-762B-0744-78A8-2DE391FB7D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8984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احسبوا ذهنيا واكتبوا النتيجة على دفاتر البحث.</a:t>
            </a:r>
          </a:p>
        </p:txBody>
      </p:sp>
      <p:pic>
        <p:nvPicPr>
          <p:cNvPr id="2" name="الحساب الذهني N°5-4">
            <a:hlinkClick r:id="" action="ppaction://media"/>
            <a:extLst>
              <a:ext uri="{FF2B5EF4-FFF2-40B4-BE49-F238E27FC236}">
                <a16:creationId xmlns:a16="http://schemas.microsoft.com/office/drawing/2014/main" id="{55E01E74-AE25-DB16-AC6A-B7FBD9EBF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192" y="1999904"/>
            <a:ext cx="7752139" cy="4360578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CEAA12F-39E1-33E7-2497-FA164F8CD8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F448F1-16A3-FA72-91A0-F875EB1D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45" y="2935834"/>
            <a:ext cx="8118780" cy="182783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5CCC7DC-F37C-7C5D-C2AF-2756F71734F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145E49D-02E8-7BC0-1419-CCE4AD990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EBB52FB-98CE-F566-EF06-D04D6E675E9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742DC84-9CB0-29B0-6F04-D3D04629734E}"/>
              </a:ext>
            </a:extLst>
          </p:cNvPr>
          <p:cNvGrpSpPr/>
          <p:nvPr/>
        </p:nvGrpSpPr>
        <p:grpSpPr>
          <a:xfrm>
            <a:off x="2128773" y="2436266"/>
            <a:ext cx="4540072" cy="1974369"/>
            <a:chOff x="2128773" y="2436266"/>
            <a:chExt cx="4540072" cy="197436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AA951A4-A438-CBD1-A54D-CB1EA841317F}"/>
                </a:ext>
              </a:extLst>
            </p:cNvPr>
            <p:cNvSpPr/>
            <p:nvPr/>
          </p:nvSpPr>
          <p:spPr>
            <a:xfrm>
              <a:off x="2192584" y="2817097"/>
              <a:ext cx="4476261" cy="15935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5A5589C-C9BC-24F1-888F-84279F24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803268" y="3439881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4BDF32-78B6-F9CF-FF0E-25EF53E5BD45}"/>
                </a:ext>
              </a:extLst>
            </p:cNvPr>
            <p:cNvSpPr txBox="1"/>
            <p:nvPr/>
          </p:nvSpPr>
          <p:spPr>
            <a:xfrm>
              <a:off x="2128773" y="3407965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متعلقة بوضعية البحث عن الكل أو الجزء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CC793B3F-E1B6-A1EB-C39B-D6FB5B828968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646C88C-7FBC-D624-6985-536C6363B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33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-180975" y="955377"/>
            <a:ext cx="779103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1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الآن، سنتعلم</a:t>
            </a:r>
            <a:r>
              <a:rPr lang="fr-FR" sz="1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نحل مسألة متعلقة بوضعية البحث عن الكل أو الجزء باعتماد نموذج الأشرطة</a:t>
            </a:r>
            <a:r>
              <a:rPr lang="fr-MA" sz="1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F71262-F50D-397E-8017-3E66A0E4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N5P1S1L4">
            <a:hlinkClick r:id="" action="ppaction://media"/>
            <a:extLst>
              <a:ext uri="{FF2B5EF4-FFF2-40B4-BE49-F238E27FC236}">
                <a16:creationId xmlns:a16="http://schemas.microsoft.com/office/drawing/2014/main" id="{D9DB6C8C-3659-12F4-FA98-10E504241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184" y="1889033"/>
            <a:ext cx="7827829" cy="4403154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E803916-1913-D4FE-F224-227B4D6F68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73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169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EDD66B3-C965-2C2E-439E-32CF16E65C96}"/>
              </a:ext>
            </a:extLst>
          </p:cNvPr>
          <p:cNvGrpSpPr/>
          <p:nvPr/>
        </p:nvGrpSpPr>
        <p:grpSpPr>
          <a:xfrm>
            <a:off x="1546238" y="1959220"/>
            <a:ext cx="6051524" cy="3523807"/>
            <a:chOff x="1546238" y="1959220"/>
            <a:chExt cx="6051524" cy="352380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FE18035-A1CB-C314-6797-8B5BDA5EC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238" y="1959220"/>
              <a:ext cx="6051524" cy="3523807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7AF84D5-6595-F009-135A-90AF55C8E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6338" y="2602523"/>
              <a:ext cx="4803533" cy="2461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7BFEB79-BEF0-ECF4-B743-078A5B830E42}"/>
              </a:ext>
            </a:extLst>
          </p:cNvPr>
          <p:cNvGrpSpPr/>
          <p:nvPr/>
        </p:nvGrpSpPr>
        <p:grpSpPr>
          <a:xfrm>
            <a:off x="2080133" y="2436267"/>
            <a:ext cx="4664912" cy="2267814"/>
            <a:chOff x="2080133" y="2436266"/>
            <a:chExt cx="4664912" cy="259831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7DE9C84-3723-345C-F8B8-40B9E73F63EC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34D5F47-E5A3-C631-0E4A-3A15F07F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35242" y="3297408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B4D4184-210C-7BB9-40E3-93FE58E086D1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951CFD60-E87B-D924-3620-AFA64A1D5DF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E32AFCA-3A41-B67C-2DBD-C5C41C5DD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7359C8F-4FFF-3A81-6720-FB46BDEDA18D}"/>
                </a:ext>
              </a:extLst>
            </p:cNvPr>
            <p:cNvSpPr txBox="1"/>
            <p:nvPr/>
          </p:nvSpPr>
          <p:spPr>
            <a:xfrm>
              <a:off x="2223570" y="4129226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23826" y="88590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سنحل مسألة متعلقة بوضعية البحث عن الكل أو الجزء باتباع نفس الخطوات.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AFEB03-5BDB-857D-BB59-4E3514CE8E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4298" y="1747362"/>
            <a:ext cx="3855404" cy="385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3F589C-038E-7F2B-5F7A-BD82AF8DA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23507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63681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AF88C9-6B0D-BDF5-588D-73CFD907D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922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30E186-E6A5-45F8-E877-2D6ECC80DDD4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407D0EF-1DB2-3BAE-07E2-8D1AA486F7B6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A38B296-1797-9DA1-0837-E2F2A1B1C88D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4A44035-C7A6-ED7F-15DC-8418EEA27C96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C3AF868-DDDB-C19B-EA19-17668C138190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5CBB1251-5550-8E25-180A-B91E249E4E32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19C71E-BB23-DB7B-87BF-2F301E1FFF1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BF480FD-EB5C-33C6-A22F-613639D1839B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86D32149-533E-C56B-5EA7-B94882A7AC85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C7AD97F-869E-8A03-8FDC-65BB15BC3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r="204"/>
          <a:stretch/>
        </p:blipFill>
        <p:spPr>
          <a:xfrm>
            <a:off x="482079" y="3296307"/>
            <a:ext cx="7772400" cy="1492002"/>
          </a:xfrm>
          <a:prstGeom prst="rect">
            <a:avLst/>
          </a:prstGeom>
        </p:spPr>
      </p:pic>
      <p:pic>
        <p:nvPicPr>
          <p:cNvPr id="20" name="Image 19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52C2F2-DA8B-7325-CF89-1495D9114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96" y="4798187"/>
            <a:ext cx="1163483" cy="17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44C5-8754-FA1E-BC48-DBE406686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06EC0E3-BA2F-05B7-F640-455CE64EBC8B}"/>
              </a:ext>
            </a:extLst>
          </p:cNvPr>
          <p:cNvSpPr txBox="1"/>
          <p:nvPr/>
        </p:nvSpPr>
        <p:spPr>
          <a:xfrm>
            <a:off x="657031" y="9193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المسألة وتخيلوها من أجل فهمها وتحديد ما نبحث عنه. لديكم دقيقة واحدة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0FB8A2-051A-2CC0-FF0A-5FCF883A5B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A70A84-5EF6-CC58-D577-9E3DFD249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96" y="4798187"/>
            <a:ext cx="1163483" cy="174522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E2A6349-60B8-F681-6287-390D5AEA02FB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2380D4FB-C838-4A7F-7A78-CB119CE81B8B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1D5CE55-5161-A7B3-D3B0-6E05E1BFE927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8DFC543C-03D3-5FE7-1FEB-3730FC9E0053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328A435-81C8-B0E7-52DF-91697C82BA13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7A91AB0A-FFAA-C57C-9756-2370C1030BAF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CDFC626-CD70-59E2-6619-9E8BD78AA0F2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41EB61B-D563-EA50-06A6-7232340AAE98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3356044-DB2A-B036-A916-9974F82AF962}"/>
              </a:ext>
            </a:extLst>
          </p:cNvPr>
          <p:cNvGrpSpPr/>
          <p:nvPr/>
        </p:nvGrpSpPr>
        <p:grpSpPr>
          <a:xfrm>
            <a:off x="411110" y="974287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AB9A9E9-AD26-2135-FAB2-C2E46E6AA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ECD7012-FF3C-F3AF-0339-F220CE9057D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FBA9C68-4D79-ACE1-E628-A0D92C81B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r="204"/>
          <a:stretch/>
        </p:blipFill>
        <p:spPr>
          <a:xfrm>
            <a:off x="482079" y="3296307"/>
            <a:ext cx="7772400" cy="14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54D4E-474F-DE9A-556B-1D267D727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FC0610-AE77-DEF5-E583-CED9463ABAD3}"/>
              </a:ext>
            </a:extLst>
          </p:cNvPr>
          <p:cNvSpPr txBox="1"/>
          <p:nvPr/>
        </p:nvSpPr>
        <p:spPr>
          <a:xfrm>
            <a:off x="657031" y="9193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لنا ماذا تخيل وماذا فهم بعد قراءته للمسألة ثم عم نبحث؟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671B8DD-29A9-9D52-B51D-D6BF1E3EF560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084FD973-7E1E-7ACE-5322-0E3D5C2D553F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833F036-773F-180C-4C75-5EE564D6BFFA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26A48497-213A-7EDA-DCEE-30F2EFA74A81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EB6CBDF-8982-8591-0D8C-4FB629B9823F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62C14C4C-5CB0-0CAF-A9C6-E45B495233E2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1D3CCB4-0700-8D4C-A38B-C969FEC063F9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2AE42EE8-FAFD-9E3A-2F1E-FF20D5998381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439B71A-F556-D1CE-EEAC-F4E9C50A8CB5}"/>
              </a:ext>
            </a:extLst>
          </p:cNvPr>
          <p:cNvGrpSpPr/>
          <p:nvPr/>
        </p:nvGrpSpPr>
        <p:grpSpPr>
          <a:xfrm>
            <a:off x="1297473" y="2615295"/>
            <a:ext cx="6146128" cy="3758081"/>
            <a:chOff x="1297473" y="2615295"/>
            <a:chExt cx="6146128" cy="3758081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B205C71-BE53-1DFB-B0D1-3BDD86054096}"/>
                </a:ext>
              </a:extLst>
            </p:cNvPr>
            <p:cNvGrpSpPr/>
            <p:nvPr/>
          </p:nvGrpSpPr>
          <p:grpSpPr>
            <a:xfrm>
              <a:off x="1297473" y="2615295"/>
              <a:ext cx="6146128" cy="3758081"/>
              <a:chOff x="1297473" y="2615295"/>
              <a:chExt cx="6146128" cy="3758081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7C681298-A478-FA7D-327B-E62A59065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97473" y="2615295"/>
                <a:ext cx="6146128" cy="3758081"/>
              </a:xfrm>
              <a:prstGeom prst="rect">
                <a:avLst/>
              </a:prstGeom>
            </p:spPr>
          </p:pic>
          <p:pic>
            <p:nvPicPr>
              <p:cNvPr id="43" name="Image 42" descr="Une image contenant ligne, carré, Rectangle, Parallèle&#10;&#10;Le contenu généré par l’IA peut être incorrect.">
                <a:extLst>
                  <a:ext uri="{FF2B5EF4-FFF2-40B4-BE49-F238E27FC236}">
                    <a16:creationId xmlns:a16="http://schemas.microsoft.com/office/drawing/2014/main" id="{55ACBC4C-C1D2-0487-EEFD-4FEEE42AC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1035" y="3899528"/>
                <a:ext cx="2681945" cy="2190672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7EB6436-BB67-F94F-6B35-45016D92C587}"/>
                  </a:ext>
                </a:extLst>
              </p:cNvPr>
              <p:cNvSpPr/>
              <p:nvPr/>
            </p:nvSpPr>
            <p:spPr>
              <a:xfrm>
                <a:off x="4572000" y="4748981"/>
                <a:ext cx="2674374" cy="1465006"/>
              </a:xfrm>
              <a:prstGeom prst="rect">
                <a:avLst/>
              </a:prstGeom>
              <a:solidFill>
                <a:srgbClr val="FCE2DC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F0E59B4E-A6C2-3574-3C1C-C8EE0CCDE55D}"/>
                </a:ext>
              </a:extLst>
            </p:cNvPr>
            <p:cNvSpPr/>
            <p:nvPr/>
          </p:nvSpPr>
          <p:spPr>
            <a:xfrm>
              <a:off x="5319767" y="4351222"/>
              <a:ext cx="599768" cy="4817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9E4B87A-BC66-96A3-9EDF-DBE3FDEF5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8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BD5FC-EB71-C5AC-23A3-F4FE7FC6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D603610-F418-370B-C5BF-261EB4E8CE8D}"/>
              </a:ext>
            </a:extLst>
          </p:cNvPr>
          <p:cNvSpPr txBox="1"/>
          <p:nvPr/>
        </p:nvSpPr>
        <p:spPr>
          <a:xfrm>
            <a:off x="140677" y="909221"/>
            <a:ext cx="73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pic>
        <p:nvPicPr>
          <p:cNvPr id="1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9C7E33-CE25-934A-0EFF-22B9BA5D1A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C9FA19A-D6E8-9D05-8557-F10E834527A0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35BD956A-FD87-6B03-2341-F12CCBC7FE7D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33EEF93-AC7C-8501-6CDA-B4F0F6A2543A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F7BEC9B6-FD48-F7F6-0624-EC2DB5CF74D6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15BE022-1863-AA7E-D7F1-9727FC864247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A67420A2-AB94-B3BC-42E1-655652E0ED1F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2F7EF4A-5BC9-71BE-DF34-8B4F39554D3D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E4B15AE9-36CA-AABE-F55D-EF559355A12F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ED409B9-BD51-433F-0450-B2CCA8DBA41C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96107BDF-3D38-8FBC-3470-7B9F59D5B7D1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DFAE76AE-43EC-9931-D5DE-9B261C959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97473" y="2613304"/>
                <a:ext cx="6146128" cy="3762064"/>
              </a:xfrm>
              <a:prstGeom prst="rect">
                <a:avLst/>
              </a:prstGeom>
            </p:spPr>
          </p:pic>
          <p:pic>
            <p:nvPicPr>
              <p:cNvPr id="36" name="Image 35" descr="Une image contenant ligne, carré, Rectangle, Parallèle&#10;&#10;Le contenu généré par l’IA peut être incorrect.">
                <a:extLst>
                  <a:ext uri="{FF2B5EF4-FFF2-40B4-BE49-F238E27FC236}">
                    <a16:creationId xmlns:a16="http://schemas.microsoft.com/office/drawing/2014/main" id="{528340EF-8145-F224-B92C-62FC906DA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1035" y="3899528"/>
                <a:ext cx="2681945" cy="2190672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B512911-5E56-BB36-384B-DB56A5DABED2}"/>
                  </a:ext>
                </a:extLst>
              </p:cNvPr>
              <p:cNvSpPr/>
              <p:nvPr/>
            </p:nvSpPr>
            <p:spPr>
              <a:xfrm>
                <a:off x="4572000" y="4748981"/>
                <a:ext cx="2674374" cy="1465006"/>
              </a:xfrm>
              <a:prstGeom prst="rect">
                <a:avLst/>
              </a:prstGeom>
              <a:solidFill>
                <a:srgbClr val="FCE2DC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0AE3C5DF-91A1-3A60-FCD4-AAECCBAE8BAB}"/>
                </a:ext>
              </a:extLst>
            </p:cNvPr>
            <p:cNvSpPr/>
            <p:nvPr/>
          </p:nvSpPr>
          <p:spPr>
            <a:xfrm>
              <a:off x="5319767" y="4351222"/>
              <a:ext cx="599768" cy="4817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4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F819A-BC7D-6C9E-7B31-D6EC5241B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E394980-25F5-40DE-38C7-D261C7B38FF6}"/>
              </a:ext>
            </a:extLst>
          </p:cNvPr>
          <p:cNvSpPr txBox="1"/>
          <p:nvPr/>
        </p:nvSpPr>
        <p:spPr>
          <a:xfrm>
            <a:off x="171157" y="929541"/>
            <a:ext cx="73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معطيات المسألة باستعمال نموذج الأشرطة على الألواح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B8DAA9-D68E-46BC-DB27-F76BDC0D81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E1AB27D-CBE6-4F95-2CB6-8240A64D3360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B5E4D9A-6B60-8557-458B-3D7CF60DC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3" y="2613304"/>
              <a:ext cx="6146128" cy="3762064"/>
            </a:xfrm>
            <a:prstGeom prst="rect">
              <a:avLst/>
            </a:prstGeom>
          </p:spPr>
        </p:pic>
        <p:pic>
          <p:nvPicPr>
            <p:cNvPr id="6" name="Image 5" descr="Une image contenant ligne, carré, Rectangle, Parallèle&#10;&#10;Le contenu généré par l’IA peut être incorrect.">
              <a:extLst>
                <a:ext uri="{FF2B5EF4-FFF2-40B4-BE49-F238E27FC236}">
                  <a16:creationId xmlns:a16="http://schemas.microsoft.com/office/drawing/2014/main" id="{7AF1435A-6A29-C8E5-DA64-CD4ACE094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035" y="3899528"/>
              <a:ext cx="2681945" cy="219067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5411DA-8E43-7F10-00B6-23246147CF70}"/>
                </a:ext>
              </a:extLst>
            </p:cNvPr>
            <p:cNvSpPr/>
            <p:nvPr/>
          </p:nvSpPr>
          <p:spPr>
            <a:xfrm>
              <a:off x="4572000" y="4748981"/>
              <a:ext cx="2674374" cy="1465006"/>
            </a:xfrm>
            <a:prstGeom prst="rect">
              <a:avLst/>
            </a:prstGeom>
            <a:solidFill>
              <a:srgbClr val="FCE2DC"/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E9009C27-1741-C79B-83A7-ADE5FFFE4779}"/>
              </a:ext>
            </a:extLst>
          </p:cNvPr>
          <p:cNvSpPr/>
          <p:nvPr/>
        </p:nvSpPr>
        <p:spPr>
          <a:xfrm>
            <a:off x="5319767" y="4351222"/>
            <a:ext cx="599768" cy="4817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19BD9B9-7996-64D0-230E-4E188DA67447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27035954-1E07-52DE-A44A-068799850A35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5FE3BE5-005D-508F-45D6-7F46E0B7FC1A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6994D870-BF2F-B308-9F2A-6892BA95FF25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B9F5B43-323D-397F-EF56-8F7B176F19C4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E84D39F1-4B6F-4CC9-7D4E-576D590D8031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37C5BAF-DD47-2E08-1FA2-F3DBD97FC1C7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4" name="Oval 80">
            <a:extLst>
              <a:ext uri="{FF2B5EF4-FFF2-40B4-BE49-F238E27FC236}">
                <a16:creationId xmlns:a16="http://schemas.microsoft.com/office/drawing/2014/main" id="{AA757C15-9F44-278B-D2AD-50CBE34CC287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22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E6691-1CA5-AD5D-947D-A28ECD2D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ABB229D-06A1-D2F0-840F-FA568BC9A9AC}"/>
              </a:ext>
            </a:extLst>
          </p:cNvPr>
          <p:cNvSpPr txBox="1"/>
          <p:nvPr/>
        </p:nvSpPr>
        <p:spPr>
          <a:xfrm>
            <a:off x="1238815" y="91295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6F2EE66-F17C-F459-A61F-9AEE2AEBC8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4298" y="1747362"/>
            <a:ext cx="3855404" cy="385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B1DAD7-54C1-A426-2021-A6D02A24DE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61EA2-7F24-391F-79B7-7CFDAA5F7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006DC2D8-2195-56C6-8309-D39B2058EED9}"/>
              </a:ext>
            </a:extLst>
          </p:cNvPr>
          <p:cNvSpPr txBox="1"/>
          <p:nvPr/>
        </p:nvSpPr>
        <p:spPr>
          <a:xfrm>
            <a:off x="660777" y="93210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مثل المسألة؟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C353268-100F-BC84-C97E-6E4DF71C5574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773862C0-6285-2269-F93F-703DA882227E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803CDF09-9BBD-6513-8911-B7DC21E0C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97473" y="2613304"/>
                <a:ext cx="6146128" cy="3762064"/>
              </a:xfrm>
              <a:prstGeom prst="rect">
                <a:avLst/>
              </a:prstGeom>
            </p:spPr>
          </p:pic>
          <p:pic>
            <p:nvPicPr>
              <p:cNvPr id="19" name="Image 18" descr="Une image contenant ligne, carré, Rectangle, Parallèle&#10;&#10;Le contenu généré par l’IA peut être incorrect.">
                <a:extLst>
                  <a:ext uri="{FF2B5EF4-FFF2-40B4-BE49-F238E27FC236}">
                    <a16:creationId xmlns:a16="http://schemas.microsoft.com/office/drawing/2014/main" id="{D2E3B3B3-C483-7B9F-5BD2-C1FEFBC2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1035" y="3899528"/>
                <a:ext cx="2681945" cy="2190672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9829559-8CF9-FF0A-BCE4-F3A6F448ADFB}"/>
                  </a:ext>
                </a:extLst>
              </p:cNvPr>
              <p:cNvSpPr/>
              <p:nvPr/>
            </p:nvSpPr>
            <p:spPr>
              <a:xfrm>
                <a:off x="4572000" y="4748981"/>
                <a:ext cx="2674374" cy="1465006"/>
              </a:xfrm>
              <a:prstGeom prst="rect">
                <a:avLst/>
              </a:prstGeom>
              <a:solidFill>
                <a:srgbClr val="FCE2DC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428090A-677F-3B78-2B34-91292FB9A561}"/>
                </a:ext>
              </a:extLst>
            </p:cNvPr>
            <p:cNvSpPr/>
            <p:nvPr/>
          </p:nvSpPr>
          <p:spPr>
            <a:xfrm>
              <a:off x="5319767" y="4351222"/>
              <a:ext cx="599768" cy="4817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B8BCCB2-5DA5-F6CF-696B-90D0AD776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D569E8-FBE9-1DE1-7818-618275D8F3E9}"/>
              </a:ext>
            </a:extLst>
          </p:cNvPr>
          <p:cNvSpPr/>
          <p:nvPr/>
        </p:nvSpPr>
        <p:spPr>
          <a:xfrm>
            <a:off x="1824296" y="4440757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1CAC4C-018E-BB72-68F9-63071FE578E6}"/>
              </a:ext>
            </a:extLst>
          </p:cNvPr>
          <p:cNvSpPr/>
          <p:nvPr/>
        </p:nvSpPr>
        <p:spPr>
          <a:xfrm>
            <a:off x="1824295" y="4720677"/>
            <a:ext cx="634481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2FCBC-697D-0EB8-C68D-87EF2C732AF4}"/>
              </a:ext>
            </a:extLst>
          </p:cNvPr>
          <p:cNvSpPr/>
          <p:nvPr/>
        </p:nvSpPr>
        <p:spPr>
          <a:xfrm>
            <a:off x="2458776" y="4720675"/>
            <a:ext cx="1306287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456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38CD4-2C70-3497-AEF6-96DDBF5D6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3842672-B2B8-C41E-515B-58E35967B0CD}"/>
              </a:ext>
            </a:extLst>
          </p:cNvPr>
          <p:cNvSpPr txBox="1"/>
          <p:nvPr/>
        </p:nvSpPr>
        <p:spPr>
          <a:xfrm>
            <a:off x="657031" y="8990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E50F64-D8ED-29B3-5177-FBACB2E93AA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7DF7E6-CD09-5273-B7B6-D95D59A8B8B6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22E50569-2E80-411E-A5D6-0D20D7AE706F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69565B4-7F4C-E6C8-3195-9B30BD5A848E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A1B131E4-72AD-98FC-80D3-371E8A9CBA07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5F494FB6-C829-DE5E-DC23-4A0D7863449B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A0CE58AD-6048-9B1E-6302-534F39261C50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1425D2AD-E0F6-4063-07F4-7E7C1165295A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EA847B95-C708-1373-FD76-977CF1EE16DA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075AF82-E4D7-9164-1EA9-EAFA088A538B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E176B64D-CA37-29CF-EBD1-3D5C6FBEE20F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778A6977-7621-13C3-5FCB-9DD7A5A92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97473" y="2613304"/>
                <a:ext cx="6146128" cy="3762064"/>
              </a:xfrm>
              <a:prstGeom prst="rect">
                <a:avLst/>
              </a:prstGeom>
            </p:spPr>
          </p:pic>
          <p:pic>
            <p:nvPicPr>
              <p:cNvPr id="38" name="Image 37" descr="Une image contenant ligne, carré, Rectangle, Parallèle&#10;&#10;Le contenu généré par l’IA peut être incorrect.">
                <a:extLst>
                  <a:ext uri="{FF2B5EF4-FFF2-40B4-BE49-F238E27FC236}">
                    <a16:creationId xmlns:a16="http://schemas.microsoft.com/office/drawing/2014/main" id="{7998DB0B-4450-F55F-CDF3-738188C4B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1035" y="3899528"/>
                <a:ext cx="2681945" cy="219067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2BAC164-AB5F-522F-936B-6BC441294600}"/>
                  </a:ext>
                </a:extLst>
              </p:cNvPr>
              <p:cNvSpPr/>
              <p:nvPr/>
            </p:nvSpPr>
            <p:spPr>
              <a:xfrm>
                <a:off x="4572000" y="4748981"/>
                <a:ext cx="2674374" cy="1465006"/>
              </a:xfrm>
              <a:prstGeom prst="rect">
                <a:avLst/>
              </a:prstGeom>
              <a:solidFill>
                <a:srgbClr val="FCE2DC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18C538EC-E4C5-B270-E95F-0A2101689A57}"/>
                </a:ext>
              </a:extLst>
            </p:cNvPr>
            <p:cNvSpPr/>
            <p:nvPr/>
          </p:nvSpPr>
          <p:spPr>
            <a:xfrm>
              <a:off x="5319767" y="4351222"/>
              <a:ext cx="599768" cy="4817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8C1B1F3-44C1-0B70-234B-ABB23AD0603D}"/>
              </a:ext>
            </a:extLst>
          </p:cNvPr>
          <p:cNvSpPr/>
          <p:nvPr/>
        </p:nvSpPr>
        <p:spPr>
          <a:xfrm>
            <a:off x="1824296" y="4440757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F5176E-5780-4B91-58B1-5C5915FBBE21}"/>
              </a:ext>
            </a:extLst>
          </p:cNvPr>
          <p:cNvSpPr/>
          <p:nvPr/>
        </p:nvSpPr>
        <p:spPr>
          <a:xfrm>
            <a:off x="1824295" y="4720677"/>
            <a:ext cx="634481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20801-6577-788D-C48E-98F108B89E1E}"/>
              </a:ext>
            </a:extLst>
          </p:cNvPr>
          <p:cNvSpPr/>
          <p:nvPr/>
        </p:nvSpPr>
        <p:spPr>
          <a:xfrm>
            <a:off x="2458776" y="4720675"/>
            <a:ext cx="1306287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8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8933E-3804-DF6B-EF20-6868996B8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A17B62-63DA-6B62-7674-D8F8ED31C47B}"/>
              </a:ext>
            </a:extLst>
          </p:cNvPr>
          <p:cNvSpPr txBox="1"/>
          <p:nvPr/>
        </p:nvSpPr>
        <p:spPr>
          <a:xfrm>
            <a:off x="687511" y="9193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استنتجوا واكتبوا العملية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2D92F9-AA0E-9656-3430-75B0E7E026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C1D2A73-77D0-91A7-0F0B-95717EB23FD5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19070D91-84CA-6849-B2E2-EAE994542102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7EF9C0C-7E61-B5AD-A5C1-CC770B2CF409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7B645666-CEC4-CE3F-D5E2-0D848994EF84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FDA5EB9-6635-0139-94BF-A091BB4CA651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10891E1A-20FC-9813-941E-9AF1B75AE090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A8A2F9FA-7DD1-54C8-358C-2AE66D09ECA9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3F117563-E314-091A-6283-959DA274DA77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9EFB832-80CA-F893-DDA0-BA99FBA388BE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9363BB75-1235-95E9-6743-B1E6DF288E58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6CA10092-B167-0537-B091-952B7DB67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97473" y="2613304"/>
                <a:ext cx="6146128" cy="3762064"/>
              </a:xfrm>
              <a:prstGeom prst="rect">
                <a:avLst/>
              </a:prstGeom>
            </p:spPr>
          </p:pic>
          <p:pic>
            <p:nvPicPr>
              <p:cNvPr id="14" name="Image 13" descr="Une image contenant ligne, carré, Rectangle, Parallèle&#10;&#10;Le contenu généré par l’IA peut être incorrect.">
                <a:extLst>
                  <a:ext uri="{FF2B5EF4-FFF2-40B4-BE49-F238E27FC236}">
                    <a16:creationId xmlns:a16="http://schemas.microsoft.com/office/drawing/2014/main" id="{C745F523-114C-8529-F025-A6B656A1D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1035" y="3899528"/>
                <a:ext cx="2681945" cy="2190672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308F30-5727-BD59-D889-B16190BC6CBD}"/>
                  </a:ext>
                </a:extLst>
              </p:cNvPr>
              <p:cNvSpPr/>
              <p:nvPr/>
            </p:nvSpPr>
            <p:spPr>
              <a:xfrm>
                <a:off x="4572000" y="4748981"/>
                <a:ext cx="2674374" cy="1465006"/>
              </a:xfrm>
              <a:prstGeom prst="rect">
                <a:avLst/>
              </a:prstGeom>
              <a:solidFill>
                <a:srgbClr val="FCE2DC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7CADFC7-C8DE-A0B4-D936-E36CB90DD9CA}"/>
                </a:ext>
              </a:extLst>
            </p:cNvPr>
            <p:cNvSpPr/>
            <p:nvPr/>
          </p:nvSpPr>
          <p:spPr>
            <a:xfrm>
              <a:off x="5319767" y="4351222"/>
              <a:ext cx="599768" cy="4817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63159D5-03B8-E8BE-E48D-30A4F5049844}"/>
              </a:ext>
            </a:extLst>
          </p:cNvPr>
          <p:cNvSpPr/>
          <p:nvPr/>
        </p:nvSpPr>
        <p:spPr>
          <a:xfrm>
            <a:off x="1824296" y="4440757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6FD51C-98B5-1139-EF75-042615354B83}"/>
              </a:ext>
            </a:extLst>
          </p:cNvPr>
          <p:cNvSpPr/>
          <p:nvPr/>
        </p:nvSpPr>
        <p:spPr>
          <a:xfrm>
            <a:off x="1824295" y="4720677"/>
            <a:ext cx="634481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B4AF07-3D37-D2E4-AAFB-6442C1633A6D}"/>
              </a:ext>
            </a:extLst>
          </p:cNvPr>
          <p:cNvSpPr/>
          <p:nvPr/>
        </p:nvSpPr>
        <p:spPr>
          <a:xfrm>
            <a:off x="2458776" y="4720675"/>
            <a:ext cx="1306287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21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824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C4F8B61-3ED5-49FC-5248-F4ECD315DE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4298" y="1747362"/>
            <a:ext cx="3855404" cy="385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9381BF-FE28-557A-B085-7961C838D1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4681134" y="389616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 وإنجاز عمليات جمع وطرح بالأقواس</a:t>
              </a:r>
              <a:r>
                <a:rPr lang="f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5505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726601" y="2331465"/>
              <a:ext cx="3623733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إلى 999 999 999 - تفكيك</a:t>
              </a:r>
              <a:r>
                <a:rPr lang="fr-FR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وتركيب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46A002AB-529C-F8F3-8705-15F485325495}"/>
              </a:ext>
            </a:extLst>
          </p:cNvPr>
          <p:cNvGrpSpPr/>
          <p:nvPr/>
        </p:nvGrpSpPr>
        <p:grpSpPr>
          <a:xfrm>
            <a:off x="4681134" y="251269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4333F5BC-6261-7EBB-B1BF-1041037668E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49" name="Organigramme : Terminateur 21">
              <a:extLst>
                <a:ext uri="{FF2B5EF4-FFF2-40B4-BE49-F238E27FC236}">
                  <a16:creationId xmlns:a16="http://schemas.microsoft.com/office/drawing/2014/main" id="{4382E5FD-ADA8-58DA-DEA6-54773F9B545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3307E1CF-FB1B-D12A-CF57-B36D9F79CA1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371365" y="389461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0" y="4123078"/>
            <a:ext cx="3938021" cy="940822"/>
          </a:xfrm>
          <a:prstGeom prst="rect">
            <a:avLst/>
          </a:prstGeom>
        </p:spPr>
      </p:pic>
      <p:sp>
        <p:nvSpPr>
          <p:cNvPr id="14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2612935" y="388978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4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371365" y="4266766"/>
            <a:ext cx="3578829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D4AF8-4CC8-8C61-1C11-0F663C41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12D0CCC5-ACF4-ACDF-AF9D-39C77A821D60}"/>
              </a:ext>
            </a:extLst>
          </p:cNvPr>
          <p:cNvSpPr txBox="1"/>
          <p:nvPr/>
        </p:nvSpPr>
        <p:spPr>
          <a:xfrm>
            <a:off x="266700" y="911781"/>
            <a:ext cx="724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كيف استنتج  العملية، ثم بعد ذلك يضعها وينجزها؟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5DE68F5-EEF4-A41B-17C3-B444F45B7745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C4E39B3-2788-B072-3C86-8E2091491B25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9B4DE0BA-97F9-7738-EBB6-C88BB790B761}"/>
                  </a:ext>
                </a:extLst>
              </p:cNvPr>
              <p:cNvGrpSpPr/>
              <p:nvPr/>
            </p:nvGrpSpPr>
            <p:grpSpPr>
              <a:xfrm>
                <a:off x="1297473" y="2613304"/>
                <a:ext cx="6146128" cy="3762064"/>
                <a:chOff x="1297473" y="2613304"/>
                <a:chExt cx="6146128" cy="3762064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A8AF853F-A485-F824-8F93-CA1670FC9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297473" y="2613304"/>
                  <a:ext cx="6146128" cy="3762064"/>
                </a:xfrm>
                <a:prstGeom prst="rect">
                  <a:avLst/>
                </a:prstGeom>
              </p:spPr>
            </p:pic>
            <p:pic>
              <p:nvPicPr>
                <p:cNvPr id="10" name="Image 9" descr="Une image contenant ligne, carré, Rectangle, Parallèle&#10;&#10;Le contenu généré par l’IA peut être incorrect.">
                  <a:extLst>
                    <a:ext uri="{FF2B5EF4-FFF2-40B4-BE49-F238E27FC236}">
                      <a16:creationId xmlns:a16="http://schemas.microsoft.com/office/drawing/2014/main" id="{A2D47541-FAD1-A1EE-7916-AF3980DE2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1035" y="3899528"/>
                  <a:ext cx="2681945" cy="2190672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1300A29-F7C9-5946-D6E7-BDE4E0F5DD54}"/>
                    </a:ext>
                  </a:extLst>
                </p:cNvPr>
                <p:cNvSpPr/>
                <p:nvPr/>
              </p:nvSpPr>
              <p:spPr>
                <a:xfrm>
                  <a:off x="4572000" y="5260357"/>
                  <a:ext cx="2674374" cy="953630"/>
                </a:xfrm>
                <a:prstGeom prst="rect">
                  <a:avLst/>
                </a:prstGeom>
                <a:solidFill>
                  <a:srgbClr val="FCE2DC"/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5406CFE2-0D25-3D8E-ADD1-88F4DA17CC54}"/>
                  </a:ext>
                </a:extLst>
              </p:cNvPr>
              <p:cNvSpPr/>
              <p:nvPr/>
            </p:nvSpPr>
            <p:spPr>
              <a:xfrm>
                <a:off x="5319767" y="4351222"/>
                <a:ext cx="599768" cy="4817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A218FD-B7B0-F1B7-806C-FA7B6DA1CFBF}"/>
                </a:ext>
              </a:extLst>
            </p:cNvPr>
            <p:cNvSpPr/>
            <p:nvPr/>
          </p:nvSpPr>
          <p:spPr>
            <a:xfrm>
              <a:off x="1824296" y="4440757"/>
              <a:ext cx="1940767" cy="2799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77699D-BC81-6D5C-63BE-569B4B9E28FC}"/>
                </a:ext>
              </a:extLst>
            </p:cNvPr>
            <p:cNvSpPr/>
            <p:nvPr/>
          </p:nvSpPr>
          <p:spPr>
            <a:xfrm>
              <a:off x="1824295" y="4720677"/>
              <a:ext cx="634481" cy="2799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>
                  <a:solidFill>
                    <a:schemeClr val="tx1"/>
                  </a:solidFill>
                </a:rPr>
                <a:t>49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DB9531-E479-6CAB-5D49-FD56B0C2CF7E}"/>
                </a:ext>
              </a:extLst>
            </p:cNvPr>
            <p:cNvSpPr/>
            <p:nvPr/>
          </p:nvSpPr>
          <p:spPr>
            <a:xfrm>
              <a:off x="2458776" y="4720675"/>
              <a:ext cx="1306287" cy="2799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5299107-9D6F-4DAE-F0D5-3DFEFCC68722}"/>
                </a:ext>
              </a:extLst>
            </p:cNvPr>
            <p:cNvSpPr txBox="1"/>
            <p:nvPr/>
          </p:nvSpPr>
          <p:spPr>
            <a:xfrm>
              <a:off x="4652722" y="4895667"/>
              <a:ext cx="245695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>
                <a:defRPr/>
              </a:pPr>
              <a:r>
                <a:rPr lang="fr-FR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 – 49 = 51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57D0C3A-9483-1013-9B02-1B17C4EF667A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8CE739E2-DBFE-4126-194E-94FFF5D62A7A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325ADB4-A7AC-6BA2-31AF-DB6754FDBA84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E630FBC3-5CF1-D981-BCF8-CD0F529558C3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1DFC5B4-FC19-9B41-A91C-E6E8B6A19569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703B9BDC-CE8A-DC77-9F9D-03CBA5921EC7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A83BB98E-FE5F-1ABA-26F7-5A3E848A04A6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4" name="Oval 80">
            <a:extLst>
              <a:ext uri="{FF2B5EF4-FFF2-40B4-BE49-F238E27FC236}">
                <a16:creationId xmlns:a16="http://schemas.microsoft.com/office/drawing/2014/main" id="{615471EE-A03D-BC4F-DBDE-48A0E97C6744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pic>
        <p:nvPicPr>
          <p:cNvPr id="3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40071F0-4E83-5FC5-4A63-C35209C11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83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F1679-1A42-89CD-212F-EFB2D3B5E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ABA72D-876C-0EEE-4E8B-EE79BD24E8D1}"/>
              </a:ext>
            </a:extLst>
          </p:cNvPr>
          <p:cNvSpPr txBox="1"/>
          <p:nvPr/>
        </p:nvSpPr>
        <p:spPr>
          <a:xfrm>
            <a:off x="657031" y="9295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C84768-F079-0B08-AD5D-23B6B170695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44A9A06-712E-D347-1771-ACBDC28BEC25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BD1940B-4902-B325-7537-AC633DA4146D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66D76C2-C497-FC34-60D1-B3F4119BCEE0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0EFED1B-F006-8F36-C61B-97E07FDA8138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6C5962E-7A82-E91E-1BA4-698D593BA155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A3BB2AF-D690-A979-7DC5-90D35EF154BC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1CFB9AE-54DE-BF9C-12EF-39FD4F218FEE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359D0B1D-6ABB-CBCC-F636-1890F673505C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22D5EA3-36E8-C8CA-99F6-A408BD19B09E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BB624152-185D-4C08-D06C-E1F37DF2E313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AC599B65-C0C8-0426-C1EB-5961EA52E015}"/>
                  </a:ext>
                </a:extLst>
              </p:cNvPr>
              <p:cNvGrpSpPr/>
              <p:nvPr/>
            </p:nvGrpSpPr>
            <p:grpSpPr>
              <a:xfrm>
                <a:off x="1297473" y="2613304"/>
                <a:ext cx="6146128" cy="3762064"/>
                <a:chOff x="1297473" y="2613304"/>
                <a:chExt cx="6146128" cy="3762064"/>
              </a:xfrm>
            </p:grpSpPr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19E6BC34-93A8-791B-81D5-EE342CB482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297473" y="2613304"/>
                  <a:ext cx="6146128" cy="3762064"/>
                </a:xfrm>
                <a:prstGeom prst="rect">
                  <a:avLst/>
                </a:prstGeom>
              </p:spPr>
            </p:pic>
            <p:pic>
              <p:nvPicPr>
                <p:cNvPr id="27" name="Image 26" descr="Une image contenant ligne, carré, Rectangle, Parallèle&#10;&#10;Le contenu généré par l’IA peut être incorrect.">
                  <a:extLst>
                    <a:ext uri="{FF2B5EF4-FFF2-40B4-BE49-F238E27FC236}">
                      <a16:creationId xmlns:a16="http://schemas.microsoft.com/office/drawing/2014/main" id="{B15982D8-B783-187A-EC01-792590DFE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1035" y="3899528"/>
                  <a:ext cx="2681945" cy="2190672"/>
                </a:xfrm>
                <a:prstGeom prst="rect">
                  <a:avLst/>
                </a:prstGeom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8528897-EE32-0670-C9C3-FC8D1954056F}"/>
                    </a:ext>
                  </a:extLst>
                </p:cNvPr>
                <p:cNvSpPr/>
                <p:nvPr/>
              </p:nvSpPr>
              <p:spPr>
                <a:xfrm>
                  <a:off x="4572000" y="5260357"/>
                  <a:ext cx="2674374" cy="953630"/>
                </a:xfrm>
                <a:prstGeom prst="rect">
                  <a:avLst/>
                </a:prstGeom>
                <a:solidFill>
                  <a:srgbClr val="FCE2DC"/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AD8D85F1-F18D-5BC8-9F55-580B8CCE7F4C}"/>
                  </a:ext>
                </a:extLst>
              </p:cNvPr>
              <p:cNvSpPr/>
              <p:nvPr/>
            </p:nvSpPr>
            <p:spPr>
              <a:xfrm>
                <a:off x="5319767" y="4351222"/>
                <a:ext cx="599768" cy="4817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8538DB-5329-DDD7-A576-E04A7A4854E5}"/>
                </a:ext>
              </a:extLst>
            </p:cNvPr>
            <p:cNvSpPr/>
            <p:nvPr/>
          </p:nvSpPr>
          <p:spPr>
            <a:xfrm>
              <a:off x="1824296" y="4440757"/>
              <a:ext cx="1940767" cy="2799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95B085-C5D2-CE24-5DA9-CE9025FAC20D}"/>
                </a:ext>
              </a:extLst>
            </p:cNvPr>
            <p:cNvSpPr/>
            <p:nvPr/>
          </p:nvSpPr>
          <p:spPr>
            <a:xfrm>
              <a:off x="1824295" y="4720677"/>
              <a:ext cx="634481" cy="2799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>
                  <a:solidFill>
                    <a:schemeClr val="tx1"/>
                  </a:solidFill>
                </a:rPr>
                <a:t>49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A8F385-75F0-52FA-3E63-FA8AB2B1FB1D}"/>
                </a:ext>
              </a:extLst>
            </p:cNvPr>
            <p:cNvSpPr/>
            <p:nvPr/>
          </p:nvSpPr>
          <p:spPr>
            <a:xfrm>
              <a:off x="2458776" y="4720675"/>
              <a:ext cx="1306287" cy="279917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B638E33-F454-7FB2-7023-09329C9409AC}"/>
                </a:ext>
              </a:extLst>
            </p:cNvPr>
            <p:cNvSpPr txBox="1"/>
            <p:nvPr/>
          </p:nvSpPr>
          <p:spPr>
            <a:xfrm>
              <a:off x="4652722" y="4895667"/>
              <a:ext cx="245695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>
                <a:defRPr/>
              </a:pPr>
              <a:r>
                <a:rPr lang="fr-FR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 – 49 = 51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4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99AE0-363D-061D-6337-E3A590851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B98575A-8BB8-E6F8-4C0F-85329FF5D53D}"/>
              </a:ext>
            </a:extLst>
          </p:cNvPr>
          <p:cNvSpPr txBox="1"/>
          <p:nvPr/>
        </p:nvSpPr>
        <p:spPr>
          <a:xfrm>
            <a:off x="677351" y="9193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عبارة الحل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476C8A-6618-CB20-DCCC-F810D8AAE1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D1FB08E-ACFF-0E0D-5518-7B883B639895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812E885-0D94-DE5E-BFE9-2BBA0B1C81CA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064BA598-E930-7B01-807C-FCDCBF3F22C0}"/>
                  </a:ext>
                </a:extLst>
              </p:cNvPr>
              <p:cNvGrpSpPr/>
              <p:nvPr/>
            </p:nvGrpSpPr>
            <p:grpSpPr>
              <a:xfrm>
                <a:off x="1297473" y="2613304"/>
                <a:ext cx="6146128" cy="3762064"/>
                <a:chOff x="1297473" y="2613304"/>
                <a:chExt cx="6146128" cy="3762064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985834EF-6CA5-AEE1-C3CD-06552881B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297473" y="2613304"/>
                  <a:ext cx="6146128" cy="3762064"/>
                </a:xfrm>
                <a:prstGeom prst="rect">
                  <a:avLst/>
                </a:prstGeom>
              </p:spPr>
            </p:pic>
            <p:pic>
              <p:nvPicPr>
                <p:cNvPr id="11" name="Image 10" descr="Une image contenant ligne, carré, Rectangle, Parallèle&#10;&#10;Le contenu généré par l’IA peut être incorrect.">
                  <a:extLst>
                    <a:ext uri="{FF2B5EF4-FFF2-40B4-BE49-F238E27FC236}">
                      <a16:creationId xmlns:a16="http://schemas.microsoft.com/office/drawing/2014/main" id="{09BDA836-714A-962F-034B-6157D15DC9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1035" y="3899528"/>
                  <a:ext cx="2681945" cy="2190672"/>
                </a:xfrm>
                <a:prstGeom prst="rect">
                  <a:avLst/>
                </a:prstGeom>
              </p:spPr>
            </p:pic>
          </p:grp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9F904C8-FAE2-0599-70C9-CDCFB8EF7DAE}"/>
                  </a:ext>
                </a:extLst>
              </p:cNvPr>
              <p:cNvSpPr/>
              <p:nvPr/>
            </p:nvSpPr>
            <p:spPr>
              <a:xfrm>
                <a:off x="5319767" y="4351222"/>
                <a:ext cx="599768" cy="48178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5EFB818-EEC1-6B2A-21ED-A7E8EE8DE679}"/>
                </a:ext>
              </a:extLst>
            </p:cNvPr>
            <p:cNvSpPr txBox="1"/>
            <p:nvPr/>
          </p:nvSpPr>
          <p:spPr>
            <a:xfrm>
              <a:off x="4652722" y="4895667"/>
              <a:ext cx="245695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>
                <a:defRPr/>
              </a:pPr>
              <a:r>
                <a:rPr lang="fr-FR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 – 49 = 51</a:t>
              </a:r>
              <a:endPara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33BEB92-8F56-32B7-678D-D77909F5A38D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0EFBF2D1-A422-FF3E-B714-EB32F0B17B41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0E1B152-3EC9-599B-A80D-35890E388899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3E8D7D7B-050D-3BF3-5D40-098E1DA3D320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75C2D0D-F1CA-F007-F03F-20A01DCA2DEE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B75E2961-AA72-ACBD-8899-4C1EE33EA1CF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B38068F-7C5C-78BA-7B9F-3EA9F0BB3E3A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52ED906E-A239-BABE-5518-E010CAD142A6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1E3A62-A5F5-6537-F31D-7E4397FA174B}"/>
              </a:ext>
            </a:extLst>
          </p:cNvPr>
          <p:cNvSpPr/>
          <p:nvPr/>
        </p:nvSpPr>
        <p:spPr>
          <a:xfrm>
            <a:off x="1824296" y="4440757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5653F6-2432-6923-A1D7-9AD209B21509}"/>
              </a:ext>
            </a:extLst>
          </p:cNvPr>
          <p:cNvSpPr/>
          <p:nvPr/>
        </p:nvSpPr>
        <p:spPr>
          <a:xfrm>
            <a:off x="1824295" y="4720677"/>
            <a:ext cx="634481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E4A54C-BE05-71D4-3499-49F91D1A422B}"/>
              </a:ext>
            </a:extLst>
          </p:cNvPr>
          <p:cNvSpPr/>
          <p:nvPr/>
        </p:nvSpPr>
        <p:spPr>
          <a:xfrm>
            <a:off x="2458776" y="4720675"/>
            <a:ext cx="1306287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26AEA3-11F5-82D3-80B8-5C6918CACB9A}"/>
              </a:ext>
            </a:extLst>
          </p:cNvPr>
          <p:cNvSpPr/>
          <p:nvPr/>
        </p:nvSpPr>
        <p:spPr>
          <a:xfrm>
            <a:off x="4572000" y="5260357"/>
            <a:ext cx="2674374" cy="953630"/>
          </a:xfrm>
          <a:prstGeom prst="rect">
            <a:avLst/>
          </a:prstGeom>
          <a:solidFill>
            <a:srgbClr val="FCE2DC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63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9263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3A4305F-9730-902E-3E63-7B4AC4B1E3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4298" y="1747362"/>
            <a:ext cx="3855404" cy="385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56B6FC7-D9B9-7620-AC23-19411C7792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7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6D587-4F08-F5C1-1FD5-F49AC68CF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9C3DD3C0-E66A-E357-5F3F-56C28E1E7BB4}"/>
              </a:ext>
            </a:extLst>
          </p:cNvPr>
          <p:cNvSpPr txBox="1"/>
          <p:nvPr/>
        </p:nvSpPr>
        <p:spPr>
          <a:xfrm>
            <a:off x="681097" y="9117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يصوغ ويقول لنا عبارة الحل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EA9F49A-97B1-4A74-660E-19162BE5028B}"/>
              </a:ext>
            </a:extLst>
          </p:cNvPr>
          <p:cNvGrpSpPr/>
          <p:nvPr/>
        </p:nvGrpSpPr>
        <p:grpSpPr>
          <a:xfrm>
            <a:off x="1297473" y="2613304"/>
            <a:ext cx="6146128" cy="3762064"/>
            <a:chOff x="1297473" y="2613304"/>
            <a:chExt cx="6146128" cy="3762064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B647059-4CC9-4F5F-9094-F1D1ABF4E655}"/>
                </a:ext>
              </a:extLst>
            </p:cNvPr>
            <p:cNvGrpSpPr/>
            <p:nvPr/>
          </p:nvGrpSpPr>
          <p:grpSpPr>
            <a:xfrm>
              <a:off x="1297473" y="2613304"/>
              <a:ext cx="6146128" cy="3762064"/>
              <a:chOff x="1297473" y="2613304"/>
              <a:chExt cx="6146128" cy="3762064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8DDFE1FF-F139-B1FD-64A7-190E02D0A6C2}"/>
                  </a:ext>
                </a:extLst>
              </p:cNvPr>
              <p:cNvGrpSpPr/>
              <p:nvPr/>
            </p:nvGrpSpPr>
            <p:grpSpPr>
              <a:xfrm>
                <a:off x="1297473" y="2613304"/>
                <a:ext cx="6146128" cy="3762064"/>
                <a:chOff x="1297473" y="2613304"/>
                <a:chExt cx="6146128" cy="3762064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C99DFBDD-C036-C770-43B5-5C5C18D5DF45}"/>
                    </a:ext>
                  </a:extLst>
                </p:cNvPr>
                <p:cNvGrpSpPr/>
                <p:nvPr/>
              </p:nvGrpSpPr>
              <p:grpSpPr>
                <a:xfrm>
                  <a:off x="1297473" y="2613304"/>
                  <a:ext cx="6146128" cy="3762064"/>
                  <a:chOff x="1297473" y="2613304"/>
                  <a:chExt cx="6146128" cy="3762064"/>
                </a:xfrm>
              </p:grpSpPr>
              <p:pic>
                <p:nvPicPr>
                  <p:cNvPr id="29" name="Image 28">
                    <a:extLst>
                      <a:ext uri="{FF2B5EF4-FFF2-40B4-BE49-F238E27FC236}">
                        <a16:creationId xmlns:a16="http://schemas.microsoft.com/office/drawing/2014/main" id="{9A2E951F-0197-F4D0-2308-8672199B39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297473" y="2613304"/>
                    <a:ext cx="6146128" cy="3762064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 29" descr="Une image contenant ligne, carré, Rectangle, Parallèle&#10;&#10;Le contenu généré par l’IA peut être incorrect.">
                    <a:extLst>
                      <a:ext uri="{FF2B5EF4-FFF2-40B4-BE49-F238E27FC236}">
                        <a16:creationId xmlns:a16="http://schemas.microsoft.com/office/drawing/2014/main" id="{8723D0BA-DF4F-54C4-9DAF-C21D5432EB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1035" y="3899528"/>
                    <a:ext cx="2681945" cy="21906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D2B12E19-C75F-DD32-36C5-DEDC8074ED09}"/>
                    </a:ext>
                  </a:extLst>
                </p:cNvPr>
                <p:cNvSpPr/>
                <p:nvPr/>
              </p:nvSpPr>
              <p:spPr>
                <a:xfrm>
                  <a:off x="5319767" y="4351222"/>
                  <a:ext cx="599768" cy="481780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A8EF9EB-519D-7448-EE33-9E8FB00BC25D}"/>
                  </a:ext>
                </a:extLst>
              </p:cNvPr>
              <p:cNvSpPr txBox="1"/>
              <p:nvPr/>
            </p:nvSpPr>
            <p:spPr>
              <a:xfrm>
                <a:off x="4652722" y="4895667"/>
                <a:ext cx="245695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34">
                  <a:defRPr/>
                </a:pPr>
                <a:r>
                  <a:rPr lang="fr-FR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100 – 49 = 51</a:t>
                </a:r>
                <a:endPara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D98DFEE-5463-CED6-117F-2E664D2ECA9D}"/>
                </a:ext>
              </a:extLst>
            </p:cNvPr>
            <p:cNvSpPr txBox="1"/>
            <p:nvPr/>
          </p:nvSpPr>
          <p:spPr>
            <a:xfrm>
              <a:off x="4505069" y="5576887"/>
              <a:ext cx="27257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>
                <a:defRPr/>
              </a:pP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سيبقى لدي عماد درهما.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C0A7ED8-DC83-80F5-E43A-E5B1BA6EADAD}"/>
              </a:ext>
            </a:extLst>
          </p:cNvPr>
          <p:cNvSpPr/>
          <p:nvPr/>
        </p:nvSpPr>
        <p:spPr>
          <a:xfrm>
            <a:off x="6308122" y="1999739"/>
            <a:ext cx="1480368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وأحدد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3FA4C39D-728C-0F2E-4FF9-AF1F153773B7}"/>
              </a:ext>
            </a:extLst>
          </p:cNvPr>
          <p:cNvSpPr>
            <a:spLocks noChangeAspect="1"/>
          </p:cNvSpPr>
          <p:nvPr/>
        </p:nvSpPr>
        <p:spPr>
          <a:xfrm>
            <a:off x="7814082" y="2001811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1125BA8-5D89-6DCD-BA52-BE44763404C7}"/>
              </a:ext>
            </a:extLst>
          </p:cNvPr>
          <p:cNvSpPr/>
          <p:nvPr/>
        </p:nvSpPr>
        <p:spPr>
          <a:xfrm>
            <a:off x="4500510" y="1980811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DA59A453-DA6E-04BC-6E8C-B3E25763D6B8}"/>
              </a:ext>
            </a:extLst>
          </p:cNvPr>
          <p:cNvSpPr>
            <a:spLocks noChangeAspect="1"/>
          </p:cNvSpPr>
          <p:nvPr/>
        </p:nvSpPr>
        <p:spPr>
          <a:xfrm>
            <a:off x="5388412" y="198288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B734ABF-B5E3-81C6-F2E4-AB6695F53A82}"/>
              </a:ext>
            </a:extLst>
          </p:cNvPr>
          <p:cNvSpPr/>
          <p:nvPr/>
        </p:nvSpPr>
        <p:spPr>
          <a:xfrm>
            <a:off x="2692898" y="1978739"/>
            <a:ext cx="86230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7CF0A12-90D6-83D2-8AAF-A401C16DFA96}"/>
              </a:ext>
            </a:extLst>
          </p:cNvPr>
          <p:cNvSpPr>
            <a:spLocks noChangeAspect="1"/>
          </p:cNvSpPr>
          <p:nvPr/>
        </p:nvSpPr>
        <p:spPr>
          <a:xfrm>
            <a:off x="3580800" y="198081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A1E9651-0820-0609-51D0-2534A89E6AFC}"/>
              </a:ext>
            </a:extLst>
          </p:cNvPr>
          <p:cNvSpPr/>
          <p:nvPr/>
        </p:nvSpPr>
        <p:spPr>
          <a:xfrm>
            <a:off x="885286" y="1972416"/>
            <a:ext cx="86230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3" name="Oval 80">
            <a:extLst>
              <a:ext uri="{FF2B5EF4-FFF2-40B4-BE49-F238E27FC236}">
                <a16:creationId xmlns:a16="http://schemas.microsoft.com/office/drawing/2014/main" id="{118F8844-2394-67B7-D092-107B3E76B292}"/>
              </a:ext>
            </a:extLst>
          </p:cNvPr>
          <p:cNvSpPr>
            <a:spLocks noChangeAspect="1"/>
          </p:cNvSpPr>
          <p:nvPr/>
        </p:nvSpPr>
        <p:spPr>
          <a:xfrm>
            <a:off x="1773188" y="197448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pic>
        <p:nvPicPr>
          <p:cNvPr id="3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F806CA6-B722-A665-B8D4-527B31428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104DAB-5DFE-B90A-F979-227F7F582C6C}"/>
              </a:ext>
            </a:extLst>
          </p:cNvPr>
          <p:cNvSpPr/>
          <p:nvPr/>
        </p:nvSpPr>
        <p:spPr>
          <a:xfrm>
            <a:off x="1824296" y="4440757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01650D-4736-5AC8-13FD-17BC58F67AC4}"/>
              </a:ext>
            </a:extLst>
          </p:cNvPr>
          <p:cNvSpPr/>
          <p:nvPr/>
        </p:nvSpPr>
        <p:spPr>
          <a:xfrm>
            <a:off x="1824295" y="4720677"/>
            <a:ext cx="634481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5EDA54-37C3-A003-EDB7-E146E369AF76}"/>
              </a:ext>
            </a:extLst>
          </p:cNvPr>
          <p:cNvSpPr/>
          <p:nvPr/>
        </p:nvSpPr>
        <p:spPr>
          <a:xfrm>
            <a:off x="2458776" y="4720675"/>
            <a:ext cx="1306287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39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E5622-4214-4789-0F9A-C717644D7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F95281-D5F5-AF34-126A-AACEC6184F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A94931D-5B9D-FA54-C4D8-96886703A3E9}"/>
              </a:ext>
            </a:extLst>
          </p:cNvPr>
          <p:cNvGrpSpPr/>
          <p:nvPr/>
        </p:nvGrpSpPr>
        <p:grpSpPr>
          <a:xfrm>
            <a:off x="2080133" y="2436267"/>
            <a:ext cx="4664912" cy="2267814"/>
            <a:chOff x="2080133" y="2436266"/>
            <a:chExt cx="4664912" cy="259831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F06B583B-9C6B-ACAC-115E-934678C7748E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Image 2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7FE4CA-98B3-B0BB-5B57-4A92573C6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65722" y="4088973"/>
              <a:ext cx="631873" cy="631873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FA64ABA-9E1D-9A73-DE32-D44B152A25B2}"/>
                </a:ext>
              </a:extLst>
            </p:cNvPr>
            <p:cNvSpPr txBox="1"/>
            <p:nvPr/>
          </p:nvSpPr>
          <p:spPr>
            <a:xfrm>
              <a:off x="2080133" y="3415973"/>
              <a:ext cx="3555109" cy="528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FBFBF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23" name="Flowchart: Alternate Process 54">
              <a:extLst>
                <a:ext uri="{FF2B5EF4-FFF2-40B4-BE49-F238E27FC236}">
                  <a16:creationId xmlns:a16="http://schemas.microsoft.com/office/drawing/2014/main" id="{B39F9F59-98E8-F14B-ABBF-EF35D9551DE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35A06F15-8AD1-7478-5668-9751610596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5D275DC-1EFA-3DA1-4B8B-7DE13176671B}"/>
                </a:ext>
              </a:extLst>
            </p:cNvPr>
            <p:cNvSpPr txBox="1"/>
            <p:nvPr/>
          </p:nvSpPr>
          <p:spPr>
            <a:xfrm>
              <a:off x="2223570" y="4129226"/>
              <a:ext cx="3447931" cy="5994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432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2729301-1CD5-0830-2F97-EAA92E8D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438" y="497840"/>
            <a:ext cx="10332720" cy="688848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91512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14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551680" y="4178395"/>
            <a:ext cx="2580640" cy="1663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8703A0-60EE-987D-1559-08180824AF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411546" y="9052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سنطبق نفس الخطوات في هذا النشاط. سأشرح التعليمة، انتظروا إشارة الانطلاقة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4323FC-5E60-35D7-1A44-CE489BB9C2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F3B046DA-B952-657F-2161-2DB11734B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74" y="2021108"/>
            <a:ext cx="6491043" cy="39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8823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للإنجاز.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21">
            <a:extLst>
              <a:ext uri="{FF2B5EF4-FFF2-40B4-BE49-F238E27FC236}">
                <a16:creationId xmlns:a16="http://schemas.microsoft.com/office/drawing/2014/main" id="{59B5FF88-EE07-F054-6006-2D9FB7D6E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6A80DFA-099E-C776-5F3D-42B4C72E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223" y="624931"/>
            <a:ext cx="1030099" cy="1030099"/>
          </a:xfrm>
          <a:prstGeom prst="ellipse">
            <a:avLst/>
          </a:prstGeom>
        </p:spPr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D533DC0-F49A-5886-E7D7-739C400EE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6" y="2304047"/>
            <a:ext cx="5027932" cy="30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1F4777B-A8AF-29D5-1EBB-F118258C0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84A6E5-BFFA-51DC-4F38-49AFF9A3D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2AB983D-02C1-F0AF-2856-33A493AC92BA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246E11-49E7-5267-E9AA-6E68F4330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67004" y="2373133"/>
            <a:ext cx="5283125" cy="30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مسائل متعلقة بوضعية البحث عن الكل أو الجزء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7B1CD81-CB4A-4D41-9377-17FA04CE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85" y="181934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8F0E2FC2-F7BD-37A7-A592-A6C61F5F5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74" y="2021108"/>
            <a:ext cx="6491043" cy="393162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78078" y="90493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. من يشرح لنا كيف قمنا بحل هذه المسألة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2584AD-1990-AAC5-6258-D45DE20A7E5C}"/>
              </a:ext>
            </a:extLst>
          </p:cNvPr>
          <p:cNvSpPr/>
          <p:nvPr/>
        </p:nvSpPr>
        <p:spPr>
          <a:xfrm>
            <a:off x="1921184" y="3840222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chemeClr val="tx1"/>
                </a:solidFill>
              </a:rPr>
              <a:t>425</a:t>
            </a:r>
            <a:endParaRPr lang="fr-MA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52CA6B-73E8-9B54-3DC4-C311463E104C}"/>
              </a:ext>
            </a:extLst>
          </p:cNvPr>
          <p:cNvSpPr/>
          <p:nvPr/>
        </p:nvSpPr>
        <p:spPr>
          <a:xfrm>
            <a:off x="1921183" y="4120142"/>
            <a:ext cx="634481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chemeClr val="tx1"/>
                </a:solidFill>
              </a:rPr>
              <a:t>97</a:t>
            </a:r>
            <a:endParaRPr lang="fr-MA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AF1F13-D20F-9672-02E4-6FB01479E652}"/>
              </a:ext>
            </a:extLst>
          </p:cNvPr>
          <p:cNvSpPr/>
          <p:nvPr/>
        </p:nvSpPr>
        <p:spPr>
          <a:xfrm>
            <a:off x="2555664" y="4120140"/>
            <a:ext cx="1306287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chemeClr val="tx1"/>
                </a:solidFill>
              </a:rPr>
              <a:t>؟</a:t>
            </a:r>
            <a:endParaRPr lang="fr-MA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C04E55C-EBD6-5F69-44D0-1FD90AB8374D}"/>
              </a:ext>
            </a:extLst>
          </p:cNvPr>
          <p:cNvSpPr txBox="1"/>
          <p:nvPr/>
        </p:nvSpPr>
        <p:spPr>
          <a:xfrm>
            <a:off x="4914017" y="3999949"/>
            <a:ext cx="1294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الجزء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14D35E-7BCB-3D2A-1F60-30C3D793D065}"/>
              </a:ext>
            </a:extLst>
          </p:cNvPr>
          <p:cNvSpPr txBox="1"/>
          <p:nvPr/>
        </p:nvSpPr>
        <p:spPr>
          <a:xfrm>
            <a:off x="4590434" y="4585417"/>
            <a:ext cx="3170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425 – 97 = 328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F8254CD-4015-96B1-EFE7-6A3CED44CEDC}"/>
              </a:ext>
            </a:extLst>
          </p:cNvPr>
          <p:cNvSpPr txBox="1"/>
          <p:nvPr/>
        </p:nvSpPr>
        <p:spPr>
          <a:xfrm>
            <a:off x="3861951" y="5330632"/>
            <a:ext cx="3562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الركاب في الدرجة الثانية هو 328 راكبا.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الكراسات صفحة 15 وأنجزوا النشاط 3. لديكم 5 دقائق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B071E8-095C-0CC0-0A53-87D1F4CFC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529" y="1674849"/>
            <a:ext cx="3117681" cy="433914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12E9D6E-40B1-DE07-E1CE-BA53E08E2314}"/>
              </a:ext>
            </a:extLst>
          </p:cNvPr>
          <p:cNvSpPr/>
          <p:nvPr/>
        </p:nvSpPr>
        <p:spPr>
          <a:xfrm>
            <a:off x="1389529" y="1707235"/>
            <a:ext cx="2989158" cy="236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E3F5ED-B42B-A635-178B-D97AE613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CFA4559-0F57-1132-6BC0-074D1188832E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1FBCAA4-E5EF-61B8-E10C-159489293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AFD3AFD-6505-CF2A-DBEA-C266FC1204D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على كراساتكم . لديكم دقيقة واحدة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FC8066-B03F-8448-820F-19CACF787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r="1798"/>
          <a:stretch>
            <a:fillRect/>
          </a:stretch>
        </p:blipFill>
        <p:spPr>
          <a:xfrm>
            <a:off x="380541" y="1692855"/>
            <a:ext cx="7755753" cy="4524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822039-9630-7316-1DC0-D4BCB07B8B9C}"/>
              </a:ext>
            </a:extLst>
          </p:cNvPr>
          <p:cNvSpPr/>
          <p:nvPr/>
        </p:nvSpPr>
        <p:spPr>
          <a:xfrm>
            <a:off x="1404339" y="4100427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345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0C5CD8-B0DA-C1D8-80A4-BF3BBC56B2E2}"/>
              </a:ext>
            </a:extLst>
          </p:cNvPr>
          <p:cNvSpPr/>
          <p:nvPr/>
        </p:nvSpPr>
        <p:spPr>
          <a:xfrm>
            <a:off x="1404338" y="4380347"/>
            <a:ext cx="634481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75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E0C23E-C6D6-2768-A2B1-6751AFA387F0}"/>
              </a:ext>
            </a:extLst>
          </p:cNvPr>
          <p:cNvSpPr/>
          <p:nvPr/>
        </p:nvSpPr>
        <p:spPr>
          <a:xfrm>
            <a:off x="2038819" y="4380345"/>
            <a:ext cx="1306287" cy="2799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44E08D-1309-643A-9135-1FC8D77CAFA4}"/>
              </a:ext>
            </a:extLst>
          </p:cNvPr>
          <p:cNvSpPr txBox="1"/>
          <p:nvPr/>
        </p:nvSpPr>
        <p:spPr>
          <a:xfrm>
            <a:off x="4193676" y="4658490"/>
            <a:ext cx="3170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345 – 75 = 270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0BDE35-EF59-2100-CE66-9AC4F2D12429}"/>
              </a:ext>
            </a:extLst>
          </p:cNvPr>
          <p:cNvSpPr txBox="1"/>
          <p:nvPr/>
        </p:nvSpPr>
        <p:spPr>
          <a:xfrm>
            <a:off x="4193676" y="5531043"/>
            <a:ext cx="3562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كان في حصالة عماد 270 درهما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8D72B75-6D1B-86D4-86E7-8A7F0C85106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D92DAD6-C69F-6F8A-2C08-73EA40AD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19DB4E-A134-5E92-46F3-8D46E27DCA7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6524130-F7AF-A453-30CD-367AA1BB8C06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4792BCE-70D0-5874-98F4-995C92DDBFF0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11406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710629" y="88213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12 و13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3AF5CFA-39F2-B6A4-7D71-8EB673A32C72}"/>
              </a:ext>
            </a:extLst>
          </p:cNvPr>
          <p:cNvGrpSpPr/>
          <p:nvPr/>
        </p:nvGrpSpPr>
        <p:grpSpPr>
          <a:xfrm>
            <a:off x="1389529" y="1674849"/>
            <a:ext cx="6054072" cy="4339145"/>
            <a:chOff x="1637754" y="2663454"/>
            <a:chExt cx="4976155" cy="358761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DC9CE6A-A90C-4BD0-F601-9707A278D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94698" y="2690231"/>
              <a:ext cx="2519211" cy="354358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16105D2-C59F-5760-9AF1-C909AC818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754" y="2663454"/>
              <a:ext cx="2562583" cy="3587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25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2B6BA1C7-9608-34AC-7718-C08DED7634C5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FDDF8C1-B242-094A-AA5B-F92D1B9C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539488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4C699B0-AB36-A9C5-9A04-A5DD52AEA90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95475EF-38D4-7556-EA02-7FFDA277F661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C222F9E-6DCC-849E-36CC-EDB358A41D25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D7A9AD4-7D13-F981-B42A-5DC6C9A688F5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7417F6-727A-5F8C-20F5-759F1CE4C002}"/>
              </a:ext>
            </a:extLst>
          </p:cNvPr>
          <p:cNvSpPr txBox="1"/>
          <p:nvPr/>
        </p:nvSpPr>
        <p:spPr>
          <a:xfrm>
            <a:off x="1098735" y="3835273"/>
            <a:ext cx="59971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متعلقة بوضعية البحث عن الكل أو الجزء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878E0E2-5349-B71F-042C-8BA20B066CAC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CC12C57-68B8-4184-E109-F771E5FBCC3D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BBFE5AF-E826-AE8E-F097-924F99BA9902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4041C9F-B71E-DEE7-2B6E-EB52ED173F2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F6FAA8B3-A371-CAB7-41A2-7E920CD7A32B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8DE86B46-7F9B-32FC-375E-358F9B802983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0FD621A7-CF52-170D-77A9-8766A1758BD7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E1740D-48F9-1EFE-D1C1-B32CCA4D86D0}"/>
              </a:ext>
            </a:extLst>
          </p:cNvPr>
          <p:cNvGrpSpPr/>
          <p:nvPr/>
        </p:nvGrpSpPr>
        <p:grpSpPr>
          <a:xfrm>
            <a:off x="2125347" y="2436267"/>
            <a:ext cx="4619698" cy="2471400"/>
            <a:chOff x="2362015" y="2221113"/>
            <a:chExt cx="4619698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179956" y="3112937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362015" y="3148374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8AD340F-350B-83A6-7647-660D9B5E7B7E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505452" y="3814054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98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022F69-6DD5-5896-E41F-C06C2CF3B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060" y="2381089"/>
            <a:ext cx="5927879" cy="27074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3625FC0-AEEB-97F9-B767-65B1E4D72EF1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66D2CAC-C96C-3B1C-20CB-7855D16A4D2E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BE4296F-4F0F-C3BB-8D27-B2A4F64A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BBD470-52EB-231E-AFF7-4717C92322C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  <a:endParaRPr kumimoji="0" lang="fr-FR" sz="1900" b="1" i="0" u="none" strike="noStrike" kern="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في الرياضيات مع مجد وندى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A7B04D8A-737D-7D69-5E8C-0C9CA27629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998" y="2191993"/>
            <a:ext cx="2244807" cy="3584989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FD865000-E980-9FA1-ACAE-C80F8BF85E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741"/>
          <a:stretch>
            <a:fillRect/>
          </a:stretch>
        </p:blipFill>
        <p:spPr>
          <a:xfrm>
            <a:off x="2506593" y="2297146"/>
            <a:ext cx="1957408" cy="33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14632</TotalTime>
  <Words>780</Words>
  <Application>Microsoft Office PowerPoint</Application>
  <PresentationFormat>Affichage à l'écran (4:3)</PresentationFormat>
  <Paragraphs>264</Paragraphs>
  <Slides>47</Slides>
  <Notes>18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47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DengXian</vt:lpstr>
      <vt:lpstr>Dosis</vt:lpstr>
      <vt:lpstr>Effra CC Arbc</vt:lpstr>
      <vt:lpstr>2_Conception personnalisée</vt:lpstr>
      <vt:lpstr>Page d'entree</vt:lpstr>
      <vt:lpstr>partie 1</vt:lpstr>
      <vt:lpstr>1_partie 1</vt:lpstr>
      <vt:lpstr>2_partie 1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164</cp:revision>
  <cp:lastPrinted>2025-08-13T10:11:39Z</cp:lastPrinted>
  <dcterms:created xsi:type="dcterms:W3CDTF">2025-08-01T12:31:49Z</dcterms:created>
  <dcterms:modified xsi:type="dcterms:W3CDTF">2025-10-29T16:56:22Z</dcterms:modified>
</cp:coreProperties>
</file>