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A9AA0F1-809A-4D6C-A796-33630623F181}">
  <a:tblStyle styleId="{DA9AA0F1-809A-4D6C-A796-33630623F181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F5E7"/>
          </a:solidFill>
        </a:fill>
      </a:tcStyle>
    </a:wholeTbl>
    <a:band1H>
      <a:tcTxStyle/>
      <a:tcStyle>
        <a:fill>
          <a:solidFill>
            <a:srgbClr val="DFEBCA"/>
          </a:solidFill>
        </a:fill>
      </a:tcStyle>
    </a:band1H>
    <a:band2H>
      <a:tcTxStyle/>
    </a:band2H>
    <a:band1V>
      <a:tcTxStyle/>
      <a:tcStyle>
        <a:fill>
          <a:solidFill>
            <a:srgbClr val="DFEBCA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0F5E7"/>
          </a:solidFill>
        </a:fill>
      </a:tcStyle>
    </a:lastRow>
    <a:seCell>
      <a:tcTxStyle/>
    </a:seCell>
    <a:swCell>
      <a:tcTxStyle/>
    </a:swCell>
    <a:firstRow>
      <a:tcTxStyle b="on" i="off"/>
      <a:tcStyle>
        <a:fill>
          <a:solidFill>
            <a:srgbClr val="F0F5E7"/>
          </a:solidFill>
        </a:fill>
      </a:tcStyle>
    </a:firstRow>
    <a:neCell>
      <a:tcTxStyle/>
    </a:neCell>
    <a:nwCell>
      <a:tcTxStyle/>
    </a:nwCell>
  </a:tblStyle>
  <a:tblStyle styleId="{08487249-0DE5-40C5-8C61-DC34C3A4A7CF}" styleName="Table_1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F5E7"/>
          </a:solidFill>
        </a:fill>
      </a:tcStyle>
    </a:wholeTbl>
    <a:band1H>
      <a:tcTxStyle/>
      <a:tcStyle>
        <a:fill>
          <a:solidFill>
            <a:srgbClr val="DFEBCA"/>
          </a:solidFill>
        </a:fill>
      </a:tcStyle>
    </a:band1H>
    <a:band2H>
      <a:tcTxStyle/>
    </a:band2H>
    <a:band1V>
      <a:tcTxStyle/>
      <a:tcStyle>
        <a:fill>
          <a:solidFill>
            <a:srgbClr val="DFEBCA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9" name="Google Shape;13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7" name="Google Shape;16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0" y="2157319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914400" y="3034553"/>
            <a:ext cx="8001000" cy="3823447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/>
          <p:nvPr>
            <p:ph type="title"/>
          </p:nvPr>
        </p:nvSpPr>
        <p:spPr>
          <a:xfrm>
            <a:off x="0" y="1124712"/>
            <a:ext cx="89154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1" name="Google Shape;81;p11"/>
          <p:cNvSpPr/>
          <p:nvPr>
            <p:ph idx="2" type="pic"/>
          </p:nvPr>
        </p:nvSpPr>
        <p:spPr>
          <a:xfrm>
            <a:off x="5487987" y="2048256"/>
            <a:ext cx="3427413" cy="4206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" type="body"/>
          </p:nvPr>
        </p:nvSpPr>
        <p:spPr>
          <a:xfrm>
            <a:off x="914400" y="2039112"/>
            <a:ext cx="4572000" cy="4224528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4" name="Google Shape;84;p11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5" name="Google Shape;85;p11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above Caption">
  <p:cSld name="Picture above Ca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/>
          <p:nvPr>
            <p:ph type="ctrTitle"/>
          </p:nvPr>
        </p:nvSpPr>
        <p:spPr>
          <a:xfrm>
            <a:off x="0" y="4114800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" type="subTitle"/>
          </p:nvPr>
        </p:nvSpPr>
        <p:spPr>
          <a:xfrm>
            <a:off x="914400" y="5002305"/>
            <a:ext cx="8001000" cy="1855695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9" name="Google Shape;89;p12"/>
          <p:cNvSpPr/>
          <p:nvPr>
            <p:ph idx="2" type="pic"/>
          </p:nvPr>
        </p:nvSpPr>
        <p:spPr>
          <a:xfrm>
            <a:off x="927100" y="1129553"/>
            <a:ext cx="7988300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0" name="Google Shape;90;p12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1" name="Google Shape;91;p12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Pictures with Caption">
  <p:cSld name="2 Pictures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ctrTitle"/>
          </p:nvPr>
        </p:nvSpPr>
        <p:spPr>
          <a:xfrm>
            <a:off x="0" y="4114800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1" type="subTitle"/>
          </p:nvPr>
        </p:nvSpPr>
        <p:spPr>
          <a:xfrm>
            <a:off x="914400" y="5002305"/>
            <a:ext cx="8001000" cy="1855695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5" name="Google Shape;95;p13"/>
          <p:cNvSpPr/>
          <p:nvPr>
            <p:ph idx="2" type="pic"/>
          </p:nvPr>
        </p:nvSpPr>
        <p:spPr>
          <a:xfrm>
            <a:off x="927100" y="1129553"/>
            <a:ext cx="3986784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6" name="Google Shape;96;p13"/>
          <p:cNvSpPr/>
          <p:nvPr>
            <p:ph idx="3" type="pic"/>
          </p:nvPr>
        </p:nvSpPr>
        <p:spPr>
          <a:xfrm>
            <a:off x="4928616" y="1129553"/>
            <a:ext cx="3986784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8" name="Google Shape;98;p13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Pictures with Caption">
  <p:cSld name="3 Pictures with Caption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/>
          <p:nvPr>
            <p:ph type="ctrTitle"/>
          </p:nvPr>
        </p:nvSpPr>
        <p:spPr>
          <a:xfrm>
            <a:off x="0" y="4114800"/>
            <a:ext cx="8915400" cy="8778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1" name="Google Shape;101;p14"/>
          <p:cNvSpPr txBox="1"/>
          <p:nvPr>
            <p:ph idx="1" type="subTitle"/>
          </p:nvPr>
        </p:nvSpPr>
        <p:spPr>
          <a:xfrm>
            <a:off x="914400" y="5002305"/>
            <a:ext cx="8001000" cy="1855695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2" name="Google Shape;102;p14"/>
          <p:cNvSpPr/>
          <p:nvPr>
            <p:ph idx="2" type="pic"/>
          </p:nvPr>
        </p:nvSpPr>
        <p:spPr>
          <a:xfrm>
            <a:off x="927100" y="1129553"/>
            <a:ext cx="6601968" cy="29809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3" name="Google Shape;103;p14"/>
          <p:cNvSpPr/>
          <p:nvPr>
            <p:ph idx="3" type="pic"/>
          </p:nvPr>
        </p:nvSpPr>
        <p:spPr>
          <a:xfrm>
            <a:off x="7543800" y="1129553"/>
            <a:ext cx="1371600" cy="14813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4" name="Google Shape;104;p14"/>
          <p:cNvSpPr/>
          <p:nvPr>
            <p:ph idx="4" type="pic"/>
          </p:nvPr>
        </p:nvSpPr>
        <p:spPr>
          <a:xfrm>
            <a:off x="7543800" y="2629169"/>
            <a:ext cx="1371600" cy="14813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5" name="Google Shape;105;p14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6" name="Google Shape;106;p14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9" name="Google Shape;109;p15"/>
          <p:cNvSpPr txBox="1"/>
          <p:nvPr>
            <p:ph idx="1" type="body"/>
          </p:nvPr>
        </p:nvSpPr>
        <p:spPr>
          <a:xfrm rot="5400000">
            <a:off x="3084513" y="625476"/>
            <a:ext cx="3670300" cy="7610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0" name="Google Shape;110;p15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1" name="Google Shape;111;p15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2" name="Google Shape;112;p15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type="title"/>
          </p:nvPr>
        </p:nvSpPr>
        <p:spPr>
          <a:xfrm rot="5400000">
            <a:off x="5678114" y="3438993"/>
            <a:ext cx="5533278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5" name="Google Shape;115;p16"/>
          <p:cNvSpPr txBox="1"/>
          <p:nvPr>
            <p:ph idx="1" type="body"/>
          </p:nvPr>
        </p:nvSpPr>
        <p:spPr>
          <a:xfrm rot="5400000">
            <a:off x="2059548" y="792723"/>
            <a:ext cx="4542304" cy="642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6" name="Google Shape;116;p16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7" name="Google Shape;117;p16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8" name="Google Shape;118;p16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1" name="Google Shape;121;p17"/>
          <p:cNvSpPr txBox="1"/>
          <p:nvPr>
            <p:ph idx="10" type="dt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2" name="Google Shape;122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3" name="Google Shape;123;p17"/>
          <p:cNvSpPr txBox="1"/>
          <p:nvPr>
            <p:ph idx="12" type="sldNum"/>
          </p:nvPr>
        </p:nvSpPr>
        <p:spPr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Picture">
  <p:cSld name="Title Slide with Pictur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0" y="5025435"/>
            <a:ext cx="89154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" type="subTitle"/>
          </p:nvPr>
        </p:nvSpPr>
        <p:spPr>
          <a:xfrm>
            <a:off x="914400" y="5943600"/>
            <a:ext cx="8001000" cy="914400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2" name="Google Shape;32;p4"/>
          <p:cNvSpPr/>
          <p:nvPr>
            <p:ph idx="2" type="pic"/>
          </p:nvPr>
        </p:nvSpPr>
        <p:spPr>
          <a:xfrm>
            <a:off x="927100" y="1129553"/>
            <a:ext cx="79883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9250" lvl="2" marL="10350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3716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9250" lvl="4" marL="172085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4013" lvl="5" marL="2055813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4013" lvl="6" marL="2398713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4488" lvl="8" marL="3087688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0" y="3200399"/>
            <a:ext cx="8915400" cy="228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914400" y="5484607"/>
            <a:ext cx="8001000" cy="777240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1117600" y="2595563"/>
            <a:ext cx="3566160" cy="3681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5147534" y="2595563"/>
            <a:ext cx="3566160" cy="3681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oogle Shape;49;p7"/>
          <p:cNvCxnSpPr/>
          <p:nvPr/>
        </p:nvCxnSpPr>
        <p:spPr>
          <a:xfrm>
            <a:off x="1211263" y="2905125"/>
            <a:ext cx="3384550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0" name="Google Shape;50;p7"/>
          <p:cNvCxnSpPr/>
          <p:nvPr/>
        </p:nvCxnSpPr>
        <p:spPr>
          <a:xfrm>
            <a:off x="5238750" y="2905125"/>
            <a:ext cx="3382963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1" name="Google Shape;51;p7"/>
          <p:cNvCxnSpPr/>
          <p:nvPr/>
        </p:nvCxnSpPr>
        <p:spPr>
          <a:xfrm>
            <a:off x="1211263" y="2905125"/>
            <a:ext cx="3384550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2" name="Google Shape;52;p7"/>
          <p:cNvCxnSpPr/>
          <p:nvPr/>
        </p:nvCxnSpPr>
        <p:spPr>
          <a:xfrm>
            <a:off x="5238750" y="2905125"/>
            <a:ext cx="3382963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3" name="Google Shape;53;p7"/>
          <p:cNvCxnSpPr/>
          <p:nvPr/>
        </p:nvCxnSpPr>
        <p:spPr>
          <a:xfrm>
            <a:off x="1211263" y="2905125"/>
            <a:ext cx="3384550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" name="Google Shape;54;p7"/>
          <p:cNvCxnSpPr/>
          <p:nvPr/>
        </p:nvCxnSpPr>
        <p:spPr>
          <a:xfrm>
            <a:off x="5238750" y="2905125"/>
            <a:ext cx="3382963" cy="1588"/>
          </a:xfrm>
          <a:prstGeom prst="straightConnector1">
            <a:avLst/>
          </a:prstGeom>
          <a:noFill/>
          <a:ln cap="flat" cmpd="sng" w="38100">
            <a:solidFill>
              <a:srgbClr val="D5D9C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" name="Google Shape;55;p7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" type="body"/>
          </p:nvPr>
        </p:nvSpPr>
        <p:spPr>
          <a:xfrm>
            <a:off x="1120588" y="2017713"/>
            <a:ext cx="3566160" cy="877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2" type="body"/>
          </p:nvPr>
        </p:nvSpPr>
        <p:spPr>
          <a:xfrm>
            <a:off x="1120588" y="3065929"/>
            <a:ext cx="3566160" cy="32110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3" type="body"/>
          </p:nvPr>
        </p:nvSpPr>
        <p:spPr>
          <a:xfrm>
            <a:off x="5147534" y="2017713"/>
            <a:ext cx="3566160" cy="877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4" type="body"/>
          </p:nvPr>
        </p:nvSpPr>
        <p:spPr>
          <a:xfrm>
            <a:off x="5147534" y="3065929"/>
            <a:ext cx="3566160" cy="32110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51640A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⬜"/>
              <a:defRPr b="0" i="0" sz="16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6" name="Google Shape;66;p8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7" name="Google Shape;67;p8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/>
          <p:nvPr>
            <p:ph type="title"/>
          </p:nvPr>
        </p:nvSpPr>
        <p:spPr>
          <a:xfrm>
            <a:off x="0" y="1124712"/>
            <a:ext cx="8915400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5147534" y="2590800"/>
            <a:ext cx="3566160" cy="36861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51640A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2" type="body"/>
          </p:nvPr>
        </p:nvSpPr>
        <p:spPr>
          <a:xfrm>
            <a:off x="900952" y="2039111"/>
            <a:ext cx="3566160" cy="4224528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7" name="Google Shape;77;p10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8" name="Google Shape;78;p10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  <a:defRPr b="0" i="0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51640B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429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⬜"/>
              <a:defRPr b="0" i="0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914400" y="0"/>
            <a:ext cx="7999413" cy="182563"/>
          </a:xfrm>
          <a:prstGeom prst="rect">
            <a:avLst/>
          </a:prstGeom>
          <a:solidFill>
            <a:srgbClr val="D5D9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914400" y="6675438"/>
            <a:ext cx="7999413" cy="182562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ctrTitle"/>
          </p:nvPr>
        </p:nvSpPr>
        <p:spPr>
          <a:xfrm>
            <a:off x="0" y="1706563"/>
            <a:ext cx="8915400" cy="132873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4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Project AIM:</a:t>
            </a:r>
            <a:br>
              <a:rPr b="0" i="0" lang="en-US" sz="324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b="1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</a:t>
            </a:r>
            <a:r>
              <a:rPr b="0" i="0" lang="en-US" sz="1979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ssess, </a:t>
            </a:r>
            <a:r>
              <a:rPr b="1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I</a:t>
            </a:r>
            <a:r>
              <a:rPr b="0" i="0" lang="en-US" sz="1979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mprove &amp; </a:t>
            </a:r>
            <a:r>
              <a:rPr b="1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M</a:t>
            </a:r>
            <a:r>
              <a:rPr b="0" i="0" lang="en-US" sz="1979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aintain Effective Teaching Practices</a:t>
            </a:r>
            <a:br>
              <a:rPr b="0" i="0" lang="en-US" sz="243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</a:br>
            <a:endParaRPr b="0" i="0" sz="243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9" name="Google Shape;129;p18"/>
          <p:cNvSpPr txBox="1"/>
          <p:nvPr>
            <p:ph idx="1" type="subTitle"/>
          </p:nvPr>
        </p:nvSpPr>
        <p:spPr>
          <a:xfrm>
            <a:off x="914400" y="3035300"/>
            <a:ext cx="8001000" cy="3822700"/>
          </a:xfrm>
          <a:prstGeom prst="rect">
            <a:avLst/>
          </a:prstGeom>
          <a:solidFill>
            <a:srgbClr val="E3E5DC"/>
          </a:solidFill>
          <a:ln>
            <a:noFill/>
          </a:ln>
        </p:spPr>
        <p:txBody>
          <a:bodyPr anchorCtr="0" anchor="t" bIns="91425" lIns="292600" spcFirstLastPara="1" rIns="274300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Teri Lewis, Oregon State University</a:t>
            </a:r>
            <a:endParaRPr/>
          </a:p>
          <a:p>
            <a:pPr indent="0" lvl="0" marL="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R. Kenton Denny, Louisiana State University</a:t>
            </a:r>
            <a:endParaRPr b="0" i="0" sz="18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Purpose</a:t>
            </a:r>
            <a:endParaRPr/>
          </a:p>
        </p:txBody>
      </p:sp>
      <p:sp>
        <p:nvSpPr>
          <p:cNvPr id="135" name="Google Shape;135;p19"/>
          <p:cNvSpPr txBox="1"/>
          <p:nvPr>
            <p:ph idx="1"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1" marL="3429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</a:pPr>
            <a:r>
              <a:rPr b="0" i="0" lang="en-US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Apply a three-tiered prevention model (e.g., PBIS, RtI) to assessing and intervening with classroom teachers</a:t>
            </a:r>
            <a:endParaRPr b="0" i="0" sz="20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⬜"/>
            </a:pPr>
            <a:r>
              <a:rPr b="0" i="0" lang="en-US" sz="20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Develop a reliable and valid gated assessment of effective classroom management and instructional practices</a:t>
            </a:r>
            <a:endParaRPr/>
          </a:p>
          <a:p>
            <a: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Gate 1 – Screener</a:t>
            </a:r>
            <a:endParaRPr/>
          </a:p>
          <a:p>
            <a: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Gate 2 – Diagnostic</a:t>
            </a:r>
            <a:endParaRPr/>
          </a:p>
          <a:p>
            <a:pPr indent="-342900" lvl="1" marL="68580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800"/>
              <a:buFont typeface="Noto Sans Symbols"/>
              <a:buChar char="⬜"/>
            </a:pPr>
            <a:r>
              <a:rPr b="0" i="0" lang="en-US" sz="18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Gate  3 – Continuous monitoring?</a:t>
            </a:r>
            <a:endParaRPr b="0" i="0" sz="18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6350" lvl="1" marL="349250" marR="0" rtl="0" algn="l"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0425" y="1797050"/>
            <a:ext cx="7478713" cy="402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0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Conceptual Model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48" name="Google Shape;148;p21"/>
          <p:cNvGrpSpPr/>
          <p:nvPr/>
        </p:nvGrpSpPr>
        <p:grpSpPr>
          <a:xfrm>
            <a:off x="915198" y="2228928"/>
            <a:ext cx="4189877" cy="4037400"/>
            <a:chOff x="0" y="0"/>
            <a:chExt cx="4189877" cy="4037400"/>
          </a:xfrm>
        </p:grpSpPr>
        <p:sp>
          <p:nvSpPr>
            <p:cNvPr id="149" name="Google Shape;149;p21"/>
            <p:cNvSpPr/>
            <p:nvPr/>
          </p:nvSpPr>
          <p:spPr>
            <a:xfrm>
              <a:off x="1610853" y="0"/>
              <a:ext cx="968171" cy="932937"/>
            </a:xfrm>
            <a:prstGeom prst="trapezoid">
              <a:avLst>
                <a:gd fmla="val 51888" name="adj"/>
              </a:avLst>
            </a:prstGeom>
            <a:solidFill>
              <a:srgbClr val="A1C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21"/>
            <p:cNvSpPr txBox="1"/>
            <p:nvPr/>
          </p:nvSpPr>
          <p:spPr>
            <a:xfrm>
              <a:off x="1610853" y="0"/>
              <a:ext cx="968171" cy="932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rPr>
                <a:t>?</a:t>
              </a:r>
              <a:endPara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51" name="Google Shape;151;p21"/>
            <p:cNvSpPr/>
            <p:nvPr/>
          </p:nvSpPr>
          <p:spPr>
            <a:xfrm>
              <a:off x="1126767" y="932937"/>
              <a:ext cx="1936342" cy="932937"/>
            </a:xfrm>
            <a:prstGeom prst="trapezoid">
              <a:avLst>
                <a:gd fmla="val 51888" name="adj"/>
              </a:avLst>
            </a:prstGeom>
            <a:solidFill>
              <a:srgbClr val="A1C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21"/>
            <p:cNvSpPr txBox="1"/>
            <p:nvPr/>
          </p:nvSpPr>
          <p:spPr>
            <a:xfrm>
              <a:off x="1465627" y="932937"/>
              <a:ext cx="1258622" cy="932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rPr>
                <a:t>Diagnostic</a:t>
              </a:r>
              <a:endPara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153" name="Google Shape;153;p21"/>
            <p:cNvSpPr/>
            <p:nvPr/>
          </p:nvSpPr>
          <p:spPr>
            <a:xfrm>
              <a:off x="0" y="1865875"/>
              <a:ext cx="4189877" cy="2171525"/>
            </a:xfrm>
            <a:prstGeom prst="trapezoid">
              <a:avLst>
                <a:gd fmla="val 51888" name="adj"/>
              </a:avLst>
            </a:prstGeom>
            <a:solidFill>
              <a:srgbClr val="A1C71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21"/>
            <p:cNvSpPr txBox="1"/>
            <p:nvPr/>
          </p:nvSpPr>
          <p:spPr>
            <a:xfrm>
              <a:off x="733228" y="1865875"/>
              <a:ext cx="2723420" cy="21715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Questrial"/>
                  <a:ea typeface="Questrial"/>
                  <a:cs typeface="Questrial"/>
                  <a:sym typeface="Questrial"/>
                </a:rPr>
                <a:t>Screener</a:t>
              </a:r>
              <a:endParaRPr/>
            </a:p>
          </p:txBody>
        </p:sp>
      </p:grpSp>
      <p:sp>
        <p:nvSpPr>
          <p:cNvPr id="155" name="Google Shape;155;p21"/>
          <p:cNvSpPr txBox="1"/>
          <p:nvPr/>
        </p:nvSpPr>
        <p:spPr>
          <a:xfrm>
            <a:off x="4818063" y="4495800"/>
            <a:ext cx="3611562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Efficient screener in fall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- CAR (same logic as ORF)</a:t>
            </a:r>
            <a:endParaRPr/>
          </a:p>
        </p:txBody>
      </p:sp>
      <p:sp>
        <p:nvSpPr>
          <p:cNvPr id="156" name="Google Shape;156;p21"/>
          <p:cNvSpPr txBox="1"/>
          <p:nvPr/>
        </p:nvSpPr>
        <p:spPr>
          <a:xfrm>
            <a:off x="3935413" y="3336925"/>
            <a:ext cx="3136900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Diagnostic assessment of at-risk classrooms</a:t>
            </a:r>
            <a:endParaRPr/>
          </a:p>
        </p:txBody>
      </p:sp>
      <p:sp>
        <p:nvSpPr>
          <p:cNvPr id="157" name="Google Shape;157;p21"/>
          <p:cNvSpPr txBox="1"/>
          <p:nvPr/>
        </p:nvSpPr>
        <p:spPr>
          <a:xfrm>
            <a:off x="3486150" y="2317750"/>
            <a:ext cx="2665413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Not currently part of grant. Add?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Assessment Domains</a:t>
            </a:r>
            <a:endParaRPr/>
          </a:p>
        </p:txBody>
      </p:sp>
      <p:graphicFrame>
        <p:nvGraphicFramePr>
          <p:cNvPr id="163" name="Google Shape;163;p22"/>
          <p:cNvGraphicFramePr/>
          <p:nvPr/>
        </p:nvGraphicFramePr>
        <p:xfrm>
          <a:off x="788988" y="23526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{DA9AA0F1-809A-4D6C-A796-33630623F181}</a:tableStyleId>
              </a:tblPr>
              <a:tblGrid>
                <a:gridCol w="2057925"/>
                <a:gridCol w="5878000"/>
              </a:tblGrid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Instructional Practices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800"/>
                        <a:t>Academic practices</a:t>
                      </a:r>
                      <a:r>
                        <a:rPr b="0" lang="en-US" sz="1800"/>
                        <a:t> while presenting curriculum, responding to students correct and incorrect responses</a:t>
                      </a:r>
                      <a:endParaRPr b="0" sz="1800"/>
                    </a:p>
                  </a:txBody>
                  <a:tcPr marT="45725" marB="45725" marR="91425" marL="91425"/>
                </a:tc>
              </a:tr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Management Practices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Environmental arrangement,</a:t>
                      </a:r>
                      <a:r>
                        <a:rPr lang="en-US" sz="1800"/>
                        <a:t> encouraging and reinforcing socially acceptable behavior of groups and individuals</a:t>
                      </a:r>
                      <a:endParaRPr sz="1800"/>
                    </a:p>
                  </a:txBody>
                  <a:tcPr marT="45725" marB="45725" marR="91425" marL="91425"/>
                </a:tc>
              </a:tr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Student-Teacher Interactions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Type,</a:t>
                      </a:r>
                      <a:r>
                        <a:rPr lang="en-US" sz="1800"/>
                        <a:t> quality and distribution of academic and social interactions between the teacher and groups and individual students</a:t>
                      </a:r>
                      <a:endParaRPr sz="1800"/>
                    </a:p>
                  </a:txBody>
                  <a:tcPr marT="45725" marB="45725" marR="91425" marL="91425"/>
                </a:tc>
              </a:tr>
              <a:tr h="97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Non-verbal Interactions</a:t>
                      </a:r>
                      <a:endParaRPr b="1" sz="1800"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Measures of climate, warmth</a:t>
                      </a:r>
                      <a:r>
                        <a:rPr lang="en-US" sz="1800"/>
                        <a:t> and overall perception of the teacher, student-teacher relationships and classroom environment</a:t>
                      </a:r>
                      <a:endParaRPr sz="1800"/>
                    </a:p>
                  </a:txBody>
                  <a:tcPr marT="45725" marB="457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3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Effective Teaching Domains</a:t>
            </a:r>
            <a:endParaRPr/>
          </a:p>
        </p:txBody>
      </p:sp>
      <p:graphicFrame>
        <p:nvGraphicFramePr>
          <p:cNvPr id="170" name="Google Shape;170;p23"/>
          <p:cNvGraphicFramePr/>
          <p:nvPr/>
        </p:nvGraphicFramePr>
        <p:xfrm>
          <a:off x="460375" y="23415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{08487249-0DE5-40C5-8C61-DC34C3A4A7CF}</a:tableStyleId>
              </a:tblPr>
              <a:tblGrid>
                <a:gridCol w="2035175"/>
                <a:gridCol w="2035175"/>
                <a:gridCol w="2035175"/>
                <a:gridCol w="2035175"/>
              </a:tblGrid>
              <a:tr h="983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Instructional Practices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Management Practices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Student-Teacher Interactions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Nonverbal Interactions</a:t>
                      </a:r>
                      <a:endParaRPr sz="20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</a:tr>
              <a:tr h="2623125"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Opportunities to Respond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Correct Academic Responding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Error Correction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Feedback</a:t>
                      </a:r>
                      <a:endParaRPr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Reinforcement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Reprimands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Action getting signal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Active Supervision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  <a:endParaRPr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Active Engagement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Compliance to Request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Distribution of Teacher Attention</a:t>
                      </a: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 </a:t>
                      </a:r>
                      <a:endParaRPr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Psychological</a:t>
                      </a: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immediacy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Rapport</a:t>
                      </a:r>
                      <a:endParaRPr/>
                    </a:p>
                    <a:p>
                      <a:pPr indent="-2413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t/>
                      </a: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Climate</a:t>
                      </a:r>
                      <a:b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</a:b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Char char="-"/>
                      </a:pPr>
                      <a:r>
                        <a:rPr lang="en-US" sz="16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Non-dogmatic Behaviors</a:t>
                      </a:r>
                      <a:endParaRPr sz="1600"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0" marB="0" marR="68600" marL="6860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Google Shape;175;p24"/>
          <p:cNvGraphicFramePr/>
          <p:nvPr/>
        </p:nvGraphicFramePr>
        <p:xfrm>
          <a:off x="627063" y="6461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{08487249-0DE5-40C5-8C61-DC34C3A4A7CF}</a:tableStyleId>
              </a:tblPr>
              <a:tblGrid>
                <a:gridCol w="2525600"/>
                <a:gridCol w="5084875"/>
              </a:tblGrid>
              <a:tr h="741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Non-Verbal Interactions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Definition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059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Psychological</a:t>
                      </a:r>
                      <a:r>
                        <a:rPr lang="en-US" sz="1800"/>
                        <a:t> Immediacy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Interpersonal warm and positive regard that a teacher can communicate to a student or class, both verbally and nonverbally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376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Rapport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Quality of human interaction where there exists mutual attention, high degrees of positive affect, and interpersonal coordination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694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Climate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Closeness and comfort individuals feel when they are with each other. It is characterized by and operationalized as high amounts of eye-contact, nonverbal proximity 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741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Non-dogmatic Behaviors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Style of teaching that others perceive as warm, flexible, and democratic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Design Questions</a:t>
            </a:r>
            <a:endParaRPr/>
          </a:p>
        </p:txBody>
      </p:sp>
      <p:sp>
        <p:nvSpPr>
          <p:cNvPr id="181" name="Google Shape;181;p25"/>
          <p:cNvSpPr txBox="1"/>
          <p:nvPr>
            <p:ph idx="1" type="body"/>
          </p:nvPr>
        </p:nvSpPr>
        <p:spPr>
          <a:xfrm>
            <a:off x="831850" y="2301875"/>
            <a:ext cx="7610475" cy="3671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What is a reasonable number of sites?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Schools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Classrooms within schools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Content area within and across teachers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Grade level(s) (4</a:t>
            </a:r>
            <a:r>
              <a:rPr b="0" baseline="3000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th</a:t>
            </a: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 – standardized assessment)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Representative Sample (i.e., diversity)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Urban/suburban/rural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SES (Free/reduced lunch/title)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Ethnicity/race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Educational Status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School and Classroom Size</a:t>
            </a:r>
            <a:endParaRPr/>
          </a:p>
          <a:p>
            <a:pPr indent="-237172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None/>
            </a:pPr>
            <a:r>
              <a:t/>
            </a:r>
            <a:endParaRPr b="0" i="0" sz="1665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37172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None/>
            </a:pPr>
            <a:r>
              <a:t/>
            </a:r>
            <a:endParaRPr b="0" i="0" sz="1665" u="none" cap="none" strike="noStrik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1188700" spcFirstLastPara="1" rIns="2743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7" name="Google Shape;187;p26"/>
          <p:cNvSpPr txBox="1"/>
          <p:nvPr>
            <p:ph idx="1" type="body"/>
          </p:nvPr>
        </p:nvSpPr>
        <p:spPr>
          <a:xfrm>
            <a:off x="908050" y="2301875"/>
            <a:ext cx="7610475" cy="385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Stability of Observations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Need for multiple observations to rely on conditional probabilities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Number of observations per classrooms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Distribution across academic year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Content (reading only, reading &amp; math, ???)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50"/>
              <a:buFont typeface="Noto Sans Symbols"/>
              <a:buChar char="⬜"/>
            </a:pPr>
            <a:r>
              <a:rPr b="0" i="0" lang="en-US" sz="185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Predictive Validity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What achievement scores should we use?</a:t>
            </a:r>
            <a:endParaRPr/>
          </a:p>
          <a:p>
            <a:pPr indent="-349250" lvl="2" marL="10350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Standardized (state) or DIBELS, …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Treatment of outliers?</a:t>
            </a:r>
            <a:endParaRPr/>
          </a:p>
          <a:p>
            <a:pPr indent="-342900" lvl="1" marL="685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51640A"/>
              </a:buClr>
              <a:buSzPts val="1665"/>
              <a:buFont typeface="Noto Sans Symbols"/>
              <a:buChar char="⬜"/>
            </a:pPr>
            <a:r>
              <a:rPr b="0" i="0" lang="en-US" sz="1665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How should multiple data sources be treated?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erception">
  <a:themeElements>
    <a:clrScheme name="Perception">
      <a:dk1>
        <a:srgbClr val="000000"/>
      </a:dk1>
      <a:lt1>
        <a:srgbClr val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