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506b48dd8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1506b48dd8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506b48dd8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506b48dd8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506b48dd8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506b48dd8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506b48dd8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506b48dd8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506b48dd8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506b48dd8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506b48dd8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506b48dd8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506b48dd8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506b48dd8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506b48dd8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506b48dd8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506b48dd8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506b48dd8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506b48dd8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506b48dd8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506b48dd8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1506b48dd8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506b48dd8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506b48dd8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id"/>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tugaskurtilas.blogspo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jpg"/><Relationship Id="rId4" Type="http://schemas.openxmlformats.org/officeDocument/2006/relationships/image" Target="../media/image5.jpg"/><Relationship Id="rId5"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id"/>
              <a:t>Zaman Pra-Aksara</a:t>
            </a:r>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d"/>
              <a:t>by : David Adi Nugroho</a:t>
            </a:r>
            <a:endParaRPr/>
          </a:p>
          <a:p>
            <a:pPr indent="0" lvl="0" marL="0" rtl="0" algn="ctr">
              <a:spcBef>
                <a:spcPts val="0"/>
              </a:spcBef>
              <a:spcAft>
                <a:spcPts val="0"/>
              </a:spcAft>
              <a:buNone/>
            </a:pPr>
            <a:r>
              <a:rPr lang="id"/>
              <a:t>http://tugaskurtilas.blogspot.com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Sebelum berakhir….</a:t>
            </a:r>
            <a:endParaRPr/>
          </a:p>
        </p:txBody>
      </p:sp>
      <p:pic>
        <p:nvPicPr>
          <p:cNvPr descr="tvkhwd3pmw.jpg" id="123" name="Google Shape;123;p22"/>
          <p:cNvPicPr preferRelativeResize="0"/>
          <p:nvPr/>
        </p:nvPicPr>
        <p:blipFill>
          <a:blip r:embed="rId3">
            <a:alphaModFix/>
          </a:blip>
          <a:stretch>
            <a:fillRect/>
          </a:stretch>
        </p:blipFill>
        <p:spPr>
          <a:xfrm>
            <a:off x="2359733" y="1443725"/>
            <a:ext cx="4424525" cy="28575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Fakta Unik </a:t>
            </a:r>
            <a:endParaRPr/>
          </a:p>
        </p:txBody>
      </p:sp>
      <p:sp>
        <p:nvSpPr>
          <p:cNvPr id="129" name="Google Shape;129;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sz="3000"/>
              <a:t>“</a:t>
            </a:r>
            <a:r>
              <a:rPr lang="id"/>
              <a:t> Kehidupan masyarakat pra-aksara ternyata masih berlangsung sampai sekarang. </a:t>
            </a:r>
            <a:endParaRPr/>
          </a:p>
          <a:p>
            <a:pPr indent="0" lvl="0" marL="0" rtl="0" algn="l">
              <a:spcBef>
                <a:spcPts val="1600"/>
              </a:spcBef>
              <a:spcAft>
                <a:spcPts val="1600"/>
              </a:spcAft>
              <a:buNone/>
            </a:pPr>
            <a:r>
              <a:rPr lang="id"/>
              <a:t>Entah itu pola hunian, pola pertanian subsistensi, teknologi tradisional dan konsepsi kepercayaan tentang hubungan harmoni antara manusia dan alam, bahkan kebiasaan memiara hewan seperti anjing dan kucing di lingkungan manusia modern perkotaan. Demikian pula kebiasaan bertani merambah hutan dengan motode ‘tebang lalu bakar’ (slash and burn) untuk memenuhi kebutuhan secukupnya masih ada hingga kini.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Alhamdulillah… </a:t>
            </a:r>
            <a:endParaRPr/>
          </a:p>
        </p:txBody>
      </p:sp>
      <p:sp>
        <p:nvSpPr>
          <p:cNvPr id="135" name="Google Shape;135;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Terimakasih atas perhatian kawan-kawan semua..</a:t>
            </a:r>
            <a:endParaRPr/>
          </a:p>
          <a:p>
            <a:pPr indent="0" lvl="0" marL="0" rtl="0" algn="ctr">
              <a:spcBef>
                <a:spcPts val="1600"/>
              </a:spcBef>
              <a:spcAft>
                <a:spcPts val="0"/>
              </a:spcAft>
              <a:buNone/>
            </a:pPr>
            <a:r>
              <a:t/>
            </a:r>
            <a:endParaRPr sz="3000"/>
          </a:p>
          <a:p>
            <a:pPr indent="0" lvl="0" marL="0" rtl="0" algn="ctr">
              <a:spcBef>
                <a:spcPts val="1600"/>
              </a:spcBef>
              <a:spcAft>
                <a:spcPts val="0"/>
              </a:spcAft>
              <a:buNone/>
            </a:pPr>
            <a:r>
              <a:rPr lang="id" sz="3000"/>
              <a:t>SESI TANYA JAWAB</a:t>
            </a:r>
            <a:endParaRPr sz="3000"/>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Credit</a:t>
            </a:r>
            <a:endParaRPr/>
          </a:p>
        </p:txBody>
      </p:sp>
      <p:sp>
        <p:nvSpPr>
          <p:cNvPr id="141" name="Google Shape;141;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Presentasi ini dibuat oleh David Adi Nugroho</a:t>
            </a:r>
            <a:endParaRPr/>
          </a:p>
          <a:p>
            <a:pPr indent="0" lvl="0" marL="0" rtl="0" algn="l">
              <a:spcBef>
                <a:spcPts val="1600"/>
              </a:spcBef>
              <a:spcAft>
                <a:spcPts val="0"/>
              </a:spcAft>
              <a:buNone/>
            </a:pPr>
            <a:r>
              <a:rPr lang="id"/>
              <a:t>Dipersembahkan untuk semua orang </a:t>
            </a:r>
            <a:endParaRPr/>
          </a:p>
          <a:p>
            <a:pPr indent="0" lvl="0" marL="0" rtl="0" algn="l">
              <a:spcBef>
                <a:spcPts val="1600"/>
              </a:spcBef>
              <a:spcAft>
                <a:spcPts val="0"/>
              </a:spcAft>
              <a:buNone/>
            </a:pPr>
            <a:r>
              <a:rPr lang="id"/>
              <a:t>Semoga bermanfaat :)</a:t>
            </a:r>
            <a:endParaRPr/>
          </a:p>
          <a:p>
            <a:pPr indent="0" lvl="0" marL="0" rtl="0" algn="l">
              <a:spcBef>
                <a:spcPts val="1600"/>
              </a:spcBef>
              <a:spcAft>
                <a:spcPts val="1600"/>
              </a:spcAft>
              <a:buNone/>
            </a:pPr>
            <a:r>
              <a:rPr lang="id"/>
              <a:t>Kunjungi : </a:t>
            </a:r>
            <a:r>
              <a:rPr lang="id" u="sng">
                <a:solidFill>
                  <a:schemeClr val="hlink"/>
                </a:solidFill>
                <a:hlinkClick r:id="rId3"/>
              </a:rPr>
              <a:t>http://tugaskurtilas.blogspot.com</a:t>
            </a:r>
            <a:r>
              <a:rPr lang="id"/>
              <a:t> untuk lebih banyak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Apa yang akan kita diskusikan :</a:t>
            </a:r>
            <a:endParaRPr/>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id"/>
              <a:t>Pengertian </a:t>
            </a:r>
            <a:endParaRPr/>
          </a:p>
          <a:p>
            <a:pPr indent="-342900" lvl="0" marL="457200" rtl="0" algn="l">
              <a:spcBef>
                <a:spcPts val="0"/>
              </a:spcBef>
              <a:spcAft>
                <a:spcPts val="0"/>
              </a:spcAft>
              <a:buSzPts val="1800"/>
              <a:buAutoNum type="arabicPeriod"/>
            </a:pPr>
            <a:r>
              <a:rPr lang="id"/>
              <a:t>Istilah Lain</a:t>
            </a:r>
            <a:endParaRPr/>
          </a:p>
          <a:p>
            <a:pPr indent="-342900" lvl="0" marL="457200" rtl="0" algn="l">
              <a:spcBef>
                <a:spcPts val="0"/>
              </a:spcBef>
              <a:spcAft>
                <a:spcPts val="0"/>
              </a:spcAft>
              <a:buSzPts val="1800"/>
              <a:buAutoNum type="arabicPeriod"/>
            </a:pPr>
            <a:r>
              <a:rPr lang="id"/>
              <a:t>Permulaan</a:t>
            </a:r>
            <a:endParaRPr/>
          </a:p>
          <a:p>
            <a:pPr indent="-342900" lvl="0" marL="457200" rtl="0" algn="l">
              <a:spcBef>
                <a:spcPts val="0"/>
              </a:spcBef>
              <a:spcAft>
                <a:spcPts val="0"/>
              </a:spcAft>
              <a:buSzPts val="1800"/>
              <a:buAutoNum type="arabicPeriod"/>
            </a:pPr>
            <a:r>
              <a:rPr lang="id"/>
              <a:t>Berakhirnya</a:t>
            </a:r>
            <a:endParaRPr/>
          </a:p>
          <a:p>
            <a:pPr indent="-342900" lvl="0" marL="457200" rtl="0" algn="l">
              <a:spcBef>
                <a:spcPts val="0"/>
              </a:spcBef>
              <a:spcAft>
                <a:spcPts val="0"/>
              </a:spcAft>
              <a:buSzPts val="1800"/>
              <a:buAutoNum type="arabicPeriod"/>
            </a:pPr>
            <a:r>
              <a:rPr lang="id"/>
              <a:t>Cara Mengetahui</a:t>
            </a:r>
            <a:endParaRPr/>
          </a:p>
          <a:p>
            <a:pPr indent="-342900" lvl="0" marL="457200" rtl="0" algn="l">
              <a:spcBef>
                <a:spcPts val="0"/>
              </a:spcBef>
              <a:spcAft>
                <a:spcPts val="0"/>
              </a:spcAft>
              <a:buSzPts val="1800"/>
              <a:buAutoNum type="arabicPeriod"/>
            </a:pPr>
            <a:r>
              <a:rPr lang="id"/>
              <a:t>Manfaat Belajar</a:t>
            </a:r>
            <a:endParaRPr/>
          </a:p>
          <a:p>
            <a:pPr indent="-342900" lvl="0" marL="457200" rtl="0" algn="l">
              <a:spcBef>
                <a:spcPts val="0"/>
              </a:spcBef>
              <a:spcAft>
                <a:spcPts val="0"/>
              </a:spcAft>
              <a:buSzPts val="1800"/>
              <a:buAutoNum type="arabicPeriod"/>
            </a:pPr>
            <a:r>
              <a:rPr lang="id"/>
              <a:t>Fakta Unik</a:t>
            </a:r>
            <a:endParaRPr/>
          </a:p>
        </p:txBody>
      </p:sp>
      <p:pic>
        <p:nvPicPr>
          <p:cNvPr descr="zaman-praaksara1.jpg" id="67" name="Google Shape;67;p14"/>
          <p:cNvPicPr preferRelativeResize="0"/>
          <p:nvPr/>
        </p:nvPicPr>
        <p:blipFill>
          <a:blip r:embed="rId3">
            <a:alphaModFix/>
          </a:blip>
          <a:stretch>
            <a:fillRect/>
          </a:stretch>
        </p:blipFill>
        <p:spPr>
          <a:xfrm>
            <a:off x="4856625" y="1706471"/>
            <a:ext cx="3288300" cy="2308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Intro</a:t>
            </a:r>
            <a:endParaRPr/>
          </a:p>
        </p:txBody>
      </p:sp>
      <p:sp>
        <p:nvSpPr>
          <p:cNvPr id="73" name="Google Shape;73;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d"/>
              <a:t>Manusia purba tidak mengenal tulisan dalam kebudayaannya. Periode kehidupan ini dikenal dengan zaman pra-aksara. Dan ini berlangsung sangat lama jauh melebihi periode kehidupan manusia yang sudah mengenal tulisan.</a:t>
            </a:r>
            <a:endParaRPr/>
          </a:p>
          <a:p>
            <a:pPr indent="0" lvl="0" marL="0" rtl="0" algn="just">
              <a:spcBef>
                <a:spcPts val="0"/>
              </a:spcBef>
              <a:spcAft>
                <a:spcPts val="0"/>
              </a:spcAft>
              <a:buNone/>
            </a:pPr>
            <a:r>
              <a:t/>
            </a:r>
            <a:endParaRPr/>
          </a:p>
          <a:p>
            <a:pPr indent="0" lvl="0" marL="0" rtl="0" algn="just">
              <a:spcBef>
                <a:spcPts val="0"/>
              </a:spcBef>
              <a:spcAft>
                <a:spcPts val="0"/>
              </a:spcAft>
              <a:buNone/>
            </a:pPr>
            <a:r>
              <a:rPr lang="id"/>
              <a:t>Disini kita akan bahas</a:t>
            </a:r>
            <a:endParaRPr/>
          </a:p>
          <a:p>
            <a:pPr indent="0" lvl="0" marL="0" rtl="0" algn="just">
              <a:spcBef>
                <a:spcPts val="0"/>
              </a:spcBef>
              <a:spcAft>
                <a:spcPts val="0"/>
              </a:spcAft>
              <a:buNone/>
            </a:pPr>
            <a:r>
              <a:rPr lang="id"/>
              <a:t>masa pra-aksara </a:t>
            </a:r>
            <a:endParaRPr/>
          </a:p>
          <a:p>
            <a:pPr indent="0" lvl="0" marL="0" rtl="0" algn="just">
              <a:spcBef>
                <a:spcPts val="0"/>
              </a:spcBef>
              <a:spcAft>
                <a:spcPts val="0"/>
              </a:spcAft>
              <a:buNone/>
            </a:pPr>
            <a:r>
              <a:rPr lang="id"/>
              <a:t>di Indonesia</a:t>
            </a:r>
            <a:endParaRPr/>
          </a:p>
          <a:p>
            <a:pPr indent="0" lvl="0" marL="0" rtl="0" algn="just">
              <a:spcBef>
                <a:spcPts val="0"/>
              </a:spcBef>
              <a:spcAft>
                <a:spcPts val="0"/>
              </a:spcAft>
              <a:buNone/>
            </a:pPr>
            <a:r>
              <a:t/>
            </a:r>
            <a:endParaRPr/>
          </a:p>
          <a:p>
            <a:pPr indent="0" lvl="0" marL="0" rtl="0" algn="just">
              <a:spcBef>
                <a:spcPts val="0"/>
              </a:spcBef>
              <a:spcAft>
                <a:spcPts val="0"/>
              </a:spcAft>
              <a:buNone/>
            </a:pPr>
            <a:r>
              <a:t/>
            </a:r>
            <a:endParaRPr/>
          </a:p>
          <a:p>
            <a:pPr indent="0" lvl="0" marL="0" rtl="0" algn="just">
              <a:spcBef>
                <a:spcPts val="0"/>
              </a:spcBef>
              <a:spcAft>
                <a:spcPts val="0"/>
              </a:spcAft>
              <a:buNone/>
            </a:pPr>
            <a:r>
              <a:t/>
            </a:r>
            <a:endParaRPr/>
          </a:p>
          <a:p>
            <a:pPr indent="0" lvl="0" marL="0" rtl="0" algn="just">
              <a:spcBef>
                <a:spcPts val="0"/>
              </a:spcBef>
              <a:spcAft>
                <a:spcPts val="0"/>
              </a:spcAft>
              <a:buNone/>
            </a:pPr>
            <a:r>
              <a:t/>
            </a:r>
            <a:endParaRPr/>
          </a:p>
          <a:p>
            <a:pPr indent="0" lvl="0" marL="0" rtl="0" algn="l">
              <a:spcBef>
                <a:spcPts val="0"/>
              </a:spcBef>
              <a:spcAft>
                <a:spcPts val="1600"/>
              </a:spcAft>
              <a:buNone/>
            </a:pPr>
            <a:r>
              <a:t/>
            </a:r>
            <a:endParaRPr/>
          </a:p>
        </p:txBody>
      </p:sp>
      <p:pic>
        <p:nvPicPr>
          <p:cNvPr descr="indonesiamapwithflagcolors.png" id="74" name="Google Shape;74;p15"/>
          <p:cNvPicPr preferRelativeResize="0"/>
          <p:nvPr/>
        </p:nvPicPr>
        <p:blipFill>
          <a:blip r:embed="rId3">
            <a:alphaModFix/>
          </a:blip>
          <a:stretch>
            <a:fillRect/>
          </a:stretch>
        </p:blipFill>
        <p:spPr>
          <a:xfrm>
            <a:off x="3244650" y="2559372"/>
            <a:ext cx="5663376" cy="20848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Apa sih zaman pra-aksara?</a:t>
            </a:r>
            <a:endParaRPr/>
          </a:p>
        </p:txBody>
      </p:sp>
      <p:sp>
        <p:nvSpPr>
          <p:cNvPr id="80" name="Google Shape;8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Pra-aksara merupakan istilah baru untuk menggantikan istilah pra-sejarah. </a:t>
            </a:r>
            <a:endParaRPr/>
          </a:p>
          <a:p>
            <a:pPr indent="0" lvl="0" marL="0" rtl="0" algn="l">
              <a:spcBef>
                <a:spcPts val="1600"/>
              </a:spcBef>
              <a:spcAft>
                <a:spcPts val="0"/>
              </a:spcAft>
              <a:buNone/>
            </a:pPr>
            <a:r>
              <a:rPr lang="id"/>
              <a:t>Pra-aksara berasal  dari dua kata, pra yang berarti sebelum dan aksara yang berarti tulisan. </a:t>
            </a:r>
            <a:endParaRPr/>
          </a:p>
          <a:p>
            <a:pPr indent="0" lvl="0" marL="0" rtl="0" algn="l">
              <a:spcBef>
                <a:spcPts val="1600"/>
              </a:spcBef>
              <a:spcAft>
                <a:spcPts val="1600"/>
              </a:spcAft>
              <a:buNone/>
            </a:pPr>
            <a:r>
              <a:rPr lang="id"/>
              <a:t>Dengan demikian Zaman pra-aksara adalah zaman/masa kehidupan manusia sebelum mengenal tulisan.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Istilah Lainnya</a:t>
            </a:r>
            <a:endParaRPr/>
          </a:p>
        </p:txBody>
      </p:sp>
      <p:sp>
        <p:nvSpPr>
          <p:cNvPr id="86" name="Google Shape;8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d" sz="4800"/>
              <a:t>“Nirleka</a:t>
            </a:r>
            <a:endParaRPr sz="4800"/>
          </a:p>
          <a:p>
            <a:pPr indent="0" lvl="0" marL="0" rtl="0" algn="l">
              <a:spcBef>
                <a:spcPts val="1600"/>
              </a:spcBef>
              <a:spcAft>
                <a:spcPts val="1600"/>
              </a:spcAft>
              <a:buNone/>
            </a:pPr>
            <a:r>
              <a:rPr lang="id"/>
              <a:t>adalah istilah lain yang mirip dengan pra-aksara. Nir berarti tanpa dan leka berarti tulisan. Nirleka berarti zaman tanpa tulisan.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Kapan zaman pra-aksara dimulai?</a:t>
            </a:r>
            <a:endParaRPr/>
          </a:p>
        </p:txBody>
      </p:sp>
      <p:sp>
        <p:nvSpPr>
          <p:cNvPr id="92" name="Google Shape;9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r">
              <a:spcBef>
                <a:spcPts val="0"/>
              </a:spcBef>
              <a:spcAft>
                <a:spcPts val="1600"/>
              </a:spcAft>
              <a:buNone/>
            </a:pPr>
            <a:r>
              <a:rPr lang="id"/>
              <a:t>Zaman pra-aksara dimulai ketika ada manusia di bumi ini. Dari Nabi Adam.</a:t>
            </a:r>
            <a:endParaRPr/>
          </a:p>
        </p:txBody>
      </p:sp>
      <p:pic>
        <p:nvPicPr>
          <p:cNvPr descr="ADAM%2Bdan%2BHAWA.jpg" id="93" name="Google Shape;93;p18"/>
          <p:cNvPicPr preferRelativeResize="0"/>
          <p:nvPr/>
        </p:nvPicPr>
        <p:blipFill>
          <a:blip r:embed="rId3">
            <a:alphaModFix/>
          </a:blip>
          <a:stretch>
            <a:fillRect/>
          </a:stretch>
        </p:blipFill>
        <p:spPr>
          <a:xfrm>
            <a:off x="685375" y="1864195"/>
            <a:ext cx="3487675" cy="260994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Berakhirnya</a:t>
            </a:r>
            <a:endParaRPr/>
          </a:p>
        </p:txBody>
      </p:sp>
      <p:sp>
        <p:nvSpPr>
          <p:cNvPr id="99" name="Google Shape;99;p19"/>
          <p:cNvSpPr txBox="1"/>
          <p:nvPr>
            <p:ph idx="1" type="body"/>
          </p:nvPr>
        </p:nvSpPr>
        <p:spPr>
          <a:xfrm>
            <a:off x="311700" y="1152475"/>
            <a:ext cx="8313300" cy="156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Zaman pra-aksara berakhir setelah manusia mengenal tulisan. </a:t>
            </a:r>
            <a:endParaRPr/>
          </a:p>
          <a:p>
            <a:pPr indent="0" lvl="0" marL="0" rtl="0" algn="l">
              <a:spcBef>
                <a:spcPts val="1600"/>
              </a:spcBef>
              <a:spcAft>
                <a:spcPts val="1600"/>
              </a:spcAft>
              <a:buNone/>
            </a:pPr>
            <a:r>
              <a:rPr lang="id"/>
              <a:t>Dari berbagai sumber dikatakan bahwa bangsa Mesir dan Mesopotamia mengakhiri zaman pra-aksara mereka pada abad 3000 SM. Sedangkan bangsa Indonesia sendiri meninggalkan zaman pra-aksara baru abad ke-5 M. </a:t>
            </a:r>
            <a:endParaRPr/>
          </a:p>
        </p:txBody>
      </p:sp>
      <p:pic>
        <p:nvPicPr>
          <p:cNvPr descr="a-story-about-the-end-of-storytelling-36-638.jpg" id="100" name="Google Shape;100;p19"/>
          <p:cNvPicPr preferRelativeResize="0"/>
          <p:nvPr/>
        </p:nvPicPr>
        <p:blipFill rotWithShape="1">
          <a:blip r:embed="rId3">
            <a:alphaModFix/>
          </a:blip>
          <a:srcRect b="0" l="0" r="0" t="0"/>
          <a:stretch/>
        </p:blipFill>
        <p:spPr>
          <a:xfrm>
            <a:off x="655143" y="2898350"/>
            <a:ext cx="3415681" cy="1793400"/>
          </a:xfrm>
          <a:prstGeom prst="rect">
            <a:avLst/>
          </a:prstGeom>
          <a:noFill/>
          <a:ln>
            <a:noFill/>
          </a:ln>
        </p:spPr>
      </p:pic>
      <p:sp>
        <p:nvSpPr>
          <p:cNvPr id="101" name="Google Shape;101;p19"/>
          <p:cNvSpPr txBox="1"/>
          <p:nvPr/>
        </p:nvSpPr>
        <p:spPr>
          <a:xfrm>
            <a:off x="4514100" y="2851125"/>
            <a:ext cx="4318200" cy="1793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id" sz="1800">
                <a:solidFill>
                  <a:schemeClr val="accent3"/>
                </a:solidFill>
                <a:latin typeface="Average"/>
                <a:ea typeface="Average"/>
                <a:cs typeface="Average"/>
                <a:sym typeface="Average"/>
              </a:rPr>
              <a:t>Fakta berakhirnya zaman pra-aksara di Indonesia ini dikaitkan dengan penemuan prasasti-prasasti kerajaan di Indonesia.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Bagaimana cara mengetahui kehidupan zaman itu?</a:t>
            </a:r>
            <a:endParaRPr/>
          </a:p>
        </p:txBody>
      </p:sp>
      <p:sp>
        <p:nvSpPr>
          <p:cNvPr id="107" name="Google Shape;10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Untuk mengetahui kebudayaan dan pola hidup masyarakat zaman pra-aksara dapat dilakukan dengan </a:t>
            </a:r>
            <a:endParaRPr/>
          </a:p>
          <a:p>
            <a:pPr indent="0" lvl="0" marL="0" rtl="0" algn="l">
              <a:spcBef>
                <a:spcPts val="1600"/>
              </a:spcBef>
              <a:spcAft>
                <a:spcPts val="0"/>
              </a:spcAft>
              <a:buNone/>
            </a:pPr>
            <a:r>
              <a:rPr lang="id" sz="3000"/>
              <a:t>“melihat sisa-sisa peninggalan yang ditemukan”</a:t>
            </a:r>
            <a:endParaRPr sz="3000"/>
          </a:p>
          <a:p>
            <a:pPr indent="0" lvl="0" marL="0" rtl="0" algn="l">
              <a:spcBef>
                <a:spcPts val="1600"/>
              </a:spcBef>
              <a:spcAft>
                <a:spcPts val="1600"/>
              </a:spcAft>
              <a:buNone/>
            </a:pPr>
            <a:r>
              <a:rPr lang="id"/>
              <a:t> seperti fosil, artefak, lukisan di goa dan lainnya. </a:t>
            </a:r>
            <a:endParaRPr/>
          </a:p>
        </p:txBody>
      </p:sp>
      <p:pic>
        <p:nvPicPr>
          <p:cNvPr descr="spatula.jpg" id="108" name="Google Shape;108;p20"/>
          <p:cNvPicPr preferRelativeResize="0"/>
          <p:nvPr/>
        </p:nvPicPr>
        <p:blipFill>
          <a:blip r:embed="rId3">
            <a:alphaModFix/>
          </a:blip>
          <a:stretch>
            <a:fillRect/>
          </a:stretch>
        </p:blipFill>
        <p:spPr>
          <a:xfrm>
            <a:off x="495550" y="3405025"/>
            <a:ext cx="1674925" cy="1256200"/>
          </a:xfrm>
          <a:prstGeom prst="rect">
            <a:avLst/>
          </a:prstGeom>
          <a:noFill/>
          <a:ln>
            <a:noFill/>
          </a:ln>
        </p:spPr>
      </p:pic>
      <p:pic>
        <p:nvPicPr>
          <p:cNvPr descr="para-ilmuwan-menemukan-sejumlah-lukisan-kuno-di-beberapa-gua-_141009050346-201.jpg" id="109" name="Google Shape;109;p20"/>
          <p:cNvPicPr preferRelativeResize="0"/>
          <p:nvPr/>
        </p:nvPicPr>
        <p:blipFill>
          <a:blip r:embed="rId4">
            <a:alphaModFix/>
          </a:blip>
          <a:stretch>
            <a:fillRect/>
          </a:stretch>
        </p:blipFill>
        <p:spPr>
          <a:xfrm>
            <a:off x="5496023" y="2862275"/>
            <a:ext cx="3152424" cy="1871100"/>
          </a:xfrm>
          <a:prstGeom prst="rect">
            <a:avLst/>
          </a:prstGeom>
          <a:noFill/>
          <a:ln>
            <a:noFill/>
          </a:ln>
        </p:spPr>
      </p:pic>
      <p:pic>
        <p:nvPicPr>
          <p:cNvPr descr="70australopithecus-sediba-ok.jpg" id="110" name="Google Shape;110;p20"/>
          <p:cNvPicPr preferRelativeResize="0"/>
          <p:nvPr/>
        </p:nvPicPr>
        <p:blipFill>
          <a:blip r:embed="rId5">
            <a:alphaModFix/>
          </a:blip>
          <a:stretch>
            <a:fillRect/>
          </a:stretch>
        </p:blipFill>
        <p:spPr>
          <a:xfrm>
            <a:off x="2583925" y="3405038"/>
            <a:ext cx="1674925" cy="125618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Buat apa belajar ginian?</a:t>
            </a:r>
            <a:endParaRPr/>
          </a:p>
        </p:txBody>
      </p:sp>
      <p:sp>
        <p:nvSpPr>
          <p:cNvPr id="116" name="Google Shape;116;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d"/>
              <a:t>Antara lain :</a:t>
            </a:r>
            <a:endParaRPr/>
          </a:p>
          <a:p>
            <a:pPr indent="-342900" lvl="0" marL="457200" rtl="0" algn="just">
              <a:spcBef>
                <a:spcPts val="0"/>
              </a:spcBef>
              <a:spcAft>
                <a:spcPts val="0"/>
              </a:spcAft>
              <a:buSzPts val="1800"/>
              <a:buChar char="-"/>
            </a:pPr>
            <a:r>
              <a:rPr lang="id"/>
              <a:t>mengenal kehidupan dan kebudayaan manusia purba (nenek moyang)</a:t>
            </a:r>
            <a:endParaRPr/>
          </a:p>
          <a:p>
            <a:pPr indent="-342900" lvl="0" marL="457200" rtl="0" algn="just">
              <a:spcBef>
                <a:spcPts val="0"/>
              </a:spcBef>
              <a:spcAft>
                <a:spcPts val="0"/>
              </a:spcAft>
              <a:buSzPts val="1800"/>
              <a:buChar char="-"/>
            </a:pPr>
            <a:r>
              <a:rPr lang="id"/>
              <a:t>mengenal manusia yang hidup pada zaman itu</a:t>
            </a:r>
            <a:endParaRPr/>
          </a:p>
          <a:p>
            <a:pPr indent="-342900" lvl="0" marL="457200" rtl="0" algn="just">
              <a:spcBef>
                <a:spcPts val="0"/>
              </a:spcBef>
              <a:spcAft>
                <a:spcPts val="0"/>
              </a:spcAft>
              <a:buSzPts val="1800"/>
              <a:buChar char="-"/>
            </a:pPr>
            <a:r>
              <a:rPr lang="id"/>
              <a:t>mengetahui bagaimana asal mula tulisan</a:t>
            </a:r>
            <a:endParaRPr/>
          </a:p>
          <a:p>
            <a:pPr indent="-342900" lvl="0" marL="457200" rtl="0" algn="just">
              <a:spcBef>
                <a:spcPts val="0"/>
              </a:spcBef>
              <a:spcAft>
                <a:spcPts val="0"/>
              </a:spcAft>
              <a:buSzPts val="1800"/>
              <a:buChar char="-"/>
            </a:pPr>
            <a:r>
              <a:rPr lang="id"/>
              <a:t>bersyukur karena hidup di zaman yang sudah mengenal tulisan</a:t>
            </a:r>
            <a:endParaRPr/>
          </a:p>
          <a:p>
            <a:pPr indent="0" lvl="0" marL="0" rtl="0" algn="l">
              <a:spcBef>
                <a:spcPts val="0"/>
              </a:spcBef>
              <a:spcAft>
                <a:spcPts val="0"/>
              </a:spcAft>
              <a:buNone/>
            </a:pPr>
            <a:r>
              <a:t/>
            </a:r>
            <a:endParaRPr/>
          </a:p>
          <a:p>
            <a:pPr indent="0" lvl="0" marL="0" rtl="0" algn="r">
              <a:spcBef>
                <a:spcPts val="1600"/>
              </a:spcBef>
              <a:spcAft>
                <a:spcPts val="1600"/>
              </a:spcAft>
              <a:buNone/>
            </a:pPr>
            <a:r>
              <a:rPr lang="id" sz="2400"/>
              <a:t>Dari kalian ada yang ingin menambahkan?</a:t>
            </a:r>
            <a:endParaRPr sz="2400"/>
          </a:p>
        </p:txBody>
      </p:sp>
      <p:pic>
        <p:nvPicPr>
          <p:cNvPr descr="kecil-55905150575-sby_demokrat_tunjuk_jari.jpg" id="117" name="Google Shape;117;p21"/>
          <p:cNvPicPr preferRelativeResize="0"/>
          <p:nvPr/>
        </p:nvPicPr>
        <p:blipFill>
          <a:blip r:embed="rId3">
            <a:alphaModFix/>
          </a:blip>
          <a:stretch>
            <a:fillRect/>
          </a:stretch>
        </p:blipFill>
        <p:spPr>
          <a:xfrm>
            <a:off x="820475" y="3044048"/>
            <a:ext cx="2372150" cy="17791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