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538597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0" y="2892972"/>
            <a:ext cx="497999" cy="225052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 rot="-5400000">
            <a:off x="-979700" y="3601898"/>
            <a:ext cx="242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Kansalaistaidot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609194"/>
            <a:ext cx="497999" cy="2534305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760815" y="3820889"/>
            <a:ext cx="19879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Kansalaistaidot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usinessinsider.com/instagram-feed-algorithm-rolls-out-globally-2016-6?r=US&amp;IR=T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zmodo.com/the-new-instagram-feed-is-ruining-my-life-1782491769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6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4294967295" type="ctrTitle"/>
          </p:nvPr>
        </p:nvSpPr>
        <p:spPr>
          <a:xfrm>
            <a:off x="1129990" y="1193516"/>
            <a:ext cx="422910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i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Tapausesimerkki:</a:t>
            </a:r>
            <a:endParaRPr b="1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1" i="0" lang="fi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fi" sz="2900"/>
              <a:t>palaute Instagramin muuttuneesta algoritmista ja reagointi siihen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Yhteistyö verkon toimijoiden kanssa &gt; Kansalaistaidot &gt; </a:t>
            </a:r>
            <a:r>
              <a:rPr b="1" i="0" lang="fi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Tapausesimerkki: Insta-murheet</a:t>
            </a:r>
            <a:endParaRPr b="1" i="0" sz="1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1388" y="1251175"/>
            <a:ext cx="2503300" cy="25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843" y="2037599"/>
            <a:ext cx="926412" cy="9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31350" l="0" r="26936" t="0"/>
          <a:stretch/>
        </p:blipFill>
        <p:spPr>
          <a:xfrm>
            <a:off x="828075" y="234050"/>
            <a:ext cx="4659000" cy="4340700"/>
          </a:xfrm>
          <a:prstGeom prst="roundRect">
            <a:avLst>
              <a:gd fmla="val 6022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26"/>
          <p:cNvSpPr txBox="1"/>
          <p:nvPr/>
        </p:nvSpPr>
        <p:spPr>
          <a:xfrm>
            <a:off x="5760250" y="810125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Maaliskuu 2016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 muutt</a:t>
            </a:r>
            <a:r>
              <a:rPr lang="fi" sz="2400"/>
              <a:t>i</a:t>
            </a: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algoritmia, joka ohjaa syötteessä näkyvien kuvien järjestystä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25" y="257750"/>
            <a:ext cx="4833900" cy="4289700"/>
          </a:xfrm>
          <a:prstGeom prst="roundRect">
            <a:avLst>
              <a:gd fmla="val 3009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7"/>
          <p:cNvSpPr txBox="1"/>
          <p:nvPr/>
        </p:nvSpPr>
        <p:spPr>
          <a:xfrm>
            <a:off x="5871100" y="935750"/>
            <a:ext cx="27024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Kesäkuu 2016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Teknologia-alan uutissivustot kirjoitt</a:t>
            </a:r>
            <a:r>
              <a:rPr lang="fi" sz="2400"/>
              <a:t>i</a:t>
            </a: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vat muutoksesta ja kritisoivat sitä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/>
        </p:nvSpPr>
        <p:spPr>
          <a:xfrm>
            <a:off x="3541241" y="330611"/>
            <a:ext cx="2213837" cy="806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Tammikuu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Käyttäjät olivat kiukkuisia ja turhautuneita!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72" y="813525"/>
            <a:ext cx="3039947" cy="125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698027" y="1202898"/>
            <a:ext cx="25858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Arvoisa </a:t>
            </a:r>
            <a:r>
              <a:rPr b="0" i="0" lang="fi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@Instagram</a:t>
            </a: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halua nähdä aikajanallani ihmisiä, joita en seuraa. Korjatkaa tämä heti. Kiitos. </a:t>
            </a:r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627672" y="330611"/>
            <a:ext cx="242667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Eikä sosiaalinen media sulata asiaa:</a:t>
            </a:r>
            <a:endParaRPr/>
          </a:p>
        </p:txBody>
      </p:sp>
      <p:sp>
        <p:nvSpPr>
          <p:cNvPr id="133" name="Google Shape;133;p28"/>
          <p:cNvSpPr txBox="1"/>
          <p:nvPr/>
        </p:nvSpPr>
        <p:spPr>
          <a:xfrm>
            <a:off x="5784814" y="330765"/>
            <a:ext cx="300749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Haluamme vain, että Instagram alkaa taas julkaista sisältöä kronologisessa järjestyksessä.</a:t>
            </a:r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693300" y="2514762"/>
            <a:ext cx="26561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Haluan vain, että Instagram näyttää postaukset kronologisessa järjestyksessä, onko se liikaa vaadittu?</a:t>
            </a:r>
            <a:endParaRPr/>
          </a:p>
        </p:txBody>
      </p:sp>
      <p:sp>
        <p:nvSpPr>
          <p:cNvPr id="135" name="Google Shape;135;p28"/>
          <p:cNvSpPr txBox="1"/>
          <p:nvPr/>
        </p:nvSpPr>
        <p:spPr>
          <a:xfrm>
            <a:off x="1356133" y="1782683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Jan 9, 2018</a:t>
            </a:r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4">
            <a:alphaModFix/>
          </a:blip>
          <a:srcRect b="20267" l="0" r="0" t="0"/>
          <a:stretch/>
        </p:blipFill>
        <p:spPr>
          <a:xfrm>
            <a:off x="592814" y="3300552"/>
            <a:ext cx="3074806" cy="12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627673" y="3763265"/>
            <a:ext cx="27462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Onko ikinä tehty somepalvelun päivitystä, josta ihmiset olisivat tykänneet?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#Instagram #instagramupdate</a:t>
            </a:r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1370200" y="2844571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Jan 9, 2018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1273475" y="4214578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Jan 9, 2018</a:t>
            </a:r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4814" y="1247856"/>
            <a:ext cx="3078474" cy="126690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5850078" y="1651244"/>
            <a:ext cx="29422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Ainoa toiveeni vuodelle 2018 on, että Instagram alkaa pistää pas*nsa taas kronologiseen järjestykseen, en kestä, että pitää koko ajan tykätä ihmisten 4 päivää sitten tekemistä postauksista.</a:t>
            </a:r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6549" y="2918380"/>
            <a:ext cx="3076739" cy="99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5882474" y="3260797"/>
            <a:ext cx="30074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rPr>
              <a:t>@Instagram </a:t>
            </a:r>
            <a:r>
              <a:rPr b="0" i="0" lang="fi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pystyy näyttämään meille postauksia ihmisiltä, joita emme edes seuraa, muttei pysty tekemään feedistä kronologista. </a:t>
            </a:r>
            <a:endParaRPr/>
          </a:p>
        </p:txBody>
      </p:sp>
      <p:sp>
        <p:nvSpPr>
          <p:cNvPr id="144" name="Google Shape;144;p28"/>
          <p:cNvSpPr txBox="1"/>
          <p:nvPr/>
        </p:nvSpPr>
        <p:spPr>
          <a:xfrm>
            <a:off x="6551849" y="2087659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Jan 9, 2018</a:t>
            </a:r>
            <a:endParaRPr/>
          </a:p>
        </p:txBody>
      </p:sp>
      <p:sp>
        <p:nvSpPr>
          <p:cNvPr id="145" name="Google Shape;145;p28"/>
          <p:cNvSpPr txBox="1"/>
          <p:nvPr/>
        </p:nvSpPr>
        <p:spPr>
          <a:xfrm>
            <a:off x="6470735" y="3630902"/>
            <a:ext cx="143490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Jan 9, 2018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919850" y="3453600"/>
            <a:ext cx="42030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Maaliskuu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Tyrmistys vaihtu</a:t>
            </a:r>
            <a:r>
              <a:rPr lang="fi" sz="2400"/>
              <a:t>i</a:t>
            </a: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toimiksi.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29"/>
          <p:cNvGrpSpPr/>
          <p:nvPr/>
        </p:nvGrpSpPr>
        <p:grpSpPr>
          <a:xfrm>
            <a:off x="770575" y="180650"/>
            <a:ext cx="4431900" cy="3198300"/>
            <a:chOff x="770575" y="180650"/>
            <a:chExt cx="4431900" cy="3198300"/>
          </a:xfrm>
        </p:grpSpPr>
        <p:pic>
          <p:nvPicPr>
            <p:cNvPr id="152" name="Google Shape;152;p2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0575" y="180650"/>
              <a:ext cx="4431900" cy="3198300"/>
            </a:xfrm>
            <a:prstGeom prst="roundRect">
              <a:avLst>
                <a:gd fmla="val 6526" name="adj"/>
              </a:avLst>
            </a:prstGeom>
            <a:noFill/>
            <a:ln cap="flat" cmpd="sng" w="28575">
              <a:solidFill>
                <a:srgbClr val="F793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53" name="Google Shape;153;p29"/>
            <p:cNvSpPr/>
            <p:nvPr/>
          </p:nvSpPr>
          <p:spPr>
            <a:xfrm>
              <a:off x="891714" y="232117"/>
              <a:ext cx="3771725" cy="30777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1709225" y="668215"/>
              <a:ext cx="914400" cy="1758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29"/>
          <p:cNvSpPr txBox="1"/>
          <p:nvPr/>
        </p:nvSpPr>
        <p:spPr>
          <a:xfrm>
            <a:off x="805745" y="232117"/>
            <a:ext cx="42826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Uusi Instagram-syöte tuhoaa elämäni</a:t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5463" y="376312"/>
            <a:ext cx="3560323" cy="14007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5507502" y="858132"/>
            <a:ext cx="3038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 kannata uskoa Instagramin perusteluja algoritmille, kun vain puolet seuraajistasi näkee postauksesi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5463" y="1745503"/>
            <a:ext cx="3560323" cy="16472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5507502" y="2210775"/>
            <a:ext cx="31581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BOIKOTOIKAA INSTAGRAMIA, KUNNES SE KORJAA ALGORITMIN, KIITOS. HALUAN NÄHDÄ TUNTEMIANI IHMISIÄ JA PIENIÄ YRITYKSIÄ, EN KAIKKIA MAHDOLLISIA JULKKIKSIA. </a:t>
            </a:r>
            <a:endParaRPr/>
          </a:p>
        </p:txBody>
      </p:sp>
      <p:sp>
        <p:nvSpPr>
          <p:cNvPr id="160" name="Google Shape;160;p29"/>
          <p:cNvSpPr txBox="1"/>
          <p:nvPr/>
        </p:nvSpPr>
        <p:spPr>
          <a:xfrm>
            <a:off x="6256427" y="1193207"/>
            <a:ext cx="14349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March 19, 2018</a:t>
            </a:r>
            <a:endParaRPr/>
          </a:p>
        </p:txBody>
      </p:sp>
      <p:sp>
        <p:nvSpPr>
          <p:cNvPr id="161" name="Google Shape;161;p29"/>
          <p:cNvSpPr txBox="1"/>
          <p:nvPr/>
        </p:nvSpPr>
        <p:spPr>
          <a:xfrm>
            <a:off x="6300300" y="2829122"/>
            <a:ext cx="14349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March 12, 2018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34070" l="0" r="27911" t="0"/>
          <a:stretch/>
        </p:blipFill>
        <p:spPr>
          <a:xfrm>
            <a:off x="867200" y="222550"/>
            <a:ext cx="4749600" cy="4268100"/>
          </a:xfrm>
          <a:prstGeom prst="roundRect">
            <a:avLst>
              <a:gd fmla="val 7560" name="adj"/>
            </a:avLst>
          </a:prstGeom>
          <a:noFill/>
          <a:ln cap="flat" cmpd="sng" w="28575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30"/>
          <p:cNvSpPr txBox="1"/>
          <p:nvPr/>
        </p:nvSpPr>
        <p:spPr>
          <a:xfrm>
            <a:off x="6008550" y="928650"/>
            <a:ext cx="3079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F7931D"/>
                </a:solidFill>
                <a:latin typeface="Lobster"/>
                <a:ea typeface="Lobster"/>
                <a:cs typeface="Lobster"/>
                <a:sym typeface="Lobster"/>
              </a:rPr>
              <a:t>Maaliskuu 2018</a:t>
            </a:r>
            <a:endParaRPr b="0" i="0" sz="2400" u="none" cap="none" strike="noStrike">
              <a:solidFill>
                <a:srgbClr val="F7931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 ”kuuIi” käyttäjien palautteen ja muutti algoritmia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