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</p:sldMasterIdLst>
  <p:notesMasterIdLst>
    <p:notesMasterId r:id="rId75"/>
  </p:notesMasterIdLst>
  <p:handoutMasterIdLst>
    <p:handoutMasterId r:id="rId76"/>
  </p:handoutMasterIdLst>
  <p:sldIdLst>
    <p:sldId id="256" r:id="rId9"/>
    <p:sldId id="1029" r:id="rId10"/>
    <p:sldId id="882" r:id="rId11"/>
    <p:sldId id="705" r:id="rId12"/>
    <p:sldId id="848" r:id="rId13"/>
    <p:sldId id="883" r:id="rId14"/>
    <p:sldId id="884" r:id="rId15"/>
    <p:sldId id="707" r:id="rId16"/>
    <p:sldId id="1030" r:id="rId17"/>
    <p:sldId id="560" r:id="rId18"/>
    <p:sldId id="570" r:id="rId19"/>
    <p:sldId id="701" r:id="rId20"/>
    <p:sldId id="703" r:id="rId21"/>
    <p:sldId id="709" r:id="rId22"/>
    <p:sldId id="711" r:id="rId23"/>
    <p:sldId id="850" r:id="rId24"/>
    <p:sldId id="852" r:id="rId25"/>
    <p:sldId id="712" r:id="rId26"/>
    <p:sldId id="714" r:id="rId27"/>
    <p:sldId id="856" r:id="rId28"/>
    <p:sldId id="858" r:id="rId29"/>
    <p:sldId id="865" r:id="rId30"/>
    <p:sldId id="866" r:id="rId31"/>
    <p:sldId id="877" r:id="rId32"/>
    <p:sldId id="862" r:id="rId33"/>
    <p:sldId id="864" r:id="rId34"/>
    <p:sldId id="867" r:id="rId35"/>
    <p:sldId id="869" r:id="rId36"/>
    <p:sldId id="870" r:id="rId37"/>
    <p:sldId id="872" r:id="rId38"/>
    <p:sldId id="859" r:id="rId39"/>
    <p:sldId id="861" r:id="rId40"/>
    <p:sldId id="853" r:id="rId41"/>
    <p:sldId id="855" r:id="rId42"/>
    <p:sldId id="873" r:id="rId43"/>
    <p:sldId id="875" r:id="rId44"/>
    <p:sldId id="730" r:id="rId45"/>
    <p:sldId id="878" r:id="rId46"/>
    <p:sldId id="717" r:id="rId47"/>
    <p:sldId id="718" r:id="rId48"/>
    <p:sldId id="879" r:id="rId49"/>
    <p:sldId id="892" r:id="rId50"/>
    <p:sldId id="893" r:id="rId51"/>
    <p:sldId id="721" r:id="rId52"/>
    <p:sldId id="894" r:id="rId53"/>
    <p:sldId id="897" r:id="rId54"/>
    <p:sldId id="724" r:id="rId55"/>
    <p:sldId id="898" r:id="rId56"/>
    <p:sldId id="1032" r:id="rId57"/>
    <p:sldId id="1033" r:id="rId58"/>
    <p:sldId id="1034" r:id="rId59"/>
    <p:sldId id="1035" r:id="rId60"/>
    <p:sldId id="1036" r:id="rId61"/>
    <p:sldId id="1037" r:id="rId62"/>
    <p:sldId id="739" r:id="rId63"/>
    <p:sldId id="549" r:id="rId64"/>
    <p:sldId id="669" r:id="rId65"/>
    <p:sldId id="723" r:id="rId66"/>
    <p:sldId id="899" r:id="rId67"/>
    <p:sldId id="846" r:id="rId68"/>
    <p:sldId id="900" r:id="rId69"/>
    <p:sldId id="651" r:id="rId70"/>
    <p:sldId id="886" r:id="rId71"/>
    <p:sldId id="645" r:id="rId72"/>
    <p:sldId id="887" r:id="rId73"/>
    <p:sldId id="888" r:id="rId74"/>
  </p:sldIdLst>
  <p:sldSz cx="9144000" cy="6858000" type="screen4x3"/>
  <p:notesSz cx="6735763" cy="9866313"/>
  <p:embeddedFontLst>
    <p:embeddedFont>
      <p:font typeface="Dosis" pitchFamily="2" charset="0"/>
      <p:regular r:id="rId77"/>
      <p:bold r:id="rId78"/>
    </p:embeddedFont>
    <p:embeddedFont>
      <p:font typeface="Dosis ExtraBold" pitchFamily="2" charset="0"/>
      <p:bold r:id="rId79"/>
    </p:embeddedFont>
    <p:embeddedFont>
      <p:font typeface="Dosis Medium" pitchFamily="2" charset="0"/>
      <p:regular r:id="rId80"/>
    </p:embeddedFont>
    <p:embeddedFont>
      <p:font typeface="Dosis SemiBold" pitchFamily="2" charset="0"/>
      <p:bold r:id="rId8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ACA4"/>
    <a:srgbClr val="5B9BD5"/>
    <a:srgbClr val="E2E9F6"/>
    <a:srgbClr val="565F88"/>
    <a:srgbClr val="424D7B"/>
    <a:srgbClr val="EAF8FE"/>
    <a:srgbClr val="CEE2E8"/>
    <a:srgbClr val="94C0CD"/>
    <a:srgbClr val="A1D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font" Target="fonts/font4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notesMaster" Target="notesMasters/notesMaster1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61" Type="http://schemas.openxmlformats.org/officeDocument/2006/relationships/slide" Target="slides/slide53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3424D3D9-EB55-03D6-8A45-FEDE24ED7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5095"/>
          <a:stretch>
            <a:fillRect/>
          </a:stretch>
        </p:blipFill>
        <p:spPr>
          <a:xfrm>
            <a:off x="0" y="1"/>
            <a:ext cx="917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25983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487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730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208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1569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96828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6250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13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8164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6115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052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190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5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6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0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2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11.mp4"/><Relationship Id="rId7" Type="http://schemas.openxmlformats.org/officeDocument/2006/relationships/image" Target="../media/image27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1.mp4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5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9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60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61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2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19.mp4"/><Relationship Id="rId7" Type="http://schemas.openxmlformats.org/officeDocument/2006/relationships/image" Target="../media/image27.gif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9.mp4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5.png"/><Relationship Id="rId7" Type="http://schemas.openxmlformats.org/officeDocument/2006/relationships/image" Target="../media/image4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5.png"/><Relationship Id="rId7" Type="http://schemas.openxmlformats.org/officeDocument/2006/relationships/image" Target="../media/image4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6.png"/><Relationship Id="rId7" Type="http://schemas.openxmlformats.org/officeDocument/2006/relationships/image" Target="../media/image6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5.png"/><Relationship Id="rId7" Type="http://schemas.openxmlformats.org/officeDocument/2006/relationships/image" Target="../media/image3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7.gif"/><Relationship Id="rId5" Type="http://schemas.openxmlformats.org/officeDocument/2006/relationships/image" Target="../media/image25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56.jp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56.jp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jp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72.png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74.png"/><Relationship Id="rId5" Type="http://schemas.openxmlformats.org/officeDocument/2006/relationships/image" Target="../media/image76.png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7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7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82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video" Target="../media/media3.mp4"/><Relationship Id="rId16" Type="http://schemas.openxmlformats.org/officeDocument/2006/relationships/image" Target="../media/image38.png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gif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654FB-C172-143D-DDD8-34FF609A53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9EF054-EE84-C693-F3A4-9836A8ACFB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0B0A7A-94DE-DFF0-47C2-815717945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867B838-C801-582E-901E-F5D4FDA38E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D49BA3-4EC0-8500-3C88-AA0996959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93" y="6044803"/>
            <a:ext cx="812539" cy="81253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E2388E3-8BE8-BA1A-B6B8-354BECAF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une ecole">
            <a:hlinkClick r:id="" action="ppaction://media"/>
            <a:extLst>
              <a:ext uri="{FF2B5EF4-FFF2-40B4-BE49-F238E27FC236}">
                <a16:creationId xmlns:a16="http://schemas.microsoft.com/office/drawing/2014/main" id="{E034F09F-9AC1-193D-F9A8-0C79D9B0B2B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925" y="2174875"/>
            <a:ext cx="7042150" cy="3960813"/>
          </a:xfrm>
        </p:spPr>
      </p:pic>
    </p:spTree>
    <p:extLst>
      <p:ext uri="{BB962C8B-B14F-4D97-AF65-F5344CB8AC3E}">
        <p14:creationId xmlns:p14="http://schemas.microsoft.com/office/powerpoint/2010/main" val="15959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B9EA962-1D8E-7B5A-594F-36F985098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65" y="2302520"/>
            <a:ext cx="2547375" cy="3199168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98C40-EF24-0DB3-2EDD-597518F1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EB570A9-09BF-7698-29F2-F32B142D0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341622"/>
            <a:ext cx="3613875" cy="662104"/>
          </a:xfrm>
        </p:spPr>
        <p:txBody>
          <a:bodyPr/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ln>
                  <a:noFill/>
                </a:ln>
                <a:solidFill>
                  <a:srgbClr val="DB03A2"/>
                </a:solidFill>
                <a:latin typeface="Dosis SemiBold" pitchFamily="2" charset="0"/>
              </a:rPr>
              <a:t>Une</a:t>
            </a:r>
            <a:r>
              <a:rPr kumimoji="0" lang="fr-MA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école</a:t>
            </a:r>
          </a:p>
        </p:txBody>
      </p:sp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F4FC5F-39C3-5E0A-4E71-0A72D92DE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5" y="6008723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A55B8CB-42C6-DCB8-A804-A903E316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une eleve">
            <a:hlinkClick r:id="" action="ppaction://media"/>
            <a:extLst>
              <a:ext uri="{FF2B5EF4-FFF2-40B4-BE49-F238E27FC236}">
                <a16:creationId xmlns:a16="http://schemas.microsoft.com/office/drawing/2014/main" id="{448B8EB9-4926-66FE-115D-932C6163EB0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233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0CF7F54-9E50-000B-CCF7-7DA9DA70B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65" y="2302520"/>
            <a:ext cx="2547375" cy="31991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27A3EE-7B8E-EF3A-A576-08603A5108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B8F5F562-C9E6-B6E4-15A0-BF7B395CE2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124412"/>
            <a:ext cx="3613875" cy="662104"/>
          </a:xfrm>
        </p:spPr>
        <p:txBody>
          <a:bodyPr/>
          <a:lstStyle/>
          <a:p>
            <a:r>
              <a:rPr lang="fr-FR" dirty="0">
                <a:ln>
                  <a:noFill/>
                </a:ln>
                <a:solidFill>
                  <a:srgbClr val="DB03A2"/>
                </a:solidFill>
                <a:latin typeface="Dosis SemiBold" pitchFamily="2" charset="0"/>
              </a:rPr>
              <a:t>Une</a:t>
            </a:r>
            <a:r>
              <a:rPr lang="fr-FR" dirty="0"/>
              <a:t> élève</a:t>
            </a:r>
          </a:p>
        </p:txBody>
      </p:sp>
    </p:spTree>
    <p:extLst>
      <p:ext uri="{BB962C8B-B14F-4D97-AF65-F5344CB8AC3E}">
        <p14:creationId xmlns:p14="http://schemas.microsoft.com/office/powerpoint/2010/main" val="33603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BF1BBD-5AF7-5C2B-CC51-B9951C85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4" y="6071784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98270362-15B3-B9DF-CB9A-1DBD5D0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premiere année">
            <a:hlinkClick r:id="" action="ppaction://media"/>
            <a:extLst>
              <a:ext uri="{FF2B5EF4-FFF2-40B4-BE49-F238E27FC236}">
                <a16:creationId xmlns:a16="http://schemas.microsoft.com/office/drawing/2014/main" id="{F06614BC-BE65-6BE8-566D-A6A841ADAD2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3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B23EF6-8C92-8086-847E-9FF37E2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A3CD471-C6B4-73E3-475E-EF70C8EA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5438" y="3187476"/>
            <a:ext cx="4069491" cy="662104"/>
          </a:xfrm>
        </p:spPr>
        <p:txBody>
          <a:bodyPr/>
          <a:lstStyle/>
          <a:p>
            <a:r>
              <a:rPr lang="fr-FR" dirty="0"/>
              <a:t>Première année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54DF428-25E2-A4F8-BC67-2D605C6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501" y="2049378"/>
            <a:ext cx="2584928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6A7D0D-4D6C-C8C5-D2D4-45ECDE834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49" y="6040253"/>
            <a:ext cx="764413" cy="764413"/>
          </a:xfrm>
          <a:prstGeom prst="rect">
            <a:avLst/>
          </a:prstGeom>
        </p:spPr>
      </p:pic>
      <p:pic>
        <p:nvPicPr>
          <p:cNvPr id="2" name="deuxième année">
            <a:hlinkClick r:id="" action="ppaction://media"/>
            <a:extLst>
              <a:ext uri="{FF2B5EF4-FFF2-40B4-BE49-F238E27FC236}">
                <a16:creationId xmlns:a16="http://schemas.microsoft.com/office/drawing/2014/main" id="{7B3AC52A-B5CD-C30F-AFC5-5FE0367E675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1792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1112DA2B-9990-E80D-1EE9-5328774A0B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82063"/>
            <a:ext cx="3931982" cy="662104"/>
          </a:xfrm>
        </p:spPr>
        <p:txBody>
          <a:bodyPr/>
          <a:lstStyle/>
          <a:p>
            <a:r>
              <a:rPr lang="fr-FR" dirty="0">
                <a:cs typeface="Arial" panose="020B0604020202020204" pitchFamily="34" charset="0"/>
              </a:rPr>
              <a:t>Deuxième année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96CC267-208E-EBE8-4E55-7593E83F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47" y="2159737"/>
            <a:ext cx="2548349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23DA930-029E-7E31-976A-B1DB1F599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4" y="5977192"/>
            <a:ext cx="764413" cy="764413"/>
          </a:xfrm>
          <a:prstGeom prst="rect">
            <a:avLst/>
          </a:prstGeom>
        </p:spPr>
      </p:pic>
      <p:pic>
        <p:nvPicPr>
          <p:cNvPr id="3" name="Un ongle">
            <a:hlinkClick r:id="" action="ppaction://media"/>
            <a:extLst>
              <a:ext uri="{FF2B5EF4-FFF2-40B4-BE49-F238E27FC236}">
                <a16:creationId xmlns:a16="http://schemas.microsoft.com/office/drawing/2014/main" id="{2A7BA0F4-EA37-9129-CA89-E125D3DD8A0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699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995C977D-3533-C20C-0819-8EA14C629D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  <a:cs typeface="Arial" panose="020B0604020202020204" pitchFamily="34" charset="0"/>
              </a:rPr>
              <a:t>Un</a:t>
            </a:r>
            <a:r>
              <a:rPr lang="fr-FR" dirty="0">
                <a:cs typeface="Arial" panose="020B0604020202020204" pitchFamily="34" charset="0"/>
              </a:rPr>
              <a:t> ongle </a:t>
            </a:r>
            <a:endParaRPr lang="fr-MA" dirty="0">
              <a:cs typeface="Arial" panose="020B0604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C410B90-257D-8A6E-9826-B0E1338A3553}"/>
              </a:ext>
            </a:extLst>
          </p:cNvPr>
          <p:cNvGrpSpPr/>
          <p:nvPr/>
        </p:nvGrpSpPr>
        <p:grpSpPr>
          <a:xfrm>
            <a:off x="1166649" y="2302520"/>
            <a:ext cx="2837791" cy="3193540"/>
            <a:chOff x="1166649" y="2302520"/>
            <a:chExt cx="2837791" cy="319354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9D86E7B-C16C-39AB-22CC-AAC8EDC3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065" y="2302520"/>
              <a:ext cx="2547375" cy="3193540"/>
            </a:xfrm>
            <a:prstGeom prst="rect">
              <a:avLst/>
            </a:prstGeom>
          </p:spPr>
        </p:pic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859B693B-7CA0-596A-87E3-12A640F1F0D1}"/>
                </a:ext>
              </a:extLst>
            </p:cNvPr>
            <p:cNvCxnSpPr>
              <a:cxnSpLocks/>
            </p:cNvCxnSpPr>
            <p:nvPr/>
          </p:nvCxnSpPr>
          <p:spPr>
            <a:xfrm>
              <a:off x="1166649" y="3084163"/>
              <a:ext cx="157986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0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61B60D-982B-F722-814E-06B77B024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79" y="6024488"/>
            <a:ext cx="764413" cy="764413"/>
          </a:xfrm>
          <a:prstGeom prst="rect">
            <a:avLst/>
          </a:prstGeom>
        </p:spPr>
      </p:pic>
      <p:pic>
        <p:nvPicPr>
          <p:cNvPr id="3" name="Le poisson">
            <a:hlinkClick r:id="" action="ppaction://media"/>
            <a:extLst>
              <a:ext uri="{FF2B5EF4-FFF2-40B4-BE49-F238E27FC236}">
                <a16:creationId xmlns:a16="http://schemas.microsoft.com/office/drawing/2014/main" id="{A27D1859-6F60-64FD-413A-D5D688584D9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9812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57E7E011-C6A7-F147-D2FF-06A841BD4B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0234" y="3239999"/>
            <a:ext cx="4181766" cy="662104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  <a:cs typeface="Arial" panose="020B0604020202020204" pitchFamily="34" charset="0"/>
              </a:rPr>
              <a:t>Un</a:t>
            </a:r>
            <a:r>
              <a:rPr lang="fr-FR" dirty="0">
                <a:cs typeface="Arial" panose="020B0604020202020204" pitchFamily="34" charset="0"/>
              </a:rPr>
              <a:t> poisson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E80D3F-620B-EFCF-C9F1-3D5C61E67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65" y="2302520"/>
            <a:ext cx="2547375" cy="31991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4EAC03-76E7-A382-E61A-BBFE633B6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5" y="2302519"/>
            <a:ext cx="2547375" cy="31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7CDDF5-7B40-3AC3-ACD2-85026E518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13" y="5929894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1617042" y="2146433"/>
            <a:ext cx="2031268" cy="3465095"/>
          </a:xfrm>
        </p:spPr>
      </p:pic>
      <p:pic>
        <p:nvPicPr>
          <p:cNvPr id="3" name="FR_N2_P1_W3_Recap_01">
            <a:hlinkClick r:id="" action="ppaction://media"/>
            <a:extLst>
              <a:ext uri="{FF2B5EF4-FFF2-40B4-BE49-F238E27FC236}">
                <a16:creationId xmlns:a16="http://schemas.microsoft.com/office/drawing/2014/main" id="{1826BF13-AF3B-91B5-4B18-3CE965BEAD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29138" r="29655" b="3217"/>
          <a:stretch>
            <a:fillRect/>
          </a:stretch>
        </p:blipFill>
        <p:spPr>
          <a:xfrm>
            <a:off x="4145239" y="1550982"/>
            <a:ext cx="3338395" cy="44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82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école – Une élève – Première année – Deuxième année – Un ongle – un poisson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47" y="356181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</a:rPr>
              <a:t>Une</a:t>
            </a:r>
            <a:r>
              <a:rPr lang="fr-MA" dirty="0"/>
              <a:t> école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5531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</a:rPr>
              <a:t>Une</a:t>
            </a:r>
            <a:r>
              <a:rPr lang="fr-MA" dirty="0"/>
              <a:t> élève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2000" y="5919372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</a:t>
            </a:r>
            <a:r>
              <a:rPr lang="fr-MA" dirty="0">
                <a:solidFill>
                  <a:srgbClr val="0070C0"/>
                </a:solidFill>
              </a:rPr>
              <a:t>n </a:t>
            </a:r>
            <a:r>
              <a:rPr lang="fr-MA" dirty="0"/>
              <a:t>ongle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poisson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579513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Deuxième année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35" y="355314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Première année</a:t>
            </a:r>
          </a:p>
        </p:txBody>
      </p:sp>
      <p:pic>
        <p:nvPicPr>
          <p:cNvPr id="20" name="Image 19" descr="Une image contenant croquis, dessin humoristique, dessin, mode&#10;&#10;Le contenu généré par l’IA peut être incorrect.">
            <a:extLst>
              <a:ext uri="{FF2B5EF4-FFF2-40B4-BE49-F238E27FC236}">
                <a16:creationId xmlns:a16="http://schemas.microsoft.com/office/drawing/2014/main" id="{0A48D8C1-1F37-935D-B517-90CA6FEA3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77" y="4216309"/>
            <a:ext cx="1358178" cy="170569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8D87DF5-6C99-3EF9-D799-DA45A448A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1789059"/>
            <a:ext cx="1358178" cy="170569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7E98D4D-3195-8873-E85E-C516A98B7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11" y="1820438"/>
            <a:ext cx="1358178" cy="170569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B997B27-D347-326F-97E4-89C78A419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51" y="4208967"/>
            <a:ext cx="1358178" cy="170569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7D83BBF-C8E0-2592-FA7F-C615F1D82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693" y="4200096"/>
            <a:ext cx="1358056" cy="170569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5AC09D0-76BF-BA12-A4B1-D15B9A68C1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0279" y="1789059"/>
            <a:ext cx="1353846" cy="1676342"/>
          </a:xfrm>
          <a:prstGeom prst="rect">
            <a:avLst/>
          </a:prstGeom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699B669-7D0B-427B-E4BD-0FAD39DE13A0}"/>
              </a:ext>
            </a:extLst>
          </p:cNvPr>
          <p:cNvCxnSpPr>
            <a:cxnSpLocks/>
          </p:cNvCxnSpPr>
          <p:nvPr/>
        </p:nvCxnSpPr>
        <p:spPr>
          <a:xfrm>
            <a:off x="3578773" y="4660715"/>
            <a:ext cx="99322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2175310"/>
            <a:ext cx="1530833" cy="36925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C5FCE5-944F-647C-BE9A-D7AA56B4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09" y="1608113"/>
            <a:ext cx="1245014" cy="15635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087F80F-6C42-DBFA-F0EA-4206C6D2C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28" y="4735261"/>
            <a:ext cx="1245013" cy="15635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616D6E-6170-DE1E-FF40-C095AA7C0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13" y="3171690"/>
            <a:ext cx="1245012" cy="15635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777E89-63DB-056E-A810-B5ECDC5C77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77" y="3171690"/>
            <a:ext cx="1245012" cy="1563571"/>
          </a:xfrm>
          <a:prstGeom prst="rect">
            <a:avLst/>
          </a:prstGeom>
        </p:spPr>
      </p:pic>
      <p:pic>
        <p:nvPicPr>
          <p:cNvPr id="10" name="Image 9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A5C20A0A-0423-BB38-BDF2-1AEC61214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77" y="1608117"/>
            <a:ext cx="1245011" cy="1563570"/>
          </a:xfrm>
          <a:prstGeom prst="rect">
            <a:avLst/>
          </a:prstGeom>
        </p:spPr>
      </p:pic>
      <p:pic>
        <p:nvPicPr>
          <p:cNvPr id="14" name="Image 13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A64CAF02-01BB-2C6B-1D37-8D93E781AF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13" y="4735261"/>
            <a:ext cx="1245012" cy="13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2E531-188A-7D34-6B67-20FCB144E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E8393F4-CE90-E023-BAEB-0B5B16627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0E7341D1-EF1C-24AB-C2E9-F33D5901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297C25-32F0-303B-0F2D-A026C9285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5" y="5945658"/>
            <a:ext cx="764413" cy="764413"/>
          </a:xfrm>
          <a:prstGeom prst="rect">
            <a:avLst/>
          </a:prstGeom>
        </p:spPr>
      </p:pic>
      <p:pic>
        <p:nvPicPr>
          <p:cNvPr id="2" name="Le balcon">
            <a:hlinkClick r:id="" action="ppaction://media"/>
            <a:extLst>
              <a:ext uri="{FF2B5EF4-FFF2-40B4-BE49-F238E27FC236}">
                <a16:creationId xmlns:a16="http://schemas.microsoft.com/office/drawing/2014/main" id="{616F67BB-CF15-FFC7-0D07-91E382B2597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2115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1DE7B-7343-8824-8958-D2B91ADC6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F452B96-CEE1-6838-B655-9BB4B1AF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2291D8-D608-2F3A-6D6D-3AF5DCB1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78AC60CA-516F-272D-9A6B-70A915833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82064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balcon</a:t>
            </a:r>
            <a:endParaRPr lang="fr-MA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F84B7F-0B88-BA54-EDA5-E96AE8BA5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5" y="2302518"/>
            <a:ext cx="2547376" cy="31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ACED-BBBD-E9FF-D9A1-E9B48719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B86A26B-9A8A-EFBE-E53B-F38FC1FFC1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C92FF651-DF85-20C2-411F-5ABC2CFD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E850CDF-A662-4FFA-0618-EE9B7A526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6024490"/>
            <a:ext cx="764413" cy="764413"/>
          </a:xfrm>
          <a:prstGeom prst="rect">
            <a:avLst/>
          </a:prstGeom>
        </p:spPr>
      </p:pic>
      <p:pic>
        <p:nvPicPr>
          <p:cNvPr id="2" name="Le savon">
            <a:hlinkClick r:id="" action="ppaction://media"/>
            <a:extLst>
              <a:ext uri="{FF2B5EF4-FFF2-40B4-BE49-F238E27FC236}">
                <a16:creationId xmlns:a16="http://schemas.microsoft.com/office/drawing/2014/main" id="{BD7C140D-C7D3-1DAA-6706-1C85B910B30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556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4BC0A-E504-6351-23E8-BA74DA87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A356BD55-400D-4F08-2C7F-C14055AF0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302518"/>
            <a:ext cx="2857118" cy="3199168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C9843FE8-3BEE-AF49-ED0A-D02FD42D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B0BCD9-919B-89DD-C020-E906820F5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A9397C52-98FC-2705-1945-FC19CC8E27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71345"/>
            <a:ext cx="3613875" cy="662104"/>
          </a:xfrm>
        </p:spPr>
        <p:txBody>
          <a:bodyPr/>
          <a:lstStyle/>
          <a:p>
            <a:r>
              <a:rPr lang="fr-MA" dirty="0"/>
              <a:t>Du savon</a:t>
            </a:r>
          </a:p>
        </p:txBody>
      </p:sp>
    </p:spTree>
    <p:extLst>
      <p:ext uri="{BB962C8B-B14F-4D97-AF65-F5344CB8AC3E}">
        <p14:creationId xmlns:p14="http://schemas.microsoft.com/office/powerpoint/2010/main" val="14982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A99D8-1FCB-5D73-5652-0E684CB4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F8477E4-3743-1DEC-FFAA-DDE0ADD36C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90AB81D-4070-B16E-B604-DF952F64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DD2D20-C948-A2BA-8FFB-2D7B6E431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6056018"/>
            <a:ext cx="764413" cy="764413"/>
          </a:xfrm>
          <a:prstGeom prst="rect">
            <a:avLst/>
          </a:prstGeom>
        </p:spPr>
      </p:pic>
      <p:pic>
        <p:nvPicPr>
          <p:cNvPr id="2" name="La montre">
            <a:hlinkClick r:id="" action="ppaction://media"/>
            <a:extLst>
              <a:ext uri="{FF2B5EF4-FFF2-40B4-BE49-F238E27FC236}">
                <a16:creationId xmlns:a16="http://schemas.microsoft.com/office/drawing/2014/main" id="{E2A548E1-4BF2-7504-32FE-0EE16F714D4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8759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D12A0C5-6862-2BBE-DBAA-F0E284EE28EB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F6D421-2FD0-0D89-15EB-F455CD0A65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D7842-F6D6-EB3C-1559-3FAD8335C9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EB78C492-3581-307A-29A3-9B8B16A8BC2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BA37-9DCF-2698-35C1-5F0D1BDAA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6AED85-8DE1-19E7-05D3-62D2B6005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5" y="2302518"/>
            <a:ext cx="2547376" cy="319917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6EB39AD7-E5B1-8265-79BE-D76BBB1CF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241AF3-0062-117E-37DB-6C8E942B4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EA6E3DCE-9CDD-66E2-3660-C1F0E7CFD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5289" y="3313595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</a:rPr>
              <a:t>Une</a:t>
            </a:r>
            <a:r>
              <a:rPr lang="fr-FR" dirty="0"/>
              <a:t> montre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09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9AD1-350A-1B13-10AA-50C7693F2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5082C9E-74DF-965D-469C-2BF39BCC6F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38574C6F-829E-3E32-18F9-CA75CCB3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8D629ED-8798-187E-D450-E901A0647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17" y="6024489"/>
            <a:ext cx="764413" cy="764413"/>
          </a:xfrm>
          <a:prstGeom prst="rect">
            <a:avLst/>
          </a:prstGeom>
        </p:spPr>
      </p:pic>
      <p:pic>
        <p:nvPicPr>
          <p:cNvPr id="2" name="Un mouton">
            <a:hlinkClick r:id="" action="ppaction://media"/>
            <a:extLst>
              <a:ext uri="{FF2B5EF4-FFF2-40B4-BE49-F238E27FC236}">
                <a16:creationId xmlns:a16="http://schemas.microsoft.com/office/drawing/2014/main" id="{90189C70-52A3-AA73-11FA-CB22DB5CC70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0774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8BEE-CDB3-7C44-6EC9-89BFD465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8AA76259-6C39-7330-48F2-159CECB6A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5" y="2302518"/>
            <a:ext cx="2547375" cy="3199168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74043A0E-1BFA-AA21-F7B0-6EDC81E9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B84194-696A-A4B1-19FC-A878C4186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D6DB94DC-4DBB-8F77-EF37-C55579DA7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sz="4800" dirty="0">
                <a:solidFill>
                  <a:srgbClr val="0070C0"/>
                </a:solidFill>
              </a:rPr>
              <a:t>Un</a:t>
            </a:r>
            <a:r>
              <a:rPr lang="fr-FR" sz="4800" dirty="0"/>
              <a:t> mouton 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25436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BAB84-E703-DDF9-DB41-04D177662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DB2836-D446-EFED-C2CE-921D523DFE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7541494-EF1E-CBCC-DA35-7B31623C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B2F208B-871E-CB38-B7C7-7A568B7DC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49" y="6071783"/>
            <a:ext cx="764413" cy="764413"/>
          </a:xfrm>
          <a:prstGeom prst="rect">
            <a:avLst/>
          </a:prstGeom>
        </p:spPr>
      </p:pic>
      <p:pic>
        <p:nvPicPr>
          <p:cNvPr id="2" name="le pont">
            <a:hlinkClick r:id="" action="ppaction://media"/>
            <a:extLst>
              <a:ext uri="{FF2B5EF4-FFF2-40B4-BE49-F238E27FC236}">
                <a16:creationId xmlns:a16="http://schemas.microsoft.com/office/drawing/2014/main" id="{43A872DC-F03F-F8B3-59FC-8871CE37053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3113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3FBDC-813E-5224-C972-09C9F6D90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7302B97-D4F4-594E-4896-3C9275974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5" y="2302517"/>
            <a:ext cx="2547376" cy="3199169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0B0FC3A9-8F39-4FF0-9CAF-9ED30974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37FA5A-D931-4F57-AD89-B5519E3B8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8105104F-861A-C4EF-A4B7-1DDA75FDEF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523" y="3250533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cs typeface="Arial" panose="020B0604020202020204" pitchFamily="34" charset="0"/>
              </a:rPr>
              <a:t>un</a:t>
            </a:r>
            <a:r>
              <a:rPr lang="fr-FR" dirty="0">
                <a:cs typeface="Arial" panose="020B0604020202020204" pitchFamily="34" charset="0"/>
              </a:rPr>
              <a:t> pont</a:t>
            </a:r>
            <a:endParaRPr lang="fr-MA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58E4B-29C3-5B20-EBD7-D8E160FD9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8FFFA22-CC74-FA74-5496-584339739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1A4CB91E-C7B7-1714-093B-B3F2DDC2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1108D7-1FD0-E594-F1FD-F47BA552A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51" y="6071784"/>
            <a:ext cx="764413" cy="764413"/>
          </a:xfrm>
          <a:prstGeom prst="rect">
            <a:avLst/>
          </a:prstGeom>
        </p:spPr>
      </p:pic>
      <p:pic>
        <p:nvPicPr>
          <p:cNvPr id="2" name="La pompe">
            <a:hlinkClick r:id="" action="ppaction://media"/>
            <a:extLst>
              <a:ext uri="{FF2B5EF4-FFF2-40B4-BE49-F238E27FC236}">
                <a16:creationId xmlns:a16="http://schemas.microsoft.com/office/drawing/2014/main" id="{C8FF8115-320E-B57B-2E2F-77D115DBD80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186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AD6C-4552-D784-C607-D7277331F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4EE6E81-53C6-E97C-3066-C460A866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5" y="2302517"/>
            <a:ext cx="2547376" cy="3199169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AFB4786B-6581-81F4-E57A-5E03ACFD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864BA6-E9FA-8F8C-9BC8-1A02EA1D95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C7282471-C134-BFDA-5D98-EA2A4B56A2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8564" y="3297829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</a:rPr>
              <a:t>Une</a:t>
            </a:r>
            <a:r>
              <a:rPr lang="fr-FR" dirty="0"/>
              <a:t> pompe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36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14" y="6016456"/>
            <a:ext cx="764413" cy="764413"/>
          </a:xfrm>
          <a:prstGeom prst="rect">
            <a:avLst/>
          </a:prstGeom>
        </p:spPr>
      </p:pic>
      <p:pic>
        <p:nvPicPr>
          <p:cNvPr id="11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3B334EDE-CB16-CC9F-0E5A-78BDBEAB7C36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1789"/>
          <a:stretch>
            <a:fillRect/>
          </a:stretch>
        </p:blipFill>
        <p:spPr>
          <a:xfrm>
            <a:off x="1463040" y="2316386"/>
            <a:ext cx="2030616" cy="3545398"/>
          </a:xfrm>
        </p:spPr>
      </p:pic>
      <p:pic>
        <p:nvPicPr>
          <p:cNvPr id="4" name="récap 2 V2">
            <a:hlinkClick r:id="" action="ppaction://media"/>
            <a:extLst>
              <a:ext uri="{FF2B5EF4-FFF2-40B4-BE49-F238E27FC236}">
                <a16:creationId xmlns:a16="http://schemas.microsoft.com/office/drawing/2014/main" id="{CA98DE7B-5D80-0E39-CE8F-E584E221BE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30097" r="29546" b="1552"/>
          <a:stretch>
            <a:fillRect/>
          </a:stretch>
        </p:blipFill>
        <p:spPr>
          <a:xfrm>
            <a:off x="4130957" y="1550982"/>
            <a:ext cx="3422463" cy="469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6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 balcon – Du savon – Une montre – Un mouton – Un pont – Une pompe.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 balcon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/>
              <a:t>Du savon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5836244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pont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583624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</a:rPr>
              <a:t>Une</a:t>
            </a:r>
            <a:r>
              <a:rPr lang="fr-MA" dirty="0"/>
              <a:t> pompe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82122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mouton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FF0066"/>
                </a:solidFill>
              </a:rPr>
              <a:t>Une</a:t>
            </a:r>
            <a:r>
              <a:rPr lang="fr-MA" dirty="0"/>
              <a:t> montre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D62037-3704-EC51-A347-23444978B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2" y="1774438"/>
            <a:ext cx="1449334" cy="18201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ADF686-55CB-A2EC-30F1-EEB0B4DF1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4" y="1765913"/>
            <a:ext cx="1449333" cy="18201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598979-1118-F516-05DF-A07CE16B1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5" y="4047606"/>
            <a:ext cx="1449332" cy="18201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9C39C-EF16-EFB1-3D5C-B4F4A9CD9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77" y="4080691"/>
            <a:ext cx="1449332" cy="1820170"/>
          </a:xfrm>
          <a:prstGeom prst="rect">
            <a:avLst/>
          </a:prstGeom>
        </p:spPr>
      </p:pic>
      <p:pic>
        <p:nvPicPr>
          <p:cNvPr id="10" name="Image 9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036A847-7C5A-9AF5-7653-CC43C214A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3" y="4086460"/>
            <a:ext cx="1449331" cy="1820169"/>
          </a:xfrm>
          <a:prstGeom prst="rect">
            <a:avLst/>
          </a:prstGeom>
        </p:spPr>
      </p:pic>
      <p:pic>
        <p:nvPicPr>
          <p:cNvPr id="12" name="Image 11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0FA67C70-3480-DBAD-73C0-702E01630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5" y="1771031"/>
            <a:ext cx="1449332" cy="16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7F7ABDD-DF0E-AB20-C1D3-9E2692C4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5" y="2462704"/>
            <a:ext cx="1676829" cy="24775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DBB6B4-320E-58A7-E1C1-7C27D58D3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394" y="2495562"/>
            <a:ext cx="1676829" cy="24609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531B8D-2E15-0689-8231-9B3595B40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185" y="2417993"/>
            <a:ext cx="1676829" cy="25852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6A625C-D824-9404-B7EF-BEFB1644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507" y="2433759"/>
            <a:ext cx="1760197" cy="25852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0F8CDFF-84AD-D489-8451-8208B363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060" y="2454080"/>
            <a:ext cx="1622636" cy="25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élève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885F1F8-FF7E-E038-926C-E76E84CE9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5" y="5048013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CFA6D8B-094F-7FCC-AADD-FE93E10EF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4" y="5048013"/>
            <a:ext cx="452094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2E37F6-12B8-427B-848B-04A21EE12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026" y="5048013"/>
            <a:ext cx="452093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5D3C6F1-8120-1CB3-B9C4-A600E8BC4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89" y="2509326"/>
            <a:ext cx="1712749" cy="21509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FB8981-CCCF-06AE-9EA7-8E43908BB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000" y="2509326"/>
            <a:ext cx="1712595" cy="21509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547513-2AFA-53E8-F5AC-E3B977BB6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085" y="2516988"/>
            <a:ext cx="1707286" cy="21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C38F-20A4-D3D8-2495-D912C7F4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90A4C4F-E80B-4E4B-86AE-38DA7375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Première année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3C6ABC4-E07B-D9E2-50F2-9C9B79EFFA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C304112A-17EA-CD93-06FD-142726867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5" y="5048013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9F7BB6-8BD1-4490-0F3F-E115E3EDB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4" y="5048013"/>
            <a:ext cx="452094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98EE51-3027-9D2D-9733-A820CB045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026" y="5048013"/>
            <a:ext cx="452093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ECD8551-26A1-F2A3-A963-9FCC42208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702" y="2509326"/>
            <a:ext cx="1712595" cy="21509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90C365-E718-80E4-4EFA-04F49A0E9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787" y="2516988"/>
            <a:ext cx="1707286" cy="21139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ADD034-E5A6-01B8-1E1F-B11F09DA6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745" y="2498579"/>
            <a:ext cx="1712594" cy="21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61B44-90DB-AE6F-CAB0-A67831DA4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F6140D2-F4EE-621B-BC86-E1A21AC67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85" y="2516988"/>
            <a:ext cx="1683277" cy="21139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1CAB4F-9736-2D44-9BCE-3A1F9BB57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43" y="2516988"/>
            <a:ext cx="1712595" cy="2150793"/>
          </a:xfrm>
          <a:prstGeom prst="rect">
            <a:avLst/>
          </a:prstGeom>
        </p:spPr>
      </p:pic>
      <p:pic>
        <p:nvPicPr>
          <p:cNvPr id="3" name="Image 2" descr="Une image contenant croquis, dessin humoristique, dessin, mode&#10;&#10;Le contenu généré par l’IA peut être incorrect.">
            <a:extLst>
              <a:ext uri="{FF2B5EF4-FFF2-40B4-BE49-F238E27FC236}">
                <a16:creationId xmlns:a16="http://schemas.microsoft.com/office/drawing/2014/main" id="{7AA89E70-11B9-AF5F-67D3-C4459165B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80169"/>
            <a:ext cx="1712595" cy="2150793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AB36FE14-74F5-ACA7-6983-606AC915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ongle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5A9DFD-227B-FCF5-CB4A-7C9CA6C65D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B0FEA556-E330-9D8F-89B6-2227176A9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5" y="5048013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1C325FF-1564-B4ED-6730-A20A147DE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4" y="5048013"/>
            <a:ext cx="452094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F60022-5CE1-0984-5B6B-68BACC4C2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026" y="5048013"/>
            <a:ext cx="452093" cy="540000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7055E71-F079-90CB-8B3B-BE8D80FB6246}"/>
              </a:ext>
            </a:extLst>
          </p:cNvPr>
          <p:cNvCxnSpPr>
            <a:cxnSpLocks/>
          </p:cNvCxnSpPr>
          <p:nvPr/>
        </p:nvCxnSpPr>
        <p:spPr>
          <a:xfrm>
            <a:off x="1560786" y="3036867"/>
            <a:ext cx="99997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2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D0F4E-B76F-46EE-5661-1E2854E4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AA794D4-29C3-FB20-0B93-00EE3178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Poisson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4962D6-2D01-2951-B61B-1A75544E80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D6922AD-7D35-2E7C-4109-31BCCB0A4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5" y="5048013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A183685-1852-6777-8867-85364191A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4" y="5048013"/>
            <a:ext cx="452094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FFB97C-74A8-53CE-D94B-8A1904074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026" y="5048013"/>
            <a:ext cx="452093" cy="5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B80693-77B0-4C19-611E-2092B5127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3" y="2535397"/>
            <a:ext cx="1683277" cy="21139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E25FA4-C241-6EBB-27A7-786307B55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53" y="2535397"/>
            <a:ext cx="1712595" cy="21507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2A381-D17A-7E54-323D-F237910A7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06" y="2535397"/>
            <a:ext cx="1712594" cy="21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131EF-05E6-CCE8-5F72-39B198F32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2184F-ABBF-1408-4790-23482FF1B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CF0A-53B4-E6D9-BF0A-31AB6D10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8318F-A9F0-8328-6F2E-66F25B16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B64848-0FB7-904D-A362-98C3DFFBA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D20717-DAF6-ECB0-0498-0E388B5AE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71" y="3004150"/>
            <a:ext cx="1449333" cy="1820172"/>
          </a:xfrm>
          <a:prstGeom prst="rect">
            <a:avLst/>
          </a:prstGeom>
        </p:spPr>
      </p:pic>
      <p:pic>
        <p:nvPicPr>
          <p:cNvPr id="5" name="Image 4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3F3E69D-2030-1FB0-1BAA-455879A12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39" y="3004153"/>
            <a:ext cx="1449331" cy="1820169"/>
          </a:xfrm>
          <a:prstGeom prst="rect">
            <a:avLst/>
          </a:prstGeom>
        </p:spPr>
      </p:pic>
      <p:pic>
        <p:nvPicPr>
          <p:cNvPr id="6" name="Image 5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E453D0F1-8848-70E4-6DAF-0793FE498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03" y="3004149"/>
            <a:ext cx="1449332" cy="1622844"/>
          </a:xfrm>
          <a:prstGeom prst="rect">
            <a:avLst/>
          </a:prstGeom>
        </p:spPr>
      </p:pic>
      <p:pic>
        <p:nvPicPr>
          <p:cNvPr id="9" name="Image 8" descr="Une image contenant maison, Rectangle, fenêtre, balcon&#10;&#10;Le contenu généré par l’IA peut être incorrect.">
            <a:extLst>
              <a:ext uri="{FF2B5EF4-FFF2-40B4-BE49-F238E27FC236}">
                <a16:creationId xmlns:a16="http://schemas.microsoft.com/office/drawing/2014/main" id="{A4F7A70B-C148-33F9-64BD-7F8E82776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5" y="2892899"/>
            <a:ext cx="1626502" cy="20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918FB-0B8F-0836-EF72-0D2D63F5C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71EFE-F5D6-AE9B-A32A-7E9774D5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07BD91-2C45-1229-AD41-26B4B80EE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6DDF81-C413-A2CF-0314-584687198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3" y="3004149"/>
            <a:ext cx="1449334" cy="1820173"/>
          </a:xfrm>
          <a:prstGeom prst="rect">
            <a:avLst/>
          </a:prstGeom>
        </p:spPr>
      </p:pic>
      <p:pic>
        <p:nvPicPr>
          <p:cNvPr id="8" name="Image 7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56BFFF03-B653-D5F3-AB85-796C4DED1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39" y="3004153"/>
            <a:ext cx="1449331" cy="1820169"/>
          </a:xfrm>
          <a:prstGeom prst="rect">
            <a:avLst/>
          </a:prstGeom>
        </p:spPr>
      </p:pic>
      <p:pic>
        <p:nvPicPr>
          <p:cNvPr id="4" name="Image 3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0D4768F3-E0F3-1851-B80B-6940393C9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03" y="3004149"/>
            <a:ext cx="1449332" cy="1622844"/>
          </a:xfrm>
          <a:prstGeom prst="rect">
            <a:avLst/>
          </a:prstGeom>
        </p:spPr>
      </p:pic>
      <p:pic>
        <p:nvPicPr>
          <p:cNvPr id="9" name="Image 8" descr="Une image contenant horloge, regarder, Accessoire de mode, Montre analogique&#10;&#10;Le contenu généré par l’IA peut être incorrect.">
            <a:extLst>
              <a:ext uri="{FF2B5EF4-FFF2-40B4-BE49-F238E27FC236}">
                <a16:creationId xmlns:a16="http://schemas.microsoft.com/office/drawing/2014/main" id="{71BB1A6A-AA7E-CC43-267C-54FA0B41E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34" y="2892899"/>
            <a:ext cx="1634853" cy="20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81C3B8-CB11-9F08-7485-A8D7A8FFD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123DA3-8ADE-BC09-A932-A66147EA0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3" y="3004149"/>
            <a:ext cx="1449334" cy="18201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CA16C3-44D8-9321-5E24-ADA387037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71" y="3004150"/>
            <a:ext cx="1449333" cy="1820172"/>
          </a:xfrm>
          <a:prstGeom prst="rect">
            <a:avLst/>
          </a:prstGeom>
        </p:spPr>
      </p:pic>
      <p:pic>
        <p:nvPicPr>
          <p:cNvPr id="8" name="Image 7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ABE1F35-7FE2-30F9-E83A-C49D031D2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39" y="3004153"/>
            <a:ext cx="1449331" cy="1820169"/>
          </a:xfrm>
          <a:prstGeom prst="rect">
            <a:avLst/>
          </a:prstGeom>
        </p:spPr>
      </p:pic>
      <p:pic>
        <p:nvPicPr>
          <p:cNvPr id="13" name="Image 12" descr="Une image contenant gâteau d’anniversaire&#10;&#10;Le contenu généré par l’IA peut être incorrect.">
            <a:extLst>
              <a:ext uri="{FF2B5EF4-FFF2-40B4-BE49-F238E27FC236}">
                <a16:creationId xmlns:a16="http://schemas.microsoft.com/office/drawing/2014/main" id="{814C9DF2-1197-81A0-54A4-520F28FD1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88" y="2892899"/>
            <a:ext cx="1622162" cy="18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37024-1347-EB88-7968-277570FA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C2B8C3-9949-4A60-BCB7-31C9F9A17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FD2EC4-B523-A553-612A-D22244D9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3D40417-1596-5545-0E26-F9B07F9C4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3" y="3004149"/>
            <a:ext cx="1449334" cy="1820173"/>
          </a:xfrm>
          <a:prstGeom prst="rect">
            <a:avLst/>
          </a:prstGeom>
        </p:spPr>
      </p:pic>
      <p:pic>
        <p:nvPicPr>
          <p:cNvPr id="4" name="Image 3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2FD29F7E-20C4-8A1D-D8F1-608F57CA1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03" y="3004149"/>
            <a:ext cx="1449332" cy="1622844"/>
          </a:xfrm>
          <a:prstGeom prst="rect">
            <a:avLst/>
          </a:prstGeom>
        </p:spPr>
      </p:pic>
      <p:pic>
        <p:nvPicPr>
          <p:cNvPr id="6" name="Image 5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A358396D-2312-836C-003F-59136A749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86" y="2887654"/>
            <a:ext cx="1634854" cy="20531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DEF12A-08BA-A382-A338-CE30FF3C2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71" y="3004150"/>
            <a:ext cx="1449333" cy="182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93DCA-AF27-D1AF-C038-5E1BA4CC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3E62C-D467-9FCC-E55E-43841D9D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une jeu. Qu’est-ce qu’on dit : un pompe ou une pompe ? 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570EC-1EA7-3330-6409-DE2F726D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6546B5DE-E8D5-02DA-5BD1-AEF855709CAA}"/>
              </a:ext>
            </a:extLst>
          </p:cNvPr>
          <p:cNvSpPr txBox="1">
            <a:spLocks/>
          </p:cNvSpPr>
          <p:nvPr/>
        </p:nvSpPr>
        <p:spPr>
          <a:xfrm>
            <a:off x="1095466" y="4217647"/>
            <a:ext cx="6585196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/ Une          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pompe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D3B69A-EFC6-5566-2DF5-63D3C103E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03" y="2066855"/>
            <a:ext cx="1712594" cy="21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-Syllabes et mots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Syllabes et mots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Graphème – on - om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Graphème – on - om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7070FC3-8C03-D558-93D9-18F8C597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25" name="Espace réservé du texte 55">
            <a:extLst>
              <a:ext uri="{FF2B5EF4-FFF2-40B4-BE49-F238E27FC236}">
                <a16:creationId xmlns:a16="http://schemas.microsoft.com/office/drawing/2014/main" id="{14B5632B-797E-DC93-218A-43DC8C5B3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90CFDAE-F4B4-9466-2A51-0695DF6E412B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1" name="Organigramme : Terminateur 30">
            <a:extLst>
              <a:ext uri="{FF2B5EF4-FFF2-40B4-BE49-F238E27FC236}">
                <a16:creationId xmlns:a16="http://schemas.microsoft.com/office/drawing/2014/main" id="{33B2A3A9-22AB-2980-85D6-48471EAFCB23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35B3C30-3D04-30DB-1DB4-9C91D21D86CB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671A1F1-1C2C-6B73-6C67-CF31A70BB821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9F98BE-1018-0E66-0D4B-B4E30F577A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7DD914-0A8A-6935-51C4-A9068F683B1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CC1A4-C05B-393F-1213-A9B17C3245B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414AD9DD-055B-3311-BD24-74EB99B7720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5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0B3A-30BE-6639-F78E-479EEAE8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17EB0-58DF-888F-C73B-74EBE397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une pompe.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722BDF-3DD1-6B00-0E70-57380A7C1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586E6589-180B-B97D-4B81-E673097029C3}"/>
              </a:ext>
            </a:extLst>
          </p:cNvPr>
          <p:cNvSpPr txBox="1">
            <a:spLocks/>
          </p:cNvSpPr>
          <p:nvPr/>
        </p:nvSpPr>
        <p:spPr>
          <a:xfrm>
            <a:off x="2135991" y="4217647"/>
            <a:ext cx="5250390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Une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pompe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A88580-B7F4-693B-DCCC-88C36364E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03" y="2066855"/>
            <a:ext cx="1712594" cy="21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C1909-9D47-4F0D-4AE9-D0B8D848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3C41-9A96-993F-2FE1-A0BD5FE4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52677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dit : un mouton ou une mouton? 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0B904A-ECCD-4E97-0D85-9D52405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6E682C3-15D6-9988-F4D2-9E9D97B4F84F}"/>
              </a:ext>
            </a:extLst>
          </p:cNvPr>
          <p:cNvSpPr txBox="1">
            <a:spLocks/>
          </p:cNvSpPr>
          <p:nvPr/>
        </p:nvSpPr>
        <p:spPr>
          <a:xfrm>
            <a:off x="1045661" y="4417387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/ Une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mouton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D8F2C2BF-D522-46CF-6652-7A06EE854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53" y="2259938"/>
            <a:ext cx="1717894" cy="21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3AC9-2F32-1F25-727C-93432E70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BC384-90A9-5838-8D70-877AF89B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 mouton.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FE6041-A821-BE77-3547-C61E8A517F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5ED36846-CA2B-2CAB-4FBD-65777778BC32}"/>
              </a:ext>
            </a:extLst>
          </p:cNvPr>
          <p:cNvSpPr txBox="1">
            <a:spLocks/>
          </p:cNvSpPr>
          <p:nvPr/>
        </p:nvSpPr>
        <p:spPr>
          <a:xfrm>
            <a:off x="541165" y="4421348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ctr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mouton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E15101A4-10E7-5E6E-BBB6-0E7C2C99C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53" y="2259938"/>
            <a:ext cx="1717894" cy="21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071B3-C5AE-DEFA-5BAC-A3C234CFF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C3F45A-6AE6-C043-2FFC-C3E4061D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52677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dit : un pont  ou une pont ? 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217E989-EBFF-D761-B584-F98B756ED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A708D428-3B05-4B89-7C3D-07E36A5321FC}"/>
              </a:ext>
            </a:extLst>
          </p:cNvPr>
          <p:cNvSpPr txBox="1">
            <a:spLocks/>
          </p:cNvSpPr>
          <p:nvPr/>
        </p:nvSpPr>
        <p:spPr>
          <a:xfrm>
            <a:off x="1045661" y="4417387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/ Une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734179-6CC4-5127-ABA1-9E928572C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61" y="2161523"/>
            <a:ext cx="1683277" cy="21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9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0E40E-F745-01D9-261A-43ED4C63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3CDA8-E998-1AB2-5AB6-1F20F3C3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 pont.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348F13-922E-AEC4-1FA0-E49D6E183D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A1715F71-2B6F-BBA9-65DD-38586B388AEC}"/>
              </a:ext>
            </a:extLst>
          </p:cNvPr>
          <p:cNvSpPr txBox="1">
            <a:spLocks/>
          </p:cNvSpPr>
          <p:nvPr/>
        </p:nvSpPr>
        <p:spPr>
          <a:xfrm>
            <a:off x="541165" y="4421348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ctr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pont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4EA712-8488-F666-1F9D-9F7F01EB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61" y="2045190"/>
            <a:ext cx="1683277" cy="21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6E7B5E4-F86A-0B30-6385-6B553F300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83395" y="2554809"/>
            <a:ext cx="5485401" cy="756000"/>
          </a:xfrm>
        </p:spPr>
        <p:txBody>
          <a:bodyPr/>
          <a:lstStyle/>
          <a:p>
            <a:r>
              <a:rPr lang="fr-FR" dirty="0"/>
              <a:t>Une école – Une élève – Première année – Deuxième année – Un ongle – Le poisson</a:t>
            </a:r>
          </a:p>
          <a:p>
            <a:r>
              <a:rPr lang="fr-FR" dirty="0"/>
              <a:t>Le balcon – Le savon – La montre – Le mouton – Le pont – La pompe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755E69F-F72D-301D-09C7-6C0FB609A17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0D54A2-0CA2-BC84-3919-5188333CD8D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1688A7-F516-F526-4B59-C00546B483F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10F86BB0-9044-044B-AAF3-FAF382DF437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D72C36AC-E9A5-7450-9C44-C4AE341E8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E499904-0C25-8139-B902-4A6A00BA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BDFC427-4D65-DE8C-853F-C68823DF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2" t="4989" r="5172" b="8813"/>
          <a:stretch>
            <a:fillRect/>
          </a:stretch>
        </p:blipFill>
        <p:spPr>
          <a:xfrm>
            <a:off x="1896311" y="2049516"/>
            <a:ext cx="5351378" cy="38467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A18C490-1CA1-FFB7-2983-76A93E8EF3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32" t="4989" r="5172" b="8813"/>
          <a:stretch>
            <a:fillRect/>
          </a:stretch>
        </p:blipFill>
        <p:spPr>
          <a:xfrm>
            <a:off x="3321558" y="2472312"/>
            <a:ext cx="4689498" cy="3371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9001AC-FEFE-F830-9F2E-9CA6F75E6C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32" t="4989" r="5172" b="8813"/>
          <a:stretch>
            <a:fillRect/>
          </a:stretch>
        </p:blipFill>
        <p:spPr>
          <a:xfrm>
            <a:off x="3242730" y="2352373"/>
            <a:ext cx="4689498" cy="3371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B0C1-0799-FEEC-7318-13CBEB2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C8DB642-3AE9-3BEE-D2A8-A45BAA00DC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3B05947A-EA03-8315-F29F-0ECD58F8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EC6B5BC-B337-4096-ADEE-DA324B35C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77" y="5989299"/>
            <a:ext cx="764413" cy="764413"/>
          </a:xfrm>
          <a:prstGeom prst="rect">
            <a:avLst/>
          </a:prstGeom>
        </p:spPr>
      </p:pic>
      <p:pic>
        <p:nvPicPr>
          <p:cNvPr id="2" name="scène Vocab 2AP Sem3_S1">
            <a:hlinkClick r:id="" action="ppaction://media"/>
            <a:extLst>
              <a:ext uri="{FF2B5EF4-FFF2-40B4-BE49-F238E27FC236}">
                <a16:creationId xmlns:a16="http://schemas.microsoft.com/office/drawing/2014/main" id="{FB8F69A9-2710-D5F9-BF79-5C5F398AE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4240" y="1702676"/>
            <a:ext cx="6524005" cy="486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9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DEBC9B86-58A6-E84E-B0D4-3F52F1057EE1}"/>
              </a:ext>
            </a:extLst>
          </p:cNvPr>
          <p:cNvSpPr txBox="1">
            <a:spLocks/>
          </p:cNvSpPr>
          <p:nvPr/>
        </p:nvSpPr>
        <p:spPr>
          <a:xfrm>
            <a:off x="2108604" y="2520000"/>
            <a:ext cx="5482572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Une école – Une élève – Première année – Deuxième année – Un ongle – Le poisson</a:t>
            </a:r>
          </a:p>
          <a:p>
            <a:r>
              <a:rPr lang="fr-FR" dirty="0"/>
              <a:t>Le balcon – Le savon – La montre – Le mouton – Le pont – La pompe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FE35C4-145F-6738-A1CC-5AC4FD3BD7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4DDDA2-47B1-BBC8-2C60-1F89D0950FE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57BDBB-B0C3-DFCC-071C-38F5144E91C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46FBB6B1-F003-0AEB-88B9-1074CD76B1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F7C1932-6ECE-6B47-139C-5C4D4F2564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4F577B-7EAD-D1EC-43E3-A3F53E8C7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31B95D-1D65-458F-3EFB-D21CCC71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32" t="4989" r="5172" b="8813"/>
          <a:stretch>
            <a:fillRect/>
          </a:stretch>
        </p:blipFill>
        <p:spPr>
          <a:xfrm>
            <a:off x="3069310" y="2472312"/>
            <a:ext cx="4689498" cy="3371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B0C1-0799-FEEC-7318-13CBEB2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C8DB642-3AE9-3BEE-D2A8-A45BAA00DC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3B05947A-EA03-8315-F29F-0ECD58F8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EC6B5BC-B337-4096-ADEE-DA324B35C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43" y="6005065"/>
            <a:ext cx="764413" cy="764413"/>
          </a:xfrm>
          <a:prstGeom prst="rect">
            <a:avLst/>
          </a:prstGeom>
        </p:spPr>
      </p:pic>
      <p:pic>
        <p:nvPicPr>
          <p:cNvPr id="2" name="scène Vocab 2AP Sem3_S1">
            <a:hlinkClick r:id="" action="ppaction://media"/>
            <a:extLst>
              <a:ext uri="{FF2B5EF4-FFF2-40B4-BE49-F238E27FC236}">
                <a16:creationId xmlns:a16="http://schemas.microsoft.com/office/drawing/2014/main" id="{FB8F69A9-2710-D5F9-BF79-5C5F398AE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9136" y="1702676"/>
            <a:ext cx="6448629" cy="48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9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5B7EF91-A919-D2C3-FD0F-07613E8BA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885" y="2279338"/>
            <a:ext cx="468823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ADB3A8-250D-B12A-907C-1F4AEC6A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5EBE78-D46A-6E44-3FB8-10586136E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6678453A-AD05-E2D8-8A59-9D3EBD738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173B536-B8DF-23E8-A9DB-4991994579D5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C4740DC-4B2E-9601-955B-47C4EE658483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30FF6CCA-2F46-3DEE-46B7-D46D03543440}"/>
              </a:ext>
            </a:extLst>
          </p:cNvPr>
          <p:cNvSpPr txBox="1">
            <a:spLocks/>
          </p:cNvSpPr>
          <p:nvPr/>
        </p:nvSpPr>
        <p:spPr>
          <a:xfrm>
            <a:off x="2075282" y="2522109"/>
            <a:ext cx="554285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Une école – Une élève – Première année – Deuxième année – Un ongle – Le poisson</a:t>
            </a:r>
          </a:p>
          <a:p>
            <a:r>
              <a:rPr lang="fr-FR" dirty="0"/>
              <a:t>Le balcon – Le savon – La montre – Le mouton – Le pont – La pompe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D908DC-768F-ABEE-12AA-034670A454C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D0D575-244D-5F96-17A8-0403E9C97B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D0EC52-A8F6-8A00-7360-67771713C1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9D8181D-5862-80BC-9768-5A9417BF51B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4AA5105-75E0-5CA5-6E4C-0E326685A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35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10A8BD-DB42-8D90-0EF3-9A25F6C39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68" y="1756147"/>
            <a:ext cx="3134978" cy="463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18.  Vous allez faire cette activité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BBEAC5E-1B0F-AD46-EABB-21FC649F4891}"/>
              </a:ext>
            </a:extLst>
          </p:cNvPr>
          <p:cNvSpPr/>
          <p:nvPr/>
        </p:nvSpPr>
        <p:spPr>
          <a:xfrm>
            <a:off x="3329156" y="2180249"/>
            <a:ext cx="2967990" cy="3783724"/>
          </a:xfrm>
          <a:prstGeom prst="roundRect">
            <a:avLst>
              <a:gd name="adj" fmla="val 855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révisez le vocabulaire sur le livret.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802F9E-1253-8854-A30E-81F5DE5D3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754" y="1722741"/>
            <a:ext cx="3134978" cy="46319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EEFD5A9-85AD-9EEC-5E07-EC3AD7132046}"/>
              </a:ext>
            </a:extLst>
          </p:cNvPr>
          <p:cNvSpPr/>
          <p:nvPr/>
        </p:nvSpPr>
        <p:spPr>
          <a:xfrm>
            <a:off x="4401217" y="2180249"/>
            <a:ext cx="2967990" cy="3783724"/>
          </a:xfrm>
          <a:prstGeom prst="roundRect">
            <a:avLst>
              <a:gd name="adj" fmla="val 855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6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7CD71C9-F91F-2163-64E1-4F061878D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99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 avec nos amis Majd et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Nada-Wave">
            <a:hlinkClick r:id="" action="ppaction://media"/>
            <a:extLst>
              <a:ext uri="{FF2B5EF4-FFF2-40B4-BE49-F238E27FC236}">
                <a16:creationId xmlns:a16="http://schemas.microsoft.com/office/drawing/2014/main" id="{D241DEE4-1339-7241-C2D4-F21E7C487811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D5CF659-C92F-4FE5-690C-B875E222DE2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B47B5-A494-9879-ED87-26957565B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9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C761AFED-4A1E-6F38-E47C-80C1AFC8B359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610" b="1509"/>
          <a:stretch>
            <a:fillRect/>
          </a:stretch>
        </p:blipFill>
        <p:spPr>
          <a:xfrm>
            <a:off x="1085017" y="2167428"/>
            <a:ext cx="1955389" cy="3367569"/>
          </a:xfrm>
        </p:spPr>
      </p:pic>
      <p:pic>
        <p:nvPicPr>
          <p:cNvPr id="4" name="Image 3" descr="Une image contenant croquis, dessin humoristique, dessin, mode&#10;&#10;Le contenu généré par l’IA peut être incorrect.">
            <a:extLst>
              <a:ext uri="{FF2B5EF4-FFF2-40B4-BE49-F238E27FC236}">
                <a16:creationId xmlns:a16="http://schemas.microsoft.com/office/drawing/2014/main" id="{742EA3F2-EB91-80BB-0584-635529230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10" y="1616903"/>
            <a:ext cx="1245014" cy="1563574"/>
          </a:xfrm>
          <a:prstGeom prst="rect">
            <a:avLst/>
          </a:prstGeom>
        </p:spPr>
      </p:pic>
      <p:pic>
        <p:nvPicPr>
          <p:cNvPr id="6" name="Image 5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E1219C5-1E35-FAA7-8FBE-602017942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51" y="3180475"/>
            <a:ext cx="1245015" cy="15635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86E6ED-B06C-DEB2-8367-06EF02A3C4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29" y="1616903"/>
            <a:ext cx="1245013" cy="15635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24734E-5F2E-2FB0-80BD-C012ACED8C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17" y="4632999"/>
            <a:ext cx="1245014" cy="156357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8BD1070-F85A-5FAC-EDAB-4664BFFB2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80" y="4744046"/>
            <a:ext cx="1245014" cy="15635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BA72789-CAFC-D6CC-232F-D0E1B7C09F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94" y="4632999"/>
            <a:ext cx="1245014" cy="15635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484AF95-D0C2-F616-1D17-9910DCA178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8" y="1616904"/>
            <a:ext cx="1245013" cy="15635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C2B7C20-809C-4299-04EB-A1ADA64FFC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87" y="1616904"/>
            <a:ext cx="1245013" cy="156357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6725C67-2AEB-AC92-64B2-63B18267D1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61" y="3180475"/>
            <a:ext cx="1245012" cy="156357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E53BF83-2A2B-779B-047C-DF0ED4DE41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25" y="3180475"/>
            <a:ext cx="1245012" cy="1563571"/>
          </a:xfrm>
          <a:prstGeom prst="rect">
            <a:avLst/>
          </a:prstGeom>
        </p:spPr>
      </p:pic>
      <p:pic>
        <p:nvPicPr>
          <p:cNvPr id="31" name="Image 30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1C56B369-9EC2-9536-57BD-47E76B2094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69" y="3180476"/>
            <a:ext cx="1245011" cy="15635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DE9498-BE4A-228D-6144-B1260F2800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83624" y="4632999"/>
            <a:ext cx="1220967" cy="135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des noms masculins et des noms féminins.  « poisson » est un nom masculin. « école  » est un nom féminin.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47289BD-1569-E508-DF0E-CF0F6AAAD254}"/>
              </a:ext>
            </a:extLst>
          </p:cNvPr>
          <p:cNvSpPr txBox="1">
            <a:spLocks/>
          </p:cNvSpPr>
          <p:nvPr/>
        </p:nvSpPr>
        <p:spPr>
          <a:xfrm>
            <a:off x="1692000" y="4083479"/>
            <a:ext cx="3098339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poisson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48DFCF79-F308-E79C-0C9C-D9359DEEBA16}"/>
              </a:ext>
            </a:extLst>
          </p:cNvPr>
          <p:cNvSpPr txBox="1">
            <a:spLocks/>
          </p:cNvSpPr>
          <p:nvPr/>
        </p:nvSpPr>
        <p:spPr>
          <a:xfrm>
            <a:off x="4072661" y="4070156"/>
            <a:ext cx="386302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Une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école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5" name="Image 14" descr="Une image contenant symbole, cercle, logo&#10;&#10;Description générée automatiquement">
            <a:extLst>
              <a:ext uri="{FF2B5EF4-FFF2-40B4-BE49-F238E27FC236}">
                <a16:creationId xmlns:a16="http://schemas.microsoft.com/office/drawing/2014/main" id="{E281C51C-2466-5B99-F1FA-4D3971C2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33" y="4617478"/>
            <a:ext cx="681546" cy="664601"/>
          </a:xfrm>
          <a:prstGeom prst="rect">
            <a:avLst/>
          </a:prstGeom>
        </p:spPr>
      </p:pic>
      <p:pic>
        <p:nvPicPr>
          <p:cNvPr id="16" name="Image 15" descr="Une image contenant symbole, cercle, Graphique, conception&#10;&#10;Description générée automatiquement">
            <a:extLst>
              <a:ext uri="{FF2B5EF4-FFF2-40B4-BE49-F238E27FC236}">
                <a16:creationId xmlns:a16="http://schemas.microsoft.com/office/drawing/2014/main" id="{224D6416-9F36-CC91-0DB2-A9E619ADE8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80" y="4617477"/>
            <a:ext cx="662786" cy="66460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901B71-BB4F-10D1-CD71-4B6BFD5B1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40" y="2014228"/>
            <a:ext cx="1647666" cy="20692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2B79A1-23B8-D9F8-6FE5-E065608C17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73" y="2014228"/>
            <a:ext cx="1647665" cy="20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12864</TotalTime>
  <Words>863</Words>
  <PresentationFormat>Affichage à l'écran (4:3)</PresentationFormat>
  <Paragraphs>145</Paragraphs>
  <Slides>66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66</vt:i4>
      </vt:variant>
    </vt:vector>
  </HeadingPairs>
  <TitlesOfParts>
    <vt:vector size="83" baseType="lpstr">
      <vt:lpstr>Aptos Display</vt:lpstr>
      <vt:lpstr>Calibri</vt:lpstr>
      <vt:lpstr>Wingdings</vt:lpstr>
      <vt:lpstr>Arial</vt:lpstr>
      <vt:lpstr>Aptos</vt:lpstr>
      <vt:lpstr>Dosis</vt:lpstr>
      <vt:lpstr>Dosis Medium</vt:lpstr>
      <vt:lpstr>Dosis ExtraBold</vt:lpstr>
      <vt:lpstr>Dosis SemiBold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 avec nos amis Majd et Nada. Soyez attentifs. </vt:lpstr>
      <vt:lpstr>Lecture de la vidéo.</vt:lpstr>
      <vt:lpstr>Il y a des noms masculins et des noms féminins.  « poisson » est un nom masculin. « école  » est un nom féminin. 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Une école – Une élève – Première année – Deuxième année – Un ongle – un poisson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Un balcon – Du savon – Une montre – Un mouton – Un pont – Une pompe.</vt:lpstr>
      <vt:lpstr>Prenez vos ardoises. </vt:lpstr>
      <vt:lpstr>Ecrivez le numéro du mot « élève ».</vt:lpstr>
      <vt:lpstr>Ecrivez le numéro du mot « Première année ».</vt:lpstr>
      <vt:lpstr>Ecrivez le numéro du mot « ongle ».</vt:lpstr>
      <vt:lpstr>Ecrivez le numéro du mot « Poisson ».</vt:lpstr>
      <vt:lpstr>Rangez vos ardoises. </vt:lpstr>
      <vt:lpstr>Qui veut nommer l’image ? </vt:lpstr>
      <vt:lpstr>Qui veut nommer l’image ? </vt:lpstr>
      <vt:lpstr>Qui veut nommer l’image ? </vt:lpstr>
      <vt:lpstr>Qui veut nommer l’image ? </vt:lpstr>
      <vt:lpstr>Maintenant, on va faire une jeu. Qu’est-ce qu’on dit : un pompe ou une pompe ?  Levez la main.  </vt:lpstr>
      <vt:lpstr>On dit une pompe. </vt:lpstr>
      <vt:lpstr>Qu’est-ce qu’on dit : un mouton ou une mouton?  Levez la main.  </vt:lpstr>
      <vt:lpstr>On dit un mouton. </vt:lpstr>
      <vt:lpstr>Qu’est-ce qu’on dit : un pont  ou une pont ?  Levez la main.  </vt:lpstr>
      <vt:lpstr>On dit un pont. </vt:lpstr>
      <vt:lpstr>Plan de la séance</vt:lpstr>
      <vt:lpstr>Observez cette scène pendant 30 secondes. Il y a des images déjà vues aujourd’hui. </vt:lpstr>
      <vt:lpstr>Majd va nous montrer comment décrire l’image. Soyez attentifs.</vt:lpstr>
      <vt:lpstr>Lecture de la vidéo.</vt:lpstr>
      <vt:lpstr>Lecture de la vidéo.</vt:lpstr>
      <vt:lpstr>Soyez attentifs. Majd va décrire la scène une deuxième fois. </vt:lpstr>
      <vt:lpstr>Lecture de la vidéo.</vt:lpstr>
      <vt:lpstr>C’est à vous maintenant. Qui veut passer au tableau pour décrire l’image comme Majd ? </vt:lpstr>
      <vt:lpstr>Plan de la séance</vt:lpstr>
      <vt:lpstr>Ouvrez le livret à la page 18.  Vous allez faire cette activité avec votre camarade. </vt:lpstr>
      <vt:lpstr>À tour de rôle : l’un montre une image, l’autre dit le mot. Je passe entre les rangs pour vous aider.</vt:lpstr>
      <vt:lpstr>La séance d’aujourd’hui est terminée.  À la maison, révisez le vocabulaire sur le livret.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2025-11-10T18:09:58Z</dcterms:modified>
</cp:coreProperties>
</file>