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5" roundtripDataSignature="AMtx7mhOGZk4o+V2fPdSZ1XFLqXGNZYF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73" name="Google Shape;73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Google Shape;74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2" name="Google Shape;8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" name="Google Shape;8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0" name="Google Shape;9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8" name="Google Shape;9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" name="Google Shape;99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07" name="Google Shape;107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8" name="Google Shape;108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16" name="Google Shape;11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7" name="Google Shape;117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34" name="Google Shape;134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5" name="Google Shape;135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2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2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/>
          <p:nvPr>
            <p:ph type="title"/>
          </p:nvPr>
        </p:nvSpPr>
        <p:spPr>
          <a:xfrm rot="5400000">
            <a:off x="4781550" y="2343150"/>
            <a:ext cx="5410200" cy="1943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" type="body"/>
          </p:nvPr>
        </p:nvSpPr>
        <p:spPr>
          <a:xfrm rot="5400000">
            <a:off x="819150" y="476250"/>
            <a:ext cx="54102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5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1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4"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9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1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9" name="Google Shape;49;p21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0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4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4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title pg bkgd-1.png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8513762" y="6248400"/>
            <a:ext cx="3778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316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111375" y="3055937"/>
            <a:ext cx="49307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Leadership Excellence Series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2262187" y="3665537"/>
            <a:ext cx="4605337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Building a Team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>
            <p:ph idx="1" type="body"/>
          </p:nvPr>
        </p:nvSpPr>
        <p:spPr>
          <a:xfrm>
            <a:off x="1150937" y="2743200"/>
            <a:ext cx="76962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variety of knowledge and skills to accomplish the organization’s goals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creativity and greater productivity</a:t>
            </a:r>
            <a:endParaRPr/>
          </a:p>
          <a:p>
            <a:pPr indent="-152400" lvl="0" marL="342900" rtl="0" algn="l">
              <a:spcBef>
                <a:spcPts val="18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9" name="Google Shape;69;p2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Benefits</a:t>
            </a:r>
            <a:endParaRPr/>
          </a:p>
        </p:txBody>
      </p:sp>
      <p:sp>
        <p:nvSpPr>
          <p:cNvPr id="70" name="Google Shape;70;p2"/>
          <p:cNvSpPr txBox="1"/>
          <p:nvPr/>
        </p:nvSpPr>
        <p:spPr>
          <a:xfrm>
            <a:off x="1270000" y="2024062"/>
            <a:ext cx="40386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Corporate benefits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/>
          <p:nvPr>
            <p:ph idx="1" type="body"/>
          </p:nvPr>
        </p:nvSpPr>
        <p:spPr>
          <a:xfrm>
            <a:off x="1150937" y="2743200"/>
            <a:ext cx="76962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time to devote to leadership issues and the organization’s mission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Spend less time on day-to-day supervision and activities</a:t>
            </a:r>
            <a:endParaRPr/>
          </a:p>
        </p:txBody>
      </p:sp>
      <p:sp>
        <p:nvSpPr>
          <p:cNvPr id="77" name="Google Shape;77;p3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8" name="Google Shape;78;p3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Benefits</a:t>
            </a:r>
            <a:endParaRPr/>
          </a:p>
        </p:txBody>
      </p:sp>
      <p:sp>
        <p:nvSpPr>
          <p:cNvPr id="79" name="Google Shape;79;p3"/>
          <p:cNvSpPr txBox="1"/>
          <p:nvPr/>
        </p:nvSpPr>
        <p:spPr>
          <a:xfrm>
            <a:off x="1270000" y="2024062"/>
            <a:ext cx="40386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a leader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/>
          <p:nvPr>
            <p:ph idx="1" type="body"/>
          </p:nvPr>
        </p:nvSpPr>
        <p:spPr>
          <a:xfrm>
            <a:off x="990600" y="2012950"/>
            <a:ext cx="7772400" cy="438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	Select team members</a:t>
            </a:r>
            <a:endParaRPr/>
          </a:p>
          <a:p>
            <a:pPr indent="-398462" lvl="0" marL="398462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	Review goals</a:t>
            </a:r>
            <a:endParaRPr/>
          </a:p>
          <a:p>
            <a:pPr indent="-398462" lvl="0" marL="398462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	Establish parameters</a:t>
            </a:r>
            <a:endParaRPr/>
          </a:p>
          <a:p>
            <a:pPr indent="-398462" lvl="0" marL="398462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	Develop a plan</a:t>
            </a:r>
            <a:endParaRPr/>
          </a:p>
          <a:p>
            <a:pPr indent="-398462" lvl="0" marL="398462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	Assign roles and responsibilities</a:t>
            </a:r>
            <a:endParaRPr/>
          </a:p>
          <a:p>
            <a:pPr indent="-398462" lvl="0" marL="398462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	Establish measurements</a:t>
            </a:r>
            <a:endParaRPr/>
          </a:p>
          <a:p>
            <a:pPr indent="-398462" lvl="0" marL="398462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	Build team trust</a:t>
            </a:r>
            <a:endParaRPr/>
          </a:p>
        </p:txBody>
      </p:sp>
      <p:sp>
        <p:nvSpPr>
          <p:cNvPr id="86" name="Google Shape;86;p4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7" name="Google Shape;87;p4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Organizing the Team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"/>
          <p:cNvSpPr txBox="1"/>
          <p:nvPr>
            <p:ph idx="1" type="body"/>
          </p:nvPr>
        </p:nvSpPr>
        <p:spPr>
          <a:xfrm>
            <a:off x="609600" y="2209800"/>
            <a:ext cx="7772400" cy="3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success of a leader depends upon the </a:t>
            </a:r>
            <a:b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ability to share power </a:t>
            </a:r>
            <a:b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others and let them direct their own work.</a:t>
            </a:r>
            <a:endParaRPr/>
          </a:p>
        </p:txBody>
      </p:sp>
      <p:sp>
        <p:nvSpPr>
          <p:cNvPr id="94" name="Google Shape;94;p5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5" name="Google Shape;95;p5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Empowerment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"/>
          <p:cNvSpPr txBox="1"/>
          <p:nvPr>
            <p:ph idx="1" type="body"/>
          </p:nvPr>
        </p:nvSpPr>
        <p:spPr>
          <a:xfrm>
            <a:off x="1150937" y="2590800"/>
            <a:ext cx="6926262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Problem solving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Holding effective meetings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Organizing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 management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Communication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Conflict resolution</a:t>
            </a:r>
            <a:endParaRPr/>
          </a:p>
        </p:txBody>
      </p:sp>
      <p:sp>
        <p:nvSpPr>
          <p:cNvPr id="102" name="Google Shape;102;p6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3" name="Google Shape;103;p6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Train the Team</a:t>
            </a:r>
            <a:endParaRPr/>
          </a:p>
        </p:txBody>
      </p:sp>
      <p:sp>
        <p:nvSpPr>
          <p:cNvPr id="104" name="Google Shape;104;p6"/>
          <p:cNvSpPr txBox="1"/>
          <p:nvPr/>
        </p:nvSpPr>
        <p:spPr>
          <a:xfrm>
            <a:off x="1270000" y="2024062"/>
            <a:ext cx="68834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 and practice teamwork concepts: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150937" y="2590800"/>
            <a:ext cx="6926262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morale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Pride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Willingness to take risks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Willingness to change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Efficiency in resolving disagreements</a:t>
            </a:r>
            <a:endParaRPr/>
          </a:p>
          <a:p>
            <a:pPr indent="-152400" lvl="0" marL="342900" rtl="0" algn="l">
              <a:spcBef>
                <a:spcPts val="14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7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12" name="Google Shape;112;p7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Foster Communication</a:t>
            </a:r>
            <a:endParaRPr/>
          </a:p>
        </p:txBody>
      </p:sp>
      <p:sp>
        <p:nvSpPr>
          <p:cNvPr id="113" name="Google Shape;113;p7"/>
          <p:cNvSpPr txBox="1"/>
          <p:nvPr/>
        </p:nvSpPr>
        <p:spPr>
          <a:xfrm>
            <a:off x="1270000" y="2024062"/>
            <a:ext cx="68834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results of open communication: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/>
          <p:nvPr/>
        </p:nvSpPr>
        <p:spPr>
          <a:xfrm>
            <a:off x="4389437" y="2346325"/>
            <a:ext cx="365125" cy="381000"/>
          </a:xfrm>
          <a:prstGeom prst="downArrow">
            <a:avLst>
              <a:gd fmla="val 11250" name="adj1"/>
              <a:gd fmla="val 50000" name="adj2"/>
            </a:avLst>
          </a:prstGeom>
          <a:gradFill>
            <a:gsLst>
              <a:gs pos="0">
                <a:srgbClr val="5D7B99"/>
              </a:gs>
              <a:gs pos="85001">
                <a:srgbClr val="5D7B99"/>
              </a:gs>
              <a:gs pos="100000">
                <a:srgbClr val="5D7B99"/>
              </a:gs>
            </a:gsLst>
            <a:lin ang="5400000" scaled="0"/>
          </a:gradFill>
          <a:ln>
            <a:noFill/>
          </a:ln>
          <a:effectLst>
            <a:outerShdw blurRad="63500" dir="5400000" dist="23000">
              <a:srgbClr val="808080">
                <a:alpha val="34902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0" name="Google Shape;120;p8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21" name="Google Shape;121;p8"/>
          <p:cNvSpPr txBox="1"/>
          <p:nvPr>
            <p:ph type="title"/>
          </p:nvPr>
        </p:nvSpPr>
        <p:spPr>
          <a:xfrm>
            <a:off x="685800" y="914400"/>
            <a:ext cx="7772400" cy="1069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The Leader’s Changing Role</a:t>
            </a:r>
            <a:endParaRPr/>
          </a:p>
        </p:txBody>
      </p:sp>
      <p:sp>
        <p:nvSpPr>
          <p:cNvPr id="122" name="Google Shape;122;p8"/>
          <p:cNvSpPr txBox="1"/>
          <p:nvPr>
            <p:ph idx="1" type="body"/>
          </p:nvPr>
        </p:nvSpPr>
        <p:spPr>
          <a:xfrm>
            <a:off x="1600200" y="1752600"/>
            <a:ext cx="5943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Forming </a:t>
            </a:r>
            <a:endParaRPr/>
          </a:p>
        </p:txBody>
      </p:sp>
      <p:sp>
        <p:nvSpPr>
          <p:cNvPr id="123" name="Google Shape;123;p8"/>
          <p:cNvSpPr txBox="1"/>
          <p:nvPr/>
        </p:nvSpPr>
        <p:spPr>
          <a:xfrm>
            <a:off x="1600200" y="2590800"/>
            <a:ext cx="5943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Supervising</a:t>
            </a:r>
            <a:endParaRPr/>
          </a:p>
        </p:txBody>
      </p:sp>
      <p:sp>
        <p:nvSpPr>
          <p:cNvPr id="124" name="Google Shape;124;p8"/>
          <p:cNvSpPr txBox="1"/>
          <p:nvPr/>
        </p:nvSpPr>
        <p:spPr>
          <a:xfrm>
            <a:off x="1600200" y="3276600"/>
            <a:ext cx="5943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Problem-solver / Facilitator</a:t>
            </a:r>
            <a:endParaRPr/>
          </a:p>
        </p:txBody>
      </p:sp>
      <p:sp>
        <p:nvSpPr>
          <p:cNvPr id="125" name="Google Shape;125;p8"/>
          <p:cNvSpPr txBox="1"/>
          <p:nvPr/>
        </p:nvSpPr>
        <p:spPr>
          <a:xfrm>
            <a:off x="1600200" y="4876800"/>
            <a:ext cx="5943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</a:t>
            </a:r>
            <a:endParaRPr/>
          </a:p>
        </p:txBody>
      </p:sp>
      <p:sp>
        <p:nvSpPr>
          <p:cNvPr id="126" name="Google Shape;126;p8"/>
          <p:cNvSpPr txBox="1"/>
          <p:nvPr/>
        </p:nvSpPr>
        <p:spPr>
          <a:xfrm>
            <a:off x="1600200" y="5638800"/>
            <a:ext cx="5943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Recognizer</a:t>
            </a:r>
            <a:endParaRPr/>
          </a:p>
        </p:txBody>
      </p:sp>
      <p:sp>
        <p:nvSpPr>
          <p:cNvPr id="127" name="Google Shape;127;p8"/>
          <p:cNvSpPr txBox="1"/>
          <p:nvPr/>
        </p:nvSpPr>
        <p:spPr>
          <a:xfrm>
            <a:off x="1600200" y="4114800"/>
            <a:ext cx="5943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Coach</a:t>
            </a:r>
            <a:endParaRPr/>
          </a:p>
        </p:txBody>
      </p:sp>
      <p:sp>
        <p:nvSpPr>
          <p:cNvPr id="128" name="Google Shape;128;p8"/>
          <p:cNvSpPr/>
          <p:nvPr/>
        </p:nvSpPr>
        <p:spPr>
          <a:xfrm>
            <a:off x="4389437" y="3078162"/>
            <a:ext cx="365125" cy="381000"/>
          </a:xfrm>
          <a:prstGeom prst="downArrow">
            <a:avLst>
              <a:gd fmla="val 11250" name="adj1"/>
              <a:gd fmla="val 50000" name="adj2"/>
            </a:avLst>
          </a:prstGeom>
          <a:gradFill>
            <a:gsLst>
              <a:gs pos="0">
                <a:srgbClr val="5D7B99"/>
              </a:gs>
              <a:gs pos="85001">
                <a:srgbClr val="5D7B99"/>
              </a:gs>
              <a:gs pos="100000">
                <a:srgbClr val="5D7B99"/>
              </a:gs>
            </a:gsLst>
            <a:lin ang="5400000" scaled="0"/>
          </a:gradFill>
          <a:ln>
            <a:noFill/>
          </a:ln>
          <a:effectLst>
            <a:outerShdw blurRad="63500" dir="5400000" dist="23000">
              <a:srgbClr val="808080">
                <a:alpha val="34902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9" name="Google Shape;129;p8"/>
          <p:cNvSpPr/>
          <p:nvPr/>
        </p:nvSpPr>
        <p:spPr>
          <a:xfrm>
            <a:off x="4389437" y="3886200"/>
            <a:ext cx="365125" cy="381000"/>
          </a:xfrm>
          <a:prstGeom prst="downArrow">
            <a:avLst>
              <a:gd fmla="val 11250" name="adj1"/>
              <a:gd fmla="val 50000" name="adj2"/>
            </a:avLst>
          </a:prstGeom>
          <a:gradFill>
            <a:gsLst>
              <a:gs pos="0">
                <a:srgbClr val="5D7B99"/>
              </a:gs>
              <a:gs pos="85001">
                <a:srgbClr val="5D7B99"/>
              </a:gs>
              <a:gs pos="100000">
                <a:srgbClr val="5D7B99"/>
              </a:gs>
            </a:gsLst>
            <a:lin ang="5400000" scaled="0"/>
          </a:gradFill>
          <a:ln>
            <a:noFill/>
          </a:ln>
          <a:effectLst>
            <a:outerShdw blurRad="63500" dir="5400000" dist="23000">
              <a:srgbClr val="808080">
                <a:alpha val="34902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0" name="Google Shape;130;p8"/>
          <p:cNvSpPr/>
          <p:nvPr/>
        </p:nvSpPr>
        <p:spPr>
          <a:xfrm>
            <a:off x="4389437" y="4648200"/>
            <a:ext cx="365125" cy="381000"/>
          </a:xfrm>
          <a:prstGeom prst="downArrow">
            <a:avLst>
              <a:gd fmla="val 11250" name="adj1"/>
              <a:gd fmla="val 50000" name="adj2"/>
            </a:avLst>
          </a:prstGeom>
          <a:gradFill>
            <a:gsLst>
              <a:gs pos="0">
                <a:srgbClr val="5D7B99"/>
              </a:gs>
              <a:gs pos="85001">
                <a:srgbClr val="5D7B99"/>
              </a:gs>
              <a:gs pos="100000">
                <a:srgbClr val="5D7B99"/>
              </a:gs>
            </a:gsLst>
            <a:lin ang="5400000" scaled="0"/>
          </a:gradFill>
          <a:ln>
            <a:noFill/>
          </a:ln>
          <a:effectLst>
            <a:outerShdw blurRad="63500" dir="5400000" dist="23000">
              <a:srgbClr val="808080">
                <a:alpha val="34902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1" name="Google Shape;131;p8"/>
          <p:cNvSpPr/>
          <p:nvPr/>
        </p:nvSpPr>
        <p:spPr>
          <a:xfrm>
            <a:off x="4389437" y="5426075"/>
            <a:ext cx="365125" cy="381000"/>
          </a:xfrm>
          <a:prstGeom prst="downArrow">
            <a:avLst>
              <a:gd fmla="val 11250" name="adj1"/>
              <a:gd fmla="val 50000" name="adj2"/>
            </a:avLst>
          </a:prstGeom>
          <a:gradFill>
            <a:gsLst>
              <a:gs pos="0">
                <a:srgbClr val="5D7B99"/>
              </a:gs>
              <a:gs pos="85001">
                <a:srgbClr val="5D7B99"/>
              </a:gs>
              <a:gs pos="100000">
                <a:srgbClr val="5D7B99"/>
              </a:gs>
            </a:gsLst>
            <a:lin ang="5400000" scaled="0"/>
          </a:gradFill>
          <a:ln>
            <a:noFill/>
          </a:ln>
          <a:effectLst>
            <a:outerShdw blurRad="63500" dir="5400000" dist="23000">
              <a:srgbClr val="808080">
                <a:alpha val="34902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38" name="Google Shape;138;p9"/>
          <p:cNvSpPr txBox="1"/>
          <p:nvPr>
            <p:ph type="title"/>
          </p:nvPr>
        </p:nvSpPr>
        <p:spPr>
          <a:xfrm>
            <a:off x="685800" y="914400"/>
            <a:ext cx="7772400" cy="1069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/>
          </a:p>
        </p:txBody>
      </p:sp>
      <p:sp>
        <p:nvSpPr>
          <p:cNvPr id="139" name="Google Shape;139;p9"/>
          <p:cNvSpPr txBox="1"/>
          <p:nvPr/>
        </p:nvSpPr>
        <p:spPr>
          <a:xfrm>
            <a:off x="1828800" y="2743200"/>
            <a:ext cx="40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sp>
        <p:nvSpPr>
          <p:cNvPr id="140" name="Google Shape;140;p9"/>
          <p:cNvSpPr txBox="1"/>
          <p:nvPr>
            <p:ph idx="1" type="body"/>
          </p:nvPr>
        </p:nvSpPr>
        <p:spPr>
          <a:xfrm>
            <a:off x="2362200" y="2133600"/>
            <a:ext cx="5943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b="1" i="0" lang="en-US" sz="3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Selecting Carefully</a:t>
            </a:r>
            <a:endParaRPr/>
          </a:p>
        </p:txBody>
      </p:sp>
      <p:sp>
        <p:nvSpPr>
          <p:cNvPr id="141" name="Google Shape;141;p9"/>
          <p:cNvSpPr txBox="1"/>
          <p:nvPr/>
        </p:nvSpPr>
        <p:spPr>
          <a:xfrm>
            <a:off x="2362200" y="2819400"/>
            <a:ext cx="5943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b="1" i="0" lang="en-US" sz="3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Organizing a team</a:t>
            </a:r>
            <a:endParaRPr/>
          </a:p>
        </p:txBody>
      </p:sp>
      <p:sp>
        <p:nvSpPr>
          <p:cNvPr id="142" name="Google Shape;142;p9"/>
          <p:cNvSpPr txBox="1"/>
          <p:nvPr/>
        </p:nvSpPr>
        <p:spPr>
          <a:xfrm>
            <a:off x="2362200" y="3581400"/>
            <a:ext cx="5943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b="1" i="0" lang="en-US" sz="3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Training</a:t>
            </a:r>
            <a:endParaRPr/>
          </a:p>
        </p:txBody>
      </p:sp>
      <p:sp>
        <p:nvSpPr>
          <p:cNvPr id="143" name="Google Shape;143;p9"/>
          <p:cNvSpPr txBox="1"/>
          <p:nvPr/>
        </p:nvSpPr>
        <p:spPr>
          <a:xfrm>
            <a:off x="2362200" y="4419600"/>
            <a:ext cx="59436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b="1" i="0" lang="en-US" sz="3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levels of growth </a:t>
            </a:r>
            <a:br>
              <a:rPr b="1" i="0" lang="en-US" sz="3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achievement</a:t>
            </a:r>
            <a:endParaRPr/>
          </a:p>
        </p:txBody>
      </p:sp>
      <p:sp>
        <p:nvSpPr>
          <p:cNvPr id="144" name="Google Shape;144;p9"/>
          <p:cNvSpPr txBox="1"/>
          <p:nvPr/>
        </p:nvSpPr>
        <p:spPr>
          <a:xfrm>
            <a:off x="1828800" y="3581400"/>
            <a:ext cx="40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sp>
        <p:nvSpPr>
          <p:cNvPr id="145" name="Google Shape;145;p9"/>
          <p:cNvSpPr txBox="1"/>
          <p:nvPr/>
        </p:nvSpPr>
        <p:spPr>
          <a:xfrm>
            <a:off x="1828800" y="4343400"/>
            <a:ext cx="40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/>
          </a:p>
        </p:txBody>
      </p:sp>
      <p:cxnSp>
        <p:nvCxnSpPr>
          <p:cNvPr id="146" name="Google Shape;146;p9"/>
          <p:cNvCxnSpPr/>
          <p:nvPr/>
        </p:nvCxnSpPr>
        <p:spPr>
          <a:xfrm>
            <a:off x="1828800" y="4341812"/>
            <a:ext cx="5181600" cy="1587"/>
          </a:xfrm>
          <a:prstGeom prst="straightConnector1">
            <a:avLst/>
          </a:prstGeom>
          <a:noFill/>
          <a:ln cap="flat" cmpd="sng" w="38100">
            <a:solidFill>
              <a:srgbClr val="800000"/>
            </a:solidFill>
            <a:prstDash val="solid"/>
            <a:miter lim="8000"/>
            <a:headEnd len="med" w="med" type="none"/>
            <a:tailEnd len="med" w="med" type="none"/>
          </a:ln>
        </p:spPr>
      </p:cxn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3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4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Blank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2A4A0"/>
      </a:accent1>
      <a:accent2>
        <a:srgbClr val="00293F"/>
      </a:accent2>
      <a:accent3>
        <a:srgbClr val="FFE775"/>
      </a:accent3>
      <a:accent4>
        <a:srgbClr val="B91428"/>
      </a:accent4>
      <a:accent5>
        <a:srgbClr val="DAEDEF"/>
      </a:accent5>
      <a:accent6>
        <a:srgbClr val="4D0F1C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2011-06-24T17:12:55Z</dcterms:created>
  <dc:creator>Corey Smith</dc:creator>
</cp:coreProperties>
</file>