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514">
          <p15:clr>
            <a:srgbClr val="9AA0A6"/>
          </p15:clr>
        </p15:guide>
        <p15:guide id="2" pos="509">
          <p15:clr>
            <a:srgbClr val="9AA0A6"/>
          </p15:clr>
        </p15:guide>
        <p15:guide id="3" pos="5823">
          <p15:clr>
            <a:srgbClr val="9AA0A6"/>
          </p15:clr>
        </p15:guide>
        <p15:guide id="4" orient="horz" pos="382">
          <p15:clr>
            <a:srgbClr val="9AA0A6"/>
          </p15:clr>
        </p15:guide>
        <p15:guide id="5" orient="horz" pos="599">
          <p15:clr>
            <a:srgbClr val="9AA0A6"/>
          </p15:clr>
        </p15:guide>
        <p15:guide id="6" orient="horz" pos="778">
          <p15:clr>
            <a:srgbClr val="9AA0A6"/>
          </p15:clr>
        </p15:guide>
        <p15:guide id="7" orient="horz" pos="1001">
          <p15:clr>
            <a:srgbClr val="9AA0A6"/>
          </p15:clr>
        </p15:guide>
        <p15:guide id="8" orient="horz" pos="1214">
          <p15:clr>
            <a:srgbClr val="9AA0A6"/>
          </p15:clr>
        </p15:guide>
        <p15:guide id="9" orient="horz" pos="434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14DA2C-5863-490C-A2B7-5A24C460AE45}">
  <a:tblStyle styleId="{1814DA2C-5863-490C-A2B7-5A24C460AE4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14" orient="horz"/>
        <p:guide pos="509"/>
        <p:guide pos="5823"/>
        <p:guide pos="382" orient="horz"/>
        <p:guide pos="599" orient="horz"/>
        <p:guide pos="778" orient="horz"/>
        <p:guide pos="1001" orient="horz"/>
        <p:guide pos="1214" orient="horz"/>
        <p:guide pos="4347"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52f30e448_0_1658: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52f30e448_0_1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952f30e448_0_1915: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952f30e448_0_1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52f30e448_0_1350: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52f30e448_0_1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52f30e448_0_45: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52f30e44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52f30e448_0_22: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52f30e44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52f30e448_0_0: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52f30e4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88d70966e_0_0: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f88d7096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952f30e448_0_67: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952f30e44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952f30e448_0_89: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952f30e44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52f30e448_0_111: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52f30e44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952f30e448_0_133: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952f30e44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Autofit/>
          </a:bodyPr>
          <a:lstStyle>
            <a:lvl1pPr indent="-368300" lvl="0" marL="457200" algn="ctr">
              <a:spcBef>
                <a:spcPts val="0"/>
              </a:spcBef>
              <a:spcAft>
                <a:spcPts val="0"/>
              </a:spcAft>
              <a:buSzPts val="2200"/>
              <a:buChar char="●"/>
              <a:defRPr/>
            </a:lvl1pPr>
            <a:lvl2pPr indent="-336550" lvl="1" marL="914400" algn="ctr">
              <a:spcBef>
                <a:spcPts val="2000"/>
              </a:spcBef>
              <a:spcAft>
                <a:spcPts val="0"/>
              </a:spcAft>
              <a:buSzPts val="1700"/>
              <a:buChar char="○"/>
              <a:defRPr/>
            </a:lvl2pPr>
            <a:lvl3pPr indent="-336550" lvl="2" marL="1371600" algn="ctr">
              <a:spcBef>
                <a:spcPts val="2000"/>
              </a:spcBef>
              <a:spcAft>
                <a:spcPts val="0"/>
              </a:spcAft>
              <a:buSzPts val="1700"/>
              <a:buChar char="■"/>
              <a:defRPr/>
            </a:lvl3pPr>
            <a:lvl4pPr indent="-336550" lvl="3" marL="1828800" algn="ctr">
              <a:spcBef>
                <a:spcPts val="2000"/>
              </a:spcBef>
              <a:spcAft>
                <a:spcPts val="0"/>
              </a:spcAft>
              <a:buSzPts val="1700"/>
              <a:buChar char="●"/>
              <a:defRPr/>
            </a:lvl4pPr>
            <a:lvl5pPr indent="-336550" lvl="4" marL="2286000" algn="ctr">
              <a:spcBef>
                <a:spcPts val="2000"/>
              </a:spcBef>
              <a:spcAft>
                <a:spcPts val="0"/>
              </a:spcAft>
              <a:buSzPts val="1700"/>
              <a:buChar char="○"/>
              <a:defRPr/>
            </a:lvl5pPr>
            <a:lvl6pPr indent="-336550" lvl="5" marL="2743200" algn="ctr">
              <a:spcBef>
                <a:spcPts val="2000"/>
              </a:spcBef>
              <a:spcAft>
                <a:spcPts val="0"/>
              </a:spcAft>
              <a:buSzPts val="1700"/>
              <a:buChar char="■"/>
              <a:defRPr/>
            </a:lvl6pPr>
            <a:lvl7pPr indent="-336550" lvl="6" marL="3200400" algn="ctr">
              <a:spcBef>
                <a:spcPts val="2000"/>
              </a:spcBef>
              <a:spcAft>
                <a:spcPts val="0"/>
              </a:spcAft>
              <a:buSzPts val="1700"/>
              <a:buChar char="●"/>
              <a:defRPr/>
            </a:lvl7pPr>
            <a:lvl8pPr indent="-336550" lvl="7" marL="3657600" algn="ctr">
              <a:spcBef>
                <a:spcPts val="2000"/>
              </a:spcBef>
              <a:spcAft>
                <a:spcPts val="0"/>
              </a:spcAft>
              <a:buSzPts val="1700"/>
              <a:buChar char="○"/>
              <a:defRPr/>
            </a:lvl8pPr>
            <a:lvl9pPr indent="-336550" lvl="8" marL="4114800" algn="ctr">
              <a:spcBef>
                <a:spcPts val="2000"/>
              </a:spcBef>
              <a:spcAft>
                <a:spcPts val="200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2000"/>
              </a:spcBef>
              <a:spcAft>
                <a:spcPts val="0"/>
              </a:spcAft>
              <a:buClr>
                <a:schemeClr val="dk2"/>
              </a:buClr>
              <a:buSzPts val="1700"/>
              <a:buChar char="○"/>
              <a:defRPr sz="1700">
                <a:solidFill>
                  <a:schemeClr val="dk2"/>
                </a:solidFill>
              </a:defRPr>
            </a:lvl2pPr>
            <a:lvl3pPr indent="-336550" lvl="2" marL="1371600">
              <a:lnSpc>
                <a:spcPct val="115000"/>
              </a:lnSpc>
              <a:spcBef>
                <a:spcPts val="2000"/>
              </a:spcBef>
              <a:spcAft>
                <a:spcPts val="0"/>
              </a:spcAft>
              <a:buClr>
                <a:schemeClr val="dk2"/>
              </a:buClr>
              <a:buSzPts val="1700"/>
              <a:buChar char="■"/>
              <a:defRPr sz="1700">
                <a:solidFill>
                  <a:schemeClr val="dk2"/>
                </a:solidFill>
              </a:defRPr>
            </a:lvl3pPr>
            <a:lvl4pPr indent="-336550" lvl="3" marL="1828800">
              <a:lnSpc>
                <a:spcPct val="115000"/>
              </a:lnSpc>
              <a:spcBef>
                <a:spcPts val="2000"/>
              </a:spcBef>
              <a:spcAft>
                <a:spcPts val="0"/>
              </a:spcAft>
              <a:buClr>
                <a:schemeClr val="dk2"/>
              </a:buClr>
              <a:buSzPts val="1700"/>
              <a:buChar char="●"/>
              <a:defRPr sz="1700">
                <a:solidFill>
                  <a:schemeClr val="dk2"/>
                </a:solidFill>
              </a:defRPr>
            </a:lvl4pPr>
            <a:lvl5pPr indent="-336550" lvl="4" marL="2286000">
              <a:lnSpc>
                <a:spcPct val="115000"/>
              </a:lnSpc>
              <a:spcBef>
                <a:spcPts val="2000"/>
              </a:spcBef>
              <a:spcAft>
                <a:spcPts val="0"/>
              </a:spcAft>
              <a:buClr>
                <a:schemeClr val="dk2"/>
              </a:buClr>
              <a:buSzPts val="1700"/>
              <a:buChar char="○"/>
              <a:defRPr sz="1700">
                <a:solidFill>
                  <a:schemeClr val="dk2"/>
                </a:solidFill>
              </a:defRPr>
            </a:lvl5pPr>
            <a:lvl6pPr indent="-336550" lvl="5" marL="2743200">
              <a:lnSpc>
                <a:spcPct val="115000"/>
              </a:lnSpc>
              <a:spcBef>
                <a:spcPts val="2000"/>
              </a:spcBef>
              <a:spcAft>
                <a:spcPts val="0"/>
              </a:spcAft>
              <a:buClr>
                <a:schemeClr val="dk2"/>
              </a:buClr>
              <a:buSzPts val="1700"/>
              <a:buChar char="■"/>
              <a:defRPr sz="1700">
                <a:solidFill>
                  <a:schemeClr val="dk2"/>
                </a:solidFill>
              </a:defRPr>
            </a:lvl6pPr>
            <a:lvl7pPr indent="-336550" lvl="6" marL="3200400">
              <a:lnSpc>
                <a:spcPct val="115000"/>
              </a:lnSpc>
              <a:spcBef>
                <a:spcPts val="2000"/>
              </a:spcBef>
              <a:spcAft>
                <a:spcPts val="0"/>
              </a:spcAft>
              <a:buClr>
                <a:schemeClr val="dk2"/>
              </a:buClr>
              <a:buSzPts val="1700"/>
              <a:buChar char="●"/>
              <a:defRPr sz="1700">
                <a:solidFill>
                  <a:schemeClr val="dk2"/>
                </a:solidFill>
              </a:defRPr>
            </a:lvl7pPr>
            <a:lvl8pPr indent="-336550" lvl="7" marL="3657600">
              <a:lnSpc>
                <a:spcPct val="115000"/>
              </a:lnSpc>
              <a:spcBef>
                <a:spcPts val="2000"/>
              </a:spcBef>
              <a:spcAft>
                <a:spcPts val="0"/>
              </a:spcAft>
              <a:buClr>
                <a:schemeClr val="dk2"/>
              </a:buClr>
              <a:buSzPts val="1700"/>
              <a:buChar char="○"/>
              <a:defRPr sz="1700">
                <a:solidFill>
                  <a:schemeClr val="dk2"/>
                </a:solidFill>
              </a:defRPr>
            </a:lvl8pPr>
            <a:lvl9pPr indent="-336550" lvl="8" marL="4114800">
              <a:lnSpc>
                <a:spcPct val="115000"/>
              </a:lnSpc>
              <a:spcBef>
                <a:spcPts val="2000"/>
              </a:spcBef>
              <a:spcAft>
                <a:spcPts val="200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slide" Target="/ppt/slides/slide2.xml"/><Relationship Id="rId9" Type="http://schemas.openxmlformats.org/officeDocument/2006/relationships/slide" Target="/ppt/slides/slide11.xml"/><Relationship Id="rId5" Type="http://schemas.openxmlformats.org/officeDocument/2006/relationships/slide" Target="/ppt/slides/slide4.xml"/><Relationship Id="rId6" Type="http://schemas.openxmlformats.org/officeDocument/2006/relationships/slide" Target="/ppt/slides/slide6.xml"/><Relationship Id="rId7" Type="http://schemas.openxmlformats.org/officeDocument/2006/relationships/slide" Target="/ppt/slides/slide8.xml"/><Relationship Id="rId8" Type="http://schemas.openxmlformats.org/officeDocument/2006/relationships/slide" Target="/ppt/slides/slide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s://mysteryscience.com/docs/54" TargetMode="External"/><Relationship Id="rId5" Type="http://schemas.openxmlformats.org/officeDocument/2006/relationships/hyperlink" Target="https://mysteryscience.com/printouts" TargetMode="External"/><Relationship Id="rId6" Type="http://schemas.openxmlformats.org/officeDocument/2006/relationships/hyperlink" Target="https://mysteryscience.com/printou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hyperlink" Target="https://mysteryscience.com/pack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mysteryscience.com/ecosystems/ecosystems-the-food-web" TargetMode="External"/><Relationship Id="rId5" Type="http://schemas.openxmlformats.org/officeDocument/2006/relationships/hyperlink" Target="https://mysteryscience.com/ecosystems/mystery-4/decomposers-nutrients-matter-cycle/215?r=41006704#slide-id-4491" TargetMode="External"/><Relationship Id="rId6" Type="http://schemas.openxmlformats.org/officeDocument/2006/relationships/hyperlink" Target="https://mysteryscience.com/ecosystems/mystery-4/decomposers-nutrients-matter-cycle/215?r=41006704#slide-id-449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s://mysteryscience.com/ecosystems/ecosystems-the-food-web" TargetMode="External"/><Relationship Id="rId5" Type="http://schemas.openxmlformats.org/officeDocument/2006/relationships/hyperlink" Target="https://mysteryscience.com/ecosystems/mystery-5/ecosystems-matter-cycle/216?r=41006704#slide-id-9937" TargetMode="External"/><Relationship Id="rId6" Type="http://schemas.openxmlformats.org/officeDocument/2006/relationships/hyperlink" Target="https://mysteryscience.com/ecosystems/mystery-5/ecosystems-matter-cycle/216?r=41006704#slide-id-9937"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mysteryscience.com/earth/water-cycle-earth-s-syste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mysteryscience.com/earth/water-cycle-earth-s-syste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mysteryscience.com/astronomy/sun-moon-stars-plane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mysteryscience.com/astronomy/sun-moon-stars-planets" TargetMode="External"/><Relationship Id="rId11" Type="http://schemas.openxmlformats.org/officeDocument/2006/relationships/hyperlink" Target="https://mysteryscience.com/astronomy/mystery-6/planets-solar-system/78?r=41006704#slide-id-9939" TargetMode="External"/><Relationship Id="rId10" Type="http://schemas.openxmlformats.org/officeDocument/2006/relationships/hyperlink" Target="https://safeyoutube.net/w/Dwo" TargetMode="External"/><Relationship Id="rId9" Type="http://schemas.openxmlformats.org/officeDocument/2006/relationships/hyperlink" Target="https://mysteryscience.com/astronomy/mystery-6/planets-solar-system/78?r=41006704#slide-id-9939" TargetMode="External"/><Relationship Id="rId5" Type="http://schemas.openxmlformats.org/officeDocument/2006/relationships/hyperlink" Target="https://safeyoutube.net/w/0MDab" TargetMode="External"/><Relationship Id="rId6" Type="http://schemas.openxmlformats.org/officeDocument/2006/relationships/hyperlink" Target="https://safeyoutube.net/w/0MDab" TargetMode="External"/><Relationship Id="rId7" Type="http://schemas.openxmlformats.org/officeDocument/2006/relationships/hyperlink" Target="https://safeyoutube.net/w/0MDab" TargetMode="External"/><Relationship Id="rId8" Type="http://schemas.openxmlformats.org/officeDocument/2006/relationships/hyperlink" Target="https://safeyoutube.net/w/Dw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mysteryscience.com/chemistry/chemical-reactions-properties-of-matt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hyperlink" Target="https://mysteryscience.com/chemistry/chemical-reactions-properties-of-matt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715300" y="356625"/>
            <a:ext cx="7119900" cy="877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5</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Distance Learning Guide</a:t>
            </a:r>
            <a:endParaRPr sz="4000">
              <a:solidFill>
                <a:srgbClr val="4999ED"/>
              </a:solidFill>
              <a:latin typeface="Poppins"/>
              <a:ea typeface="Poppins"/>
              <a:cs typeface="Poppins"/>
              <a:sym typeface="Poppins"/>
            </a:endParaRPr>
          </a:p>
          <a:p>
            <a:pPr indent="0" lvl="0" marL="0" rtl="0" algn="l">
              <a:spcBef>
                <a:spcPts val="400"/>
              </a:spcBef>
              <a:spcAft>
                <a:spcPts val="0"/>
              </a:spcAft>
              <a:buClr>
                <a:schemeClr val="dk1"/>
              </a:buClr>
              <a:buSzPts val="1100"/>
              <a:buFont typeface="Arial"/>
              <a:buNone/>
            </a:pPr>
            <a:r>
              <a:t/>
            </a:r>
            <a:endParaRPr sz="12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p:txBody>
      </p:sp>
      <p:sp>
        <p:nvSpPr>
          <p:cNvPr id="55" name="Google Shape;55;p13"/>
          <p:cNvSpPr txBox="1"/>
          <p:nvPr/>
        </p:nvSpPr>
        <p:spPr>
          <a:xfrm>
            <a:off x="715300" y="1115568"/>
            <a:ext cx="4912200" cy="596700"/>
          </a:xfrm>
          <a:prstGeom prst="rect">
            <a:avLst/>
          </a:prstGeom>
          <a:noFill/>
          <a:ln>
            <a:noFill/>
          </a:ln>
        </p:spPr>
        <p:txBody>
          <a:bodyPr anchorCtr="0" anchor="t" bIns="91450" lIns="91450" spcFirstLastPara="1" rIns="91450" wrap="square" tIns="91450">
            <a:noAutofit/>
          </a:bodyPr>
          <a:lstStyle/>
          <a:p>
            <a:pPr indent="0" lvl="0" marL="0" rtl="0" algn="l">
              <a:lnSpc>
                <a:spcPct val="115000"/>
              </a:lnSpc>
              <a:spcBef>
                <a:spcPts val="0"/>
              </a:spcBef>
              <a:spcAft>
                <a:spcPts val="0"/>
              </a:spcAft>
              <a:buClr>
                <a:schemeClr val="dk1"/>
              </a:buClr>
              <a:buSzPts val="1100"/>
              <a:buFont typeface="Arial"/>
              <a:buNone/>
            </a:pPr>
            <a:r>
              <a:rPr i="1" lang="en" sz="1100">
                <a:solidFill>
                  <a:srgbClr val="595959"/>
                </a:solidFill>
                <a:latin typeface="Poppins"/>
                <a:ea typeface="Poppins"/>
                <a:cs typeface="Poppins"/>
                <a:sym typeface="Poppins"/>
              </a:rPr>
              <a:t>Our recommendations for adapting Mystery Science lessons </a:t>
            </a:r>
            <a:r>
              <a:rPr i="1" lang="en" sz="1100">
                <a:solidFill>
                  <a:schemeClr val="dk2"/>
                </a:solidFill>
                <a:latin typeface="Poppins"/>
                <a:ea typeface="Poppins"/>
                <a:cs typeface="Poppins"/>
                <a:sym typeface="Poppins"/>
              </a:rPr>
              <a:t>for socially distant classrooms and online distance learning. </a:t>
            </a:r>
            <a:endParaRPr i="1" sz="1100">
              <a:solidFill>
                <a:srgbClr val="595959"/>
              </a:solidFill>
              <a:latin typeface="Poppins"/>
              <a:ea typeface="Poppins"/>
              <a:cs typeface="Poppins"/>
              <a:sym typeface="Poppins"/>
            </a:endParaRPr>
          </a:p>
          <a:p>
            <a:pPr indent="0" lvl="0" marL="0" rtl="0" algn="l">
              <a:lnSpc>
                <a:spcPct val="115000"/>
              </a:lnSpc>
              <a:spcBef>
                <a:spcPts val="800"/>
              </a:spcBef>
              <a:spcAft>
                <a:spcPts val="800"/>
              </a:spcAft>
              <a:buClr>
                <a:schemeClr val="dk1"/>
              </a:buClr>
              <a:buSzPts val="1100"/>
              <a:buFont typeface="Arial"/>
              <a:buNone/>
            </a:pPr>
            <a:r>
              <a:t/>
            </a:r>
            <a:endParaRPr b="1" sz="1100">
              <a:solidFill>
                <a:schemeClr val="dk1"/>
              </a:solidFill>
              <a:latin typeface="Poppins"/>
              <a:ea typeface="Poppins"/>
              <a:cs typeface="Poppins"/>
              <a:sym typeface="Poppins"/>
            </a:endParaRPr>
          </a:p>
        </p:txBody>
      </p:sp>
      <p:cxnSp>
        <p:nvCxnSpPr>
          <p:cNvPr id="56" name="Google Shape;56;p13"/>
          <p:cNvCxnSpPr/>
          <p:nvPr/>
        </p:nvCxnSpPr>
        <p:spPr>
          <a:xfrm flipH="1" rot="10800000">
            <a:off x="807750" y="1692252"/>
            <a:ext cx="8469000" cy="9900"/>
          </a:xfrm>
          <a:prstGeom prst="straightConnector1">
            <a:avLst/>
          </a:prstGeom>
          <a:noFill/>
          <a:ln cap="flat" cmpd="sng" w="9525">
            <a:solidFill>
              <a:srgbClr val="EAEADF"/>
            </a:solidFill>
            <a:prstDash val="solid"/>
            <a:round/>
            <a:headEnd len="med" w="med" type="none"/>
            <a:tailEnd len="med" w="med" type="none"/>
          </a:ln>
        </p:spPr>
      </p:cxnSp>
      <p:sp>
        <p:nvSpPr>
          <p:cNvPr id="57" name="Google Shape;57;p13"/>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1</a:t>
            </a:r>
            <a:endParaRPr sz="1300">
              <a:solidFill>
                <a:srgbClr val="7E7E7E"/>
              </a:solidFill>
              <a:latin typeface="Poppins"/>
              <a:ea typeface="Poppins"/>
              <a:cs typeface="Poppins"/>
              <a:sym typeface="Poppins"/>
            </a:endParaRPr>
          </a:p>
        </p:txBody>
      </p:sp>
      <p:sp>
        <p:nvSpPr>
          <p:cNvPr id="58" name="Google Shape;58;p13"/>
          <p:cNvSpPr txBox="1"/>
          <p:nvPr/>
        </p:nvSpPr>
        <p:spPr>
          <a:xfrm>
            <a:off x="715300" y="1716625"/>
            <a:ext cx="5396100" cy="560400"/>
          </a:xfrm>
          <a:prstGeom prst="rect">
            <a:avLst/>
          </a:prstGeom>
          <a:noFill/>
          <a:ln>
            <a:noFill/>
          </a:ln>
        </p:spPr>
        <p:txBody>
          <a:bodyPr anchorCtr="0" anchor="ctr" bIns="91450" lIns="91450" spcFirstLastPara="1" rIns="91450" wrap="square" tIns="91450">
            <a:noAutofit/>
          </a:bodyPr>
          <a:lstStyle/>
          <a:p>
            <a:pPr indent="0" lvl="0" marL="0" rtl="0" algn="l">
              <a:spcBef>
                <a:spcPts val="0"/>
              </a:spcBef>
              <a:spcAft>
                <a:spcPts val="0"/>
              </a:spcAft>
              <a:buNone/>
            </a:pPr>
            <a:r>
              <a:rPr lang="en" sz="1100">
                <a:solidFill>
                  <a:srgbClr val="595959"/>
                </a:solidFill>
                <a:latin typeface="Poppins"/>
                <a:ea typeface="Poppins"/>
                <a:cs typeface="Poppins"/>
                <a:sym typeface="Poppins"/>
              </a:rPr>
              <a:t>We’ve assigned each lesson one of these labels:</a:t>
            </a:r>
            <a:endParaRPr sz="1100">
              <a:solidFill>
                <a:srgbClr val="595959"/>
              </a:solidFill>
              <a:latin typeface="Poppins"/>
              <a:ea typeface="Poppins"/>
              <a:cs typeface="Poppins"/>
              <a:sym typeface="Poppins"/>
            </a:endParaRPr>
          </a:p>
        </p:txBody>
      </p:sp>
      <p:sp>
        <p:nvSpPr>
          <p:cNvPr id="59" name="Google Shape;59;p13"/>
          <p:cNvSpPr txBox="1"/>
          <p:nvPr/>
        </p:nvSpPr>
        <p:spPr>
          <a:xfrm>
            <a:off x="6638900" y="3646900"/>
            <a:ext cx="2605500" cy="3519000"/>
          </a:xfrm>
          <a:prstGeom prst="rect">
            <a:avLst/>
          </a:prstGeom>
          <a:noFill/>
          <a:ln cap="flat" cmpd="sng" w="28575">
            <a:solidFill>
              <a:srgbClr val="EAEADF"/>
            </a:solidFill>
            <a:prstDash val="solid"/>
            <a:round/>
            <a:headEnd len="sm" w="sm" type="none"/>
            <a:tailEnd len="sm" w="sm" type="none"/>
          </a:ln>
        </p:spPr>
        <p:txBody>
          <a:bodyPr anchorCtr="0" anchor="ctr" bIns="91425" lIns="228600" spcFirstLastPara="1" rIns="91425" wrap="square" tIns="137150">
            <a:noAutofit/>
          </a:bodyPr>
          <a:lstStyle/>
          <a:p>
            <a:pPr indent="0" lvl="0" marL="0" rtl="0" algn="l">
              <a:lnSpc>
                <a:spcPct val="115000"/>
              </a:lnSpc>
              <a:spcBef>
                <a:spcPts val="0"/>
              </a:spcBef>
              <a:spcAft>
                <a:spcPts val="0"/>
              </a:spcAft>
              <a:buNone/>
            </a:pPr>
            <a:r>
              <a:rPr b="1" lang="en" sz="1300">
                <a:solidFill>
                  <a:srgbClr val="7E7E7E"/>
                </a:solidFill>
                <a:latin typeface="Poppins"/>
                <a:ea typeface="Poppins"/>
                <a:cs typeface="Poppins"/>
                <a:sym typeface="Poppins"/>
              </a:rPr>
              <a:t>Jump to a section:</a:t>
            </a:r>
            <a:endParaRPr b="1" sz="1300">
              <a:solidFill>
                <a:srgbClr val="7E7E7E"/>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b="1" lang="en" sz="1200" u="sng">
                <a:solidFill>
                  <a:schemeClr val="hlink"/>
                </a:solidFill>
                <a:latin typeface="Poppins"/>
                <a:ea typeface="Poppins"/>
                <a:cs typeface="Poppins"/>
                <a:sym typeface="Poppins"/>
                <a:hlinkClick action="ppaction://hlinksldjump" r:id="rId4"/>
              </a:rPr>
              <a:t>Web of Life</a:t>
            </a:r>
            <a:endParaRPr b="1" sz="1200" u="sng">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rgbClr val="5C5C5C"/>
                </a:solidFill>
                <a:latin typeface="Poppins"/>
                <a:ea typeface="Poppins"/>
                <a:cs typeface="Poppins"/>
                <a:sym typeface="Poppins"/>
              </a:rPr>
              <a:t>6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b="1" lang="en" sz="1200" u="sng">
                <a:solidFill>
                  <a:schemeClr val="hlink"/>
                </a:solidFill>
                <a:latin typeface="Poppins"/>
                <a:ea typeface="Poppins"/>
                <a:cs typeface="Poppins"/>
                <a:sym typeface="Poppins"/>
                <a:hlinkClick action="ppaction://hlinksldjump" r:id="rId5"/>
              </a:rPr>
              <a:t>Watery Planet</a:t>
            </a:r>
            <a:endParaRPr b="1" sz="1200" u="sng">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rgbClr val="5C5C5C"/>
                </a:solidFill>
                <a:latin typeface="Poppins"/>
                <a:ea typeface="Poppins"/>
                <a:cs typeface="Poppins"/>
                <a:sym typeface="Poppins"/>
              </a:rPr>
              <a:t>5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6"/>
              </a:rPr>
              <a:t>Spaceship Earth</a:t>
            </a:r>
            <a:endParaRPr b="1" sz="12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8</a:t>
            </a:r>
            <a:r>
              <a:rPr i="1" lang="en" sz="1200">
                <a:solidFill>
                  <a:srgbClr val="5C5C5C"/>
                </a:solidFill>
                <a:latin typeface="Poppins"/>
                <a:ea typeface="Poppins"/>
                <a:cs typeface="Poppins"/>
                <a:sym typeface="Poppins"/>
              </a:rPr>
              <a:t>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7"/>
              </a:rPr>
              <a:t>Chemical Magic</a:t>
            </a:r>
            <a:endParaRPr b="1" sz="12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5</a:t>
            </a:r>
            <a:r>
              <a:rPr i="1" lang="en" sz="1200">
                <a:solidFill>
                  <a:srgbClr val="5C5C5C"/>
                </a:solidFill>
                <a:latin typeface="Poppins"/>
                <a:ea typeface="Poppins"/>
                <a:cs typeface="Poppins"/>
                <a:sym typeface="Poppins"/>
              </a:rPr>
              <a:t>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200" u="sng">
                <a:solidFill>
                  <a:schemeClr val="hlink"/>
                </a:solidFill>
                <a:latin typeface="Poppins"/>
                <a:ea typeface="Poppins"/>
                <a:cs typeface="Poppins"/>
                <a:sym typeface="Poppins"/>
                <a:hlinkClick action="ppaction://hlinksldjump" r:id="rId8"/>
              </a:rPr>
              <a:t>Guide FAQs</a:t>
            </a:r>
            <a:endParaRPr b="1" sz="1200" u="sng">
              <a:solidFill>
                <a:srgbClr val="4999ED"/>
              </a:solidFill>
              <a:latin typeface="Poppins"/>
              <a:ea typeface="Poppins"/>
              <a:cs typeface="Poppins"/>
              <a:sym typeface="Poppins"/>
            </a:endParaRPr>
          </a:p>
          <a:p>
            <a:pPr indent="0" lvl="0" marL="0" rtl="0" algn="l">
              <a:lnSpc>
                <a:spcPct val="115000"/>
              </a:lnSpc>
              <a:spcBef>
                <a:spcPts val="1000"/>
              </a:spcBef>
              <a:spcAft>
                <a:spcPts val="1000"/>
              </a:spcAft>
              <a:buNone/>
            </a:pPr>
            <a:r>
              <a:rPr b="1" lang="en" sz="1200" u="sng">
                <a:solidFill>
                  <a:schemeClr val="hlink"/>
                </a:solidFill>
                <a:latin typeface="Poppins"/>
                <a:ea typeface="Poppins"/>
                <a:cs typeface="Poppins"/>
                <a:sym typeface="Poppins"/>
                <a:hlinkClick action="ppaction://hlinksldjump" r:id="rId9"/>
              </a:rPr>
              <a:t>Using Your Mystery Pack</a:t>
            </a:r>
            <a:endParaRPr sz="1200">
              <a:solidFill>
                <a:srgbClr val="5C5C5C"/>
              </a:solidFill>
              <a:latin typeface="Poppins"/>
              <a:ea typeface="Poppins"/>
              <a:cs typeface="Poppins"/>
              <a:sym typeface="Poppins"/>
            </a:endParaRPr>
          </a:p>
        </p:txBody>
      </p:sp>
      <p:grpSp>
        <p:nvGrpSpPr>
          <p:cNvPr id="60" name="Google Shape;60;p13"/>
          <p:cNvGrpSpPr/>
          <p:nvPr/>
        </p:nvGrpSpPr>
        <p:grpSpPr>
          <a:xfrm>
            <a:off x="812253" y="2286000"/>
            <a:ext cx="4815172" cy="999050"/>
            <a:chOff x="812253" y="2133600"/>
            <a:chExt cx="4815172" cy="999050"/>
          </a:xfrm>
        </p:grpSpPr>
        <p:sp>
          <p:nvSpPr>
            <p:cNvPr id="61" name="Google Shape;61;p13"/>
            <p:cNvSpPr txBox="1"/>
            <p:nvPr/>
          </p:nvSpPr>
          <p:spPr>
            <a:xfrm>
              <a:off x="815725" y="2535950"/>
              <a:ext cx="4811700" cy="596700"/>
            </a:xfrm>
            <a:prstGeom prst="rect">
              <a:avLst/>
            </a:prstGeom>
            <a:noFill/>
            <a:ln>
              <a:noFill/>
            </a:ln>
          </p:spPr>
          <p:txBody>
            <a:bodyPr anchorCtr="0" anchor="ctr" bIns="91450" lIns="91450" spcFirstLastPara="1" rIns="91450" wrap="square" tIns="91450">
              <a:noAutofit/>
            </a:bodyPr>
            <a:lstStyle/>
            <a:p>
              <a:pPr indent="0" lvl="0" marL="0" rtl="0" algn="l">
                <a:lnSpc>
                  <a:spcPct val="120000"/>
                </a:lnSpc>
                <a:spcBef>
                  <a:spcPts val="0"/>
                </a:spcBef>
                <a:spcAft>
                  <a:spcPts val="0"/>
                </a:spcAft>
                <a:buNone/>
              </a:pPr>
              <a:r>
                <a:rPr lang="en" sz="1100">
                  <a:solidFill>
                    <a:srgbClr val="595959"/>
                  </a:solidFill>
                  <a:latin typeface="Poppins"/>
                  <a:ea typeface="Poppins"/>
                  <a:cs typeface="Poppins"/>
                  <a:sym typeface="Poppins"/>
                </a:rPr>
                <a:t>These lessons have activities that only need minor modifications to eliminate partner work or shared supplies. For these activities, you can have students work solo without preparing extra supplies.</a:t>
              </a:r>
              <a:endParaRPr b="1" sz="1100">
                <a:solidFill>
                  <a:srgbClr val="595959"/>
                </a:solidFill>
                <a:latin typeface="Poppins"/>
                <a:ea typeface="Poppins"/>
                <a:cs typeface="Poppins"/>
                <a:sym typeface="Poppins"/>
              </a:endParaRPr>
            </a:p>
          </p:txBody>
        </p:sp>
        <p:grpSp>
          <p:nvGrpSpPr>
            <p:cNvPr id="62" name="Google Shape;62;p13"/>
            <p:cNvGrpSpPr/>
            <p:nvPr/>
          </p:nvGrpSpPr>
          <p:grpSpPr>
            <a:xfrm>
              <a:off x="812253" y="2133600"/>
              <a:ext cx="1737300" cy="329100"/>
              <a:chOff x="1568178" y="2159825"/>
              <a:chExt cx="1737300" cy="329100"/>
            </a:xfrm>
          </p:grpSpPr>
          <p:sp>
            <p:nvSpPr>
              <p:cNvPr id="63" name="Google Shape;63;p13"/>
              <p:cNvSpPr/>
              <p:nvPr/>
            </p:nvSpPr>
            <p:spPr>
              <a:xfrm>
                <a:off x="1568178" y="2159825"/>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64" name="Google Shape;64;p13"/>
              <p:cNvSpPr/>
              <p:nvPr/>
            </p:nvSpPr>
            <p:spPr>
              <a:xfrm>
                <a:off x="1568178" y="2159825"/>
                <a:ext cx="1737300" cy="329100"/>
              </a:xfrm>
              <a:prstGeom prst="roundRect">
                <a:avLst>
                  <a:gd fmla="val 16667" name="adj"/>
                </a:avLst>
              </a:prstGeom>
              <a:solidFill>
                <a:srgbClr val="79A83D">
                  <a:alpha val="47490"/>
                </a:srgbClr>
              </a:solidFill>
              <a:ln>
                <a:noFill/>
              </a:ln>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rPr lang="en" sz="1200">
                    <a:solidFill>
                      <a:srgbClr val="434343"/>
                    </a:solidFill>
                    <a:latin typeface="Poppins Medium"/>
                    <a:ea typeface="Poppins Medium"/>
                    <a:cs typeface="Poppins Medium"/>
                    <a:sym typeface="Poppins Medium"/>
                  </a:rPr>
                  <a:t>Ready to Teach</a:t>
                </a:r>
                <a:endParaRPr sz="1200">
                  <a:solidFill>
                    <a:srgbClr val="434343"/>
                  </a:solidFill>
                  <a:latin typeface="Poppins Medium"/>
                  <a:ea typeface="Poppins Medium"/>
                  <a:cs typeface="Poppins Medium"/>
                  <a:sym typeface="Poppins Medium"/>
                </a:endParaRPr>
              </a:p>
            </p:txBody>
          </p:sp>
        </p:grpSp>
      </p:grpSp>
      <p:grpSp>
        <p:nvGrpSpPr>
          <p:cNvPr id="65" name="Google Shape;65;p13"/>
          <p:cNvGrpSpPr/>
          <p:nvPr/>
        </p:nvGrpSpPr>
        <p:grpSpPr>
          <a:xfrm>
            <a:off x="812253" y="3520777"/>
            <a:ext cx="4593772" cy="1056467"/>
            <a:chOff x="812253" y="3710520"/>
            <a:chExt cx="4593772" cy="1056467"/>
          </a:xfrm>
        </p:grpSpPr>
        <p:sp>
          <p:nvSpPr>
            <p:cNvPr id="66" name="Google Shape;66;p13"/>
            <p:cNvSpPr txBox="1"/>
            <p:nvPr/>
          </p:nvSpPr>
          <p:spPr>
            <a:xfrm>
              <a:off x="815725" y="4126787"/>
              <a:ext cx="4590300" cy="6402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also have activities that need small changes so students can work solo, but you’ll need to adjust the supply quantities. We suggest how to adjust the supplies. </a:t>
              </a:r>
              <a:endParaRPr sz="1100">
                <a:solidFill>
                  <a:srgbClr val="595959"/>
                </a:solidFill>
                <a:latin typeface="Poppins"/>
                <a:ea typeface="Poppins"/>
                <a:cs typeface="Poppins"/>
                <a:sym typeface="Poppins"/>
              </a:endParaRPr>
            </a:p>
          </p:txBody>
        </p:sp>
        <p:grpSp>
          <p:nvGrpSpPr>
            <p:cNvPr id="67" name="Google Shape;67;p13"/>
            <p:cNvGrpSpPr/>
            <p:nvPr/>
          </p:nvGrpSpPr>
          <p:grpSpPr>
            <a:xfrm>
              <a:off x="812253" y="3710520"/>
              <a:ext cx="1737300" cy="329100"/>
              <a:chOff x="1568178" y="3725670"/>
              <a:chExt cx="1737300" cy="329100"/>
            </a:xfrm>
          </p:grpSpPr>
          <p:sp>
            <p:nvSpPr>
              <p:cNvPr id="68" name="Google Shape;68;p13"/>
              <p:cNvSpPr/>
              <p:nvPr/>
            </p:nvSpPr>
            <p:spPr>
              <a:xfrm>
                <a:off x="1568178" y="3725670"/>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69" name="Google Shape;69;p13"/>
              <p:cNvSpPr/>
              <p:nvPr/>
            </p:nvSpPr>
            <p:spPr>
              <a:xfrm>
                <a:off x="1568178" y="3725670"/>
                <a:ext cx="1737300" cy="329100"/>
              </a:xfrm>
              <a:prstGeom prst="roundRect">
                <a:avLst>
                  <a:gd fmla="val 16667" name="adj"/>
                </a:avLst>
              </a:prstGeom>
              <a:solidFill>
                <a:srgbClr val="CAAFF6">
                  <a:alpha val="5922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Adjust Supplies</a:t>
                </a:r>
                <a:endParaRPr sz="1200">
                  <a:solidFill>
                    <a:srgbClr val="434343"/>
                  </a:solidFill>
                  <a:latin typeface="Poppins Medium"/>
                  <a:ea typeface="Poppins Medium"/>
                  <a:cs typeface="Poppins Medium"/>
                  <a:sym typeface="Poppins Medium"/>
                </a:endParaRPr>
              </a:p>
            </p:txBody>
          </p:sp>
        </p:grpSp>
      </p:grpSp>
      <p:grpSp>
        <p:nvGrpSpPr>
          <p:cNvPr id="70" name="Google Shape;70;p13"/>
          <p:cNvGrpSpPr/>
          <p:nvPr/>
        </p:nvGrpSpPr>
        <p:grpSpPr>
          <a:xfrm>
            <a:off x="807753" y="4812971"/>
            <a:ext cx="4601272" cy="1071685"/>
            <a:chOff x="807753" y="4961177"/>
            <a:chExt cx="4601272" cy="1071685"/>
          </a:xfrm>
        </p:grpSpPr>
        <p:sp>
          <p:nvSpPr>
            <p:cNvPr id="71" name="Google Shape;71;p13"/>
            <p:cNvSpPr txBox="1"/>
            <p:nvPr/>
          </p:nvSpPr>
          <p:spPr>
            <a:xfrm>
              <a:off x="815725" y="5392662"/>
              <a:ext cx="4593300" cy="6402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coordinated partner work or messy materials, so we recommend demonstrating the activity for students. Students can make detailed observations.</a:t>
              </a:r>
              <a:endParaRPr sz="1100">
                <a:solidFill>
                  <a:schemeClr val="dk1"/>
                </a:solidFill>
                <a:latin typeface="Poppins"/>
                <a:ea typeface="Poppins"/>
                <a:cs typeface="Poppins"/>
                <a:sym typeface="Poppins"/>
              </a:endParaRPr>
            </a:p>
          </p:txBody>
        </p:sp>
        <p:grpSp>
          <p:nvGrpSpPr>
            <p:cNvPr id="72" name="Google Shape;72;p13"/>
            <p:cNvGrpSpPr/>
            <p:nvPr/>
          </p:nvGrpSpPr>
          <p:grpSpPr>
            <a:xfrm>
              <a:off x="807753" y="4961177"/>
              <a:ext cx="1737300" cy="329100"/>
              <a:chOff x="1568178" y="4966202"/>
              <a:chExt cx="1737300" cy="329100"/>
            </a:xfrm>
          </p:grpSpPr>
          <p:sp>
            <p:nvSpPr>
              <p:cNvPr id="73" name="Google Shape;73;p13"/>
              <p:cNvSpPr/>
              <p:nvPr/>
            </p:nvSpPr>
            <p:spPr>
              <a:xfrm>
                <a:off x="1568178" y="496620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50775" spcFirstLastPara="1" rIns="50775"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74" name="Google Shape;74;p13"/>
              <p:cNvSpPr/>
              <p:nvPr/>
            </p:nvSpPr>
            <p:spPr>
              <a:xfrm>
                <a:off x="1568178" y="4966202"/>
                <a:ext cx="1737300" cy="329100"/>
              </a:xfrm>
              <a:prstGeom prst="roundRect">
                <a:avLst>
                  <a:gd fmla="val 16667" name="adj"/>
                </a:avLst>
              </a:prstGeom>
              <a:solidFill>
                <a:srgbClr val="FFDF41">
                  <a:alpha val="56980"/>
                </a:srgbClr>
              </a:solidFill>
              <a:ln>
                <a:noFill/>
              </a:ln>
            </p:spPr>
            <p:txBody>
              <a:bodyPr anchorCtr="0" anchor="ctr" bIns="91450" lIns="50775" spcFirstLastPara="1" rIns="50775"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Demo Activity</a:t>
                </a:r>
                <a:endParaRPr sz="1200">
                  <a:solidFill>
                    <a:srgbClr val="434343"/>
                  </a:solidFill>
                  <a:latin typeface="Poppins Medium"/>
                  <a:ea typeface="Poppins Medium"/>
                  <a:cs typeface="Poppins Medium"/>
                  <a:sym typeface="Poppins Medium"/>
                </a:endParaRPr>
              </a:p>
            </p:txBody>
          </p:sp>
        </p:grpSp>
      </p:grpSp>
      <p:grpSp>
        <p:nvGrpSpPr>
          <p:cNvPr id="75" name="Google Shape;75;p13"/>
          <p:cNvGrpSpPr/>
          <p:nvPr/>
        </p:nvGrpSpPr>
        <p:grpSpPr>
          <a:xfrm>
            <a:off x="807750" y="6120384"/>
            <a:ext cx="4593300" cy="812566"/>
            <a:chOff x="807750" y="6077712"/>
            <a:chExt cx="4593300" cy="812566"/>
          </a:xfrm>
        </p:grpSpPr>
        <p:sp>
          <p:nvSpPr>
            <p:cNvPr id="76" name="Google Shape;76;p13"/>
            <p:cNvSpPr txBox="1"/>
            <p:nvPr/>
          </p:nvSpPr>
          <p:spPr>
            <a:xfrm>
              <a:off x="807750" y="6489178"/>
              <a:ext cx="4593300" cy="4011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specialized materials or adult help. We suggest an alternative activity to do instead.</a:t>
              </a:r>
              <a:endParaRPr sz="1100">
                <a:solidFill>
                  <a:srgbClr val="595959"/>
                </a:solidFill>
                <a:latin typeface="Poppins"/>
                <a:ea typeface="Poppins"/>
                <a:cs typeface="Poppins"/>
                <a:sym typeface="Poppins"/>
              </a:endParaRPr>
            </a:p>
          </p:txBody>
        </p:sp>
        <p:grpSp>
          <p:nvGrpSpPr>
            <p:cNvPr id="77" name="Google Shape;77;p13"/>
            <p:cNvGrpSpPr/>
            <p:nvPr/>
          </p:nvGrpSpPr>
          <p:grpSpPr>
            <a:xfrm>
              <a:off x="812253" y="6077712"/>
              <a:ext cx="1737300" cy="329100"/>
              <a:chOff x="1568178" y="6077712"/>
              <a:chExt cx="1737300" cy="329100"/>
            </a:xfrm>
          </p:grpSpPr>
          <p:sp>
            <p:nvSpPr>
              <p:cNvPr id="78" name="Google Shape;78;p13"/>
              <p:cNvSpPr/>
              <p:nvPr/>
            </p:nvSpPr>
            <p:spPr>
              <a:xfrm>
                <a:off x="1568178" y="607771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79" name="Google Shape;79;p13"/>
              <p:cNvSpPr/>
              <p:nvPr/>
            </p:nvSpPr>
            <p:spPr>
              <a:xfrm>
                <a:off x="1568178" y="6077712"/>
                <a:ext cx="1737300" cy="329100"/>
              </a:xfrm>
              <a:prstGeom prst="roundRect">
                <a:avLst>
                  <a:gd fmla="val 16667" name="adj"/>
                </a:avLst>
              </a:prstGeom>
              <a:solidFill>
                <a:srgbClr val="F86841">
                  <a:alpha val="4358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Substitute Activity</a:t>
                </a:r>
                <a:endParaRPr sz="1200">
                  <a:solidFill>
                    <a:srgbClr val="434343"/>
                  </a:solidFill>
                  <a:latin typeface="Poppins Medium"/>
                  <a:ea typeface="Poppins Medium"/>
                  <a:cs typeface="Poppins Medium"/>
                  <a:sym typeface="Poppins Medium"/>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22"/>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10</a:t>
            </a:r>
            <a:endParaRPr sz="1300">
              <a:solidFill>
                <a:srgbClr val="7E7E7E"/>
              </a:solidFill>
              <a:latin typeface="Poppins"/>
              <a:ea typeface="Poppins"/>
              <a:cs typeface="Poppins"/>
              <a:sym typeface="Poppins"/>
            </a:endParaRPr>
          </a:p>
        </p:txBody>
      </p:sp>
      <p:sp>
        <p:nvSpPr>
          <p:cNvPr id="233" name="Google Shape;233;p22"/>
          <p:cNvSpPr txBox="1"/>
          <p:nvPr/>
        </p:nvSpPr>
        <p:spPr>
          <a:xfrm>
            <a:off x="715300" y="356625"/>
            <a:ext cx="64206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5</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Guide FAQs</a:t>
            </a:r>
            <a:endParaRPr b="1" sz="4000">
              <a:solidFill>
                <a:srgbClr val="4999ED"/>
              </a:solidFill>
            </a:endParaRPr>
          </a:p>
          <a:p>
            <a:pPr indent="0" lvl="0" marL="0" rtl="0" algn="l">
              <a:spcBef>
                <a:spcPts val="0"/>
              </a:spcBef>
              <a:spcAft>
                <a:spcPts val="0"/>
              </a:spcAft>
              <a:buNone/>
            </a:pPr>
            <a:r>
              <a:t/>
            </a:r>
            <a:endParaRPr b="1">
              <a:solidFill>
                <a:srgbClr val="923589"/>
              </a:solidFill>
            </a:endParaRPr>
          </a:p>
        </p:txBody>
      </p:sp>
      <p:sp>
        <p:nvSpPr>
          <p:cNvPr id="234" name="Google Shape;234;p22"/>
          <p:cNvSpPr txBox="1"/>
          <p:nvPr/>
        </p:nvSpPr>
        <p:spPr>
          <a:xfrm>
            <a:off x="713225" y="1810150"/>
            <a:ext cx="5486400" cy="734400"/>
          </a:xfrm>
          <a:prstGeom prst="rect">
            <a:avLst/>
          </a:prstGeom>
          <a:noFill/>
          <a:ln>
            <a:noFill/>
          </a:ln>
        </p:spPr>
        <p:txBody>
          <a:bodyPr anchorCtr="0" anchor="t" bIns="91450" lIns="91450" spcFirstLastPara="1" rIns="91450" wrap="square" tIns="91450">
            <a:noAutofit/>
          </a:bodyPr>
          <a:lstStyle/>
          <a:p>
            <a:pPr indent="0" lvl="0" marL="0" rtl="0" algn="l">
              <a:lnSpc>
                <a:spcPct val="115000"/>
              </a:lnSpc>
              <a:spcBef>
                <a:spcPts val="0"/>
              </a:spcBef>
              <a:spcAft>
                <a:spcPts val="0"/>
              </a:spcAft>
              <a:buNone/>
            </a:pPr>
            <a:r>
              <a:rPr b="1" lang="en" sz="1100">
                <a:solidFill>
                  <a:srgbClr val="595959"/>
                </a:solidFill>
                <a:latin typeface="Poppins"/>
                <a:ea typeface="Poppins"/>
                <a:cs typeface="Poppins"/>
                <a:sym typeface="Poppins"/>
              </a:rPr>
              <a:t>Where should I start?</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Spaceship Earth is the easiest Grade 5 unit to adapt for distance learning, so we recommend starting with that unit. </a:t>
            </a:r>
            <a:endParaRPr b="1" sz="1100">
              <a:solidFill>
                <a:srgbClr val="595959"/>
              </a:solidFill>
              <a:latin typeface="Poppins"/>
              <a:ea typeface="Poppins"/>
              <a:cs typeface="Poppins"/>
              <a:sym typeface="Poppins"/>
            </a:endParaRPr>
          </a:p>
        </p:txBody>
      </p:sp>
      <p:sp>
        <p:nvSpPr>
          <p:cNvPr id="235" name="Google Shape;235;p22"/>
          <p:cNvSpPr txBox="1"/>
          <p:nvPr/>
        </p:nvSpPr>
        <p:spPr>
          <a:xfrm>
            <a:off x="713225" y="4959535"/>
            <a:ext cx="54048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skip some of the lessons in a unit?</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you omit lessons, we recommend reviewing the </a:t>
            </a:r>
            <a:r>
              <a:rPr lang="en" sz="1100" u="sng">
                <a:solidFill>
                  <a:schemeClr val="hlink"/>
                </a:solidFill>
                <a:latin typeface="Poppins Medium"/>
                <a:ea typeface="Poppins Medium"/>
                <a:cs typeface="Poppins Medium"/>
                <a:sym typeface="Poppins Medium"/>
                <a:hlinkClick r:id="rId4"/>
              </a:rPr>
              <a:t>Grade 5 Planning Guide</a:t>
            </a:r>
            <a:r>
              <a:rPr lang="en" sz="1100">
                <a:solidFill>
                  <a:srgbClr val="595959"/>
                </a:solidFill>
                <a:latin typeface="Poppins"/>
                <a:ea typeface="Poppins"/>
                <a:cs typeface="Poppins"/>
                <a:sym typeface="Poppins"/>
              </a:rPr>
              <a:t> to see the concepts and standards covered in those lessons.</a:t>
            </a:r>
            <a:endParaRPr sz="1100">
              <a:solidFill>
                <a:srgbClr val="595959"/>
              </a:solidFill>
              <a:latin typeface="Poppins"/>
              <a:ea typeface="Poppins"/>
              <a:cs typeface="Poppins"/>
              <a:sym typeface="Poppins"/>
            </a:endParaRPr>
          </a:p>
        </p:txBody>
      </p:sp>
      <p:sp>
        <p:nvSpPr>
          <p:cNvPr id="236" name="Google Shape;236;p22"/>
          <p:cNvSpPr txBox="1"/>
          <p:nvPr/>
        </p:nvSpPr>
        <p:spPr>
          <a:xfrm>
            <a:off x="713225" y="4039850"/>
            <a:ext cx="55752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Where can I find all of the printouts for the Grade 5 units</a:t>
            </a:r>
            <a:r>
              <a:rPr b="1" lang="en" sz="1100">
                <a:solidFill>
                  <a:srgbClr val="595959"/>
                </a:solidFill>
                <a:latin typeface="Poppins"/>
                <a:ea typeface="Poppins"/>
                <a:cs typeface="Poppins"/>
                <a:sym typeface="Poppins"/>
              </a:rPr>
              <a:t>?</a:t>
            </a:r>
            <a:r>
              <a:rPr b="1"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To easily make packets of printouts for students, you can find all the printouts for each grade level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C5C5C"/>
                </a:solidFill>
                <a:uFill>
                  <a:noFill/>
                </a:uFill>
                <a:latin typeface="Poppins"/>
                <a:ea typeface="Poppins"/>
                <a:cs typeface="Poppins"/>
                <a:sym typeface="Poppins"/>
                <a:hlinkClick r:id="rId6">
                  <a:extLst>
                    <a:ext uri="{A12FA001-AC4F-418D-AE19-62706E023703}">
                      <ahyp:hlinkClr val="tx"/>
                    </a:ext>
                  </a:extLst>
                </a:hlinkClick>
              </a:rPr>
              <a:t>.</a:t>
            </a:r>
            <a:r>
              <a:rPr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p:txBody>
      </p:sp>
      <p:sp>
        <p:nvSpPr>
          <p:cNvPr id="237" name="Google Shape;237;p22"/>
          <p:cNvSpPr txBox="1"/>
          <p:nvPr/>
        </p:nvSpPr>
        <p:spPr>
          <a:xfrm>
            <a:off x="713225" y="5879230"/>
            <a:ext cx="5939400" cy="10983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Will students need any additional supplies for the activities? </a:t>
            </a:r>
            <a:endParaRPr sz="1100" strike="sngStrike">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This guide lists the specialized supplies students need for each activity, but general classroom supplies (such as pencils, scissors, crayons, markers, and rulers) are not listed. We suggest checking the lesson supply lists to know which general supplies students will need.</a:t>
            </a:r>
            <a:endParaRPr sz="1100">
              <a:solidFill>
                <a:srgbClr val="595959"/>
              </a:solidFill>
              <a:latin typeface="Poppins"/>
              <a:ea typeface="Poppins"/>
              <a:cs typeface="Poppins"/>
              <a:sym typeface="Poppins"/>
            </a:endParaRPr>
          </a:p>
        </p:txBody>
      </p:sp>
      <p:sp>
        <p:nvSpPr>
          <p:cNvPr id="238" name="Google Shape;238;p22"/>
          <p:cNvSpPr txBox="1"/>
          <p:nvPr/>
        </p:nvSpPr>
        <p:spPr>
          <a:xfrm>
            <a:off x="715300" y="1188725"/>
            <a:ext cx="5439900" cy="556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Additional recommendations for using this guide to adapt Mystery Science for socially distant classrooms and online distance learning.</a:t>
            </a:r>
            <a:endParaRPr i="1" sz="1100">
              <a:solidFill>
                <a:srgbClr val="595959"/>
              </a:solidFill>
              <a:latin typeface="Poppins"/>
              <a:ea typeface="Poppins"/>
              <a:cs typeface="Poppins"/>
              <a:sym typeface="Poppins"/>
            </a:endParaRPr>
          </a:p>
        </p:txBody>
      </p:sp>
      <p:sp>
        <p:nvSpPr>
          <p:cNvPr id="239" name="Google Shape;239;p22"/>
          <p:cNvSpPr txBox="1"/>
          <p:nvPr/>
        </p:nvSpPr>
        <p:spPr>
          <a:xfrm>
            <a:off x="713225" y="2729845"/>
            <a:ext cx="5939400" cy="11247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does it mean when the guide says students can work “solo”?</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Our lessons are designed to get students talking and working together, but group work and sharing supplies is not advised at present. So, when we mention students working “solo,” we mean that students can work independently at home or in the classroom, without partners or sharing supplies.</a:t>
            </a:r>
            <a:endParaRPr b="1" sz="1100">
              <a:solidFill>
                <a:srgbClr val="595959"/>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3" name="Shape 243"/>
        <p:cNvGrpSpPr/>
        <p:nvPr/>
      </p:nvGrpSpPr>
      <p:grpSpPr>
        <a:xfrm>
          <a:off x="0" y="0"/>
          <a:ext cx="0" cy="0"/>
          <a:chOff x="0" y="0"/>
          <a:chExt cx="0" cy="0"/>
        </a:xfrm>
      </p:grpSpPr>
      <p:pic>
        <p:nvPicPr>
          <p:cNvPr id="244" name="Google Shape;244;p23"/>
          <p:cNvPicPr preferRelativeResize="0"/>
          <p:nvPr/>
        </p:nvPicPr>
        <p:blipFill rotWithShape="1">
          <a:blip r:embed="rId4">
            <a:alphaModFix/>
          </a:blip>
          <a:srcRect b="0" l="758" r="768" t="0"/>
          <a:stretch/>
        </p:blipFill>
        <p:spPr>
          <a:xfrm>
            <a:off x="4754880" y="3520440"/>
            <a:ext cx="4677236" cy="3657599"/>
          </a:xfrm>
          <a:prstGeom prst="rect">
            <a:avLst/>
          </a:prstGeom>
          <a:noFill/>
          <a:ln>
            <a:noFill/>
          </a:ln>
        </p:spPr>
      </p:pic>
      <p:sp>
        <p:nvSpPr>
          <p:cNvPr id="245" name="Google Shape;245;p23"/>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11</a:t>
            </a:r>
            <a:endParaRPr sz="1300">
              <a:solidFill>
                <a:srgbClr val="7E7E7E"/>
              </a:solidFill>
              <a:latin typeface="Poppins"/>
              <a:ea typeface="Poppins"/>
              <a:cs typeface="Poppins"/>
              <a:sym typeface="Poppins"/>
            </a:endParaRPr>
          </a:p>
        </p:txBody>
      </p:sp>
      <p:sp>
        <p:nvSpPr>
          <p:cNvPr id="246" name="Google Shape;246;p23"/>
          <p:cNvSpPr txBox="1"/>
          <p:nvPr/>
        </p:nvSpPr>
        <p:spPr>
          <a:xfrm>
            <a:off x="715300" y="356625"/>
            <a:ext cx="68340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5</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Using Your Mystery Pack</a:t>
            </a:r>
            <a:endParaRPr b="1" sz="4000">
              <a:solidFill>
                <a:srgbClr val="4999ED"/>
              </a:solidFill>
            </a:endParaRPr>
          </a:p>
          <a:p>
            <a:pPr indent="0" lvl="0" marL="0" rtl="0" algn="l">
              <a:spcBef>
                <a:spcPts val="0"/>
              </a:spcBef>
              <a:spcAft>
                <a:spcPts val="0"/>
              </a:spcAft>
              <a:buNone/>
            </a:pPr>
            <a:r>
              <a:t/>
            </a:r>
            <a:endParaRPr b="1">
              <a:solidFill>
                <a:srgbClr val="923589"/>
              </a:solidFill>
            </a:endParaRPr>
          </a:p>
        </p:txBody>
      </p:sp>
      <p:sp>
        <p:nvSpPr>
          <p:cNvPr id="247" name="Google Shape;247;p23"/>
          <p:cNvSpPr txBox="1"/>
          <p:nvPr/>
        </p:nvSpPr>
        <p:spPr>
          <a:xfrm>
            <a:off x="715300" y="1188720"/>
            <a:ext cx="6068700" cy="6375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Mystery Packs are supply kits that contain all the materials needed to teach Mystery Science for the entire year. Each box contains supplies for a class of 30 students.</a:t>
            </a:r>
            <a:endParaRPr i="1" sz="1100">
              <a:solidFill>
                <a:srgbClr val="595959"/>
              </a:solidFill>
              <a:latin typeface="Poppins"/>
              <a:ea typeface="Poppins"/>
              <a:cs typeface="Poppins"/>
              <a:sym typeface="Poppins"/>
            </a:endParaRPr>
          </a:p>
        </p:txBody>
      </p:sp>
      <p:sp>
        <p:nvSpPr>
          <p:cNvPr id="248" name="Google Shape;248;p23"/>
          <p:cNvSpPr txBox="1"/>
          <p:nvPr/>
        </p:nvSpPr>
        <p:spPr>
          <a:xfrm>
            <a:off x="715300" y="2011680"/>
            <a:ext cx="49065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Does my Mystery Pack contain enough supplies to send home?</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For activities labeled </a:t>
            </a:r>
            <a:r>
              <a:rPr i="1" lang="en" sz="1100">
                <a:solidFill>
                  <a:srgbClr val="595959"/>
                </a:solidFill>
                <a:latin typeface="Poppins"/>
                <a:ea typeface="Poppins"/>
                <a:cs typeface="Poppins"/>
                <a:sym typeface="Poppins"/>
              </a:rPr>
              <a:t>Ready to Teach</a:t>
            </a:r>
            <a:r>
              <a:rPr lang="en" sz="1100">
                <a:solidFill>
                  <a:srgbClr val="595959"/>
                </a:solidFill>
                <a:latin typeface="Poppins"/>
                <a:ea typeface="Poppins"/>
                <a:cs typeface="Poppins"/>
                <a:sym typeface="Poppins"/>
              </a:rPr>
              <a:t>, there are enough supplies in your box for each student to have their own materials. For activities labeled </a:t>
            </a:r>
            <a:r>
              <a:rPr i="1" lang="en" sz="1100">
                <a:solidFill>
                  <a:srgbClr val="595959"/>
                </a:solidFill>
                <a:latin typeface="Poppins"/>
                <a:ea typeface="Poppins"/>
                <a:cs typeface="Poppins"/>
                <a:sym typeface="Poppins"/>
              </a:rPr>
              <a:t>Adjust Supplies</a:t>
            </a:r>
            <a:r>
              <a:rPr lang="en" sz="1100">
                <a:solidFill>
                  <a:srgbClr val="595959"/>
                </a:solidFill>
                <a:latin typeface="Poppins"/>
                <a:ea typeface="Poppins"/>
                <a:cs typeface="Poppins"/>
                <a:sym typeface="Poppins"/>
              </a:rPr>
              <a:t>, you’ll need some extra materials so that students can work on their own without sharing supplies.</a:t>
            </a:r>
            <a:endParaRPr sz="1200">
              <a:solidFill>
                <a:srgbClr val="595959"/>
              </a:solidFill>
              <a:latin typeface="Poppins"/>
              <a:ea typeface="Poppins"/>
              <a:cs typeface="Poppins"/>
              <a:sym typeface="Poppins"/>
            </a:endParaRPr>
          </a:p>
        </p:txBody>
      </p:sp>
      <p:sp>
        <p:nvSpPr>
          <p:cNvPr id="249" name="Google Shape;249;p23"/>
          <p:cNvSpPr txBox="1"/>
          <p:nvPr/>
        </p:nvSpPr>
        <p:spPr>
          <a:xfrm>
            <a:off x="715300" y="6217920"/>
            <a:ext cx="4091700" cy="755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rgbClr val="000000"/>
              </a:buClr>
              <a:buSzPts val="1100"/>
              <a:buFont typeface="Arial"/>
              <a:buNone/>
            </a:pPr>
            <a:r>
              <a:rPr b="1" lang="en" sz="1100">
                <a:solidFill>
                  <a:srgbClr val="595959"/>
                </a:solidFill>
                <a:latin typeface="Poppins"/>
                <a:ea typeface="Poppins"/>
                <a:cs typeface="Poppins"/>
                <a:sym typeface="Poppins"/>
              </a:rPr>
              <a:t>I don’t have a Mystery Pack. Can I still order one? </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Clr>
                <a:srgbClr val="000000"/>
              </a:buClr>
              <a:buSzPts val="1100"/>
              <a:buFont typeface="Arial"/>
              <a:buNone/>
            </a:pPr>
            <a:r>
              <a:rPr lang="en" sz="1100">
                <a:solidFill>
                  <a:srgbClr val="595959"/>
                </a:solidFill>
                <a:latin typeface="Poppins"/>
                <a:ea typeface="Poppins"/>
                <a:cs typeface="Poppins"/>
                <a:sym typeface="Poppins"/>
              </a:rPr>
              <a:t>Yes! Packs are still available for purchase. You can learn more about Mystery Packs and how to get them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95959"/>
                </a:solidFill>
                <a:latin typeface="Poppins"/>
                <a:ea typeface="Poppins"/>
                <a:cs typeface="Poppins"/>
                <a:sym typeface="Poppins"/>
              </a:rPr>
              <a:t>.</a:t>
            </a:r>
            <a:endParaRPr sz="1100">
              <a:solidFill>
                <a:srgbClr val="595959"/>
              </a:solidFill>
              <a:latin typeface="Poppins"/>
              <a:ea typeface="Poppins"/>
              <a:cs typeface="Poppins"/>
              <a:sym typeface="Poppins"/>
            </a:endParaRPr>
          </a:p>
          <a:p>
            <a:pPr indent="0" lvl="0" marL="0" rtl="0" algn="l">
              <a:lnSpc>
                <a:spcPct val="115000"/>
              </a:lnSpc>
              <a:spcBef>
                <a:spcPts val="400"/>
              </a:spcBef>
              <a:spcAft>
                <a:spcPts val="0"/>
              </a:spcAft>
              <a:buClr>
                <a:srgbClr val="000000"/>
              </a:buClr>
              <a:buSzPts val="1100"/>
              <a:buFont typeface="Arial"/>
              <a:buNone/>
            </a:pPr>
            <a:r>
              <a:rPr lang="en" sz="1200">
                <a:solidFill>
                  <a:srgbClr val="595959"/>
                </a:solidFill>
                <a:latin typeface="Poppins"/>
                <a:ea typeface="Poppins"/>
                <a:cs typeface="Poppins"/>
                <a:sym typeface="Poppins"/>
              </a:rPr>
              <a:t> </a:t>
            </a:r>
            <a:endParaRPr sz="1200">
              <a:solidFill>
                <a:srgbClr val="595959"/>
              </a:solidFill>
              <a:latin typeface="Poppins"/>
              <a:ea typeface="Poppins"/>
              <a:cs typeface="Poppins"/>
              <a:sym typeface="Poppins"/>
            </a:endParaRPr>
          </a:p>
          <a:p>
            <a:pPr indent="0" lvl="0" marL="457200" rtl="0" algn="l">
              <a:lnSpc>
                <a:spcPct val="115000"/>
              </a:lnSpc>
              <a:spcBef>
                <a:spcPts val="200"/>
              </a:spcBef>
              <a:spcAft>
                <a:spcPts val="200"/>
              </a:spcAft>
              <a:buNone/>
            </a:pPr>
            <a:r>
              <a:t/>
            </a:r>
            <a:endParaRPr sz="1200">
              <a:solidFill>
                <a:srgbClr val="595959"/>
              </a:solidFill>
              <a:latin typeface="Poppins"/>
              <a:ea typeface="Poppins"/>
              <a:cs typeface="Poppins"/>
              <a:sym typeface="Poppins"/>
            </a:endParaRPr>
          </a:p>
        </p:txBody>
      </p:sp>
      <p:sp>
        <p:nvSpPr>
          <p:cNvPr id="250" name="Google Shape;250;p23"/>
          <p:cNvSpPr txBox="1"/>
          <p:nvPr/>
        </p:nvSpPr>
        <p:spPr>
          <a:xfrm>
            <a:off x="715300" y="4946240"/>
            <a:ext cx="3966300" cy="952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don’t use all of my supplies this year?</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None/>
            </a:pPr>
            <a:r>
              <a:rPr lang="en" sz="1100">
                <a:solidFill>
                  <a:srgbClr val="595959"/>
                </a:solidFill>
                <a:latin typeface="Poppins"/>
                <a:ea typeface="Poppins"/>
                <a:cs typeface="Poppins"/>
                <a:sym typeface="Poppins"/>
              </a:rPr>
              <a:t>Don’t worry! You can still use your Mystery Pack next school year. You’ll just need to refill any supplies that you do use this year.</a:t>
            </a:r>
            <a:endParaRPr b="1" sz="1100">
              <a:solidFill>
                <a:srgbClr val="595959"/>
              </a:solidFill>
              <a:latin typeface="Poppins"/>
              <a:ea typeface="Poppins"/>
              <a:cs typeface="Poppins"/>
              <a:sym typeface="Poppins"/>
            </a:endParaRPr>
          </a:p>
          <a:p>
            <a:pPr indent="0" lvl="0" marL="0" rtl="0" algn="l">
              <a:lnSpc>
                <a:spcPct val="115000"/>
              </a:lnSpc>
              <a:spcBef>
                <a:spcPts val="400"/>
              </a:spcBef>
              <a:spcAft>
                <a:spcPts val="200"/>
              </a:spcAft>
              <a:buNone/>
            </a:pPr>
            <a:r>
              <a:t/>
            </a:r>
            <a:endParaRPr sz="1200">
              <a:solidFill>
                <a:srgbClr val="595959"/>
              </a:solidFill>
              <a:latin typeface="Poppins"/>
              <a:ea typeface="Poppins"/>
              <a:cs typeface="Poppins"/>
              <a:sym typeface="Poppins"/>
            </a:endParaRPr>
          </a:p>
        </p:txBody>
      </p:sp>
      <p:sp>
        <p:nvSpPr>
          <p:cNvPr id="251" name="Google Shape;251;p23"/>
          <p:cNvSpPr txBox="1"/>
          <p:nvPr/>
        </p:nvSpPr>
        <p:spPr>
          <a:xfrm>
            <a:off x="715300" y="3478960"/>
            <a:ext cx="39663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can’t send supplies home to students?</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students don’t have access to supplies, you can turn some activities into demonstrations and share via video conference. Students can participate by recording their observations. </a:t>
            </a:r>
            <a:endParaRPr sz="1100">
              <a:solidFill>
                <a:srgbClr val="595959"/>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aphicFrame>
        <p:nvGraphicFramePr>
          <p:cNvPr id="84" name="Google Shape;84;p14"/>
          <p:cNvGraphicFramePr/>
          <p:nvPr/>
        </p:nvGraphicFramePr>
        <p:xfrm>
          <a:off x="813825" y="1234440"/>
          <a:ext cx="3000000" cy="3000000"/>
        </p:xfrm>
        <a:graphic>
          <a:graphicData uri="http://schemas.openxmlformats.org/drawingml/2006/table">
            <a:tbl>
              <a:tblPr>
                <a:noFill/>
                <a:tableStyleId>{1814DA2C-5863-490C-A2B7-5A24C460AE45}</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would a hawk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move to New York City?</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need a partner to play the </a:t>
                      </a:r>
                      <a:r>
                        <a:rPr i="1" lang="en" sz="1000">
                          <a:solidFill>
                            <a:srgbClr val="595959"/>
                          </a:solidFill>
                          <a:latin typeface="Poppins"/>
                          <a:ea typeface="Poppins"/>
                          <a:cs typeface="Poppins"/>
                          <a:sym typeface="Poppins"/>
                        </a:rPr>
                        <a:t>Eat or Be Eaten</a:t>
                      </a:r>
                      <a:r>
                        <a:rPr lang="en" sz="1000">
                          <a:solidFill>
                            <a:srgbClr val="595959"/>
                          </a:solidFill>
                          <a:latin typeface="Poppins"/>
                          <a:ea typeface="Poppins"/>
                          <a:cs typeface="Poppins"/>
                          <a:sym typeface="Poppins"/>
                        </a:rPr>
                        <a:t> game, but you can try a modification where they make the longest food chains on their own.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Look at the supply list and print 4x the number of </a:t>
                      </a:r>
                      <a:r>
                        <a:rPr i="1" lang="en" sz="1000">
                          <a:solidFill>
                            <a:srgbClr val="595959"/>
                          </a:solidFill>
                          <a:latin typeface="Poppins"/>
                          <a:ea typeface="Poppins"/>
                          <a:cs typeface="Poppins"/>
                          <a:sym typeface="Poppins"/>
                        </a:rPr>
                        <a:t>Eat or Be Eaten Cards</a:t>
                      </a:r>
                      <a:r>
                        <a:rPr lang="en" sz="1000">
                          <a:solidFill>
                            <a:srgbClr val="595959"/>
                          </a:solidFill>
                          <a:latin typeface="Poppins"/>
                          <a:ea typeface="Poppins"/>
                          <a:cs typeface="Poppins"/>
                          <a:sym typeface="Poppins"/>
                        </a:rPr>
                        <a:t> listed. You do not need to print the </a:t>
                      </a:r>
                      <a:r>
                        <a:rPr i="1" lang="en" sz="1000">
                          <a:solidFill>
                            <a:srgbClr val="595959"/>
                          </a:solidFill>
                          <a:latin typeface="Poppins"/>
                          <a:ea typeface="Poppins"/>
                          <a:cs typeface="Poppins"/>
                          <a:sym typeface="Poppins"/>
                        </a:rPr>
                        <a:t>Rules of the Game</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lnSpc>
                          <a:spcPct val="100000"/>
                        </a:lnSpc>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lnSpc>
                          <a:spcPct val="100000"/>
                        </a:lnSpc>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t>
                      </a:r>
                      <a:r>
                        <a:rPr lang="en" sz="1000">
                          <a:solidFill>
                            <a:srgbClr val="595959"/>
                          </a:solidFill>
                          <a:latin typeface="Poppins"/>
                          <a:ea typeface="Poppins"/>
                          <a:cs typeface="Poppins"/>
                          <a:sym typeface="Poppins"/>
                        </a:rPr>
                        <a:t>the </a:t>
                      </a:r>
                      <a:r>
                        <a:rPr i="1" lang="en" sz="1000">
                          <a:solidFill>
                            <a:srgbClr val="595959"/>
                          </a:solidFill>
                          <a:latin typeface="Poppins"/>
                          <a:ea typeface="Poppins"/>
                          <a:cs typeface="Poppins"/>
                          <a:sym typeface="Poppins"/>
                        </a:rPr>
                        <a:t>Eat or Be Eaten Cards</a:t>
                      </a:r>
                      <a:r>
                        <a:rPr lang="en" sz="1000">
                          <a:solidFill>
                            <a:srgbClr val="595959"/>
                          </a:solidFill>
                          <a:latin typeface="Poppins"/>
                          <a:ea typeface="Poppins"/>
                          <a:cs typeface="Poppins"/>
                          <a:sym typeface="Poppins"/>
                        </a:rPr>
                        <a:t> (a digital copy will not work). Each student also needs the </a:t>
                      </a:r>
                      <a:r>
                        <a:rPr i="1" lang="en" sz="1000">
                          <a:solidFill>
                            <a:srgbClr val="595959"/>
                          </a:solidFill>
                          <a:latin typeface="Poppins"/>
                          <a:ea typeface="Poppins"/>
                          <a:cs typeface="Poppins"/>
                          <a:sym typeface="Poppins"/>
                        </a:rPr>
                        <a:t>Score Card</a:t>
                      </a:r>
                      <a:r>
                        <a:rPr lang="en" sz="1000">
                          <a:solidFill>
                            <a:srgbClr val="595959"/>
                          </a:solidFill>
                          <a:latin typeface="Poppins"/>
                          <a:ea typeface="Poppins"/>
                          <a:cs typeface="Poppins"/>
                          <a:sym typeface="Poppins"/>
                        </a:rPr>
                        <a:t> (or assign the digital version).</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do plants eat?</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a:t>
                      </a:r>
                      <a:r>
                        <a:rPr i="1" lang="en" sz="1000">
                          <a:solidFill>
                            <a:srgbClr val="595959"/>
                          </a:solidFill>
                          <a:latin typeface="Poppins"/>
                          <a:ea typeface="Poppins"/>
                          <a:cs typeface="Poppins"/>
                          <a:sym typeface="Poppins"/>
                        </a:rPr>
                        <a:t>Weighing Air</a:t>
                      </a:r>
                      <a:r>
                        <a:rPr lang="en" sz="1000">
                          <a:solidFill>
                            <a:srgbClr val="595959"/>
                          </a:solidFill>
                          <a:latin typeface="Poppins"/>
                          <a:ea typeface="Poppins"/>
                          <a:cs typeface="Poppins"/>
                          <a:sym typeface="Poppins"/>
                        </a:rPr>
                        <a:t> activity for the class to observe.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Give each student the </a:t>
                      </a:r>
                      <a:r>
                        <a:rPr i="1" lang="en" sz="1000">
                          <a:solidFill>
                            <a:srgbClr val="595959"/>
                          </a:solidFill>
                          <a:latin typeface="Poppins"/>
                          <a:ea typeface="Poppins"/>
                          <a:cs typeface="Poppins"/>
                          <a:sym typeface="Poppins"/>
                        </a:rPr>
                        <a:t>Weighing Air</a:t>
                      </a:r>
                      <a:r>
                        <a:rPr lang="en" sz="1000">
                          <a:solidFill>
                            <a:srgbClr val="595959"/>
                          </a:solidFill>
                          <a:latin typeface="Poppins"/>
                          <a:ea typeface="Poppins"/>
                          <a:cs typeface="Poppins"/>
                          <a:sym typeface="Poppins"/>
                        </a:rPr>
                        <a:t> worksheet so they can record their observations.</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a:t>
                      </a:r>
                      <a:r>
                        <a:rPr i="1" lang="en" sz="1000">
                          <a:solidFill>
                            <a:schemeClr val="dk2"/>
                          </a:solidFill>
                          <a:latin typeface="Poppins"/>
                          <a:ea typeface="Poppins"/>
                          <a:cs typeface="Poppins"/>
                          <a:sym typeface="Poppins"/>
                        </a:rPr>
                        <a:t>Weighing Air </a:t>
                      </a:r>
                      <a:r>
                        <a:rPr lang="en" sz="1000">
                          <a:solidFill>
                            <a:srgbClr val="595959"/>
                          </a:solidFill>
                          <a:latin typeface="Poppins"/>
                          <a:ea typeface="Poppins"/>
                          <a:cs typeface="Poppins"/>
                          <a:sym typeface="Poppins"/>
                        </a:rPr>
                        <a:t>activity and demo over video conference. </a:t>
                      </a:r>
                      <a:endParaRPr sz="1000">
                        <a:solidFill>
                          <a:srgbClr val="595959"/>
                        </a:solidFill>
                        <a:latin typeface="Poppins"/>
                        <a:ea typeface="Poppins"/>
                        <a:cs typeface="Poppins"/>
                        <a:sym typeface="Poppins"/>
                      </a:endParaRPr>
                    </a:p>
                    <a:p>
                      <a:pPr indent="-154940" lvl="0" marL="228600" rtl="0" algn="l">
                        <a:spcBef>
                          <a:spcPts val="1000"/>
                        </a:spcBef>
                        <a:spcAft>
                          <a:spcPts val="0"/>
                        </a:spcAft>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rgbClr val="595959"/>
                          </a:solidFill>
                          <a:latin typeface="Poppins"/>
                          <a:ea typeface="Poppins"/>
                          <a:cs typeface="Poppins"/>
                          <a:sym typeface="Poppins"/>
                        </a:rPr>
                        <a:t>Weighing Air</a:t>
                      </a:r>
                      <a:r>
                        <a:rPr lang="en" sz="1000">
                          <a:solidFill>
                            <a:srgbClr val="595959"/>
                          </a:solidFill>
                          <a:latin typeface="Poppins"/>
                          <a:ea typeface="Poppins"/>
                          <a:cs typeface="Poppins"/>
                          <a:sym typeface="Poppins"/>
                        </a:rPr>
                        <a:t> worksheet (or assign the digital version) </a:t>
                      </a:r>
                      <a:r>
                        <a:rPr lang="en" sz="1000">
                          <a:solidFill>
                            <a:schemeClr val="dk2"/>
                          </a:solidFill>
                          <a:latin typeface="Poppins"/>
                          <a:ea typeface="Poppins"/>
                          <a:cs typeface="Poppins"/>
                          <a:sym typeface="Poppins"/>
                        </a:rPr>
                        <a:t>so they can record their observations.</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Where do fallen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leaves go?</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a control </a:t>
                      </a:r>
                      <a:r>
                        <a:rPr i="1" lang="en" sz="1000">
                          <a:solidFill>
                            <a:srgbClr val="595959"/>
                          </a:solidFill>
                          <a:latin typeface="Poppins"/>
                          <a:ea typeface="Poppins"/>
                          <a:cs typeface="Poppins"/>
                          <a:sym typeface="Poppins"/>
                        </a:rPr>
                        <a:t>Mold Terrarium</a:t>
                      </a:r>
                      <a:r>
                        <a:rPr lang="en" sz="1000">
                          <a:solidFill>
                            <a:srgbClr val="595959"/>
                          </a:solidFill>
                          <a:latin typeface="Poppins"/>
                          <a:ea typeface="Poppins"/>
                          <a:cs typeface="Poppins"/>
                          <a:sym typeface="Poppins"/>
                        </a:rPr>
                        <a:t> and have students vote on a few variables to test. Set up a few other Mold Terrariums with those variables changed.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Give each student the </a:t>
                      </a:r>
                      <a:r>
                        <a:rPr i="1" lang="en" sz="1000">
                          <a:solidFill>
                            <a:srgbClr val="595959"/>
                          </a:solidFill>
                          <a:latin typeface="Poppins"/>
                          <a:ea typeface="Poppins"/>
                          <a:cs typeface="Poppins"/>
                          <a:sym typeface="Poppins"/>
                        </a:rPr>
                        <a:t>Mold Terrarium </a:t>
                      </a:r>
                      <a:r>
                        <a:rPr lang="en" sz="1000">
                          <a:solidFill>
                            <a:srgbClr val="595959"/>
                          </a:solidFill>
                          <a:latin typeface="Poppins"/>
                          <a:ea typeface="Poppins"/>
                          <a:cs typeface="Poppins"/>
                          <a:sym typeface="Poppins"/>
                        </a:rPr>
                        <a:t>worksheet</a:t>
                      </a:r>
                      <a:r>
                        <a:rPr lang="en" sz="1000">
                          <a:solidFill>
                            <a:srgbClr val="595959"/>
                          </a:solidFill>
                          <a:latin typeface="Poppins"/>
                          <a:ea typeface="Poppins"/>
                          <a:cs typeface="Poppins"/>
                          <a:sym typeface="Poppins"/>
                        </a:rPr>
                        <a:t> to record their observations.</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activity with several Mold Terrariums and demo over video conference.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rgbClr val="595959"/>
                          </a:solidFill>
                          <a:latin typeface="Poppins"/>
                          <a:ea typeface="Poppins"/>
                          <a:cs typeface="Poppins"/>
                          <a:sym typeface="Poppins"/>
                        </a:rPr>
                        <a:t>Mold Terrarium</a:t>
                      </a:r>
                      <a:r>
                        <a:rPr lang="en" sz="1000">
                          <a:solidFill>
                            <a:srgbClr val="595959"/>
                          </a:solidFill>
                          <a:latin typeface="Poppins"/>
                          <a:ea typeface="Poppins"/>
                          <a:cs typeface="Poppins"/>
                          <a:sym typeface="Poppins"/>
                        </a:rPr>
                        <a:t> worksheet (or assign the digital version) to record their observations.</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Do worms really eat dirt?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Have students watch </a:t>
                      </a:r>
                      <a:r>
                        <a:rPr lang="en" sz="1000" u="sng">
                          <a:solidFill>
                            <a:schemeClr val="hlink"/>
                          </a:solidFill>
                          <a:latin typeface="Poppins Medium"/>
                          <a:ea typeface="Poppins Medium"/>
                          <a:cs typeface="Poppins Medium"/>
                          <a:sym typeface="Poppins Medium"/>
                          <a:hlinkClick r:id="rId5"/>
                        </a:rPr>
                        <a:t>this sped up video</a:t>
                      </a:r>
                      <a:r>
                        <a:rPr lang="en" sz="1000">
                          <a:solidFill>
                            <a:srgbClr val="595959"/>
                          </a:solidFill>
                          <a:latin typeface="Poppins"/>
                          <a:ea typeface="Poppins"/>
                          <a:cs typeface="Poppins"/>
                          <a:sym typeface="Poppins"/>
                        </a:rPr>
                        <a:t> of worms at work</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SzPts val="1000"/>
                        <a:buFont typeface="Poppins"/>
                        <a:buChar char="●"/>
                      </a:pPr>
                      <a:r>
                        <a:rPr lang="en" sz="1000">
                          <a:solidFill>
                            <a:srgbClr val="595959"/>
                          </a:solidFill>
                          <a:latin typeface="Poppins"/>
                          <a:ea typeface="Poppins"/>
                          <a:cs typeface="Poppins"/>
                          <a:sym typeface="Poppins"/>
                        </a:rPr>
                        <a:t>Ask students to follow the instructions on the screen and answer the questions.</a:t>
                      </a:r>
                      <a:endParaRPr sz="1000">
                        <a:solidFill>
                          <a:srgbClr val="595959"/>
                        </a:solidFill>
                        <a:highlight>
                          <a:srgbClr val="FFFF00"/>
                        </a:highlight>
                        <a:latin typeface="Poppins"/>
                        <a:ea typeface="Poppins"/>
                        <a:cs typeface="Poppins"/>
                        <a:sym typeface="Poppins"/>
                      </a:endParaRPr>
                    </a:p>
                  </a:txBody>
                  <a:tcPr marT="63500" marB="63500"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1"/>
                        </a:buClr>
                        <a:buSzPts val="1000"/>
                        <a:buFont typeface="Poppins"/>
                        <a:buChar char="●"/>
                      </a:pPr>
                      <a:r>
                        <a:rPr lang="en" sz="1000">
                          <a:solidFill>
                            <a:schemeClr val="dk2"/>
                          </a:solidFill>
                          <a:latin typeface="Poppins"/>
                          <a:ea typeface="Poppins"/>
                          <a:cs typeface="Poppins"/>
                          <a:sym typeface="Poppins"/>
                        </a:rPr>
                        <a:t>Have students watch </a:t>
                      </a:r>
                      <a:r>
                        <a:rPr lang="en" sz="1000" u="sng">
                          <a:solidFill>
                            <a:schemeClr val="hlink"/>
                          </a:solidFill>
                          <a:latin typeface="Poppins Medium"/>
                          <a:ea typeface="Poppins Medium"/>
                          <a:cs typeface="Poppins Medium"/>
                          <a:sym typeface="Poppins Medium"/>
                          <a:hlinkClick r:id="rId6"/>
                        </a:rPr>
                        <a:t>this sped up video</a:t>
                      </a:r>
                      <a:r>
                        <a:rPr lang="en" sz="1000">
                          <a:solidFill>
                            <a:schemeClr val="dk2"/>
                          </a:solidFill>
                          <a:latin typeface="Poppins"/>
                          <a:ea typeface="Poppins"/>
                          <a:cs typeface="Poppins"/>
                          <a:sym typeface="Poppins"/>
                        </a:rPr>
                        <a:t> of worms at work.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1"/>
                        </a:buClr>
                        <a:buSzPts val="1000"/>
                        <a:buFont typeface="Poppins"/>
                        <a:buChar char="●"/>
                      </a:pPr>
                      <a:r>
                        <a:rPr lang="en" sz="1000">
                          <a:solidFill>
                            <a:schemeClr val="dk2"/>
                          </a:solidFill>
                          <a:latin typeface="Poppins"/>
                          <a:ea typeface="Poppins"/>
                          <a:cs typeface="Poppins"/>
                          <a:sym typeface="Poppins"/>
                        </a:rPr>
                        <a:t>Ask students to follow the instructions on the screen and answer the questions.</a:t>
                      </a:r>
                      <a:endParaRPr sz="1000">
                        <a:solidFill>
                          <a:srgbClr val="595959"/>
                        </a:solidFill>
                        <a:latin typeface="Poppins"/>
                        <a:ea typeface="Poppins"/>
                        <a:cs typeface="Poppins"/>
                        <a:sym typeface="Poppins"/>
                      </a:endParaRPr>
                    </a:p>
                  </a:txBody>
                  <a:tcPr marT="63500" marB="63500"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85" name="Google Shape;85;p14"/>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2</a:t>
            </a:r>
            <a:endParaRPr sz="1300">
              <a:solidFill>
                <a:srgbClr val="7E7E7E"/>
              </a:solidFill>
              <a:latin typeface="Poppins"/>
              <a:ea typeface="Poppins"/>
              <a:cs typeface="Poppins"/>
              <a:sym typeface="Poppins"/>
            </a:endParaRPr>
          </a:p>
        </p:txBody>
      </p:sp>
      <p:grpSp>
        <p:nvGrpSpPr>
          <p:cNvPr id="86" name="Google Shape;86;p14"/>
          <p:cNvGrpSpPr/>
          <p:nvPr/>
        </p:nvGrpSpPr>
        <p:grpSpPr>
          <a:xfrm>
            <a:off x="813816" y="1588250"/>
            <a:ext cx="1846800" cy="5573700"/>
            <a:chOff x="813816" y="1588250"/>
            <a:chExt cx="1846800" cy="5573700"/>
          </a:xfrm>
        </p:grpSpPr>
        <p:sp>
          <p:nvSpPr>
            <p:cNvPr id="87" name="Google Shape;87;p14"/>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 name="Google Shape;88;p14"/>
            <p:cNvGrpSpPr/>
            <p:nvPr/>
          </p:nvGrpSpPr>
          <p:grpSpPr>
            <a:xfrm>
              <a:off x="899027" y="1938528"/>
              <a:ext cx="1280105" cy="4315968"/>
              <a:chOff x="899027" y="1938528"/>
              <a:chExt cx="1280105" cy="4315968"/>
            </a:xfrm>
          </p:grpSpPr>
          <p:grpSp>
            <p:nvGrpSpPr>
              <p:cNvPr id="89" name="Google Shape;89;p14"/>
              <p:cNvGrpSpPr/>
              <p:nvPr/>
            </p:nvGrpSpPr>
            <p:grpSpPr>
              <a:xfrm>
                <a:off x="899033" y="1938528"/>
                <a:ext cx="1280100" cy="219600"/>
                <a:chOff x="1037158" y="2002771"/>
                <a:chExt cx="1280100" cy="219600"/>
              </a:xfrm>
            </p:grpSpPr>
            <p:sp>
              <p:nvSpPr>
                <p:cNvPr id="90" name="Google Shape;90;p14"/>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1" name="Google Shape;91;p14"/>
                <p:cNvSpPr/>
                <p:nvPr/>
              </p:nvSpPr>
              <p:spPr>
                <a:xfrm>
                  <a:off x="1037158" y="2002771"/>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92" name="Google Shape;92;p14"/>
              <p:cNvGrpSpPr/>
              <p:nvPr/>
            </p:nvGrpSpPr>
            <p:grpSpPr>
              <a:xfrm>
                <a:off x="899027" y="4700016"/>
                <a:ext cx="1280100" cy="219600"/>
                <a:chOff x="899027" y="4672372"/>
                <a:chExt cx="1280100" cy="219600"/>
              </a:xfrm>
            </p:grpSpPr>
            <p:sp>
              <p:nvSpPr>
                <p:cNvPr id="93" name="Google Shape;93;p14"/>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4" name="Google Shape;94;p14"/>
                <p:cNvSpPr/>
                <p:nvPr/>
              </p:nvSpPr>
              <p:spPr>
                <a:xfrm>
                  <a:off x="899027" y="467237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95" name="Google Shape;95;p14"/>
              <p:cNvGrpSpPr/>
              <p:nvPr/>
            </p:nvGrpSpPr>
            <p:grpSpPr>
              <a:xfrm>
                <a:off x="899028" y="3364992"/>
                <a:ext cx="1280100" cy="219600"/>
                <a:chOff x="899028" y="3337573"/>
                <a:chExt cx="1280100" cy="219600"/>
              </a:xfrm>
            </p:grpSpPr>
            <p:sp>
              <p:nvSpPr>
                <p:cNvPr id="96" name="Google Shape;96;p14"/>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7" name="Google Shape;97;p14"/>
                <p:cNvSpPr/>
                <p:nvPr/>
              </p:nvSpPr>
              <p:spPr>
                <a:xfrm>
                  <a:off x="899028" y="3337573"/>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98" name="Google Shape;98;p14"/>
              <p:cNvGrpSpPr/>
              <p:nvPr/>
            </p:nvGrpSpPr>
            <p:grpSpPr>
              <a:xfrm>
                <a:off x="899033" y="6025896"/>
                <a:ext cx="1280100" cy="228600"/>
                <a:chOff x="899033" y="6025896"/>
                <a:chExt cx="1280100" cy="228600"/>
              </a:xfrm>
            </p:grpSpPr>
            <p:sp>
              <p:nvSpPr>
                <p:cNvPr id="99" name="Google Shape;99;p14"/>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00" name="Google Shape;100;p14"/>
                <p:cNvSpPr/>
                <p:nvPr/>
              </p:nvSpPr>
              <p:spPr>
                <a:xfrm>
                  <a:off x="899033" y="6025896"/>
                  <a:ext cx="1280100" cy="228600"/>
                </a:xfrm>
                <a:prstGeom prst="roundRect">
                  <a:avLst>
                    <a:gd fmla="val 16667" name="adj"/>
                  </a:avLst>
                </a:prstGeom>
                <a:solidFill>
                  <a:srgbClr val="F86841">
                    <a:alpha val="435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Substitute Activity</a:t>
                  </a:r>
                  <a:endParaRPr sz="900">
                    <a:solidFill>
                      <a:srgbClr val="333333"/>
                    </a:solidFill>
                    <a:latin typeface="Poppins Medium"/>
                    <a:ea typeface="Poppins Medium"/>
                    <a:cs typeface="Poppins Medium"/>
                    <a:sym typeface="Poppins Medium"/>
                  </a:endParaRPr>
                </a:p>
              </p:txBody>
            </p:sp>
          </p:grpSp>
        </p:grpSp>
      </p:grpSp>
      <p:sp>
        <p:nvSpPr>
          <p:cNvPr id="101" name="Google Shape;101;p14"/>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5</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Web of Life</a:t>
            </a:r>
            <a:endParaRPr b="1">
              <a:solidFill>
                <a:srgbClr val="4999ED"/>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graphicFrame>
        <p:nvGraphicFramePr>
          <p:cNvPr id="106" name="Google Shape;106;p15"/>
          <p:cNvGraphicFramePr/>
          <p:nvPr/>
        </p:nvGraphicFramePr>
        <p:xfrm>
          <a:off x="813825" y="1234440"/>
          <a:ext cx="3000000" cy="3000000"/>
        </p:xfrm>
        <a:graphic>
          <a:graphicData uri="http://schemas.openxmlformats.org/drawingml/2006/table">
            <a:tbl>
              <a:tblPr>
                <a:noFill/>
                <a:tableStyleId>{1814DA2C-5863-490C-A2B7-5A24C460AE45}</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you have to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clean a fish tank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but not a pond</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Watch what’s happening below the water’s surface in </a:t>
                      </a:r>
                      <a:r>
                        <a:rPr lang="en" sz="10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this underwater video observation</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p>
                      <a:pPr indent="-154940" lvl="0" marL="228600" rtl="0" algn="l">
                        <a:spcBef>
                          <a:spcPts val="1000"/>
                        </a:spcBef>
                        <a:spcAft>
                          <a:spcPts val="0"/>
                        </a:spcAft>
                        <a:buSzPts val="1000"/>
                        <a:buFont typeface="Poppins"/>
                        <a:buChar char="●"/>
                      </a:pPr>
                      <a:r>
                        <a:rPr lang="en" sz="1000">
                          <a:solidFill>
                            <a:srgbClr val="595959"/>
                          </a:solidFill>
                          <a:latin typeface="Poppins"/>
                          <a:ea typeface="Poppins"/>
                          <a:cs typeface="Poppins"/>
                          <a:sym typeface="Poppins"/>
                        </a:rPr>
                        <a:t>Discuss the questions. Students will draw a pond and label organisms with their roles in the ecosystem. </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Watch what’s happening below the water’s surface in </a:t>
                      </a:r>
                      <a:r>
                        <a:rPr lang="en" sz="1000" u="sng">
                          <a:solidFill>
                            <a:srgbClr val="4999ED"/>
                          </a:solidFill>
                          <a:latin typeface="Poppins Medium"/>
                          <a:ea typeface="Poppins Medium"/>
                          <a:cs typeface="Poppins Medium"/>
                          <a:sym typeface="Poppins Medium"/>
                          <a:hlinkClick r:id="rId6">
                            <a:extLst>
                              <a:ext uri="{A12FA001-AC4F-418D-AE19-62706E023703}">
                                <ahyp:hlinkClr val="tx"/>
                              </a:ext>
                            </a:extLst>
                          </a:hlinkClick>
                        </a:rPr>
                        <a:t>this underwater video observation</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p>
                      <a:pPr indent="-154940" lvl="0" marL="228600" rtl="0" algn="l">
                        <a:spcBef>
                          <a:spcPts val="1000"/>
                        </a:spcBef>
                        <a:spcAft>
                          <a:spcPts val="0"/>
                        </a:spcAft>
                        <a:buSzPts val="1000"/>
                        <a:buFont typeface="Poppins"/>
                        <a:buChar char="●"/>
                      </a:pPr>
                      <a:r>
                        <a:rPr lang="en" sz="1000">
                          <a:solidFill>
                            <a:srgbClr val="595959"/>
                          </a:solidFill>
                          <a:latin typeface="Poppins"/>
                          <a:ea typeface="Poppins"/>
                          <a:cs typeface="Poppins"/>
                          <a:sym typeface="Poppins"/>
                        </a:rPr>
                        <a:t>Discuss the questions. Students will draw a pond and label organisms with their roles in the ecosystem.  </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6</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did the dinosaurs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go extinct?</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a:t>
                      </a:r>
                      <a:r>
                        <a:rPr lang="en" sz="1000">
                          <a:solidFill>
                            <a:srgbClr val="595959"/>
                          </a:solidFill>
                          <a:latin typeface="Poppins"/>
                          <a:ea typeface="Poppins"/>
                          <a:cs typeface="Poppins"/>
                          <a:sym typeface="Poppins"/>
                        </a:rPr>
                        <a:t>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You will need 2x as much construction paper as the supply list indicates. Print 2x as many copies of the </a:t>
                      </a:r>
                      <a:r>
                        <a:rPr i="1" lang="en" sz="1000">
                          <a:solidFill>
                            <a:srgbClr val="595959"/>
                          </a:solidFill>
                          <a:latin typeface="Poppins"/>
                          <a:ea typeface="Poppins"/>
                          <a:cs typeface="Poppins"/>
                          <a:sym typeface="Poppins"/>
                        </a:rPr>
                        <a:t>Dino Die-Off Cards</a:t>
                      </a:r>
                      <a:r>
                        <a:rPr lang="en" sz="1000">
                          <a:solidFill>
                            <a:srgbClr val="595959"/>
                          </a:solidFill>
                          <a:latin typeface="Poppins"/>
                          <a:ea typeface="Poppins"/>
                          <a:cs typeface="Poppins"/>
                          <a:sym typeface="Poppins"/>
                        </a:rPr>
                        <a:t> so that each student has a set.</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set of the printed </a:t>
                      </a:r>
                      <a:r>
                        <a:rPr i="1" lang="en" sz="1000">
                          <a:solidFill>
                            <a:srgbClr val="595959"/>
                          </a:solidFill>
                          <a:latin typeface="Poppins"/>
                          <a:ea typeface="Poppins"/>
                          <a:cs typeface="Poppins"/>
                          <a:sym typeface="Poppins"/>
                        </a:rPr>
                        <a:t>Dino Die-Off Cards</a:t>
                      </a:r>
                      <a:r>
                        <a:rPr lang="en" sz="1000">
                          <a:solidFill>
                            <a:srgbClr val="595959"/>
                          </a:solidFill>
                          <a:latin typeface="Poppins"/>
                          <a:ea typeface="Poppins"/>
                          <a:cs typeface="Poppins"/>
                          <a:sym typeface="Poppins"/>
                        </a:rPr>
                        <a:t>, 35 strips of colored construction paper and 20 strips of black construction paper.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Each student also needs the </a:t>
                      </a:r>
                      <a:r>
                        <a:rPr i="1" lang="en" sz="1000">
                          <a:solidFill>
                            <a:srgbClr val="595959"/>
                          </a:solidFill>
                          <a:latin typeface="Poppins"/>
                          <a:ea typeface="Poppins"/>
                          <a:cs typeface="Poppins"/>
                          <a:sym typeface="Poppins"/>
                        </a:rPr>
                        <a:t>Dinosaur Food Web</a:t>
                      </a:r>
                      <a:r>
                        <a:rPr lang="en" sz="1000">
                          <a:solidFill>
                            <a:srgbClr val="595959"/>
                          </a:solidFill>
                          <a:latin typeface="Poppins"/>
                          <a:ea typeface="Poppins"/>
                          <a:cs typeface="Poppins"/>
                          <a:sym typeface="Poppins"/>
                        </a:rPr>
                        <a:t> worksheet (or assign the digital version).</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07" name="Google Shape;107;p15"/>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3</a:t>
            </a:r>
            <a:endParaRPr sz="1300">
              <a:solidFill>
                <a:srgbClr val="7E7E7E"/>
              </a:solidFill>
              <a:latin typeface="Poppins"/>
              <a:ea typeface="Poppins"/>
              <a:cs typeface="Poppins"/>
              <a:sym typeface="Poppins"/>
            </a:endParaRPr>
          </a:p>
        </p:txBody>
      </p:sp>
      <p:grpSp>
        <p:nvGrpSpPr>
          <p:cNvPr id="108" name="Google Shape;108;p15"/>
          <p:cNvGrpSpPr/>
          <p:nvPr/>
        </p:nvGrpSpPr>
        <p:grpSpPr>
          <a:xfrm>
            <a:off x="813825" y="1592225"/>
            <a:ext cx="1846800" cy="2763300"/>
            <a:chOff x="813825" y="1588250"/>
            <a:chExt cx="1846800" cy="2763300"/>
          </a:xfrm>
        </p:grpSpPr>
        <p:sp>
          <p:nvSpPr>
            <p:cNvPr id="109" name="Google Shape;109;p15"/>
            <p:cNvSpPr/>
            <p:nvPr/>
          </p:nvSpPr>
          <p:spPr>
            <a:xfrm>
              <a:off x="813825" y="1588250"/>
              <a:ext cx="1846800" cy="276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 name="Google Shape;110;p15"/>
            <p:cNvGrpSpPr/>
            <p:nvPr/>
          </p:nvGrpSpPr>
          <p:grpSpPr>
            <a:xfrm>
              <a:off x="899028" y="1938528"/>
              <a:ext cx="1280105" cy="1646064"/>
              <a:chOff x="899028" y="1938528"/>
              <a:chExt cx="1280105" cy="1646064"/>
            </a:xfrm>
          </p:grpSpPr>
          <p:grpSp>
            <p:nvGrpSpPr>
              <p:cNvPr id="111" name="Google Shape;111;p15"/>
              <p:cNvGrpSpPr/>
              <p:nvPr/>
            </p:nvGrpSpPr>
            <p:grpSpPr>
              <a:xfrm>
                <a:off x="899033" y="1938528"/>
                <a:ext cx="1280100" cy="219600"/>
                <a:chOff x="1037158" y="2002771"/>
                <a:chExt cx="1280100" cy="219600"/>
              </a:xfrm>
            </p:grpSpPr>
            <p:sp>
              <p:nvSpPr>
                <p:cNvPr id="112" name="Google Shape;112;p15"/>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3" name="Google Shape;113;p15"/>
                <p:cNvSpPr/>
                <p:nvPr/>
              </p:nvSpPr>
              <p:spPr>
                <a:xfrm>
                  <a:off x="1037158" y="2002771"/>
                  <a:ext cx="1280100" cy="219600"/>
                </a:xfrm>
                <a:prstGeom prst="roundRect">
                  <a:avLst>
                    <a:gd fmla="val 16667" name="adj"/>
                  </a:avLst>
                </a:prstGeom>
                <a:solidFill>
                  <a:srgbClr val="F86841">
                    <a:alpha val="435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Substitute Activity</a:t>
                  </a:r>
                  <a:endParaRPr sz="900">
                    <a:solidFill>
                      <a:srgbClr val="333333"/>
                    </a:solidFill>
                    <a:latin typeface="Poppins Medium"/>
                    <a:ea typeface="Poppins Medium"/>
                    <a:cs typeface="Poppins Medium"/>
                    <a:sym typeface="Poppins Medium"/>
                  </a:endParaRPr>
                </a:p>
              </p:txBody>
            </p:sp>
          </p:grpSp>
          <p:grpSp>
            <p:nvGrpSpPr>
              <p:cNvPr id="114" name="Google Shape;114;p15"/>
              <p:cNvGrpSpPr/>
              <p:nvPr/>
            </p:nvGrpSpPr>
            <p:grpSpPr>
              <a:xfrm>
                <a:off x="899028" y="3364992"/>
                <a:ext cx="1280100" cy="219600"/>
                <a:chOff x="899028" y="3337573"/>
                <a:chExt cx="1280100" cy="219600"/>
              </a:xfrm>
            </p:grpSpPr>
            <p:sp>
              <p:nvSpPr>
                <p:cNvPr id="115" name="Google Shape;115;p15"/>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6" name="Google Shape;116;p15"/>
                <p:cNvSpPr/>
                <p:nvPr/>
              </p:nvSpPr>
              <p:spPr>
                <a:xfrm>
                  <a:off x="899028" y="3337573"/>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grpSp>
      <p:sp>
        <p:nvSpPr>
          <p:cNvPr id="117" name="Google Shape;117;p15"/>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5</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Web of Life</a:t>
            </a:r>
            <a:endParaRPr b="1">
              <a:solidFill>
                <a:srgbClr val="4999ED"/>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graphicFrame>
        <p:nvGraphicFramePr>
          <p:cNvPr id="122" name="Google Shape;122;p16"/>
          <p:cNvGraphicFramePr/>
          <p:nvPr/>
        </p:nvGraphicFramePr>
        <p:xfrm>
          <a:off x="813825" y="1234440"/>
          <a:ext cx="3000000" cy="3000000"/>
        </p:xfrm>
        <a:graphic>
          <a:graphicData uri="http://schemas.openxmlformats.org/drawingml/2006/table">
            <a:tbl>
              <a:tblPr>
                <a:noFill/>
                <a:tableStyleId>{1814DA2C-5863-490C-A2B7-5A24C460AE45}</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much water is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in the world</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Give</a:t>
                      </a:r>
                      <a:r>
                        <a:rPr lang="en" sz="1000">
                          <a:solidFill>
                            <a:srgbClr val="595959"/>
                          </a:solidFill>
                          <a:latin typeface="Poppins"/>
                          <a:ea typeface="Poppins"/>
                          <a:cs typeface="Poppins"/>
                          <a:sym typeface="Poppins"/>
                        </a:rPr>
                        <a:t> each student one part of the </a:t>
                      </a:r>
                      <a:r>
                        <a:rPr i="1" lang="en" sz="1000">
                          <a:solidFill>
                            <a:srgbClr val="595959"/>
                          </a:solidFill>
                          <a:latin typeface="Poppins"/>
                          <a:ea typeface="Poppins"/>
                          <a:cs typeface="Poppins"/>
                          <a:sym typeface="Poppins"/>
                        </a:rPr>
                        <a:t>World Map</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Instead of having students add stickers to the graph, we suggest you add the stickers to the class bar graph.</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one part of the </a:t>
                      </a:r>
                      <a:r>
                        <a:rPr i="1" lang="en" sz="1000">
                          <a:solidFill>
                            <a:srgbClr val="595959"/>
                          </a:solidFill>
                          <a:latin typeface="Poppins"/>
                          <a:ea typeface="Poppins"/>
                          <a:cs typeface="Poppins"/>
                          <a:sym typeface="Poppins"/>
                        </a:rPr>
                        <a:t>World Map </a:t>
                      </a:r>
                      <a:r>
                        <a:rPr lang="en" sz="1000">
                          <a:solidFill>
                            <a:srgbClr val="595959"/>
                          </a:solidFill>
                          <a:latin typeface="Poppins"/>
                          <a:ea typeface="Poppins"/>
                          <a:cs typeface="Poppins"/>
                          <a:sym typeface="Poppins"/>
                        </a:rPr>
                        <a:t>(or assign the digital version).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If you can meet with your class virtually, students can work together with you to create a class bar graph (with you putting stickers on the graph).</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much salt is in the ocean?</a:t>
                      </a:r>
                      <a:endParaRPr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Prepare the Tiny Ocean model </a:t>
                      </a:r>
                      <a:r>
                        <a:rPr lang="en" sz="1000">
                          <a:solidFill>
                            <a:schemeClr val="dk2"/>
                          </a:solidFill>
                          <a:latin typeface="Poppins"/>
                          <a:ea typeface="Poppins"/>
                          <a:cs typeface="Poppins"/>
                          <a:sym typeface="Poppins"/>
                        </a:rPr>
                        <a:t>for the entire class to observe.</a:t>
                      </a:r>
                      <a:endParaRPr sz="1000">
                        <a:solidFill>
                          <a:schemeClr val="dk2"/>
                        </a:solidFill>
                        <a:latin typeface="Poppins"/>
                        <a:ea typeface="Poppins"/>
                        <a:cs typeface="Poppins"/>
                        <a:sym typeface="Poppins"/>
                      </a:endParaRPr>
                    </a:p>
                    <a:p>
                      <a:pPr indent="-154940" lvl="0" marL="228600" rtl="0" algn="l">
                        <a:spcBef>
                          <a:spcPts val="600"/>
                        </a:spcBef>
                        <a:spcAft>
                          <a:spcPts val="0"/>
                        </a:spcAft>
                        <a:buSzPts val="1000"/>
                        <a:buFont typeface="Poppins"/>
                        <a:buChar char="●"/>
                      </a:pPr>
                      <a:r>
                        <a:rPr lang="en" sz="1000">
                          <a:solidFill>
                            <a:srgbClr val="595959"/>
                          </a:solidFill>
                          <a:latin typeface="Poppins"/>
                          <a:ea typeface="Poppins"/>
                          <a:cs typeface="Poppins"/>
                          <a:sym typeface="Poppins"/>
                        </a:rPr>
                        <a:t>Give each student the </a:t>
                      </a:r>
                      <a:r>
                        <a:rPr i="1" lang="en" sz="1000">
                          <a:solidFill>
                            <a:srgbClr val="595959"/>
                          </a:solidFill>
                          <a:latin typeface="Poppins"/>
                          <a:ea typeface="Poppins"/>
                          <a:cs typeface="Poppins"/>
                          <a:sym typeface="Poppins"/>
                        </a:rPr>
                        <a:t>Tiny Ocean </a:t>
                      </a:r>
                      <a:r>
                        <a:rPr lang="en" sz="1000">
                          <a:solidFill>
                            <a:srgbClr val="595959"/>
                          </a:solidFill>
                          <a:latin typeface="Poppins"/>
                          <a:ea typeface="Poppins"/>
                          <a:cs typeface="Poppins"/>
                          <a:sym typeface="Poppins"/>
                        </a:rPr>
                        <a:t>worksheet so they can record their ideas and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SzPts val="1000"/>
                        <a:buFont typeface="Poppins"/>
                        <a:buChar char="●"/>
                      </a:pPr>
                      <a:r>
                        <a:rPr lang="en" sz="1000">
                          <a:solidFill>
                            <a:schemeClr val="dk2"/>
                          </a:solidFill>
                          <a:latin typeface="Poppins"/>
                          <a:ea typeface="Poppins"/>
                          <a:cs typeface="Poppins"/>
                          <a:sym typeface="Poppins"/>
                        </a:rPr>
                        <a:t>Prepare the Tiny Ocean model </a:t>
                      </a:r>
                      <a:r>
                        <a:rPr lang="en" sz="1000">
                          <a:solidFill>
                            <a:srgbClr val="595959"/>
                          </a:solidFill>
                          <a:latin typeface="Poppins"/>
                          <a:ea typeface="Poppins"/>
                          <a:cs typeface="Poppins"/>
                          <a:sym typeface="Poppins"/>
                        </a:rPr>
                        <a:t>and demo over video conference.</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chemeClr val="dk2"/>
                          </a:solidFill>
                          <a:latin typeface="Poppins"/>
                          <a:ea typeface="Poppins"/>
                          <a:cs typeface="Poppins"/>
                          <a:sym typeface="Poppins"/>
                        </a:rPr>
                        <a:t>Tiny Ocean </a:t>
                      </a:r>
                      <a:r>
                        <a:rPr lang="en" sz="1000">
                          <a:solidFill>
                            <a:schemeClr val="dk2"/>
                          </a:solidFill>
                          <a:latin typeface="Poppins"/>
                          <a:ea typeface="Poppins"/>
                          <a:cs typeface="Poppins"/>
                          <a:sym typeface="Poppins"/>
                        </a:rPr>
                        <a:t>worksheet </a:t>
                      </a:r>
                      <a:r>
                        <a:rPr lang="en" sz="1000">
                          <a:solidFill>
                            <a:srgbClr val="595959"/>
                          </a:solidFill>
                          <a:latin typeface="Poppins"/>
                          <a:ea typeface="Poppins"/>
                          <a:cs typeface="Poppins"/>
                          <a:sym typeface="Poppins"/>
                        </a:rPr>
                        <a:t>(or assign the digital version) so they can record their ideas and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When you turn on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the faucet, where does the water come from?</a:t>
                      </a:r>
                      <a:endParaRPr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Print 4x as many copies of the </a:t>
                      </a:r>
                      <a:r>
                        <a:rPr i="1" lang="en" sz="1000">
                          <a:solidFill>
                            <a:srgbClr val="595959"/>
                          </a:solidFill>
                          <a:latin typeface="Poppins"/>
                          <a:ea typeface="Poppins"/>
                          <a:cs typeface="Poppins"/>
                          <a:sym typeface="Poppins"/>
                        </a:rPr>
                        <a:t>Mapmaker’s Map</a:t>
                      </a:r>
                      <a:r>
                        <a:rPr lang="en" sz="1000">
                          <a:solidFill>
                            <a:srgbClr val="595959"/>
                          </a:solidFill>
                          <a:latin typeface="Poppins"/>
                          <a:ea typeface="Poppins"/>
                          <a:cs typeface="Poppins"/>
                          <a:sym typeface="Poppins"/>
                        </a:rPr>
                        <a:t>, </a:t>
                      </a:r>
                      <a:r>
                        <a:rPr i="1" lang="en" sz="1000">
                          <a:solidFill>
                            <a:srgbClr val="595959"/>
                          </a:solidFill>
                          <a:latin typeface="Poppins"/>
                          <a:ea typeface="Poppins"/>
                          <a:cs typeface="Poppins"/>
                          <a:sym typeface="Poppins"/>
                        </a:rPr>
                        <a:t>Plant &amp; Soil Clues</a:t>
                      </a:r>
                      <a:r>
                        <a:rPr lang="en" sz="1000">
                          <a:solidFill>
                            <a:srgbClr val="595959"/>
                          </a:solidFill>
                          <a:latin typeface="Poppins"/>
                          <a:ea typeface="Poppins"/>
                          <a:cs typeface="Poppins"/>
                          <a:sym typeface="Poppins"/>
                        </a:rPr>
                        <a:t> and </a:t>
                      </a:r>
                      <a:r>
                        <a:rPr i="1" lang="en" sz="1000">
                          <a:solidFill>
                            <a:srgbClr val="595959"/>
                          </a:solidFill>
                          <a:latin typeface="Poppins"/>
                          <a:ea typeface="Poppins"/>
                          <a:cs typeface="Poppins"/>
                          <a:sym typeface="Poppins"/>
                        </a:rPr>
                        <a:t>Wanted A Well </a:t>
                      </a:r>
                      <a:r>
                        <a:rPr lang="en" sz="1000">
                          <a:solidFill>
                            <a:srgbClr val="595959"/>
                          </a:solidFill>
                          <a:latin typeface="Poppins"/>
                          <a:ea typeface="Poppins"/>
                          <a:cs typeface="Poppins"/>
                          <a:sym typeface="Poppins"/>
                        </a:rPr>
                        <a:t>printouts. </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The activity is more fun in a group so we suggest supplying each student with their own printouts and collaborating in a group while maintaining distance.</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copy of the </a:t>
                      </a:r>
                      <a:r>
                        <a:rPr i="1" lang="en" sz="1000">
                          <a:solidFill>
                            <a:srgbClr val="595959"/>
                          </a:solidFill>
                          <a:latin typeface="Poppins"/>
                          <a:ea typeface="Poppins"/>
                          <a:cs typeface="Poppins"/>
                          <a:sym typeface="Poppins"/>
                        </a:rPr>
                        <a:t>Mapmaker’s Map</a:t>
                      </a:r>
                      <a:r>
                        <a:rPr lang="en" sz="1000">
                          <a:solidFill>
                            <a:srgbClr val="595959"/>
                          </a:solidFill>
                          <a:latin typeface="Poppins"/>
                          <a:ea typeface="Poppins"/>
                          <a:cs typeface="Poppins"/>
                          <a:sym typeface="Poppins"/>
                        </a:rPr>
                        <a:t>, </a:t>
                      </a:r>
                      <a:r>
                        <a:rPr i="1" lang="en" sz="1000">
                          <a:solidFill>
                            <a:srgbClr val="595959"/>
                          </a:solidFill>
                          <a:latin typeface="Poppins"/>
                          <a:ea typeface="Poppins"/>
                          <a:cs typeface="Poppins"/>
                          <a:sym typeface="Poppins"/>
                        </a:rPr>
                        <a:t>Plant &amp; Soil Clues</a:t>
                      </a:r>
                      <a:r>
                        <a:rPr lang="en" sz="1000">
                          <a:solidFill>
                            <a:srgbClr val="595959"/>
                          </a:solidFill>
                          <a:latin typeface="Poppins"/>
                          <a:ea typeface="Poppins"/>
                          <a:cs typeface="Poppins"/>
                          <a:sym typeface="Poppins"/>
                        </a:rPr>
                        <a:t> and </a:t>
                      </a:r>
                      <a:r>
                        <a:rPr i="1" lang="en" sz="1000">
                          <a:solidFill>
                            <a:srgbClr val="595959"/>
                          </a:solidFill>
                          <a:latin typeface="Poppins"/>
                          <a:ea typeface="Poppins"/>
                          <a:cs typeface="Poppins"/>
                          <a:sym typeface="Poppins"/>
                        </a:rPr>
                        <a:t>Wanted A Well </a:t>
                      </a:r>
                      <a:r>
                        <a:rPr lang="en" sz="1000">
                          <a:solidFill>
                            <a:srgbClr val="595959"/>
                          </a:solidFill>
                          <a:latin typeface="Poppins"/>
                          <a:ea typeface="Poppins"/>
                          <a:cs typeface="Poppins"/>
                          <a:sym typeface="Poppins"/>
                        </a:rPr>
                        <a:t>printouts (or assign the digital versions). </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The activity is more fun if students can collaborate virtually.</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23" name="Google Shape;123;p16"/>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4</a:t>
            </a:r>
            <a:endParaRPr sz="1300">
              <a:solidFill>
                <a:srgbClr val="7E7E7E"/>
              </a:solidFill>
              <a:latin typeface="Poppins"/>
              <a:ea typeface="Poppins"/>
              <a:cs typeface="Poppins"/>
              <a:sym typeface="Poppins"/>
            </a:endParaRPr>
          </a:p>
        </p:txBody>
      </p:sp>
      <p:grpSp>
        <p:nvGrpSpPr>
          <p:cNvPr id="124" name="Google Shape;124;p16"/>
          <p:cNvGrpSpPr/>
          <p:nvPr/>
        </p:nvGrpSpPr>
        <p:grpSpPr>
          <a:xfrm>
            <a:off x="813816" y="1588250"/>
            <a:ext cx="1846800" cy="5573700"/>
            <a:chOff x="-1776984" y="1588250"/>
            <a:chExt cx="1846800" cy="5573700"/>
          </a:xfrm>
        </p:grpSpPr>
        <p:sp>
          <p:nvSpPr>
            <p:cNvPr id="125" name="Google Shape;125;p16"/>
            <p:cNvSpPr/>
            <p:nvPr/>
          </p:nvSpPr>
          <p:spPr>
            <a:xfrm>
              <a:off x="-1776984"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16"/>
            <p:cNvGrpSpPr/>
            <p:nvPr/>
          </p:nvGrpSpPr>
          <p:grpSpPr>
            <a:xfrm>
              <a:off x="-1691767" y="1938528"/>
              <a:ext cx="1280100" cy="219600"/>
              <a:chOff x="1037158" y="2002771"/>
              <a:chExt cx="1280100" cy="219600"/>
            </a:xfrm>
          </p:grpSpPr>
          <p:sp>
            <p:nvSpPr>
              <p:cNvPr id="127" name="Google Shape;127;p16"/>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28" name="Google Shape;128;p16"/>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29" name="Google Shape;129;p16"/>
            <p:cNvGrpSpPr/>
            <p:nvPr/>
          </p:nvGrpSpPr>
          <p:grpSpPr>
            <a:xfrm>
              <a:off x="-1691773" y="3364991"/>
              <a:ext cx="1280100" cy="219600"/>
              <a:chOff x="899027" y="4672372"/>
              <a:chExt cx="1280100" cy="219600"/>
            </a:xfrm>
          </p:grpSpPr>
          <p:sp>
            <p:nvSpPr>
              <p:cNvPr id="130" name="Google Shape;130;p16"/>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1" name="Google Shape;131;p16"/>
              <p:cNvSpPr/>
              <p:nvPr/>
            </p:nvSpPr>
            <p:spPr>
              <a:xfrm>
                <a:off x="899027" y="467237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32" name="Google Shape;132;p16"/>
            <p:cNvGrpSpPr/>
            <p:nvPr/>
          </p:nvGrpSpPr>
          <p:grpSpPr>
            <a:xfrm>
              <a:off x="-1691767" y="4690871"/>
              <a:ext cx="1280100" cy="228600"/>
              <a:chOff x="899033" y="6025896"/>
              <a:chExt cx="1280100" cy="228600"/>
            </a:xfrm>
          </p:grpSpPr>
          <p:sp>
            <p:nvSpPr>
              <p:cNvPr id="133" name="Google Shape;133;p16"/>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4" name="Google Shape;134;p16"/>
              <p:cNvSpPr/>
              <p:nvPr/>
            </p:nvSpPr>
            <p:spPr>
              <a:xfrm>
                <a:off x="899033" y="6025896"/>
                <a:ext cx="1280100" cy="228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sp>
        <p:nvSpPr>
          <p:cNvPr id="135" name="Google Shape;135;p16"/>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5</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Watery Planet</a:t>
            </a:r>
            <a:endParaRPr b="1">
              <a:solidFill>
                <a:srgbClr val="4999ED"/>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9" name="Shape 139"/>
        <p:cNvGrpSpPr/>
        <p:nvPr/>
      </p:nvGrpSpPr>
      <p:grpSpPr>
        <a:xfrm>
          <a:off x="0" y="0"/>
          <a:ext cx="0" cy="0"/>
          <a:chOff x="0" y="0"/>
          <a:chExt cx="0" cy="0"/>
        </a:xfrm>
      </p:grpSpPr>
      <p:graphicFrame>
        <p:nvGraphicFramePr>
          <p:cNvPr id="140" name="Google Shape;140;p17"/>
          <p:cNvGraphicFramePr/>
          <p:nvPr/>
        </p:nvGraphicFramePr>
        <p:xfrm>
          <a:off x="813825" y="1234440"/>
          <a:ext cx="3000000" cy="3000000"/>
        </p:xfrm>
        <a:graphic>
          <a:graphicData uri="http://schemas.openxmlformats.org/drawingml/2006/table">
            <a:tbl>
              <a:tblPr>
                <a:noFill/>
                <a:tableStyleId>{1814DA2C-5863-490C-A2B7-5A24C460AE45}</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solidFill>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Can we make it rain?</a:t>
                      </a:r>
                      <a:endParaRPr b="1"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Prepare the 4 experimental set-ups (see the </a:t>
                      </a:r>
                      <a:r>
                        <a:rPr i="1" lang="en" sz="1000">
                          <a:solidFill>
                            <a:srgbClr val="595959"/>
                          </a:solidFill>
                          <a:latin typeface="Poppins"/>
                          <a:ea typeface="Poppins"/>
                          <a:cs typeface="Poppins"/>
                          <a:sym typeface="Poppins"/>
                        </a:rPr>
                        <a:t>Rainmaker Experiments</a:t>
                      </a:r>
                      <a:r>
                        <a:rPr lang="en" sz="1000">
                          <a:solidFill>
                            <a:srgbClr val="595959"/>
                          </a:solidFill>
                          <a:latin typeface="Poppins"/>
                          <a:ea typeface="Poppins"/>
                          <a:cs typeface="Poppins"/>
                          <a:sym typeface="Poppins"/>
                        </a:rPr>
                        <a:t> worksheet) </a:t>
                      </a:r>
                      <a:r>
                        <a:rPr lang="en" sz="1000">
                          <a:solidFill>
                            <a:schemeClr val="dk2"/>
                          </a:solidFill>
                          <a:latin typeface="Poppins"/>
                          <a:ea typeface="Poppins"/>
                          <a:cs typeface="Poppins"/>
                          <a:sym typeface="Poppins"/>
                        </a:rPr>
                        <a:t>for the entire class to observe.</a:t>
                      </a:r>
                      <a:endParaRPr sz="1000">
                        <a:solidFill>
                          <a:schemeClr val="dk2"/>
                        </a:solidFill>
                        <a:latin typeface="Poppins"/>
                        <a:ea typeface="Poppins"/>
                        <a:cs typeface="Poppins"/>
                        <a:sym typeface="Poppins"/>
                      </a:endParaRPr>
                    </a:p>
                    <a:p>
                      <a:pPr indent="-154940" lvl="0" marL="228600" rtl="0" algn="l">
                        <a:spcBef>
                          <a:spcPts val="600"/>
                        </a:spcBef>
                        <a:spcAft>
                          <a:spcPts val="0"/>
                        </a:spcAft>
                        <a:buSzPts val="1000"/>
                        <a:buFont typeface="Poppins"/>
                        <a:buChar char="●"/>
                      </a:pPr>
                      <a:r>
                        <a:rPr lang="en" sz="1000">
                          <a:solidFill>
                            <a:srgbClr val="595959"/>
                          </a:solidFill>
                          <a:latin typeface="Poppins"/>
                          <a:ea typeface="Poppins"/>
                          <a:cs typeface="Poppins"/>
                          <a:sym typeface="Poppins"/>
                        </a:rPr>
                        <a:t>Give each student the </a:t>
                      </a:r>
                      <a:r>
                        <a:rPr i="1" lang="en" sz="1000">
                          <a:solidFill>
                            <a:srgbClr val="595959"/>
                          </a:solidFill>
                          <a:latin typeface="Poppins"/>
                          <a:ea typeface="Poppins"/>
                          <a:cs typeface="Poppins"/>
                          <a:sym typeface="Poppins"/>
                        </a:rPr>
                        <a:t>Rainmaker Experiments</a:t>
                      </a:r>
                      <a:r>
                        <a:rPr lang="en" sz="1000">
                          <a:solidFill>
                            <a:srgbClr val="595959"/>
                          </a:solidFill>
                          <a:latin typeface="Poppins"/>
                          <a:ea typeface="Poppins"/>
                          <a:cs typeface="Poppins"/>
                          <a:sym typeface="Poppins"/>
                        </a:rPr>
                        <a:t> worksheet so they can record their ideas and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Prepare the 4 experimental set-ups </a:t>
                      </a:r>
                      <a:r>
                        <a:rPr lang="en" sz="1000">
                          <a:solidFill>
                            <a:schemeClr val="dk2"/>
                          </a:solidFill>
                          <a:latin typeface="Poppins"/>
                          <a:ea typeface="Poppins"/>
                          <a:cs typeface="Poppins"/>
                          <a:sym typeface="Poppins"/>
                        </a:rPr>
                        <a:t>(see the </a:t>
                      </a:r>
                      <a:r>
                        <a:rPr i="1" lang="en" sz="1000">
                          <a:solidFill>
                            <a:schemeClr val="dk2"/>
                          </a:solidFill>
                          <a:latin typeface="Poppins"/>
                          <a:ea typeface="Poppins"/>
                          <a:cs typeface="Poppins"/>
                          <a:sym typeface="Poppins"/>
                        </a:rPr>
                        <a:t>Rainmaker Experiments</a:t>
                      </a:r>
                      <a:r>
                        <a:rPr lang="en" sz="1000">
                          <a:solidFill>
                            <a:schemeClr val="dk2"/>
                          </a:solidFill>
                          <a:latin typeface="Poppins"/>
                          <a:ea typeface="Poppins"/>
                          <a:cs typeface="Poppins"/>
                          <a:sym typeface="Poppins"/>
                        </a:rPr>
                        <a:t> worksheet) </a:t>
                      </a:r>
                      <a:r>
                        <a:rPr lang="en" sz="1000">
                          <a:solidFill>
                            <a:srgbClr val="595959"/>
                          </a:solidFill>
                          <a:latin typeface="Poppins"/>
                          <a:ea typeface="Poppins"/>
                          <a:cs typeface="Poppins"/>
                          <a:sym typeface="Poppins"/>
                        </a:rPr>
                        <a:t>and demo over video conference.</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rgbClr val="595959"/>
                          </a:solidFill>
                          <a:latin typeface="Poppins"/>
                          <a:ea typeface="Poppins"/>
                          <a:cs typeface="Poppins"/>
                          <a:sym typeface="Poppins"/>
                        </a:rPr>
                        <a:t>Rainmaker Experiments</a:t>
                      </a:r>
                      <a:r>
                        <a:rPr lang="en" sz="1000">
                          <a:solidFill>
                            <a:srgbClr val="595959"/>
                          </a:solidFill>
                          <a:latin typeface="Poppins"/>
                          <a:ea typeface="Poppins"/>
                          <a:cs typeface="Poppins"/>
                          <a:sym typeface="Poppins"/>
                        </a:rPr>
                        <a:t> worksheet (or assign the digital version) so they can record their ideas and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you save a town from a hurricane?</a:t>
                      </a:r>
                      <a:endParaRPr b="1"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Do</a:t>
                      </a:r>
                      <a:r>
                        <a:rPr lang="en" sz="1000">
                          <a:solidFill>
                            <a:srgbClr val="595959"/>
                          </a:solidFill>
                          <a:latin typeface="Poppins"/>
                          <a:ea typeface="Poppins"/>
                          <a:cs typeface="Poppins"/>
                          <a:sym typeface="Poppins"/>
                        </a:rPr>
                        <a:t> this activity as a class (instead of in small groups). There are 4 engineer types, so divide the class into 4 groups. Assign one engineer type to each group, and give them the worksheet for their engineer type.</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Then work as a class on the </a:t>
                      </a:r>
                      <a:r>
                        <a:rPr i="1" lang="en" sz="1000">
                          <a:solidFill>
                            <a:srgbClr val="595959"/>
                          </a:solidFill>
                          <a:latin typeface="Poppins"/>
                          <a:ea typeface="Poppins"/>
                          <a:cs typeface="Poppins"/>
                          <a:sym typeface="Poppins"/>
                        </a:rPr>
                        <a:t>Beachtown Final Plan</a:t>
                      </a:r>
                      <a:r>
                        <a:rPr lang="en" sz="1000">
                          <a:solidFill>
                            <a:srgbClr val="595959"/>
                          </a:solidFill>
                          <a:latin typeface="Poppins"/>
                          <a:ea typeface="Poppins"/>
                          <a:cs typeface="Poppins"/>
                          <a:sym typeface="Poppins"/>
                        </a:rPr>
                        <a:t>, utilizing the expertise of the different engineer types.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SzPts val="1000"/>
                        <a:buFont typeface="Poppins"/>
                        <a:buChar char="●"/>
                      </a:pPr>
                      <a:r>
                        <a:rPr lang="en" sz="1000">
                          <a:solidFill>
                            <a:schemeClr val="dk2"/>
                          </a:solidFill>
                          <a:latin typeface="Poppins"/>
                          <a:ea typeface="Poppins"/>
                          <a:cs typeface="Poppins"/>
                          <a:sym typeface="Poppins"/>
                        </a:rPr>
                        <a:t>Do</a:t>
                      </a:r>
                      <a:r>
                        <a:rPr lang="en" sz="1000">
                          <a:solidFill>
                            <a:schemeClr val="dk2"/>
                          </a:solidFill>
                          <a:latin typeface="Poppins"/>
                          <a:ea typeface="Poppins"/>
                          <a:cs typeface="Poppins"/>
                          <a:sym typeface="Poppins"/>
                        </a:rPr>
                        <a:t> this activity as a class (instead of in small groups). There are 4 engineer types, so divide the class into 4 groups and assign one engineer type to each group. Provide groups with the worksheet for their engineer type.</a:t>
                      </a:r>
                      <a:endParaRPr sz="1000">
                        <a:solidFill>
                          <a:srgbClr val="595959"/>
                        </a:solidFill>
                        <a:latin typeface="Poppins"/>
                        <a:ea typeface="Poppins"/>
                        <a:cs typeface="Poppins"/>
                        <a:sym typeface="Poppins"/>
                      </a:endParaRPr>
                    </a:p>
                    <a:p>
                      <a:pPr indent="-154940" lvl="0" marL="228600" rtl="0" algn="l">
                        <a:spcBef>
                          <a:spcPts val="600"/>
                        </a:spcBef>
                        <a:spcAft>
                          <a:spcPts val="0"/>
                        </a:spcAft>
                        <a:buSzPts val="1000"/>
                        <a:buFont typeface="Poppins"/>
                        <a:buChar char="●"/>
                      </a:pPr>
                      <a:r>
                        <a:rPr lang="en" sz="1000">
                          <a:solidFill>
                            <a:srgbClr val="595959"/>
                          </a:solidFill>
                          <a:latin typeface="Poppins"/>
                          <a:ea typeface="Poppins"/>
                          <a:cs typeface="Poppins"/>
                          <a:sym typeface="Poppins"/>
                        </a:rPr>
                        <a:t>Then work as a class on the </a:t>
                      </a:r>
                      <a:r>
                        <a:rPr i="1" lang="en" sz="1000">
                          <a:solidFill>
                            <a:srgbClr val="595959"/>
                          </a:solidFill>
                          <a:latin typeface="Poppins"/>
                          <a:ea typeface="Poppins"/>
                          <a:cs typeface="Poppins"/>
                          <a:sym typeface="Poppins"/>
                        </a:rPr>
                        <a:t>Beachtown Final Plan</a:t>
                      </a:r>
                      <a:r>
                        <a:rPr lang="en" sz="1000">
                          <a:solidFill>
                            <a:srgbClr val="595959"/>
                          </a:solidFill>
                          <a:latin typeface="Poppins"/>
                          <a:ea typeface="Poppins"/>
                          <a:cs typeface="Poppins"/>
                          <a:sym typeface="Poppins"/>
                        </a:rPr>
                        <a:t> over video conference, utilizing the expertise of the different engineer types.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41" name="Google Shape;141;p17"/>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5</a:t>
            </a:r>
            <a:endParaRPr sz="1300">
              <a:solidFill>
                <a:srgbClr val="7E7E7E"/>
              </a:solidFill>
              <a:latin typeface="Poppins"/>
              <a:ea typeface="Poppins"/>
              <a:cs typeface="Poppins"/>
              <a:sym typeface="Poppins"/>
            </a:endParaRPr>
          </a:p>
        </p:txBody>
      </p:sp>
      <p:sp>
        <p:nvSpPr>
          <p:cNvPr id="142" name="Google Shape;142;p17"/>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5</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Watery Planet</a:t>
            </a:r>
            <a:endParaRPr b="1">
              <a:solidFill>
                <a:srgbClr val="4999ED"/>
              </a:solidFill>
              <a:latin typeface="Poppins"/>
              <a:ea typeface="Poppins"/>
              <a:cs typeface="Poppins"/>
              <a:sym typeface="Poppins"/>
            </a:endParaRPr>
          </a:p>
        </p:txBody>
      </p:sp>
      <p:grpSp>
        <p:nvGrpSpPr>
          <p:cNvPr id="143" name="Google Shape;143;p17"/>
          <p:cNvGrpSpPr/>
          <p:nvPr/>
        </p:nvGrpSpPr>
        <p:grpSpPr>
          <a:xfrm>
            <a:off x="813825" y="1613925"/>
            <a:ext cx="1846800" cy="2804700"/>
            <a:chOff x="-2615175" y="4357125"/>
            <a:chExt cx="1846800" cy="2804700"/>
          </a:xfrm>
        </p:grpSpPr>
        <p:sp>
          <p:nvSpPr>
            <p:cNvPr id="144" name="Google Shape;144;p17"/>
            <p:cNvSpPr/>
            <p:nvPr/>
          </p:nvSpPr>
          <p:spPr>
            <a:xfrm>
              <a:off x="-2615175" y="4357125"/>
              <a:ext cx="1846800" cy="280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 name="Google Shape;145;p17"/>
            <p:cNvGrpSpPr/>
            <p:nvPr/>
          </p:nvGrpSpPr>
          <p:grpSpPr>
            <a:xfrm>
              <a:off x="-2529973" y="4700016"/>
              <a:ext cx="1280100" cy="219600"/>
              <a:chOff x="899027" y="4672372"/>
              <a:chExt cx="1280100" cy="219600"/>
            </a:xfrm>
          </p:grpSpPr>
          <p:sp>
            <p:nvSpPr>
              <p:cNvPr id="146" name="Google Shape;146;p17"/>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47" name="Google Shape;147;p17"/>
              <p:cNvSpPr/>
              <p:nvPr/>
            </p:nvSpPr>
            <p:spPr>
              <a:xfrm>
                <a:off x="899027" y="467237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48" name="Google Shape;148;p17"/>
            <p:cNvGrpSpPr/>
            <p:nvPr/>
          </p:nvGrpSpPr>
          <p:grpSpPr>
            <a:xfrm>
              <a:off x="-2529967" y="6025896"/>
              <a:ext cx="1280100" cy="228600"/>
              <a:chOff x="899033" y="6025896"/>
              <a:chExt cx="1280100" cy="228600"/>
            </a:xfrm>
          </p:grpSpPr>
          <p:sp>
            <p:nvSpPr>
              <p:cNvPr id="149" name="Google Shape;149;p17"/>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50" name="Google Shape;150;p17"/>
              <p:cNvSpPr/>
              <p:nvPr/>
            </p:nvSpPr>
            <p:spPr>
              <a:xfrm>
                <a:off x="899033" y="6025896"/>
                <a:ext cx="1280100" cy="228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graphicFrame>
        <p:nvGraphicFramePr>
          <p:cNvPr id="155" name="Google Shape;155;p18"/>
          <p:cNvGraphicFramePr/>
          <p:nvPr/>
        </p:nvGraphicFramePr>
        <p:xfrm>
          <a:off x="813825" y="1234440"/>
          <a:ext cx="3000000" cy="3000000"/>
        </p:xfrm>
        <a:graphic>
          <a:graphicData uri="http://schemas.openxmlformats.org/drawingml/2006/table">
            <a:tbl>
              <a:tblPr>
                <a:noFill/>
                <a:tableStyleId>{1814DA2C-5863-490C-A2B7-5A24C460AE45}</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fast does the Earth spin</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r>
                        <a:rPr lang="en" sz="1000">
                          <a:solidFill>
                            <a:srgbClr val="595959"/>
                          </a:solidFill>
                          <a:latin typeface="Poppins"/>
                          <a:ea typeface="Poppins"/>
                          <a:cs typeface="Poppins"/>
                          <a:sym typeface="Poppins"/>
                        </a:rPr>
                        <a:t> To maintain distance, have students stand farther apart and </a:t>
                      </a:r>
                      <a:r>
                        <a:rPr lang="en" sz="1000">
                          <a:solidFill>
                            <a:srgbClr val="595959"/>
                          </a:solidFill>
                          <a:latin typeface="Poppins"/>
                          <a:ea typeface="Poppins"/>
                          <a:cs typeface="Poppins"/>
                          <a:sym typeface="Poppins"/>
                        </a:rPr>
                        <a:t>use a lamp</a:t>
                      </a:r>
                      <a:r>
                        <a:rPr lang="en" sz="1000">
                          <a:solidFill>
                            <a:srgbClr val="595959"/>
                          </a:solidFill>
                          <a:latin typeface="Poppins"/>
                          <a:ea typeface="Poppins"/>
                          <a:cs typeface="Poppins"/>
                          <a:sym typeface="Poppins"/>
                        </a:rPr>
                        <a:t> in the classroom instead of the paper Sun model. The teacher can also stand in the middle of the room and be the “Sun model.”</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4 stickers and the </a:t>
                      </a:r>
                      <a:r>
                        <a:rPr i="1" lang="en" sz="1000">
                          <a:solidFill>
                            <a:srgbClr val="595959"/>
                          </a:solidFill>
                          <a:latin typeface="Poppins"/>
                          <a:ea typeface="Poppins"/>
                          <a:cs typeface="Poppins"/>
                          <a:sym typeface="Poppins"/>
                        </a:rPr>
                        <a:t>Earth Map template </a:t>
                      </a:r>
                      <a:r>
                        <a:rPr lang="en" sz="1000">
                          <a:solidFill>
                            <a:srgbClr val="595959"/>
                          </a:solidFill>
                          <a:latin typeface="Poppins"/>
                          <a:ea typeface="Poppins"/>
                          <a:cs typeface="Poppins"/>
                          <a:sym typeface="Poppins"/>
                        </a:rPr>
                        <a:t>(a digital version will not work). Have students use a lamp at home instead of the paper Sun model. </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Who set the first clock</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r>
                        <a:rPr lang="en" sz="1000">
                          <a:solidFill>
                            <a:srgbClr val="595959"/>
                          </a:solidFill>
                          <a:latin typeface="Poppins"/>
                          <a:ea typeface="Poppins"/>
                          <a:cs typeface="Poppins"/>
                          <a:sym typeface="Poppins"/>
                        </a:rPr>
                        <a:t>.</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You will need 2x as many flashlights as the supply list indicates. </a:t>
                      </a:r>
                      <a:endParaRPr b="1"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1 paper plate, 1 toothpick, 1 bit of sticky tack and the </a:t>
                      </a:r>
                      <a:r>
                        <a:rPr i="1" lang="en" sz="1000">
                          <a:solidFill>
                            <a:srgbClr val="595959"/>
                          </a:solidFill>
                          <a:latin typeface="Poppins"/>
                          <a:ea typeface="Poppins"/>
                          <a:cs typeface="Poppins"/>
                          <a:sym typeface="Poppins"/>
                        </a:rPr>
                        <a:t>Shadow Clock </a:t>
                      </a:r>
                      <a:r>
                        <a:rPr lang="en" sz="1000">
                          <a:solidFill>
                            <a:srgbClr val="595959"/>
                          </a:solidFill>
                          <a:latin typeface="Poppins"/>
                          <a:ea typeface="Poppins"/>
                          <a:cs typeface="Poppins"/>
                          <a:sym typeface="Poppins"/>
                        </a:rPr>
                        <a:t>t</a:t>
                      </a:r>
                      <a:r>
                        <a:rPr lang="en" sz="1000">
                          <a:solidFill>
                            <a:srgbClr val="595959"/>
                          </a:solidFill>
                          <a:latin typeface="Poppins"/>
                          <a:ea typeface="Poppins"/>
                          <a:cs typeface="Poppins"/>
                          <a:sym typeface="Poppins"/>
                        </a:rPr>
                        <a:t>emplate (digital version will not work). </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use a flashlight or lamp at home to model the Sun</a:t>
                      </a:r>
                      <a:r>
                        <a:rPr lang="en" sz="1000">
                          <a:solidFill>
                            <a:srgbClr val="595959"/>
                          </a:solidFill>
                          <a:latin typeface="Poppins"/>
                          <a:ea typeface="Poppins"/>
                          <a:cs typeface="Poppins"/>
                          <a:sym typeface="Poppins"/>
                        </a:rPr>
                        <a:t>.</a:t>
                      </a:r>
                      <a:endParaRPr b="1"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the Sun tell you the season</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b="1"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a:t>
                      </a:r>
                      <a:r>
                        <a:rPr lang="en" sz="1000">
                          <a:solidFill>
                            <a:schemeClr val="dk2"/>
                          </a:solidFill>
                          <a:latin typeface="Poppins"/>
                          <a:ea typeface="Poppins"/>
                          <a:cs typeface="Poppins"/>
                          <a:sym typeface="Poppins"/>
                        </a:rPr>
                        <a:t>ies needed.</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the stars change with the seasons</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1 paper fastener, the </a:t>
                      </a:r>
                      <a:r>
                        <a:rPr i="1" lang="en" sz="1000">
                          <a:solidFill>
                            <a:srgbClr val="595959"/>
                          </a:solidFill>
                          <a:latin typeface="Poppins"/>
                          <a:ea typeface="Poppins"/>
                          <a:cs typeface="Poppins"/>
                          <a:sym typeface="Poppins"/>
                        </a:rPr>
                        <a:t>Constellation Guide</a:t>
                      </a:r>
                      <a:r>
                        <a:rPr lang="en" sz="1000">
                          <a:solidFill>
                            <a:srgbClr val="595959"/>
                          </a:solidFill>
                          <a:latin typeface="Poppins"/>
                          <a:ea typeface="Poppins"/>
                          <a:cs typeface="Poppins"/>
                          <a:sym typeface="Poppins"/>
                        </a:rPr>
                        <a:t>, and the </a:t>
                      </a:r>
                      <a:r>
                        <a:rPr i="1" lang="en" sz="1000">
                          <a:solidFill>
                            <a:srgbClr val="595959"/>
                          </a:solidFill>
                          <a:latin typeface="Poppins"/>
                          <a:ea typeface="Poppins"/>
                          <a:cs typeface="Poppins"/>
                          <a:sym typeface="Poppins"/>
                        </a:rPr>
                        <a:t>Universe-In-A-Box</a:t>
                      </a:r>
                      <a:r>
                        <a:rPr lang="en" sz="1000">
                          <a:solidFill>
                            <a:srgbClr val="595959"/>
                          </a:solidFill>
                          <a:latin typeface="Poppins"/>
                          <a:ea typeface="Poppins"/>
                          <a:cs typeface="Poppins"/>
                          <a:sym typeface="Poppins"/>
                        </a:rPr>
                        <a:t> template (a digital version will not work).</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56" name="Google Shape;156;p18"/>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6</a:t>
            </a:r>
            <a:endParaRPr sz="1300">
              <a:solidFill>
                <a:srgbClr val="7E7E7E"/>
              </a:solidFill>
              <a:latin typeface="Poppins"/>
              <a:ea typeface="Poppins"/>
              <a:cs typeface="Poppins"/>
              <a:sym typeface="Poppins"/>
            </a:endParaRPr>
          </a:p>
        </p:txBody>
      </p:sp>
      <p:grpSp>
        <p:nvGrpSpPr>
          <p:cNvPr id="157" name="Google Shape;157;p18"/>
          <p:cNvGrpSpPr/>
          <p:nvPr/>
        </p:nvGrpSpPr>
        <p:grpSpPr>
          <a:xfrm>
            <a:off x="813816" y="1588250"/>
            <a:ext cx="1846800" cy="5573700"/>
            <a:chOff x="813816" y="1588250"/>
            <a:chExt cx="1846800" cy="5573700"/>
          </a:xfrm>
        </p:grpSpPr>
        <p:sp>
          <p:nvSpPr>
            <p:cNvPr id="158" name="Google Shape;158;p18"/>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18"/>
            <p:cNvGrpSpPr/>
            <p:nvPr/>
          </p:nvGrpSpPr>
          <p:grpSpPr>
            <a:xfrm>
              <a:off x="899027" y="1938528"/>
              <a:ext cx="1280105" cy="4315968"/>
              <a:chOff x="899027" y="1938528"/>
              <a:chExt cx="1280105" cy="4315968"/>
            </a:xfrm>
          </p:grpSpPr>
          <p:grpSp>
            <p:nvGrpSpPr>
              <p:cNvPr id="160" name="Google Shape;160;p18"/>
              <p:cNvGrpSpPr/>
              <p:nvPr/>
            </p:nvGrpSpPr>
            <p:grpSpPr>
              <a:xfrm>
                <a:off x="899033" y="1938528"/>
                <a:ext cx="1280100" cy="219600"/>
                <a:chOff x="1037158" y="2002771"/>
                <a:chExt cx="1280100" cy="219600"/>
              </a:xfrm>
            </p:grpSpPr>
            <p:sp>
              <p:nvSpPr>
                <p:cNvPr id="161" name="Google Shape;161;p18"/>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62" name="Google Shape;162;p18"/>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63" name="Google Shape;163;p18"/>
              <p:cNvGrpSpPr/>
              <p:nvPr/>
            </p:nvGrpSpPr>
            <p:grpSpPr>
              <a:xfrm>
                <a:off x="899027" y="4700016"/>
                <a:ext cx="1280100" cy="219600"/>
                <a:chOff x="899027" y="4672372"/>
                <a:chExt cx="1280100" cy="219600"/>
              </a:xfrm>
            </p:grpSpPr>
            <p:sp>
              <p:nvSpPr>
                <p:cNvPr id="164" name="Google Shape;164;p18"/>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65" name="Google Shape;165;p18"/>
                <p:cNvSpPr/>
                <p:nvPr/>
              </p:nvSpPr>
              <p:spPr>
                <a:xfrm>
                  <a:off x="899027" y="4672372"/>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66" name="Google Shape;166;p18"/>
              <p:cNvGrpSpPr/>
              <p:nvPr/>
            </p:nvGrpSpPr>
            <p:grpSpPr>
              <a:xfrm>
                <a:off x="899028" y="3364992"/>
                <a:ext cx="1280100" cy="219600"/>
                <a:chOff x="899028" y="3337573"/>
                <a:chExt cx="1280100" cy="219600"/>
              </a:xfrm>
            </p:grpSpPr>
            <p:sp>
              <p:nvSpPr>
                <p:cNvPr id="167" name="Google Shape;167;p18"/>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68" name="Google Shape;168;p18"/>
                <p:cNvSpPr/>
                <p:nvPr/>
              </p:nvSpPr>
              <p:spPr>
                <a:xfrm>
                  <a:off x="899028" y="3337573"/>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169" name="Google Shape;169;p18"/>
              <p:cNvGrpSpPr/>
              <p:nvPr/>
            </p:nvGrpSpPr>
            <p:grpSpPr>
              <a:xfrm>
                <a:off x="899033" y="6025896"/>
                <a:ext cx="1280100" cy="228600"/>
                <a:chOff x="899033" y="6025896"/>
                <a:chExt cx="1280100" cy="228600"/>
              </a:xfrm>
            </p:grpSpPr>
            <p:sp>
              <p:nvSpPr>
                <p:cNvPr id="170" name="Google Shape;170;p18"/>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71" name="Google Shape;171;p18"/>
                <p:cNvSpPr/>
                <p:nvPr/>
              </p:nvSpPr>
              <p:spPr>
                <a:xfrm>
                  <a:off x="899033" y="6025896"/>
                  <a:ext cx="1280100" cy="228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72" name="Google Shape;172;p18"/>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5</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Spaceship Earth</a:t>
            </a:r>
            <a:endParaRPr b="1">
              <a:solidFill>
                <a:srgbClr val="4999ED"/>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graphicFrame>
        <p:nvGraphicFramePr>
          <p:cNvPr id="177" name="Google Shape;177;p19"/>
          <p:cNvGraphicFramePr/>
          <p:nvPr/>
        </p:nvGraphicFramePr>
        <p:xfrm>
          <a:off x="813825" y="1234440"/>
          <a:ext cx="3000000" cy="3000000"/>
        </p:xfrm>
        <a:graphic>
          <a:graphicData uri="http://schemas.openxmlformats.org/drawingml/2006/table">
            <a:tbl>
              <a:tblPr>
                <a:noFill/>
                <a:tableStyleId>{1814DA2C-5863-490C-A2B7-5A24C460AE45}</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does the Moon change shape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You will need one Styrofoam ball per student.</a:t>
                      </a:r>
                      <a:endParaRPr sz="1000">
                        <a:solidFill>
                          <a:srgbClr val="595959"/>
                        </a:solidFill>
                        <a:latin typeface="Poppins"/>
                        <a:ea typeface="Poppins"/>
                        <a:cs typeface="Poppins"/>
                        <a:sym typeface="Poppins"/>
                      </a:endParaRPr>
                    </a:p>
                    <a:p>
                      <a:pPr indent="-154940" lvl="0" marL="228600" rtl="0" algn="l">
                        <a:spcBef>
                          <a:spcPts val="600"/>
                        </a:spcBef>
                        <a:spcAft>
                          <a:spcPts val="0"/>
                        </a:spcAft>
                        <a:buSzPts val="1000"/>
                        <a:buFont typeface="Poppins"/>
                        <a:buChar char="●"/>
                      </a:pPr>
                      <a:r>
                        <a:rPr lang="en" sz="1000">
                          <a:solidFill>
                            <a:srgbClr val="595959"/>
                          </a:solidFill>
                          <a:latin typeface="Poppins"/>
                          <a:ea typeface="Poppins"/>
                          <a:cs typeface="Poppins"/>
                          <a:sym typeface="Poppins"/>
                        </a:rPr>
                        <a:t>Instead of having students work in pairs with flashlights, they can work solo and use a bright lamp as the light source. </a:t>
                      </a:r>
                      <a:endParaRPr sz="1000">
                        <a:solidFill>
                          <a:srgbClr val="595959"/>
                        </a:solidFill>
                        <a:latin typeface="Poppins"/>
                        <a:ea typeface="Poppins"/>
                        <a:cs typeface="Poppins"/>
                        <a:sym typeface="Poppins"/>
                      </a:endParaRPr>
                    </a:p>
                    <a:p>
                      <a:pPr indent="-154940" lvl="0" marL="228600" rtl="0" algn="l">
                        <a:spcBef>
                          <a:spcPts val="600"/>
                        </a:spcBef>
                        <a:spcAft>
                          <a:spcPts val="0"/>
                        </a:spcAft>
                        <a:buSzPts val="1000"/>
                        <a:buFont typeface="Poppins"/>
                        <a:buChar char="●"/>
                      </a:pPr>
                      <a:r>
                        <a:rPr lang="en" sz="10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This video</a:t>
                      </a:r>
                      <a:r>
                        <a:rPr lang="en" sz="1000" u="sng">
                          <a:solidFill>
                            <a:srgbClr val="4999ED"/>
                          </a:solidFill>
                          <a:latin typeface="Poppins"/>
                          <a:ea typeface="Poppins"/>
                          <a:cs typeface="Poppins"/>
                          <a:sym typeface="Poppins"/>
                          <a:hlinkClick r:id="rId6">
                            <a:extLst>
                              <a:ext uri="{A12FA001-AC4F-418D-AE19-62706E023703}">
                                <ahyp:hlinkClr val="tx"/>
                              </a:ext>
                            </a:extLst>
                          </a:hlinkClick>
                        </a:rPr>
                        <a:t> </a:t>
                      </a:r>
                      <a:r>
                        <a:rPr lang="en" sz="1000">
                          <a:solidFill>
                            <a:srgbClr val="595959"/>
                          </a:solidFill>
                          <a:latin typeface="Poppins"/>
                          <a:ea typeface="Poppins"/>
                          <a:cs typeface="Poppins"/>
                          <a:sym typeface="Poppins"/>
                        </a:rPr>
                        <a:t>illustrates how to run the activity using a bright lamp.</a:t>
                      </a:r>
                      <a:endParaRPr b="1"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Send each student home with a 2” Styrofoam ball (or have them use another round object at home, like an orange). </a:t>
                      </a:r>
                      <a:endParaRPr sz="1000">
                        <a:solidFill>
                          <a:srgbClr val="595959"/>
                        </a:solidFill>
                        <a:latin typeface="Poppins"/>
                        <a:ea typeface="Poppins"/>
                        <a:cs typeface="Poppins"/>
                        <a:sym typeface="Poppins"/>
                      </a:endParaRPr>
                    </a:p>
                    <a:p>
                      <a:pPr indent="-154940" lvl="0" marL="228600" rtl="0" algn="l">
                        <a:spcBef>
                          <a:spcPts val="1000"/>
                        </a:spcBef>
                        <a:spcAft>
                          <a:spcPts val="0"/>
                        </a:spcAft>
                        <a:buSzPts val="1000"/>
                        <a:buFont typeface="Poppins"/>
                        <a:buChar char="●"/>
                      </a:pPr>
                      <a:r>
                        <a:rPr lang="en" sz="1000">
                          <a:solidFill>
                            <a:srgbClr val="595959"/>
                          </a:solidFill>
                          <a:latin typeface="Poppins"/>
                          <a:ea typeface="Poppins"/>
                          <a:cs typeface="Poppins"/>
                          <a:sym typeface="Poppins"/>
                        </a:rPr>
                        <a:t>We suggest that students use a bright lamp instead of a flashlight as the light source. </a:t>
                      </a:r>
                      <a:r>
                        <a:rPr lang="en" sz="1000" u="sng">
                          <a:solidFill>
                            <a:srgbClr val="4999ED"/>
                          </a:solidFill>
                          <a:latin typeface="Poppins Medium"/>
                          <a:ea typeface="Poppins Medium"/>
                          <a:cs typeface="Poppins Medium"/>
                          <a:sym typeface="Poppins Medium"/>
                          <a:hlinkClick r:id="rId7">
                            <a:extLst>
                              <a:ext uri="{A12FA001-AC4F-418D-AE19-62706E023703}">
                                <ahyp:hlinkClr val="tx"/>
                              </a:ext>
                            </a:extLst>
                          </a:hlinkClick>
                        </a:rPr>
                        <a:t>This video</a:t>
                      </a:r>
                      <a:r>
                        <a:rPr lang="en" sz="1000">
                          <a:solidFill>
                            <a:srgbClr val="4999ED"/>
                          </a:solidFill>
                          <a:latin typeface="Poppins"/>
                          <a:ea typeface="Poppins"/>
                          <a:cs typeface="Poppins"/>
                          <a:sym typeface="Poppins"/>
                        </a:rPr>
                        <a:t> </a:t>
                      </a:r>
                      <a:r>
                        <a:rPr lang="en" sz="1000">
                          <a:solidFill>
                            <a:srgbClr val="595959"/>
                          </a:solidFill>
                          <a:latin typeface="Poppins"/>
                          <a:ea typeface="Poppins"/>
                          <a:cs typeface="Poppins"/>
                          <a:sym typeface="Poppins"/>
                        </a:rPr>
                        <a:t>illustrates how to run the activity using a bright lamp.</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6</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are the wandering stars?</a:t>
                      </a:r>
                      <a:endParaRPr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SzPts val="1000"/>
                        <a:buFont typeface="Poppins"/>
                        <a:buChar char="●"/>
                      </a:pPr>
                      <a:r>
                        <a:rPr lang="en" sz="1000">
                          <a:solidFill>
                            <a:srgbClr val="595959"/>
                          </a:solidFill>
                          <a:latin typeface="Poppins"/>
                          <a:ea typeface="Poppins"/>
                          <a:cs typeface="Poppins"/>
                          <a:sym typeface="Poppins"/>
                        </a:rPr>
                        <a:t>Have your students watch </a:t>
                      </a:r>
                      <a:r>
                        <a:rPr lang="en" sz="1000" u="sng">
                          <a:solidFill>
                            <a:srgbClr val="4999ED"/>
                          </a:solidFill>
                          <a:latin typeface="Poppins Medium"/>
                          <a:ea typeface="Poppins Medium"/>
                          <a:cs typeface="Poppins Medium"/>
                          <a:sym typeface="Poppins Medium"/>
                          <a:hlinkClick r:id="rId8">
                            <a:extLst>
                              <a:ext uri="{A12FA001-AC4F-418D-AE19-62706E023703}">
                                <ahyp:hlinkClr val="tx"/>
                              </a:ext>
                            </a:extLst>
                          </a:hlinkClick>
                        </a:rPr>
                        <a:t>this 7-minute video</a:t>
                      </a:r>
                      <a:r>
                        <a:rPr lang="en" sz="1000">
                          <a:solidFill>
                            <a:srgbClr val="4999ED"/>
                          </a:solidFill>
                          <a:latin typeface="Poppins Medium"/>
                          <a:ea typeface="Poppins Medium"/>
                          <a:cs typeface="Poppins Medium"/>
                          <a:sym typeface="Poppins Medium"/>
                        </a:rPr>
                        <a:t> </a:t>
                      </a:r>
                      <a:r>
                        <a:rPr lang="en" sz="1000">
                          <a:solidFill>
                            <a:srgbClr val="595959"/>
                          </a:solidFill>
                          <a:latin typeface="Poppins"/>
                          <a:ea typeface="Poppins"/>
                          <a:cs typeface="Poppins"/>
                          <a:sym typeface="Poppins"/>
                        </a:rPr>
                        <a:t>about building a scale model of the Solar System.</a:t>
                      </a:r>
                      <a:endParaRPr sz="1000">
                        <a:solidFill>
                          <a:srgbClr val="595959"/>
                        </a:solidFill>
                        <a:latin typeface="Poppins"/>
                        <a:ea typeface="Poppins"/>
                        <a:cs typeface="Poppins"/>
                        <a:sym typeface="Poppins"/>
                      </a:endParaRPr>
                    </a:p>
                    <a:p>
                      <a:pPr indent="-154940" lvl="0" marL="228600" rtl="0" algn="l">
                        <a:spcBef>
                          <a:spcPts val="600"/>
                        </a:spcBef>
                        <a:spcAft>
                          <a:spcPts val="0"/>
                        </a:spcAft>
                        <a:buSzPts val="1000"/>
                        <a:buFont typeface="Poppins"/>
                        <a:buChar char="●"/>
                      </a:pPr>
                      <a:r>
                        <a:rPr lang="en" sz="1000">
                          <a:solidFill>
                            <a:srgbClr val="595959"/>
                          </a:solidFill>
                          <a:latin typeface="Poppins"/>
                          <a:ea typeface="Poppins"/>
                          <a:cs typeface="Poppins"/>
                          <a:sym typeface="Poppins"/>
                        </a:rPr>
                        <a:t>Consider having  students </a:t>
                      </a:r>
                      <a:r>
                        <a:rPr lang="en" sz="1000" u="sng">
                          <a:solidFill>
                            <a:srgbClr val="4999ED"/>
                          </a:solidFill>
                          <a:latin typeface="Poppins Medium"/>
                          <a:ea typeface="Poppins Medium"/>
                          <a:cs typeface="Poppins Medium"/>
                          <a:sym typeface="Poppins Medium"/>
                          <a:hlinkClick r:id="rId9">
                            <a:extLst>
                              <a:ext uri="{A12FA001-AC4F-418D-AE19-62706E023703}">
                                <ahyp:hlinkClr val="tx"/>
                              </a:ext>
                            </a:extLst>
                          </a:hlinkClick>
                        </a:rPr>
                        <a:t>create a chalk scale model of the Solar System</a:t>
                      </a:r>
                      <a:r>
                        <a:rPr lang="en" sz="1000">
                          <a:solidFill>
                            <a:srgbClr val="595959"/>
                          </a:solidFill>
                          <a:latin typeface="Poppins"/>
                          <a:ea typeface="Poppins"/>
                          <a:cs typeface="Poppins"/>
                          <a:sym typeface="Poppins"/>
                        </a:rPr>
                        <a:t> in their neighborhood. </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SzPts val="1000"/>
                        <a:buFont typeface="Poppins"/>
                        <a:buChar char="●"/>
                      </a:pPr>
                      <a:r>
                        <a:rPr lang="en" sz="1000">
                          <a:solidFill>
                            <a:schemeClr val="dk2"/>
                          </a:solidFill>
                          <a:latin typeface="Poppins"/>
                          <a:ea typeface="Poppins"/>
                          <a:cs typeface="Poppins"/>
                          <a:sym typeface="Poppins"/>
                        </a:rPr>
                        <a:t>Have your students watch </a:t>
                      </a:r>
                      <a:r>
                        <a:rPr lang="en" sz="1000" u="sng">
                          <a:solidFill>
                            <a:schemeClr val="hlink"/>
                          </a:solidFill>
                          <a:latin typeface="Poppins Medium"/>
                          <a:ea typeface="Poppins Medium"/>
                          <a:cs typeface="Poppins Medium"/>
                          <a:sym typeface="Poppins Medium"/>
                          <a:hlinkClick r:id="rId10"/>
                        </a:rPr>
                        <a:t>this 7-minute video</a:t>
                      </a:r>
                      <a:r>
                        <a:rPr lang="en" sz="1000">
                          <a:solidFill>
                            <a:schemeClr val="hlink"/>
                          </a:solidFill>
                          <a:latin typeface="Poppins Medium"/>
                          <a:ea typeface="Poppins Medium"/>
                          <a:cs typeface="Poppins Medium"/>
                          <a:sym typeface="Poppins Medium"/>
                        </a:rPr>
                        <a:t> </a:t>
                      </a:r>
                      <a:r>
                        <a:rPr lang="en" sz="1000">
                          <a:solidFill>
                            <a:schemeClr val="dk2"/>
                          </a:solidFill>
                          <a:latin typeface="Poppins"/>
                          <a:ea typeface="Poppins"/>
                          <a:cs typeface="Poppins"/>
                          <a:sym typeface="Poppins"/>
                        </a:rPr>
                        <a:t>about building a scale model of the Solar System.</a:t>
                      </a:r>
                      <a:endParaRPr sz="1000">
                        <a:solidFill>
                          <a:schemeClr val="dk2"/>
                        </a:solidFill>
                        <a:latin typeface="Poppins"/>
                        <a:ea typeface="Poppins"/>
                        <a:cs typeface="Poppins"/>
                        <a:sym typeface="Poppins"/>
                      </a:endParaRPr>
                    </a:p>
                    <a:p>
                      <a:pPr indent="-154940" lvl="0" marL="228600" rtl="0" algn="l">
                        <a:spcBef>
                          <a:spcPts val="600"/>
                        </a:spcBef>
                        <a:spcAft>
                          <a:spcPts val="0"/>
                        </a:spcAft>
                        <a:buClr>
                          <a:schemeClr val="dk1"/>
                        </a:buClr>
                        <a:buSzPts val="1000"/>
                        <a:buFont typeface="Poppins"/>
                        <a:buChar char="●"/>
                      </a:pPr>
                      <a:r>
                        <a:rPr lang="en" sz="1000">
                          <a:solidFill>
                            <a:schemeClr val="dk2"/>
                          </a:solidFill>
                          <a:latin typeface="Poppins"/>
                          <a:ea typeface="Poppins"/>
                          <a:cs typeface="Poppins"/>
                          <a:sym typeface="Poppins"/>
                        </a:rPr>
                        <a:t>Consider having  students </a:t>
                      </a:r>
                      <a:r>
                        <a:rPr lang="en" sz="1000" u="sng">
                          <a:solidFill>
                            <a:schemeClr val="hlink"/>
                          </a:solidFill>
                          <a:latin typeface="Poppins Medium"/>
                          <a:ea typeface="Poppins Medium"/>
                          <a:cs typeface="Poppins Medium"/>
                          <a:sym typeface="Poppins Medium"/>
                          <a:hlinkClick r:id="rId11"/>
                        </a:rPr>
                        <a:t>create a chalk scale model of the Solar System</a:t>
                      </a:r>
                      <a:r>
                        <a:rPr lang="en" sz="1000">
                          <a:solidFill>
                            <a:schemeClr val="dk2"/>
                          </a:solidFill>
                          <a:latin typeface="Poppins"/>
                          <a:ea typeface="Poppins"/>
                          <a:cs typeface="Poppins"/>
                          <a:sym typeface="Poppins"/>
                        </a:rPr>
                        <a:t> in their neighborhood. </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7</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is gravity different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on other planets</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the activity </a:t>
                      </a:r>
                      <a:r>
                        <a:rPr lang="en" sz="1000">
                          <a:solidFill>
                            <a:srgbClr val="595959"/>
                          </a:solidFill>
                          <a:latin typeface="Poppins"/>
                          <a:ea typeface="Poppins"/>
                          <a:cs typeface="Poppins"/>
                          <a:sym typeface="Poppins"/>
                        </a:rPr>
                        <a:t>solo, but they will need to do both roles of </a:t>
                      </a:r>
                      <a:r>
                        <a:rPr i="1" lang="en" sz="1000">
                          <a:solidFill>
                            <a:srgbClr val="595959"/>
                          </a:solidFill>
                          <a:latin typeface="Poppins"/>
                          <a:ea typeface="Poppins"/>
                          <a:cs typeface="Poppins"/>
                          <a:sym typeface="Poppins"/>
                        </a:rPr>
                        <a:t>Jumper</a:t>
                      </a:r>
                      <a:r>
                        <a:rPr lang="en" sz="1000">
                          <a:solidFill>
                            <a:srgbClr val="595959"/>
                          </a:solidFill>
                          <a:latin typeface="Poppins"/>
                          <a:ea typeface="Poppins"/>
                          <a:cs typeface="Poppins"/>
                          <a:sym typeface="Poppins"/>
                        </a:rPr>
                        <a:t> and </a:t>
                      </a:r>
                      <a:r>
                        <a:rPr i="1" lang="en" sz="1000">
                          <a:solidFill>
                            <a:srgbClr val="595959"/>
                          </a:solidFill>
                          <a:latin typeface="Poppins"/>
                          <a:ea typeface="Poppins"/>
                          <a:cs typeface="Poppins"/>
                          <a:sym typeface="Poppins"/>
                        </a:rPr>
                        <a:t>Ruler</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Either project the </a:t>
                      </a:r>
                      <a:r>
                        <a:rPr i="1" lang="en" sz="1000">
                          <a:solidFill>
                            <a:srgbClr val="595959"/>
                          </a:solidFill>
                          <a:latin typeface="Poppins"/>
                          <a:ea typeface="Poppins"/>
                          <a:cs typeface="Poppins"/>
                          <a:sym typeface="Poppins"/>
                        </a:rPr>
                        <a:t>Planet and Moon Exploration Stations</a:t>
                      </a:r>
                      <a:r>
                        <a:rPr lang="en" sz="1000">
                          <a:solidFill>
                            <a:srgbClr val="595959"/>
                          </a:solidFill>
                          <a:latin typeface="Poppins"/>
                          <a:ea typeface="Poppins"/>
                          <a:cs typeface="Poppins"/>
                          <a:sym typeface="Poppins"/>
                        </a:rPr>
                        <a:t> to the whole class or provide individual copies to students.</a:t>
                      </a:r>
                      <a:endParaRPr sz="1000">
                        <a:solidFill>
                          <a:srgbClr val="595959"/>
                        </a:solidFill>
                        <a:highlight>
                          <a:srgbClr val="FFFF00"/>
                        </a:highlight>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the activity at home. </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3 Post-Its.</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also need the </a:t>
                      </a:r>
                      <a:r>
                        <a:rPr i="1" lang="en" sz="1000">
                          <a:solidFill>
                            <a:srgbClr val="595959"/>
                          </a:solidFill>
                          <a:latin typeface="Poppins"/>
                          <a:ea typeface="Poppins"/>
                          <a:cs typeface="Poppins"/>
                          <a:sym typeface="Poppins"/>
                        </a:rPr>
                        <a:t>Gravity Graph,</a:t>
                      </a:r>
                      <a:r>
                        <a:rPr lang="en" sz="1000">
                          <a:solidFill>
                            <a:srgbClr val="595959"/>
                          </a:solidFill>
                          <a:latin typeface="Poppins"/>
                          <a:ea typeface="Poppins"/>
                          <a:cs typeface="Poppins"/>
                          <a:sym typeface="Poppins"/>
                        </a:rPr>
                        <a:t> </a:t>
                      </a:r>
                      <a:r>
                        <a:rPr i="1" lang="en" sz="1000">
                          <a:solidFill>
                            <a:srgbClr val="595959"/>
                          </a:solidFill>
                          <a:latin typeface="Poppins"/>
                          <a:ea typeface="Poppins"/>
                          <a:cs typeface="Poppins"/>
                          <a:sym typeface="Poppins"/>
                        </a:rPr>
                        <a:t>Gravity Jump Data</a:t>
                      </a:r>
                      <a:r>
                        <a:rPr lang="en" sz="1000">
                          <a:solidFill>
                            <a:srgbClr val="595959"/>
                          </a:solidFill>
                          <a:latin typeface="Poppins"/>
                          <a:ea typeface="Poppins"/>
                          <a:cs typeface="Poppins"/>
                          <a:sym typeface="Poppins"/>
                        </a:rPr>
                        <a:t>, and the </a:t>
                      </a:r>
                      <a:r>
                        <a:rPr i="1" lang="en" sz="1000">
                          <a:solidFill>
                            <a:srgbClr val="595959"/>
                          </a:solidFill>
                          <a:latin typeface="Poppins"/>
                          <a:ea typeface="Poppins"/>
                          <a:cs typeface="Poppins"/>
                          <a:sym typeface="Poppins"/>
                        </a:rPr>
                        <a:t>Planet &amp; Moon Exploration Stations worksheets </a:t>
                      </a:r>
                      <a:r>
                        <a:rPr lang="en" sz="1000">
                          <a:solidFill>
                            <a:srgbClr val="595959"/>
                          </a:solidFill>
                          <a:latin typeface="Poppins"/>
                          <a:ea typeface="Poppins"/>
                          <a:cs typeface="Poppins"/>
                          <a:sym typeface="Poppins"/>
                        </a:rPr>
                        <a:t>(or assign the digital versions).</a:t>
                      </a:r>
                      <a:endParaRPr sz="1000">
                        <a:solidFill>
                          <a:srgbClr val="595959"/>
                        </a:solidFill>
                        <a:highlight>
                          <a:srgbClr val="FFFF00"/>
                        </a:highlight>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8</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Could there be life on other planets</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on their own</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You will need 2x as many printouts as the supply list indicates. </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This activity works best if students can engage in discussion with one another (from a distance).</a:t>
                      </a:r>
                      <a:endParaRPr b="1" sz="1000">
                        <a:solidFill>
                          <a:srgbClr val="595959"/>
                        </a:solidFill>
                        <a:highlight>
                          <a:srgbClr val="FFFF00"/>
                        </a:highlight>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printouts or assign the digital versions.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This activity works best if students can engage in a virtual discussion.</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78" name="Google Shape;178;p19"/>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7</a:t>
            </a:r>
            <a:endParaRPr sz="1300">
              <a:solidFill>
                <a:srgbClr val="7E7E7E"/>
              </a:solidFill>
              <a:latin typeface="Poppins"/>
              <a:ea typeface="Poppins"/>
              <a:cs typeface="Poppins"/>
              <a:sym typeface="Poppins"/>
            </a:endParaRPr>
          </a:p>
        </p:txBody>
      </p:sp>
      <p:grpSp>
        <p:nvGrpSpPr>
          <p:cNvPr id="179" name="Google Shape;179;p19"/>
          <p:cNvGrpSpPr/>
          <p:nvPr/>
        </p:nvGrpSpPr>
        <p:grpSpPr>
          <a:xfrm>
            <a:off x="813816" y="1588250"/>
            <a:ext cx="1846800" cy="5573700"/>
            <a:chOff x="813816" y="1588250"/>
            <a:chExt cx="1846800" cy="5573700"/>
          </a:xfrm>
        </p:grpSpPr>
        <p:sp>
          <p:nvSpPr>
            <p:cNvPr id="180" name="Google Shape;180;p19"/>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19"/>
            <p:cNvGrpSpPr/>
            <p:nvPr/>
          </p:nvGrpSpPr>
          <p:grpSpPr>
            <a:xfrm>
              <a:off x="899027" y="1938528"/>
              <a:ext cx="1280105" cy="4315968"/>
              <a:chOff x="899027" y="1938528"/>
              <a:chExt cx="1280105" cy="4315968"/>
            </a:xfrm>
          </p:grpSpPr>
          <p:grpSp>
            <p:nvGrpSpPr>
              <p:cNvPr id="182" name="Google Shape;182;p19"/>
              <p:cNvGrpSpPr/>
              <p:nvPr/>
            </p:nvGrpSpPr>
            <p:grpSpPr>
              <a:xfrm>
                <a:off x="899033" y="1938528"/>
                <a:ext cx="1280100" cy="219600"/>
                <a:chOff x="1037158" y="2002771"/>
                <a:chExt cx="1280100" cy="219600"/>
              </a:xfrm>
            </p:grpSpPr>
            <p:sp>
              <p:nvSpPr>
                <p:cNvPr id="183" name="Google Shape;183;p19"/>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4" name="Google Shape;184;p19"/>
                <p:cNvSpPr/>
                <p:nvPr/>
              </p:nvSpPr>
              <p:spPr>
                <a:xfrm>
                  <a:off x="1037158" y="2002771"/>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185" name="Google Shape;185;p19"/>
              <p:cNvGrpSpPr/>
              <p:nvPr/>
            </p:nvGrpSpPr>
            <p:grpSpPr>
              <a:xfrm>
                <a:off x="899027" y="4700016"/>
                <a:ext cx="1280100" cy="219600"/>
                <a:chOff x="899027" y="4672372"/>
                <a:chExt cx="1280100" cy="219600"/>
              </a:xfrm>
            </p:grpSpPr>
            <p:sp>
              <p:nvSpPr>
                <p:cNvPr id="186" name="Google Shape;186;p19"/>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7" name="Google Shape;187;p19"/>
                <p:cNvSpPr/>
                <p:nvPr/>
              </p:nvSpPr>
              <p:spPr>
                <a:xfrm>
                  <a:off x="899027" y="4672372"/>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188" name="Google Shape;188;p19"/>
              <p:cNvGrpSpPr/>
              <p:nvPr/>
            </p:nvGrpSpPr>
            <p:grpSpPr>
              <a:xfrm>
                <a:off x="899028" y="3364992"/>
                <a:ext cx="1280100" cy="219600"/>
                <a:chOff x="899028" y="3337573"/>
                <a:chExt cx="1280100" cy="219600"/>
              </a:xfrm>
            </p:grpSpPr>
            <p:sp>
              <p:nvSpPr>
                <p:cNvPr id="189" name="Google Shape;189;p19"/>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90" name="Google Shape;190;p19"/>
                <p:cNvSpPr/>
                <p:nvPr/>
              </p:nvSpPr>
              <p:spPr>
                <a:xfrm>
                  <a:off x="899028" y="3337573"/>
                  <a:ext cx="1280100" cy="219600"/>
                </a:xfrm>
                <a:prstGeom prst="roundRect">
                  <a:avLst>
                    <a:gd fmla="val 16667" name="adj"/>
                  </a:avLst>
                </a:prstGeom>
                <a:solidFill>
                  <a:srgbClr val="F86841">
                    <a:alpha val="435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Substitute Activity</a:t>
                  </a:r>
                  <a:endParaRPr sz="900">
                    <a:solidFill>
                      <a:srgbClr val="333333"/>
                    </a:solidFill>
                    <a:latin typeface="Poppins Medium"/>
                    <a:ea typeface="Poppins Medium"/>
                    <a:cs typeface="Poppins Medium"/>
                    <a:sym typeface="Poppins Medium"/>
                  </a:endParaRPr>
                </a:p>
              </p:txBody>
            </p:sp>
          </p:grpSp>
          <p:grpSp>
            <p:nvGrpSpPr>
              <p:cNvPr id="191" name="Google Shape;191;p19"/>
              <p:cNvGrpSpPr/>
              <p:nvPr/>
            </p:nvGrpSpPr>
            <p:grpSpPr>
              <a:xfrm>
                <a:off x="899033" y="6025896"/>
                <a:ext cx="1280100" cy="228600"/>
                <a:chOff x="899033" y="6025896"/>
                <a:chExt cx="1280100" cy="228600"/>
              </a:xfrm>
            </p:grpSpPr>
            <p:sp>
              <p:nvSpPr>
                <p:cNvPr id="192" name="Google Shape;192;p19"/>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93" name="Google Shape;193;p19"/>
                <p:cNvSpPr/>
                <p:nvPr/>
              </p:nvSpPr>
              <p:spPr>
                <a:xfrm>
                  <a:off x="899033" y="6025896"/>
                  <a:ext cx="1280100" cy="228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grpSp>
      <p:sp>
        <p:nvSpPr>
          <p:cNvPr id="194" name="Google Shape;194;p19"/>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5</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Spaceship Earth</a:t>
            </a:r>
            <a:endParaRPr b="1">
              <a:solidFill>
                <a:srgbClr val="4999ED"/>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graphicFrame>
        <p:nvGraphicFramePr>
          <p:cNvPr id="199" name="Google Shape;199;p20"/>
          <p:cNvGraphicFramePr/>
          <p:nvPr/>
        </p:nvGraphicFramePr>
        <p:xfrm>
          <a:off x="813825" y="1234440"/>
          <a:ext cx="3000000" cy="3000000"/>
        </p:xfrm>
        <a:graphic>
          <a:graphicData uri="http://schemas.openxmlformats.org/drawingml/2006/table">
            <a:tbl>
              <a:tblPr>
                <a:noFill/>
                <a:tableStyleId>{1814DA2C-5863-490C-A2B7-5A24C460AE45}</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Are magic potions real</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4 testing liquids and have your students make observations as you demo the activity.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Provide each student with a copy of the </a:t>
                      </a:r>
                      <a:r>
                        <a:rPr i="1" lang="en" sz="1000">
                          <a:solidFill>
                            <a:srgbClr val="595959"/>
                          </a:solidFill>
                          <a:latin typeface="Poppins"/>
                          <a:ea typeface="Poppins"/>
                          <a:cs typeface="Poppins"/>
                          <a:sym typeface="Poppins"/>
                        </a:rPr>
                        <a:t>Alchemist’s Potion, Part 1 </a:t>
                      </a:r>
                      <a:r>
                        <a:rPr lang="en" sz="1000">
                          <a:solidFill>
                            <a:srgbClr val="595959"/>
                          </a:solidFill>
                          <a:latin typeface="Poppins"/>
                          <a:ea typeface="Poppins"/>
                          <a:cs typeface="Poppins"/>
                          <a:sym typeface="Poppins"/>
                        </a:rPr>
                        <a:t>worksheet</a:t>
                      </a:r>
                      <a:r>
                        <a:rPr lang="en" sz="1000">
                          <a:solidFill>
                            <a:srgbClr val="595959"/>
                          </a:solidFill>
                          <a:latin typeface="Poppins"/>
                          <a:ea typeface="Poppins"/>
                          <a:cs typeface="Poppins"/>
                          <a:sym typeface="Poppins"/>
                        </a:rPr>
                        <a:t> so they can record their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4 testing liquids and demo the activity over video conference.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copy of the </a:t>
                      </a:r>
                      <a:r>
                        <a:rPr i="1" lang="en" sz="1000">
                          <a:solidFill>
                            <a:srgbClr val="595959"/>
                          </a:solidFill>
                          <a:latin typeface="Poppins"/>
                          <a:ea typeface="Poppins"/>
                          <a:cs typeface="Poppins"/>
                          <a:sym typeface="Poppins"/>
                        </a:rPr>
                        <a:t>Alchemist’s Potion, Part 1 </a:t>
                      </a:r>
                      <a:r>
                        <a:rPr lang="en" sz="1000">
                          <a:solidFill>
                            <a:srgbClr val="595959"/>
                          </a:solidFill>
                          <a:latin typeface="Poppins"/>
                          <a:ea typeface="Poppins"/>
                          <a:cs typeface="Poppins"/>
                          <a:sym typeface="Poppins"/>
                        </a:rPr>
                        <a:t>worksheet</a:t>
                      </a:r>
                      <a:r>
                        <a:rPr lang="en" sz="1000">
                          <a:solidFill>
                            <a:srgbClr val="595959"/>
                          </a:solidFill>
                          <a:latin typeface="Poppins"/>
                          <a:ea typeface="Poppins"/>
                          <a:cs typeface="Poppins"/>
                          <a:sym typeface="Poppins"/>
                        </a:rPr>
                        <a:t> (or assign a digital version) so they can record their observations.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Could you transform something worthless into gold</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0" lvl="0" marL="228600" rtl="0" algn="l">
                        <a:spcBef>
                          <a:spcPts val="0"/>
                        </a:spcBef>
                        <a:spcAft>
                          <a:spcPts val="0"/>
                        </a:spcAft>
                        <a:buNone/>
                      </a:pPr>
                      <a:r>
                        <a:rPr b="1" i="1" lang="en" sz="1000">
                          <a:solidFill>
                            <a:srgbClr val="595959"/>
                          </a:solidFill>
                          <a:latin typeface="Poppins"/>
                          <a:ea typeface="Poppins"/>
                          <a:cs typeface="Poppins"/>
                          <a:sym typeface="Poppins"/>
                        </a:rPr>
                        <a:t>Note:</a:t>
                      </a:r>
                      <a:r>
                        <a:rPr i="1" lang="en" sz="1000">
                          <a:solidFill>
                            <a:srgbClr val="595959"/>
                          </a:solidFill>
                          <a:latin typeface="Poppins"/>
                          <a:ea typeface="Poppins"/>
                          <a:cs typeface="Poppins"/>
                          <a:sym typeface="Poppins"/>
                        </a:rPr>
                        <a:t> This activity requires that students have already completed the activity in Lesson 1.</a:t>
                      </a:r>
                      <a:endParaRPr i="1"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a bag with: the pennies, the salt and vinegar liquid and a nail. </a:t>
                      </a:r>
                      <a:r>
                        <a:rPr lang="en" sz="1000">
                          <a:solidFill>
                            <a:schemeClr val="dk2"/>
                          </a:solidFill>
                          <a:latin typeface="Poppins"/>
                          <a:ea typeface="Poppins"/>
                          <a:cs typeface="Poppins"/>
                          <a:sym typeface="Poppins"/>
                        </a:rPr>
                        <a:t>Demo the activity. </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Give each student an </a:t>
                      </a:r>
                      <a:r>
                        <a:rPr i="1" lang="en" sz="1000">
                          <a:solidFill>
                            <a:srgbClr val="595959"/>
                          </a:solidFill>
                          <a:latin typeface="Poppins"/>
                          <a:ea typeface="Poppins"/>
                          <a:cs typeface="Poppins"/>
                          <a:sym typeface="Poppins"/>
                        </a:rPr>
                        <a:t>Alchemist’s Potion, Part 2</a:t>
                      </a:r>
                      <a:r>
                        <a:rPr lang="en" sz="1000">
                          <a:solidFill>
                            <a:srgbClr val="595959"/>
                          </a:solidFill>
                          <a:latin typeface="Poppins"/>
                          <a:ea typeface="Poppins"/>
                          <a:cs typeface="Poppins"/>
                          <a:sym typeface="Poppins"/>
                        </a:rPr>
                        <a:t> worksheet to record their observations.</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Set up a bag with: the pennies, the salt and vinegar liquid and a nail. Demo the activity over video conference. </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Send home the </a:t>
                      </a:r>
                      <a:r>
                        <a:rPr i="1" lang="en" sz="1000">
                          <a:solidFill>
                            <a:schemeClr val="dk2"/>
                          </a:solidFill>
                          <a:latin typeface="Poppins"/>
                          <a:ea typeface="Poppins"/>
                          <a:cs typeface="Poppins"/>
                          <a:sym typeface="Poppins"/>
                        </a:rPr>
                        <a:t>Alchemist’s Potion, Part 2</a:t>
                      </a:r>
                      <a:r>
                        <a:rPr lang="en" sz="1000">
                          <a:solidFill>
                            <a:schemeClr val="dk2"/>
                          </a:solidFill>
                          <a:latin typeface="Poppins"/>
                          <a:ea typeface="Poppins"/>
                          <a:cs typeface="Poppins"/>
                          <a:sym typeface="Poppins"/>
                        </a:rPr>
                        <a:t> worksheet (or assign a digital version) to record their observations.</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would happen if you drank a glass of acid?</a:t>
                      </a:r>
                      <a:endParaRPr b="1"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activity and go through each step of the activity together.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Give each student a copy of the </a:t>
                      </a:r>
                      <a:r>
                        <a:rPr i="1" lang="en" sz="1000">
                          <a:solidFill>
                            <a:srgbClr val="595959"/>
                          </a:solidFill>
                          <a:latin typeface="Poppins"/>
                          <a:ea typeface="Poppins"/>
                          <a:cs typeface="Poppins"/>
                          <a:sym typeface="Poppins"/>
                        </a:rPr>
                        <a:t>Results</a:t>
                      </a:r>
                      <a:r>
                        <a:rPr lang="en" sz="1000">
                          <a:solidFill>
                            <a:srgbClr val="595959"/>
                          </a:solidFill>
                          <a:latin typeface="Poppins"/>
                          <a:ea typeface="Poppins"/>
                          <a:cs typeface="Poppins"/>
                          <a:sym typeface="Poppins"/>
                        </a:rPr>
                        <a:t> worksheet so students can record their observations.</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activity and go through each step of the activity together over video conference.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home the </a:t>
                      </a:r>
                      <a:r>
                        <a:rPr i="1" lang="en" sz="1000">
                          <a:solidFill>
                            <a:srgbClr val="595959"/>
                          </a:solidFill>
                          <a:latin typeface="Poppins"/>
                          <a:ea typeface="Poppins"/>
                          <a:cs typeface="Poppins"/>
                          <a:sym typeface="Poppins"/>
                        </a:rPr>
                        <a:t>Results</a:t>
                      </a:r>
                      <a:r>
                        <a:rPr lang="en" sz="1000">
                          <a:solidFill>
                            <a:srgbClr val="595959"/>
                          </a:solidFill>
                          <a:latin typeface="Poppins"/>
                          <a:ea typeface="Poppins"/>
                          <a:cs typeface="Poppins"/>
                          <a:sym typeface="Poppins"/>
                        </a:rPr>
                        <a:t> worksheet (or assign a digital version) so students can record their observations.</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do fireworks, rubber and Silly Putty have in common</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D</a:t>
                      </a:r>
                      <a:r>
                        <a:rPr lang="en" sz="1000">
                          <a:solidFill>
                            <a:srgbClr val="595959"/>
                          </a:solidFill>
                          <a:latin typeface="Poppins"/>
                          <a:ea typeface="Poppins"/>
                          <a:cs typeface="Poppins"/>
                          <a:sym typeface="Poppins"/>
                        </a:rPr>
                        <a:t>o Part 1 of the activity (Steps 1 - 11) as a demo. Give each student the </a:t>
                      </a:r>
                      <a:r>
                        <a:rPr i="1" lang="en" sz="1000">
                          <a:solidFill>
                            <a:srgbClr val="595959"/>
                          </a:solidFill>
                          <a:latin typeface="Poppins"/>
                          <a:ea typeface="Poppins"/>
                          <a:cs typeface="Poppins"/>
                          <a:sym typeface="Poppins"/>
                        </a:rPr>
                        <a:t>Goo Testing</a:t>
                      </a:r>
                      <a:r>
                        <a:rPr lang="en" sz="1000">
                          <a:solidFill>
                            <a:srgbClr val="595959"/>
                          </a:solidFill>
                          <a:latin typeface="Poppins"/>
                          <a:ea typeface="Poppins"/>
                          <a:cs typeface="Poppins"/>
                          <a:sym typeface="Poppins"/>
                        </a:rPr>
                        <a:t> worksheet to record their observations.</a:t>
                      </a:r>
                      <a:endParaRPr sz="1000">
                        <a:solidFill>
                          <a:srgbClr val="595959"/>
                        </a:solidFill>
                        <a:latin typeface="Poppins"/>
                        <a:ea typeface="Poppins"/>
                        <a:cs typeface="Poppins"/>
                        <a:sym typeface="Poppins"/>
                      </a:endParaRPr>
                    </a:p>
                    <a:p>
                      <a:pPr indent="-154940" lvl="0" marL="228600" rtl="0" algn="l">
                        <a:spcBef>
                          <a:spcPts val="6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Part 2 of the activity solo. In Step 14, each student will need to hold the bag open and pour the substances in on their own.</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Part 1 of the activity as a demo and go through Steps 1 - 11 over video conference.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Provide each student with the </a:t>
                      </a:r>
                      <a:r>
                        <a:rPr i="1" lang="en" sz="1000">
                          <a:solidFill>
                            <a:srgbClr val="595959"/>
                          </a:solidFill>
                          <a:latin typeface="Poppins"/>
                          <a:ea typeface="Poppins"/>
                          <a:cs typeface="Poppins"/>
                          <a:sym typeface="Poppins"/>
                        </a:rPr>
                        <a:t>Goo Testing</a:t>
                      </a:r>
                      <a:r>
                        <a:rPr lang="en" sz="1000">
                          <a:solidFill>
                            <a:srgbClr val="595959"/>
                          </a:solidFill>
                          <a:latin typeface="Poppins"/>
                          <a:ea typeface="Poppins"/>
                          <a:cs typeface="Poppins"/>
                          <a:sym typeface="Poppins"/>
                        </a:rPr>
                        <a:t> worksheet (or assign a digital version) so they can record their observations.</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200" name="Google Shape;200;p20"/>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8</a:t>
            </a:r>
            <a:endParaRPr sz="1300">
              <a:solidFill>
                <a:srgbClr val="7E7E7E"/>
              </a:solidFill>
              <a:latin typeface="Poppins"/>
              <a:ea typeface="Poppins"/>
              <a:cs typeface="Poppins"/>
              <a:sym typeface="Poppins"/>
            </a:endParaRPr>
          </a:p>
        </p:txBody>
      </p:sp>
      <p:grpSp>
        <p:nvGrpSpPr>
          <p:cNvPr id="201" name="Google Shape;201;p20"/>
          <p:cNvGrpSpPr/>
          <p:nvPr/>
        </p:nvGrpSpPr>
        <p:grpSpPr>
          <a:xfrm>
            <a:off x="813816" y="1592225"/>
            <a:ext cx="1846800" cy="5573700"/>
            <a:chOff x="813816" y="1588250"/>
            <a:chExt cx="1846800" cy="5573700"/>
          </a:xfrm>
        </p:grpSpPr>
        <p:sp>
          <p:nvSpPr>
            <p:cNvPr id="202" name="Google Shape;202;p20"/>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 name="Google Shape;203;p20"/>
            <p:cNvGrpSpPr/>
            <p:nvPr/>
          </p:nvGrpSpPr>
          <p:grpSpPr>
            <a:xfrm>
              <a:off x="899027" y="1938528"/>
              <a:ext cx="1280105" cy="4315968"/>
              <a:chOff x="899027" y="1938528"/>
              <a:chExt cx="1280105" cy="4315968"/>
            </a:xfrm>
          </p:grpSpPr>
          <p:grpSp>
            <p:nvGrpSpPr>
              <p:cNvPr id="204" name="Google Shape;204;p20"/>
              <p:cNvGrpSpPr/>
              <p:nvPr/>
            </p:nvGrpSpPr>
            <p:grpSpPr>
              <a:xfrm>
                <a:off x="899033" y="1938528"/>
                <a:ext cx="1280100" cy="219600"/>
                <a:chOff x="1037158" y="2002771"/>
                <a:chExt cx="1280100" cy="219600"/>
              </a:xfrm>
            </p:grpSpPr>
            <p:sp>
              <p:nvSpPr>
                <p:cNvPr id="205" name="Google Shape;205;p20"/>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06" name="Google Shape;206;p20"/>
                <p:cNvSpPr/>
                <p:nvPr/>
              </p:nvSpPr>
              <p:spPr>
                <a:xfrm>
                  <a:off x="1037158" y="2002771"/>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207" name="Google Shape;207;p20"/>
              <p:cNvGrpSpPr/>
              <p:nvPr/>
            </p:nvGrpSpPr>
            <p:grpSpPr>
              <a:xfrm>
                <a:off x="899027" y="4700016"/>
                <a:ext cx="1280100" cy="219600"/>
                <a:chOff x="899027" y="4672372"/>
                <a:chExt cx="1280100" cy="219600"/>
              </a:xfrm>
            </p:grpSpPr>
            <p:sp>
              <p:nvSpPr>
                <p:cNvPr id="208" name="Google Shape;208;p20"/>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09" name="Google Shape;209;p20"/>
                <p:cNvSpPr/>
                <p:nvPr/>
              </p:nvSpPr>
              <p:spPr>
                <a:xfrm>
                  <a:off x="899027" y="4672372"/>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210" name="Google Shape;210;p20"/>
              <p:cNvGrpSpPr/>
              <p:nvPr/>
            </p:nvGrpSpPr>
            <p:grpSpPr>
              <a:xfrm>
                <a:off x="899028" y="3364992"/>
                <a:ext cx="1280100" cy="219600"/>
                <a:chOff x="899028" y="3337573"/>
                <a:chExt cx="1280100" cy="219600"/>
              </a:xfrm>
            </p:grpSpPr>
            <p:sp>
              <p:nvSpPr>
                <p:cNvPr id="211" name="Google Shape;211;p20"/>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12" name="Google Shape;212;p20"/>
                <p:cNvSpPr/>
                <p:nvPr/>
              </p:nvSpPr>
              <p:spPr>
                <a:xfrm>
                  <a:off x="899028" y="3337573"/>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213" name="Google Shape;213;p20"/>
              <p:cNvGrpSpPr/>
              <p:nvPr/>
            </p:nvGrpSpPr>
            <p:grpSpPr>
              <a:xfrm>
                <a:off x="899033" y="6025896"/>
                <a:ext cx="1280100" cy="228600"/>
                <a:chOff x="899033" y="6025896"/>
                <a:chExt cx="1280100" cy="228600"/>
              </a:xfrm>
            </p:grpSpPr>
            <p:sp>
              <p:nvSpPr>
                <p:cNvPr id="214" name="Google Shape;214;p20"/>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15" name="Google Shape;215;p20"/>
                <p:cNvSpPr/>
                <p:nvPr/>
              </p:nvSpPr>
              <p:spPr>
                <a:xfrm>
                  <a:off x="899033" y="6025896"/>
                  <a:ext cx="1280100" cy="228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grpSp>
      <p:sp>
        <p:nvSpPr>
          <p:cNvPr id="216" name="Google Shape;216;p20"/>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5</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Chemical Magic</a:t>
            </a:r>
            <a:endParaRPr b="1">
              <a:solidFill>
                <a:srgbClr val="4999ED"/>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graphicFrame>
        <p:nvGraphicFramePr>
          <p:cNvPr id="221" name="Google Shape;221;p21"/>
          <p:cNvGraphicFramePr/>
          <p:nvPr/>
        </p:nvGraphicFramePr>
        <p:xfrm>
          <a:off x="813825" y="1234440"/>
          <a:ext cx="3000000" cy="3000000"/>
        </p:xfrm>
        <a:graphic>
          <a:graphicData uri="http://schemas.openxmlformats.org/drawingml/2006/table">
            <a:tbl>
              <a:tblPr>
                <a:noFill/>
                <a:tableStyleId>{1814DA2C-5863-490C-A2B7-5A24C460AE45}</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some things explode?</a:t>
                      </a:r>
                      <a:endParaRPr i="1" sz="1000">
                        <a:solidFill>
                          <a:srgbClr val="7E7E7E"/>
                        </a:solidFill>
                        <a:latin typeface="Poppins"/>
                        <a:ea typeface="Poppins"/>
                        <a:cs typeface="Poppins"/>
                        <a:sym typeface="Poppins"/>
                      </a:endParaRPr>
                    </a:p>
                  </a:txBody>
                  <a:tcPr marT="109725" marB="0" marR="64000" marL="91450">
                    <a:lnL cap="flat" cmpd="sng" w="12700">
                      <a:solidFill>
                        <a:srgbClr val="434343">
                          <a:alpha val="0"/>
                        </a:srgbClr>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first part of the activity and have students make observations as you go through Step 1 - 13 together.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Give each student the </a:t>
                      </a:r>
                      <a:r>
                        <a:rPr i="1" lang="en" sz="1000">
                          <a:solidFill>
                            <a:srgbClr val="595959"/>
                          </a:solidFill>
                          <a:latin typeface="Poppins"/>
                          <a:ea typeface="Poppins"/>
                          <a:cs typeface="Poppins"/>
                          <a:sym typeface="Poppins"/>
                        </a:rPr>
                        <a:t>Capturing Chaos</a:t>
                      </a:r>
                      <a:r>
                        <a:rPr lang="en" sz="1000">
                          <a:solidFill>
                            <a:srgbClr val="595959"/>
                          </a:solidFill>
                          <a:latin typeface="Poppins"/>
                          <a:ea typeface="Poppins"/>
                          <a:cs typeface="Poppins"/>
                          <a:sym typeface="Poppins"/>
                        </a:rPr>
                        <a:t> worksheet so they can record their observations.</a:t>
                      </a:r>
                      <a:endParaRPr sz="1000">
                        <a:solidFill>
                          <a:srgbClr val="595959"/>
                        </a:solidFill>
                        <a:highlight>
                          <a:srgbClr val="FFFF00"/>
                        </a:highlight>
                        <a:latin typeface="Poppins"/>
                        <a:ea typeface="Poppins"/>
                        <a:cs typeface="Poppins"/>
                        <a:sym typeface="Poppins"/>
                      </a:endParaRPr>
                    </a:p>
                  </a:txBody>
                  <a:tcPr marT="63500" marB="63500" marR="91425"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9525">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Set up the first part of the activity and have students make observations as you go through Step 1 - 13 over video conference.</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rgbClr val="595959"/>
                          </a:solidFill>
                          <a:latin typeface="Poppins"/>
                          <a:ea typeface="Poppins"/>
                          <a:cs typeface="Poppins"/>
                          <a:sym typeface="Poppins"/>
                        </a:rPr>
                        <a:t>Give </a:t>
                      </a:r>
                      <a:r>
                        <a:rPr lang="en" sz="1000">
                          <a:solidFill>
                            <a:srgbClr val="595959"/>
                          </a:solidFill>
                          <a:latin typeface="Poppins"/>
                          <a:ea typeface="Poppins"/>
                          <a:cs typeface="Poppins"/>
                          <a:sym typeface="Poppins"/>
                        </a:rPr>
                        <a:t>each student the </a:t>
                      </a:r>
                      <a:r>
                        <a:rPr i="1" lang="en" sz="1000">
                          <a:solidFill>
                            <a:srgbClr val="595959"/>
                          </a:solidFill>
                          <a:latin typeface="Poppins"/>
                          <a:ea typeface="Poppins"/>
                          <a:cs typeface="Poppins"/>
                          <a:sym typeface="Poppins"/>
                        </a:rPr>
                        <a:t>Capturing Chaos</a:t>
                      </a:r>
                      <a:r>
                        <a:rPr lang="en" sz="1000">
                          <a:solidFill>
                            <a:srgbClr val="595959"/>
                          </a:solidFill>
                          <a:latin typeface="Poppins"/>
                          <a:ea typeface="Poppins"/>
                          <a:cs typeface="Poppins"/>
                          <a:sym typeface="Poppins"/>
                        </a:rPr>
                        <a:t> worksheet (or assign the digital version).</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9525">
                      <a:solidFill>
                        <a:srgbClr val="EAEADF"/>
                      </a:solidFill>
                      <a:prstDash val="solid"/>
                      <a:round/>
                      <a:headEnd len="sm" w="sm" type="none"/>
                      <a:tailEnd len="sm" w="sm" type="none"/>
                    </a:lnB>
                  </a:tcPr>
                </a:tc>
              </a:tr>
            </a:tbl>
          </a:graphicData>
        </a:graphic>
      </p:graphicFrame>
      <p:sp>
        <p:nvSpPr>
          <p:cNvPr id="222" name="Google Shape;222;p21"/>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9</a:t>
            </a:r>
            <a:endParaRPr sz="1300">
              <a:solidFill>
                <a:srgbClr val="7E7E7E"/>
              </a:solidFill>
              <a:latin typeface="Poppins"/>
              <a:ea typeface="Poppins"/>
              <a:cs typeface="Poppins"/>
              <a:sym typeface="Poppins"/>
            </a:endParaRPr>
          </a:p>
        </p:txBody>
      </p:sp>
      <p:sp>
        <p:nvSpPr>
          <p:cNvPr id="223" name="Google Shape;223;p21"/>
          <p:cNvSpPr/>
          <p:nvPr/>
        </p:nvSpPr>
        <p:spPr>
          <a:xfrm>
            <a:off x="813825" y="1588250"/>
            <a:ext cx="1846800" cy="142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21"/>
          <p:cNvGrpSpPr/>
          <p:nvPr/>
        </p:nvGrpSpPr>
        <p:grpSpPr>
          <a:xfrm>
            <a:off x="896112" y="1938528"/>
            <a:ext cx="1280100" cy="219600"/>
            <a:chOff x="896112" y="1938528"/>
            <a:chExt cx="1280100" cy="219600"/>
          </a:xfrm>
        </p:grpSpPr>
        <p:sp>
          <p:nvSpPr>
            <p:cNvPr id="225" name="Google Shape;225;p21"/>
            <p:cNvSpPr/>
            <p:nvPr/>
          </p:nvSpPr>
          <p:spPr>
            <a:xfrm>
              <a:off x="896112" y="1938528"/>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226" name="Google Shape;226;p21"/>
            <p:cNvSpPr/>
            <p:nvPr/>
          </p:nvSpPr>
          <p:spPr>
            <a:xfrm>
              <a:off x="896112" y="1938528"/>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sp>
        <p:nvSpPr>
          <p:cNvPr id="227" name="Google Shape;227;p21"/>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5</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Chemical Magic</a:t>
            </a:r>
            <a:endParaRPr b="1">
              <a:solidFill>
                <a:srgbClr val="4999ED"/>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4999E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