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sldIdLst>
    <p:sldId id="257" r:id="rId3"/>
    <p:sldId id="275" r:id="rId4"/>
    <p:sldId id="264" r:id="rId5"/>
    <p:sldId id="259" r:id="rId6"/>
    <p:sldId id="265" r:id="rId7"/>
    <p:sldId id="266" r:id="rId8"/>
    <p:sldId id="267" r:id="rId9"/>
    <p:sldId id="268" r:id="rId10"/>
    <p:sldId id="269" r:id="rId11"/>
    <p:sldId id="256" r:id="rId12"/>
    <p:sldId id="262" r:id="rId13"/>
    <p:sldId id="263" r:id="rId14"/>
    <p:sldId id="270" r:id="rId15"/>
    <p:sldId id="271" r:id="rId16"/>
    <p:sldId id="272" r:id="rId17"/>
    <p:sldId id="261" r:id="rId18"/>
    <p:sldId id="273" r:id="rId19"/>
    <p:sldId id="274" r:id="rId20"/>
    <p:sldId id="260" r:id="rId2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4D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2"/>
    <p:restoredTop sz="94680"/>
  </p:normalViewPr>
  <p:slideViewPr>
    <p:cSldViewPr snapToGrid="0">
      <p:cViewPr>
        <p:scale>
          <a:sx n="100" d="100"/>
          <a:sy n="100" d="100"/>
        </p:scale>
        <p:origin x="1416" y="15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B9F26DA-78D4-391A-09B4-2ECCFC459C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="1" i="0">
                <a:latin typeface="Barlow Black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DC24E3C-4319-DD11-6CA0-0188523AA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="0" i="0">
                <a:latin typeface="Arial" panose="020B0604020202020204" pitchFamily="34" charset="0"/>
                <a:ea typeface="Roboto Medium" panose="02000000000000000000" pitchFamily="2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2738571-223A-DC58-C8FC-0EBBCD5BB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99B96B3-68EB-9C7C-AFD5-C632ECCC4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8ECFD4E-D4B7-467E-C3EE-97CC69F0F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4954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ED29331-4788-ABA6-37B9-250BF633B6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Barlow Black" pitchFamily="2" charset="77"/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5DF15C31-A145-3105-64E1-E2DC1C515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67E02BD3-78A5-1053-C5A9-6833792FE6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22D78B6-F6D0-958D-FCC5-7F72EAA84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036218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6EA9D708-ECB0-412B-BB42-6D3791530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E13F965-DDEB-B891-F70F-48F9B5E06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2D93A2DD-EF6B-522C-600E-C9AF18467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17825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1DD3E4-6A4D-DD83-B68D-D68C40154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4951412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A1029E8-5A57-4D7D-06DD-F462862D45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12679" y="0"/>
            <a:ext cx="6172200" cy="6857999"/>
          </a:xfrm>
        </p:spPr>
        <p:txBody>
          <a:bodyPr/>
          <a:lstStyle>
            <a:lvl1pPr marL="0" indent="0">
              <a:buNone/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fi-FI" dirty="0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B67CDB34-6AFB-C095-0154-F9E51CCE82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951412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6DC6527-FDB6-3A0F-5D58-565D3ED2A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F0B842F4-2A7E-B68F-5464-33C45884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92523C7-8BF8-9873-0DAB-F480B1E65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783156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350783-7DB4-71D4-AD9E-1654682AFB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A6659F70-4DAB-84F7-8156-9BE4A0B920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B867D80-B028-4EA8-1BA3-45568E630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C9AFB41F-4DAA-CB8A-9C27-1C3BB6D67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556A7489-E525-C13D-825A-06F5F610CE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E12443E5-D9A3-9FF1-9CA4-D18754CB6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4546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3DB468-83F0-3C52-3AD1-45EB4CED9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F1D5272D-1431-BB6D-4C98-2C2F74284C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D232C0A-9155-F0BD-A5E2-50E9BE7A3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CB2D6008-7262-D5E8-2C25-C0272C2E3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95C0F9D-F570-7931-E87D-CC7F53D50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385399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3B9D38E-C835-CA70-C5E9-93438EFBD0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3F7CFB12-84FC-9047-B879-EDFAD3B03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F3B1202-AD34-0A2A-0C9F-FFA730B23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6C2018EB-6EAE-8E3F-433B-377BBD56C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AD8A9D7-EB29-C51F-D425-7BA95ADCE2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613789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BC7E9A4-A94A-468E-FF5F-5E1056CE5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580CC7D3-3823-C54C-CAFE-AA54586D7A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2962D52-EF3B-561C-5BB8-EE6AA1331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6E58037-1A96-9B3A-EDA7-B8BF3C7DD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4679814-EE2C-EB21-F2AE-64300E0EB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393518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69944E6-BB69-DCB7-E440-E8B25CBB7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52BFDD8-E6FA-92F1-B6AA-E586CA6056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E5246B-2E37-753F-EDA3-9545EBFF6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3272F4D-6717-9B5E-B699-D9394062B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A24F58F-4463-051E-7CFD-CCAA96845F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11444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598FCB1-0AD2-F6F2-ACBE-DC24FB3F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A94A955-9BBC-3484-192A-1259F63D4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0608C6B-D338-FB29-E0DB-2DEC94FA9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C081A64-099B-C434-23C1-461F7682C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7466E37-6657-C599-0A66-B7F224FFB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81333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3B6ECA8-C1CC-24E1-6358-105684D60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AF7B3DB-2127-D483-D91B-7A09AFAA2D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429C614-17DF-F621-8C03-0712A20A62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CA562E1-D5E4-2B0C-E742-B1B0BF1D2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AA12BEE-7849-1872-2FB0-A1F1417C8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CAE30292-01EB-F46E-53CC-B94515AB9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382086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CA96BB-AF8B-A3C0-176F-40A269898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2C9C5-3683-4FC1-CF5A-CAE17BFBF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829DD2E-A8F5-7350-E104-68E0983AE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6949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A81A87-1355-F2CD-CE89-3FC072D163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D39093F-74EE-F456-73DB-1A6F50D15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D521548-7FC5-1E45-2818-62DDEACC8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E422B605-D6C2-84A3-629A-400470BCAB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CDBDE7A-DC84-8A71-FD54-2BC3FE6C9C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E6745E3A-550A-7097-B1AD-2EA2493A1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03368B6D-D3CD-E6F8-B56D-9808D70931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4EBEF64-1F37-62B4-2A7A-1B464277F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986623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27FE135-5B2B-5A52-3383-C40D3DAC8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E671F78A-7B8A-5822-8108-6103EEAE4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C339309-5330-C1E0-7A5A-6AA552C3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D3BD1811-00FE-AC3F-B54E-B176E509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201527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C2FDF053-2705-9F26-E3DA-B4D15D71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69DA1F39-7C45-8A19-6ECC-450BC782A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EF7FFB9A-4B6A-8967-CA3E-44CFA91C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8509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E4EAFC-690C-7EA3-FDD9-9DA87F0BB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3F554DD-0A54-DBBE-E32F-B9F2A939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F3F16BF5-BB93-8F79-7215-8C8AE0999D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F630748-ABAA-F36E-A93B-785CA0F91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AAA77C13-20A6-114C-0136-6A8F8D265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A103AC6-C4EA-45C7-72BA-6FA27F8D8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3568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FFCCA2C-DA99-F86B-DFB5-DBA8CAA39A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03B214F-2E81-4AF4-653B-769A6420E5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ABA6C769-F02D-684E-4BFA-E6BE4041C7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952DF81-D1E1-B2A7-3914-8DC9AE540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1CF15832-B485-4D9D-8177-1C35D674B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D1B82904-1CB2-4E45-8569-D71F9C056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4387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BA02DD-CE9E-8C7A-560D-A9E4AFF68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B71BDC8B-3284-61E4-827F-5A5844CEBD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8505D8-2802-E62A-3F92-4CC1B72F3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734BAE7-6283-F09C-66EE-B49C616D6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5AC4D1E-BF0A-C1AA-31E2-F94BAA4E3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896588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FAD85CA6-A28C-18D6-95D5-D997A16D80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8032D7C3-93C4-B323-468C-C91F6D907D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50CAF19-6596-A10F-12E7-141D1D051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561938-4158-87A0-9A31-359C476A2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B41589-814D-2DA9-F896-DCCFE1622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44284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tsikko ja sisältö kuvalla oike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CA96BB-AF8B-A3C0-176F-40A26989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813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2C9C5-3683-4FC1-CF5A-CAE17BFB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88131" cy="43513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829DD2E-A8F5-7350-E104-68E0983AE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8B6BC03-E0EC-6F6D-4269-54824B592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57109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6749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kuvalla vas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CA96BB-AF8B-A3C0-176F-40A26989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365125"/>
            <a:ext cx="518813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2C9C5-3683-4FC1-CF5A-CAE17BFB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1825625"/>
            <a:ext cx="5188131" cy="435133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829DD2E-A8F5-7350-E104-68E0983AE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8B6BC03-E0EC-6F6D-4269-54824B592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257109"/>
          </a:xfrm>
        </p:spPr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82997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tsikko ja sisältö pinkit bullet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CA96BB-AF8B-A3C0-176F-40A26989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365125"/>
            <a:ext cx="518813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829DD2E-A8F5-7350-E104-68E0983AE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8B6BC03-E0EC-6F6D-4269-54824B592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257109"/>
          </a:xfrm>
        </p:spPr>
        <p:txBody>
          <a:bodyPr/>
          <a:lstStyle/>
          <a:p>
            <a:endParaRPr lang="fi-FI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EF14CBB-4ADA-84DE-DDE7-07D1D3BFF52C}"/>
              </a:ext>
            </a:extLst>
          </p:cNvPr>
          <p:cNvSpPr txBox="1"/>
          <p:nvPr userDrawn="1"/>
        </p:nvSpPr>
        <p:spPr>
          <a:xfrm>
            <a:off x="6549934" y="1891862"/>
            <a:ext cx="5188131" cy="77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2325" lvl="0" indent="-342900">
              <a:lnSpc>
                <a:spcPct val="120000"/>
              </a:lnSpc>
              <a:spcBef>
                <a:spcPts val="0"/>
              </a:spcBef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000000"/>
                </a:solidFill>
                <a:ea typeface="Rockwell"/>
                <a:sym typeface="Rockwell"/>
              </a:rPr>
              <a:t>Lisää teksti tähän</a:t>
            </a:r>
            <a:endParaRPr lang="fi-FI" sz="2200" dirty="0"/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50365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sisältö väripalk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CA96BB-AF8B-A3C0-176F-40A26989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77861"/>
            <a:ext cx="5188131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832C9C5-3683-4FC1-CF5A-CAE17BFBFB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43497"/>
            <a:ext cx="5188131" cy="3233466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</a:lstStyle>
          <a:p>
            <a:pPr lvl="0"/>
            <a:r>
              <a:rPr lang="fi-FI" dirty="0"/>
              <a:t>Muokkaa tekstin perustyylejä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4829DD2E-A8F5-7350-E104-68E0983AE5A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F8B6BC03-E0EC-6F6D-4269-54824B592AC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6000" y="0"/>
            <a:ext cx="6096000" cy="6257109"/>
          </a:xfrm>
        </p:spPr>
        <p:txBody>
          <a:bodyPr/>
          <a:lstStyle/>
          <a:p>
            <a:endParaRPr lang="fi-FI"/>
          </a:p>
        </p:txBody>
      </p:sp>
      <p:pic>
        <p:nvPicPr>
          <p:cNvPr id="6" name="Kuva 5" descr="Kuva, joka sisältää kohteen Grafiikka, graafinen suunnittelu, Värikkyys, Magenta&#10;&#10;Tekoälyllä luotu sisältö voi olla virheellistä.">
            <a:extLst>
              <a:ext uri="{FF2B5EF4-FFF2-40B4-BE49-F238E27FC236}">
                <a16:creationId xmlns:a16="http://schemas.microsoft.com/office/drawing/2014/main" id="{14BF7864-6ACF-7A1D-9B15-84FA38D880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1"/>
            <a:ext cx="5321147" cy="1121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2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6EADE9-F69D-DF88-AD91-8A08C798F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88333"/>
            <a:ext cx="10515600" cy="55879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E8C9A20-010E-F1AF-73F9-E0BFA8336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13831"/>
            <a:ext cx="10515600" cy="352512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pic>
        <p:nvPicPr>
          <p:cNvPr id="7" name="Kuva 6" descr="Kuva, joka sisältää kohteen Grafiikka, graafinen suunnittelu, Värikkyys, Magenta&#10;&#10;Tekoälyllä luotu sisältö voi olla virheellistä.">
            <a:extLst>
              <a:ext uri="{FF2B5EF4-FFF2-40B4-BE49-F238E27FC236}">
                <a16:creationId xmlns:a16="http://schemas.microsoft.com/office/drawing/2014/main" id="{057E5DD1-F850-32D6-449E-48E11C69BB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5321147" cy="1121633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DC14E21-577E-70F8-A3AD-4E7CD957E7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257109"/>
            <a:ext cx="12192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949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33B9D9E-BD68-EFB4-84F1-1EFAE203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A5E9F34-46DA-64CF-E697-18A76C7F50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A3C0CD4-8AED-77D6-DC93-D194A06579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20C9548E-A3B1-14FC-CEF0-2E88AE248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CBDA1948-429E-A09B-0BFE-9E4681D0F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79FC02F-A4C1-5CEA-6A07-721020377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4844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710B53A-FC55-9308-C6A9-9038AD5BD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A9DAB66-F0F0-60F3-8095-BC47D3C089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BC0D09F-4FC3-80F4-BF3B-DBC4B1BB05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3DDFE9C8-D820-663D-2CDB-ACD00CD5B59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212DCB6-FB8B-8072-C16A-B3A0384E47F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44721366-B9C8-D7E4-0087-D879DD496B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E11EF6A-272D-3E13-A9BC-753CEA75F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05D4F37A-62EF-2AA8-9CB7-865B0C770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01148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A34280DA-D26E-301E-9B19-9035315DD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4CE3725-2183-9636-5AE0-1C54E4C735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F50A427-0EBE-8BF4-7B00-F8156598FF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DFD9F74-3A0F-B347-9ACB-06B550AEA6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1D707EBF-8A42-E59B-9147-EDFF7F9C0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308AA36-D5AC-3B49-3BD3-DA222DB31A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954FF-7600-E642-B8B1-887A45E95BA1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5877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2" r:id="rId3"/>
    <p:sldLayoutId id="2147483673" r:id="rId4"/>
    <p:sldLayoutId id="2147483675" r:id="rId5"/>
    <p:sldLayoutId id="2147483674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Barlow Black" pitchFamily="2" charset="77"/>
          <a:ea typeface="Roboto Black" panose="02000000000000000000" pitchFamily="2" charset="0"/>
          <a:cs typeface="Roboto Black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9482510-98F3-A3C6-55A7-2D3C919F49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F5F4882-4042-ACAA-ACF3-DABAB8F684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1951871-72FC-CF0B-565C-8939229E2E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19056-83BF-BB40-9D2D-A05A5AF86280}" type="datetimeFigureOut">
              <a:rPr lang="fi-FI" smtClean="0"/>
              <a:t>7.8.2025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D103216-1DE3-A196-52AC-CA6CB494E3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8A04CDF-5EC7-07CC-E328-40EAFC03B0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3E22DA-E40F-CF48-8F5D-3AEACE81CD8A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6724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ssuu.com/nuortenkeskus/docs/moottoripaja_issuu_versio" TargetMode="External"/><Relationship Id="rId2" Type="http://schemas.openxmlformats.org/officeDocument/2006/relationships/hyperlink" Target="http://www.moottoripaja.fi/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logo, kuvakaappaus, Brändi&#10;&#10;Tekoälyllä luotu sisältö voi olla virheellistä.">
            <a:extLst>
              <a:ext uri="{FF2B5EF4-FFF2-40B4-BE49-F238E27FC236}">
                <a16:creationId xmlns:a16="http://schemas.microsoft.com/office/drawing/2014/main" id="{0477C5B7-C4D7-A074-9B70-AE153DF1E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701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A7C4B76C-3833-B73C-5D53-C632A0047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33285"/>
            <a:ext cx="5188131" cy="1325563"/>
          </a:xfrm>
        </p:spPr>
        <p:txBody>
          <a:bodyPr/>
          <a:lstStyle/>
          <a:p>
            <a:r>
              <a:rPr lang="fi-FI" sz="4800" dirty="0"/>
              <a:t>Toiminta</a:t>
            </a:r>
            <a:br>
              <a:rPr lang="fi-FI" dirty="0"/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B19B8D30-1B8E-83FB-659D-95BA18445F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077873"/>
            <a:ext cx="4837386" cy="4351338"/>
          </a:xfrm>
        </p:spPr>
        <p:txBody>
          <a:bodyPr/>
          <a:lstStyle/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Korjaavaa tai ennaltaehkäisevää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Pajat toimivat itsenäisesti, toiminta aina tekijänsä näköistä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Lähtökohtana kaikilla pajoilla ammatillinen kohtaaminen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henkilö, vaate, mies, sisä-&#10;&#10;Tekoälyllä luotu sisältö voi olla virheellistä.">
            <a:extLst>
              <a:ext uri="{FF2B5EF4-FFF2-40B4-BE49-F238E27FC236}">
                <a16:creationId xmlns:a16="http://schemas.microsoft.com/office/drawing/2014/main" id="{5CB6E53B-11EE-5C33-9C2E-FF28526A6F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86" r="17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33644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E6B6FC-89F8-ADBB-963D-0376A56282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2A2FEE42-6022-8AF1-214D-3F1CAB3A6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00843"/>
            <a:ext cx="5188131" cy="1325563"/>
          </a:xfrm>
        </p:spPr>
        <p:txBody>
          <a:bodyPr>
            <a:normAutofit fontScale="90000"/>
          </a:bodyPr>
          <a:lstStyle/>
          <a:p>
            <a:r>
              <a:rPr lang="fi-FI" sz="4400" dirty="0"/>
              <a:t>Ajotapahtumat</a:t>
            </a:r>
            <a:br>
              <a:rPr lang="fi-FI" sz="4400" dirty="0"/>
            </a:br>
            <a:r>
              <a:rPr lang="fi-FI" sz="4400" dirty="0"/>
              <a:t>toimintaan</a:t>
            </a:r>
            <a:br>
              <a:rPr lang="fi-FI" sz="4400" dirty="0"/>
            </a:br>
            <a:r>
              <a:rPr lang="fi-FI" sz="4400" dirty="0"/>
              <a:t>sitouttamisena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EBA3EB53-8114-BA9E-560D-173E955A5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08190"/>
            <a:ext cx="4837386" cy="4351338"/>
          </a:xfrm>
        </p:spPr>
        <p:txBody>
          <a:bodyPr/>
          <a:lstStyle/>
          <a:p>
            <a:pPr marL="342900" lvl="0" indent="-342900">
              <a:spcBef>
                <a:spcPts val="0"/>
              </a:spcBef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Edetään kohti jotain päämäärää</a:t>
            </a:r>
          </a:p>
          <a:p>
            <a:pPr marL="342900" lvl="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Yksi syy työskennellä yhdessä</a:t>
            </a:r>
          </a:p>
          <a:p>
            <a:pPr marL="342900" lvl="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Ajomatkat työvälineenä?</a:t>
            </a:r>
          </a:p>
          <a:p>
            <a:pPr marL="342900" lvl="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Liikenneturvallisuuden työväline</a:t>
            </a:r>
          </a:p>
          <a:p>
            <a:endParaRPr lang="fi-FI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5D5B81F9-7414-D92B-1690-FEDCD5B022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525" r="17525"/>
          <a:stretch/>
        </p:blipFill>
        <p:spPr/>
      </p:pic>
    </p:spTree>
    <p:extLst>
      <p:ext uri="{BB962C8B-B14F-4D97-AF65-F5344CB8AC3E}">
        <p14:creationId xmlns:p14="http://schemas.microsoft.com/office/powerpoint/2010/main" val="3205931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C5690162-0C45-09B5-04B6-C6DF36DEF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1487"/>
            <a:ext cx="10515600" cy="3525126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Aloituspaketti työkaluja </a:t>
            </a:r>
            <a:r>
              <a:rPr lang="fi-FI" dirty="0" err="1"/>
              <a:t>yms</a:t>
            </a:r>
            <a:r>
              <a:rPr lang="fi-FI" dirty="0"/>
              <a:t> käynnistyville pajoille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Työnohjauksellinen tuki pajaohjaajille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Koulutusta vapaaehtoisille sekä taustaorganisaation työntekijöille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Valtakunnalliset ajotapahtumat 3 kertaa vuodessa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Paikalliset tapahtumat yhteistyössä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Alueelliset ajotapahtumat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Ohjaajapäivät lokakuussa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Ohjaajien vertaisryhmä verkosto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Aina saa soittaa </a:t>
            </a:r>
          </a:p>
          <a:p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D574451B-B1CF-EB54-2D80-C9333BEDC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5989"/>
            <a:ext cx="10515600" cy="558799"/>
          </a:xfrm>
        </p:spPr>
        <p:txBody>
          <a:bodyPr/>
          <a:lstStyle/>
          <a:p>
            <a:r>
              <a:rPr lang="fi-FI" dirty="0"/>
              <a:t>Mitä Lasten ja nuorten keskukselta saa</a:t>
            </a:r>
          </a:p>
        </p:txBody>
      </p:sp>
      <p:pic>
        <p:nvPicPr>
          <p:cNvPr id="9" name="Kuva 8" descr="Kuva, joka sisältää kohteen musta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153294BA-A48D-69F2-CB46-731024873D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157" y="169042"/>
            <a:ext cx="1705264" cy="792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14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13BE1-A522-1214-0224-C45C0A3B1A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893D3BF-B72A-8365-4604-98B231D95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986342"/>
            <a:ext cx="10515600" cy="352512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Yhteistyösopimus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Sitoutuminen nuorisotyön yleisiin periaatteisiin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Tilastotiedot pajalta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dirty="0"/>
              <a:t>Vaikuttavuuskyselyihin vastaaminen</a:t>
            </a:r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30707966-8FF2-0200-690C-20310341FF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60844"/>
            <a:ext cx="10515600" cy="558799"/>
          </a:xfrm>
        </p:spPr>
        <p:txBody>
          <a:bodyPr/>
          <a:lstStyle/>
          <a:p>
            <a:r>
              <a:rPr lang="fi-FI" dirty="0"/>
              <a:t>Mitä Lasten ja nuorten keskus edellyttää</a:t>
            </a:r>
          </a:p>
        </p:txBody>
      </p:sp>
      <p:pic>
        <p:nvPicPr>
          <p:cNvPr id="9" name="Kuva 8" descr="Kuva, joka sisältää kohteen musta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3266C2C2-7C4E-1BAE-B80D-F09EFAA016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157" y="169042"/>
            <a:ext cx="1705264" cy="792345"/>
          </a:xfrm>
          <a:prstGeom prst="rect">
            <a:avLst/>
          </a:prstGeom>
        </p:spPr>
      </p:pic>
      <p:pic>
        <p:nvPicPr>
          <p:cNvPr id="3" name="Kuva 2" descr="Kuva, joka sisältää kohteen piirros, Grafiikka, taide&#10;&#10;Tekoälyllä luotu sisältö voi olla virheellistä.">
            <a:extLst>
              <a:ext uri="{FF2B5EF4-FFF2-40B4-BE49-F238E27FC236}">
                <a16:creationId xmlns:a16="http://schemas.microsoft.com/office/drawing/2014/main" id="{ED14EAEB-1E13-4398-3E8D-67D71F917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547" y="3689131"/>
            <a:ext cx="3152874" cy="2535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964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7BEE408F-A23C-4A12-8DAD-A2090CFD2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z="3600" dirty="0"/>
              <a:t>Toiminnan starttaus</a:t>
            </a:r>
            <a:br>
              <a:rPr lang="fi-FI" dirty="0"/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401AF144-7510-DC36-BEB4-B55618B47D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6656"/>
            <a:ext cx="5188131" cy="3233466"/>
          </a:xfrm>
        </p:spPr>
        <p:txBody>
          <a:bodyPr/>
          <a:lstStyle/>
          <a:p>
            <a:pPr marL="342900" indent="-342900">
              <a:lnSpc>
                <a:spcPct val="100000"/>
              </a:lnSpc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Kenelle toiminta suunnataan?</a:t>
            </a:r>
          </a:p>
          <a:p>
            <a:pPr marL="342900" indent="-342900">
              <a:lnSpc>
                <a:spcPct val="100000"/>
              </a:lnSpc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Mitkä on toiminnan tavoitteet?</a:t>
            </a:r>
          </a:p>
          <a:p>
            <a:pPr marL="342900" indent="-342900">
              <a:lnSpc>
                <a:spcPct val="100000"/>
              </a:lnSpc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Yhteistyökumppanit?</a:t>
            </a:r>
          </a:p>
          <a:p>
            <a:pPr marL="342900" indent="-342900">
              <a:lnSpc>
                <a:spcPct val="100000"/>
              </a:lnSpc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Markkinointi?</a:t>
            </a:r>
          </a:p>
          <a:p>
            <a:endParaRPr lang="fi-FI" dirty="0"/>
          </a:p>
        </p:txBody>
      </p:sp>
      <p:pic>
        <p:nvPicPr>
          <p:cNvPr id="8" name="Kuvan paikkamerkki 7" descr="Kuva, joka sisältää kohteen vaate, henkilö, takki, mies&#10;&#10;Tekoälyllä luotu sisältö voi olla virheellistä.">
            <a:extLst>
              <a:ext uri="{FF2B5EF4-FFF2-40B4-BE49-F238E27FC236}">
                <a16:creationId xmlns:a16="http://schemas.microsoft.com/office/drawing/2014/main" id="{7AD027BF-2F4E-5373-6380-5F05DE9E12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86" r="1748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41330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31E5C-7DA7-8A85-14EF-D2651CDEA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B4E5461D-4BC1-27BF-9087-91DE6F2BA8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sz="3600" dirty="0"/>
              <a:t>Toiminnan määrittäminen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D38666D8-AADA-15D3-7912-85A4AE740A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96656"/>
            <a:ext cx="5188131" cy="3233466"/>
          </a:xfrm>
        </p:spPr>
        <p:txBody>
          <a:bodyPr/>
          <a:lstStyle/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Kuka tekee</a:t>
            </a:r>
          </a:p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Kenelle tekee</a:t>
            </a:r>
          </a:p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Mitä tekee</a:t>
            </a:r>
          </a:p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Kenen kanssa</a:t>
            </a:r>
          </a:p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Millä resurssein</a:t>
            </a:r>
          </a:p>
          <a:p>
            <a:pPr marL="457200" indent="-457200">
              <a:buSzPct val="144000"/>
              <a:buFont typeface="Arial" panose="020B0604020202020204" pitchFamily="34" charset="0"/>
              <a:buChar char="•"/>
            </a:pPr>
            <a:r>
              <a:rPr lang="fi-FI" sz="2800" dirty="0"/>
              <a:t>Miksi tekee </a:t>
            </a:r>
            <a:r>
              <a:rPr lang="fi-FI" sz="2800" dirty="0" err="1"/>
              <a:t>jne</a:t>
            </a:r>
            <a:endParaRPr lang="fi-FI" sz="2800" dirty="0"/>
          </a:p>
          <a:p>
            <a:endParaRPr lang="fi-FI" dirty="0"/>
          </a:p>
        </p:txBody>
      </p:sp>
      <p:pic>
        <p:nvPicPr>
          <p:cNvPr id="8" name="Kuvan paikkamerkki 7">
            <a:extLst>
              <a:ext uri="{FF2B5EF4-FFF2-40B4-BE49-F238E27FC236}">
                <a16:creationId xmlns:a16="http://schemas.microsoft.com/office/drawing/2014/main" id="{C6874D9C-F2E6-EB6C-3DDD-C67F0D3574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90" r="17490"/>
          <a:stretch/>
        </p:blipFill>
        <p:spPr/>
      </p:pic>
    </p:spTree>
    <p:extLst>
      <p:ext uri="{BB962C8B-B14F-4D97-AF65-F5344CB8AC3E}">
        <p14:creationId xmlns:p14="http://schemas.microsoft.com/office/powerpoint/2010/main" val="24968476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isällön paikkamerkki 7" descr="Kuva, joka sisältää kohteen Suorakaide, teksti, kuvakaappaus&#10;&#10;Tekoälyllä luotu sisältö voi olla virheellistä.">
            <a:extLst>
              <a:ext uri="{FF2B5EF4-FFF2-40B4-BE49-F238E27FC236}">
                <a16:creationId xmlns:a16="http://schemas.microsoft.com/office/drawing/2014/main" id="{9510C2BE-66B7-FCE4-D86F-2D9960BEEB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033" y="0"/>
            <a:ext cx="12193033" cy="6258910"/>
          </a:xfr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05E2E3F7-AFBF-A517-C7CC-25A78C327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248" y="772512"/>
            <a:ext cx="5121166" cy="1860330"/>
          </a:xfrm>
        </p:spPr>
        <p:txBody>
          <a:bodyPr>
            <a:normAutofit fontScale="90000"/>
          </a:bodyPr>
          <a:lstStyle/>
          <a:p>
            <a:r>
              <a:rPr lang="fi-FI" sz="4900" dirty="0">
                <a:solidFill>
                  <a:schemeClr val="bg1"/>
                </a:solidFill>
              </a:rPr>
              <a:t>Toiminnan mittaaminen ja arviointi</a:t>
            </a:r>
            <a:br>
              <a:rPr lang="fi-FI" dirty="0"/>
            </a:br>
            <a:endParaRPr lang="fi-FI" dirty="0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B970A256-4A8C-7487-419B-6230E5B04FC3}"/>
              </a:ext>
            </a:extLst>
          </p:cNvPr>
          <p:cNvSpPr txBox="1"/>
          <p:nvPr/>
        </p:nvSpPr>
        <p:spPr>
          <a:xfrm>
            <a:off x="633248" y="2632842"/>
            <a:ext cx="45562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Ihan todella  </a:t>
            </a:r>
            <a:r>
              <a:rPr lang="fi-FI" sz="2800" b="1" dirty="0">
                <a:solidFill>
                  <a:schemeClr val="bg1"/>
                </a:solidFill>
              </a:rPr>
              <a:t>todella</a:t>
            </a:r>
            <a:r>
              <a:rPr lang="fi-FI" sz="2800" dirty="0">
                <a:solidFill>
                  <a:schemeClr val="bg1"/>
                </a:solidFill>
              </a:rPr>
              <a:t> tärkeää!</a:t>
            </a:r>
          </a:p>
          <a:p>
            <a:r>
              <a:rPr lang="fi-FI" sz="2800" dirty="0">
                <a:solidFill>
                  <a:schemeClr val="bg1"/>
                </a:solidFill>
              </a:rPr>
              <a:t> </a:t>
            </a:r>
          </a:p>
          <a:p>
            <a:r>
              <a:rPr lang="fi-FI" sz="2400" dirty="0" err="1">
                <a:solidFill>
                  <a:schemeClr val="bg1"/>
                </a:solidFill>
              </a:rPr>
              <a:t>Tapu</a:t>
            </a:r>
            <a:r>
              <a:rPr lang="fi-FI" sz="2400" dirty="0">
                <a:solidFill>
                  <a:schemeClr val="bg1"/>
                </a:solidFill>
              </a:rPr>
              <a:t> lähettelee kyselyitä ja linkkejä, niihin vastaamisella turvataan valtakunnallisen toiminnan rahoitus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F627E354-F181-846E-56AA-5D990A810964}"/>
              </a:ext>
            </a:extLst>
          </p:cNvPr>
          <p:cNvSpPr txBox="1"/>
          <p:nvPr/>
        </p:nvSpPr>
        <p:spPr>
          <a:xfrm>
            <a:off x="-2096814" y="351571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 dirty="0"/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DEDDFBED-85D6-084D-54C1-BC4E2570B286}"/>
              </a:ext>
            </a:extLst>
          </p:cNvPr>
          <p:cNvSpPr txBox="1"/>
          <p:nvPr/>
        </p:nvSpPr>
        <p:spPr>
          <a:xfrm>
            <a:off x="6797568" y="1536174"/>
            <a:ext cx="31347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FA4DB2"/>
              </a:buClr>
              <a:buSzPct val="144000"/>
              <a:buFont typeface="Wingdings" pitchFamily="2" charset="2"/>
              <a:buChar char="ü"/>
            </a:pPr>
            <a:r>
              <a:rPr lang="fi-FI" sz="2000" dirty="0"/>
              <a:t>Haasteet</a:t>
            </a:r>
          </a:p>
          <a:p>
            <a:pPr marL="342900" indent="-342900">
              <a:buClr>
                <a:srgbClr val="FA4DB2"/>
              </a:buClr>
              <a:buSzPct val="144000"/>
              <a:buFont typeface="Wingdings" pitchFamily="2" charset="2"/>
              <a:buChar char="ü"/>
            </a:pPr>
            <a:r>
              <a:rPr lang="fi-FI" sz="2000" dirty="0"/>
              <a:t>Koska vaikutukset näkyy?</a:t>
            </a:r>
          </a:p>
          <a:p>
            <a:pPr marL="342900" indent="-342900">
              <a:buClr>
                <a:srgbClr val="FA4DB2"/>
              </a:buClr>
              <a:buSzPct val="144000"/>
              <a:buFont typeface="Wingdings" pitchFamily="2" charset="2"/>
              <a:buChar char="ü"/>
            </a:pPr>
            <a:r>
              <a:rPr lang="fi-FI" sz="2000" dirty="0"/>
              <a:t>Miten mittaat että juuri tämä toiminta on se, mikä on vaikuttanut?</a:t>
            </a:r>
          </a:p>
          <a:p>
            <a:pPr marL="342900" indent="-342900">
              <a:buClr>
                <a:srgbClr val="FA4DB2"/>
              </a:buClr>
              <a:buSzPct val="144000"/>
              <a:buFont typeface="Wingdings" pitchFamily="2" charset="2"/>
              <a:buChar char="ü"/>
            </a:pPr>
            <a:r>
              <a:rPr lang="fi-FI" sz="2000" dirty="0"/>
              <a:t>Onko parempi tehdä väljää työtä kolmen-kymmenen kanssa vai tehokasta työtä kolmen kanssa?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 sz="2000" dirty="0"/>
          </a:p>
        </p:txBody>
      </p:sp>
    </p:spTree>
    <p:extLst>
      <p:ext uri="{BB962C8B-B14F-4D97-AF65-F5344CB8AC3E}">
        <p14:creationId xmlns:p14="http://schemas.microsoft.com/office/powerpoint/2010/main" val="27090026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68F6A7-93BD-7785-1574-7932DE57B7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098A729A-0C01-EC82-E3CC-E9CFD38F7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371487"/>
            <a:ext cx="10515600" cy="1412237"/>
          </a:xfrm>
        </p:spPr>
        <p:txBody>
          <a:bodyPr>
            <a:normAutofit lnSpcReduction="10000"/>
          </a:bodyPr>
          <a:lstStyle/>
          <a:p>
            <a:pPr marL="228600" lvl="0" indent="-215265">
              <a:spcBef>
                <a:spcPts val="0"/>
              </a:spcBef>
              <a:buClr>
                <a:schemeClr val="dk1"/>
              </a:buClr>
              <a:buSzPct val="100000"/>
              <a:buChar char="•"/>
            </a:pPr>
            <a:r>
              <a:rPr lang="fi-FI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www.moottoripaja.fi</a:t>
            </a:r>
            <a:r>
              <a:rPr lang="fi-FI" dirty="0"/>
              <a:t> </a:t>
            </a:r>
          </a:p>
          <a:p>
            <a:pPr marL="685800" lvl="1" indent="-76200">
              <a:buClr>
                <a:schemeClr val="dk1"/>
              </a:buClr>
              <a:buSzPct val="100000"/>
            </a:pPr>
            <a:endParaRPr lang="fi-FI" dirty="0">
              <a:solidFill>
                <a:schemeClr val="tx1"/>
              </a:solidFill>
            </a:endParaRPr>
          </a:p>
          <a:p>
            <a:pPr marL="685800" lvl="1" indent="-217169">
              <a:buClr>
                <a:schemeClr val="dk1"/>
              </a:buClr>
              <a:buSzPct val="100000"/>
              <a:buChar char="•"/>
            </a:pPr>
            <a:r>
              <a:rPr lang="fi-FI" dirty="0">
                <a:solidFill>
                  <a:schemeClr val="tx1"/>
                </a:solidFill>
              </a:rPr>
              <a:t>Käsikirja löytyy osiosta moottoripaja/pajan-perustaminen/ </a:t>
            </a:r>
            <a:r>
              <a:rPr lang="fi-FI" dirty="0">
                <a:solidFill>
                  <a:srgbClr val="FF0000"/>
                </a:solidFill>
              </a:rPr>
              <a:t>Pitää päivittää</a:t>
            </a:r>
          </a:p>
          <a:p>
            <a:pPr marL="685800" lvl="1" indent="-217169">
              <a:buClr>
                <a:schemeClr val="dk1"/>
              </a:buClr>
              <a:buSzPct val="100000"/>
              <a:buChar char="•"/>
            </a:pPr>
            <a:r>
              <a:rPr lang="fi-FI" u="sng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https://issuu.com/nuortenkeskus/docs/moottoripaja_issuu_versio</a:t>
            </a:r>
            <a:endParaRPr lang="fi-FI" dirty="0">
              <a:solidFill>
                <a:schemeClr val="tx1"/>
              </a:solidFill>
            </a:endParaRPr>
          </a:p>
          <a:p>
            <a:endParaRPr lang="fi-FI" dirty="0"/>
          </a:p>
        </p:txBody>
      </p:sp>
      <p:sp>
        <p:nvSpPr>
          <p:cNvPr id="7" name="Otsikko 6">
            <a:extLst>
              <a:ext uri="{FF2B5EF4-FFF2-40B4-BE49-F238E27FC236}">
                <a16:creationId xmlns:a16="http://schemas.microsoft.com/office/drawing/2014/main" id="{15543E77-FF26-FA2F-13E6-9C4956B43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5989"/>
            <a:ext cx="10515600" cy="558799"/>
          </a:xfrm>
        </p:spPr>
        <p:txBody>
          <a:bodyPr/>
          <a:lstStyle/>
          <a:p>
            <a:r>
              <a:rPr lang="fi-FI" dirty="0"/>
              <a:t>Linkkejä, lisätietoa, ohjausta</a:t>
            </a:r>
          </a:p>
        </p:txBody>
      </p:sp>
      <p:pic>
        <p:nvPicPr>
          <p:cNvPr id="9" name="Kuva 8" descr="Kuva, joka sisältää kohteen musta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B73033C5-C31F-976C-C2F8-8511EB417A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9157" y="169042"/>
            <a:ext cx="1705264" cy="792345"/>
          </a:xfrm>
          <a:prstGeom prst="rect">
            <a:avLst/>
          </a:pr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47724AD1-98B8-36DD-04F0-1B4287D7690E}"/>
              </a:ext>
            </a:extLst>
          </p:cNvPr>
          <p:cNvSpPr txBox="1"/>
          <p:nvPr/>
        </p:nvSpPr>
        <p:spPr>
          <a:xfrm>
            <a:off x="1056290" y="4162097"/>
            <a:ext cx="43512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solidFill>
                  <a:srgbClr val="FA4D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Sekä ottamalla rohkeasti yhteyttä:</a:t>
            </a:r>
          </a:p>
          <a:p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Tapu</a:t>
            </a:r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 Sirkka</a:t>
            </a:r>
            <a:b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tapu.sirkka@lnk.fi</a:t>
            </a:r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044 773 2058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71EA08CD-75BE-2556-BD1B-EAFE6D980D7D}"/>
              </a:ext>
            </a:extLst>
          </p:cNvPr>
          <p:cNvSpPr txBox="1"/>
          <p:nvPr/>
        </p:nvSpPr>
        <p:spPr>
          <a:xfrm>
            <a:off x="4419603" y="4824248"/>
            <a:ext cx="273794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000" b="1" dirty="0">
                <a:latin typeface="Arial" panose="020B0604020202020204" pitchFamily="34" charset="0"/>
                <a:cs typeface="Arial" panose="020B0604020202020204" pitchFamily="34" charset="0"/>
              </a:rPr>
              <a:t>Veijo Kiviluoma</a:t>
            </a:r>
          </a:p>
          <a:p>
            <a:r>
              <a:rPr lang="fi-FI" sz="2000" dirty="0" err="1">
                <a:latin typeface="Arial" panose="020B0604020202020204" pitchFamily="34" charset="0"/>
                <a:cs typeface="Arial" panose="020B0604020202020204" pitchFamily="34" charset="0"/>
              </a:rPr>
              <a:t>veijo.kiviluoma@lnk.fi</a:t>
            </a:r>
            <a:endParaRPr lang="fi-FI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fi-FI" sz="2000" dirty="0">
                <a:latin typeface="Arial" panose="020B0604020202020204" pitchFamily="34" charset="0"/>
                <a:cs typeface="Arial" panose="020B0604020202020204" pitchFamily="34" charset="0"/>
              </a:rPr>
              <a:t>044 743 7000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64004694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D4B3F-4492-BD11-33FB-A8691A064C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Kuva 8" descr="Kuva, joka sisältää kohteen musta, kuvakaappaus, muotoilu&#10;&#10;Tekoälyllä luotu sisältö voi olla virheellistä.">
            <a:extLst>
              <a:ext uri="{FF2B5EF4-FFF2-40B4-BE49-F238E27FC236}">
                <a16:creationId xmlns:a16="http://schemas.microsoft.com/office/drawing/2014/main" id="{C9F7BEDA-56F3-5374-9ECB-9F8F889F64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9157" y="169042"/>
            <a:ext cx="1705264" cy="79234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BC2107D6-9BBA-86A5-E625-5CB66F92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7287"/>
            <a:ext cx="10515600" cy="558799"/>
          </a:xfrm>
        </p:spPr>
        <p:txBody>
          <a:bodyPr/>
          <a:lstStyle/>
          <a:p>
            <a:pPr algn="ctr"/>
            <a:r>
              <a:rPr lang="fi-FI" dirty="0"/>
              <a:t>Kysymyksiä yleisölle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2583EC23-0C36-6E54-848E-685BD6FE38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7745" y="3648493"/>
            <a:ext cx="10515600" cy="1215169"/>
          </a:xfrm>
        </p:spPr>
        <p:txBody>
          <a:bodyPr>
            <a:noAutofit/>
          </a:bodyPr>
          <a:lstStyle/>
          <a:p>
            <a:pPr algn="ctr"/>
            <a:r>
              <a:rPr lang="fi-FI" sz="2800" b="1" dirty="0"/>
              <a:t>Miten näette, mikä on tämän työn vahvuus?</a:t>
            </a:r>
          </a:p>
          <a:p>
            <a:pPr algn="ctr"/>
            <a:endParaRPr lang="fi-FI" sz="2800" b="1" dirty="0"/>
          </a:p>
          <a:p>
            <a:pPr algn="ctr"/>
            <a:r>
              <a:rPr lang="fi-FI" sz="2800" b="1" dirty="0"/>
              <a:t>Mitkä ovat heikkoudet tai puutteet?</a:t>
            </a:r>
          </a:p>
        </p:txBody>
      </p:sp>
    </p:spTree>
    <p:extLst>
      <p:ext uri="{BB962C8B-B14F-4D97-AF65-F5344CB8AC3E}">
        <p14:creationId xmlns:p14="http://schemas.microsoft.com/office/powerpoint/2010/main" val="1603988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teksti, vaate, henkilö, mies&#10;&#10;Tekoälyllä luotu sisältö voi olla virheellistä.">
            <a:extLst>
              <a:ext uri="{FF2B5EF4-FFF2-40B4-BE49-F238E27FC236}">
                <a16:creationId xmlns:a16="http://schemas.microsoft.com/office/drawing/2014/main" id="{93CA50CC-1033-EF90-872B-94BCBADD8B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264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 descr="Kuva, joka sisältää kohteen henkilö, vaate, Ihmisen kasvot, takki&#10;&#10;Tekoälyllä luotu sisältö voi olla virheellistä.">
            <a:extLst>
              <a:ext uri="{FF2B5EF4-FFF2-40B4-BE49-F238E27FC236}">
                <a16:creationId xmlns:a16="http://schemas.microsoft.com/office/drawing/2014/main" id="{8427BBEC-46BC-9BFA-9C48-F30235F40BC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673" b="35406"/>
          <a:stretch>
            <a:fillRect/>
          </a:stretch>
        </p:blipFill>
        <p:spPr>
          <a:xfrm>
            <a:off x="-204732" y="0"/>
            <a:ext cx="12396732" cy="6858000"/>
          </a:xfrm>
          <a:prstGeom prst="rect">
            <a:avLst/>
          </a:pr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41425137-ECAA-A770-80BE-52A429C5A595}"/>
              </a:ext>
            </a:extLst>
          </p:cNvPr>
          <p:cNvSpPr txBox="1"/>
          <p:nvPr/>
        </p:nvSpPr>
        <p:spPr>
          <a:xfrm>
            <a:off x="-204733" y="5658085"/>
            <a:ext cx="12396733" cy="5909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2400"/>
            </a:pPr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#bensanhajuistanuorisotyötä   #erityisenrakas   #</a:t>
            </a:r>
            <a:r>
              <a:rPr lang="fi-FI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kukaaneijääyksin</a:t>
            </a:r>
            <a:r>
              <a:rPr lang="fi-FI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#</a:t>
            </a:r>
            <a:r>
              <a:rPr lang="fi-FI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TärkeinNäkyväksi</a:t>
            </a:r>
            <a:endParaRPr lang="fi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fi-FI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728C0E1-9A9A-7AAA-E5A1-99A1427B0A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48" y="121624"/>
            <a:ext cx="1581150" cy="161148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259F56B9-856F-043F-2EF1-4D1986513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4734" y="6238471"/>
            <a:ext cx="12396732" cy="61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598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8CDEBEE-4003-67AD-30DC-5660E84A8E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617373"/>
            <a:ext cx="5188131" cy="1325563"/>
          </a:xfrm>
        </p:spPr>
        <p:txBody>
          <a:bodyPr/>
          <a:lstStyle/>
          <a:p>
            <a:pPr lvl="0">
              <a:spcBef>
                <a:spcPts val="0"/>
              </a:spcBef>
            </a:pPr>
            <a:r>
              <a:rPr lang="fi-FI" dirty="0"/>
              <a:t>Mistä moottoripaja</a:t>
            </a:r>
            <a:br>
              <a:rPr lang="fi-FI" dirty="0"/>
            </a:br>
            <a:r>
              <a:rPr lang="fi-FI" dirty="0"/>
              <a:t>-toiminnassa on kyse?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758A7B-D810-0DB0-BA77-1AA2A04374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2077873"/>
            <a:ext cx="5188131" cy="4351338"/>
          </a:xfrm>
        </p:spPr>
        <p:txBody>
          <a:bodyPr/>
          <a:lstStyle/>
          <a:p>
            <a:pPr marL="352325" lvl="0" indent="-342900">
              <a:lnSpc>
                <a:spcPct val="100000"/>
              </a:lnSpc>
              <a:spcBef>
                <a:spcPts val="0"/>
              </a:spcBef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000000"/>
                </a:solidFill>
                <a:ea typeface="Rockwell"/>
                <a:sym typeface="Rockwell"/>
              </a:rPr>
              <a:t>Ulkopuolisuuden ehkäisyn menetelmä</a:t>
            </a:r>
            <a:endParaRPr lang="fi-FI" sz="2200" dirty="0"/>
          </a:p>
          <a:p>
            <a:pPr marL="352325" lvl="0" indent="-342900">
              <a:lnSpc>
                <a:spcPct val="10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000000"/>
                </a:solidFill>
                <a:ea typeface="Rockwell"/>
                <a:sym typeface="Rockwell"/>
              </a:rPr>
              <a:t>Juuret 1970- luvulta erityisnuorisotyöstä</a:t>
            </a:r>
            <a:endParaRPr lang="fi-FI" sz="2200" dirty="0"/>
          </a:p>
          <a:p>
            <a:pPr marL="352325" lvl="0" indent="-342900">
              <a:lnSpc>
                <a:spcPct val="10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000000"/>
                </a:solidFill>
                <a:ea typeface="Rockwell"/>
                <a:sym typeface="Rockwell"/>
              </a:rPr>
              <a:t>Mahdollisuus opettaa ryhmätyötaitoja, sosiaalisia taitoja, sitouttaa pitkiin projekteihin, vastuun kantamista, opettaa epäonnistumisen sietoa jne.</a:t>
            </a:r>
            <a:endParaRPr lang="fi-FI" sz="2200" dirty="0"/>
          </a:p>
          <a:p>
            <a:pPr marL="352325" lvl="0" indent="-342900">
              <a:lnSpc>
                <a:spcPct val="10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200" dirty="0">
                <a:solidFill>
                  <a:srgbClr val="000000"/>
                </a:solidFill>
                <a:ea typeface="Rockwell"/>
                <a:sym typeface="Rockwell"/>
              </a:rPr>
              <a:t>Vahvistaa hyvää nuoressa</a:t>
            </a:r>
            <a:endParaRPr lang="fi-FI" sz="2200" dirty="0"/>
          </a:p>
          <a:p>
            <a:endParaRPr lang="fi-FI" dirty="0"/>
          </a:p>
        </p:txBody>
      </p:sp>
      <p:pic>
        <p:nvPicPr>
          <p:cNvPr id="6" name="Kuvan paikkamerkki 5" descr="Kuva, joka sisältää kohteen vaate, henkilö, sisä-, mies&#10;&#10;Tekoälyllä luotu sisältö voi olla virheellistä.">
            <a:extLst>
              <a:ext uri="{FF2B5EF4-FFF2-40B4-BE49-F238E27FC236}">
                <a16:creationId xmlns:a16="http://schemas.microsoft.com/office/drawing/2014/main" id="{93854468-0919-CBB0-B0D8-E114AC852A5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58" t="33072" r="19962" b="24064"/>
          <a:stretch>
            <a:fillRect/>
          </a:stretch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2364274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teksti, auto, maa-ajoneuvo, ajoneuvo&#10;&#10;Tekoälyllä luotu sisältö voi olla virheellistä.">
            <a:extLst>
              <a:ext uri="{FF2B5EF4-FFF2-40B4-BE49-F238E27FC236}">
                <a16:creationId xmlns:a16="http://schemas.microsoft.com/office/drawing/2014/main" id="{F2369EB9-1ECB-1D46-742C-4AE5E4BEC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467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9F8E47-4E2C-21CA-A315-7411B581C2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8E7140A-35C8-A4B9-78B2-B5EB9B28A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853856"/>
            <a:ext cx="5188131" cy="1325563"/>
          </a:xfrm>
        </p:spPr>
        <p:txBody>
          <a:bodyPr/>
          <a:lstStyle/>
          <a:p>
            <a:r>
              <a:rPr lang="fi-FI" dirty="0">
                <a:solidFill>
                  <a:srgbClr val="FA4DB2"/>
                </a:solidFill>
              </a:rPr>
              <a:t>1. </a:t>
            </a:r>
            <a:r>
              <a:rPr lang="fi-FI" dirty="0"/>
              <a:t>Koulu- ja oppilaitos</a:t>
            </a:r>
            <a:br>
              <a:rPr lang="fi-FI" dirty="0"/>
            </a:br>
            <a:r>
              <a:rPr lang="fi-FI" dirty="0"/>
              <a:t>yhteistyössä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3CE7C32-5938-B719-AB81-29C69B121F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2314356"/>
            <a:ext cx="5188131" cy="4351338"/>
          </a:xfrm>
        </p:spPr>
        <p:txBody>
          <a:bodyPr/>
          <a:lstStyle/>
          <a:p>
            <a:pPr marL="342900" lvl="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>
                <a:sym typeface="Rockwell"/>
              </a:rPr>
              <a:t>Ulkopuolisuuden ehkäisyn menetelmä</a:t>
            </a:r>
            <a:endParaRPr lang="fi-FI" sz="2400" dirty="0"/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Perusopetusta tukevana toimintana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Ammatillisessa opetuksessa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Valinnaisaine, rästituntien hyvitys, työharjoittelu/työelämään tutustumisen paikka jne.</a:t>
            </a:r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6139890-4C87-DDF8-C4A1-B4F4A33AF78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90" r="17490"/>
          <a:stretch/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3937878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BB5B23-6E53-5B57-B2FB-F298B0EEB7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1DE39C3-9CA1-59C0-631B-D0EE88FE63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585840"/>
            <a:ext cx="5188131" cy="1325563"/>
          </a:xfrm>
        </p:spPr>
        <p:txBody>
          <a:bodyPr>
            <a:normAutofit fontScale="90000"/>
          </a:bodyPr>
          <a:lstStyle/>
          <a:p>
            <a:r>
              <a:rPr lang="fi-FI" sz="3600" dirty="0">
                <a:solidFill>
                  <a:srgbClr val="FA4DB2"/>
                </a:solidFill>
              </a:rPr>
              <a:t>2. </a:t>
            </a:r>
            <a:r>
              <a:rPr lang="fi-FI" sz="3600" dirty="0"/>
              <a:t>Avoimen toiminnan moottoripaja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A389455-ADF9-881F-B860-864AC3E5C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1716585"/>
            <a:ext cx="5188131" cy="4351338"/>
          </a:xfrm>
        </p:spPr>
        <p:txBody>
          <a:bodyPr>
            <a:normAutofit fontScale="77500" lnSpcReduction="20000"/>
          </a:bodyPr>
          <a:lstStyle/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Esim. kaupungin tai seurakunnan nuorisotyön avoin muoto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Tavoittava ja kokoava toiminnan muoto, nuorisotila, jossa biljardipöydän tilalla mopo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Usein akuuttiin tarpeeseen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Kieltämisen sijaan myönteinen ratkaisu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Mahdollisuus ennaltaehkäisevälle ja korjaavalle työlle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Mahdollisuus ottaa kontakti ja </a:t>
            </a:r>
            <a:r>
              <a:rPr lang="fi-FI" sz="2400" dirty="0" err="1"/>
              <a:t>poluttaa</a:t>
            </a:r>
            <a:r>
              <a:rPr lang="fi-FI" sz="2400" dirty="0"/>
              <a:t> eteenpäin</a:t>
            </a:r>
          </a:p>
          <a:p>
            <a:pPr marL="342900" indent="-342900">
              <a:lnSpc>
                <a:spcPct val="12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Paikkakunnan sosiaalisen koheesion syventäminen</a:t>
            </a:r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BAA994EE-E02B-884A-2F05-F258497187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2460" b="19038"/>
          <a:stretch>
            <a:fillRect/>
          </a:stretch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3328857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441B69-6034-FD3F-A984-3A8F9DD55B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1B763DC-6391-F3D7-9663-F1B26FE57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585840"/>
            <a:ext cx="5188131" cy="1325563"/>
          </a:xfrm>
        </p:spPr>
        <p:txBody>
          <a:bodyPr>
            <a:normAutofit fontScale="90000"/>
          </a:bodyPr>
          <a:lstStyle/>
          <a:p>
            <a:r>
              <a:rPr lang="fi-FI" sz="3600" dirty="0">
                <a:solidFill>
                  <a:srgbClr val="FA4DB2"/>
                </a:solidFill>
              </a:rPr>
              <a:t>3. </a:t>
            </a:r>
            <a:r>
              <a:rPr lang="fi-FI" sz="3600" dirty="0"/>
              <a:t>Avoimen ryhmä-toiminnan moottoripaja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1B8842A-CBDC-EAC7-0380-0E1FC22F74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1905771"/>
            <a:ext cx="5188131" cy="4351338"/>
          </a:xfrm>
        </p:spPr>
        <p:txBody>
          <a:bodyPr>
            <a:normAutofit/>
          </a:bodyPr>
          <a:lstStyle/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“Talon puolesta” auto/mopo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Mahdollistaa myös niiden osallistumisen, joilla ei omaa kulkupeliä, mutta kiinnostus asiaan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Ohjattua ja suunnitelmallista toimintaa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Tavoitteellisuus</a:t>
            </a:r>
          </a:p>
          <a:p>
            <a:pPr marL="342900" indent="-342900"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Valtakunnalliset ajoharjoitustapahtumat ja kisat</a:t>
            </a:r>
          </a:p>
          <a:p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1C5A1E8C-A9E5-D1AE-6234-F399DA57807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7490" r="17490"/>
          <a:stretch/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4244165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A0D812-874B-45C4-9843-C25D4AF452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2E965D4-1B6F-4AAB-F1CB-942AB5F63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585840"/>
            <a:ext cx="5188131" cy="1325563"/>
          </a:xfrm>
        </p:spPr>
        <p:txBody>
          <a:bodyPr>
            <a:normAutofit fontScale="90000"/>
          </a:bodyPr>
          <a:lstStyle/>
          <a:p>
            <a:r>
              <a:rPr lang="fi-FI" sz="3600" dirty="0">
                <a:solidFill>
                  <a:srgbClr val="FA4DB2"/>
                </a:solidFill>
              </a:rPr>
              <a:t>4. </a:t>
            </a:r>
            <a:r>
              <a:rPr lang="fi-FI" sz="3600" dirty="0"/>
              <a:t>Suljetulle ryhmälle</a:t>
            </a:r>
            <a:br>
              <a:rPr lang="fi-FI" dirty="0"/>
            </a:b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9C1A1EB-E104-42AC-B60A-EAB52A665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1558929"/>
            <a:ext cx="5188131" cy="4351338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Syntyy esim. avoimen toiminnan tarpeen kautta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Oma erillinen projekti, jota lähdetään pienellä porukalla työstämään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Mahdollisuus työstää ryhmässä, joissa kaikilla samanlaisia haasteita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Mahdollisuus syventää ohjaajan ja nuoren suhdetta toisiinsa: kynnys keskustella madaltuu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Mahdollisuus vertaistukeen</a:t>
            </a:r>
          </a:p>
          <a:p>
            <a:pPr>
              <a:lnSpc>
                <a:spcPct val="110000"/>
              </a:lnSpc>
            </a:pPr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A6B65420-E789-F28D-0966-3D546F18A60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21" t="11560" r="18335" b="3475"/>
          <a:stretch>
            <a:fillRect/>
          </a:stretch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2790822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2512CF-001A-97DD-6EFF-B9BE8950E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235C936-A628-A70E-657A-92B8D9417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9934" y="585840"/>
            <a:ext cx="5188131" cy="1325563"/>
          </a:xfrm>
        </p:spPr>
        <p:txBody>
          <a:bodyPr>
            <a:normAutofit/>
          </a:bodyPr>
          <a:lstStyle/>
          <a:p>
            <a:r>
              <a:rPr lang="fi-FI" dirty="0">
                <a:solidFill>
                  <a:srgbClr val="FA4DB2"/>
                </a:solidFill>
              </a:rPr>
              <a:t>5. </a:t>
            </a:r>
            <a:r>
              <a:rPr lang="fi-FI" dirty="0">
                <a:solidFill>
                  <a:schemeClr val="dk1"/>
                </a:solidFill>
                <a:ea typeface="Calibri"/>
                <a:cs typeface="Calibri"/>
                <a:sym typeface="Calibri"/>
              </a:rPr>
              <a:t>Kerhotoiminta</a:t>
            </a:r>
            <a:br>
              <a:rPr lang="fi-FI" dirty="0"/>
            </a:b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26B05CD-11B7-0923-2AA4-2FFE42187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49934" y="1558929"/>
            <a:ext cx="5188131" cy="4351338"/>
          </a:xfrm>
        </p:spPr>
        <p:txBody>
          <a:bodyPr>
            <a:normAutofit fontScale="92500"/>
          </a:bodyPr>
          <a:lstStyle/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Koulujen yhteydessä (esimerkiksi Harrastuksen Suomen malli)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Eri ikäryhmille oma toimintansa (alakouluikäisistä koppi jo ajoissa) 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Yläkouluilla usein hyvät tekniset tilat, ammattioppilaitoksilla vielä paremmat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Polkupyörät, </a:t>
            </a:r>
            <a:r>
              <a:rPr lang="fi-FI" sz="2400" dirty="0" err="1"/>
              <a:t>sähköskootit</a:t>
            </a:r>
            <a:r>
              <a:rPr lang="fi-FI" sz="2400" dirty="0"/>
              <a:t>, minimotot, mopot, mönkijät..</a:t>
            </a:r>
          </a:p>
          <a:p>
            <a:pPr marL="342900" indent="-342900">
              <a:lnSpc>
                <a:spcPct val="110000"/>
              </a:lnSpc>
              <a:buClr>
                <a:srgbClr val="FA4DB2"/>
              </a:buClr>
              <a:buSzPct val="144000"/>
              <a:buFont typeface="Arial" panose="020B0604020202020204" pitchFamily="34" charset="0"/>
              <a:buChar char="•"/>
            </a:pPr>
            <a:r>
              <a:rPr lang="fi-FI" sz="2400" dirty="0"/>
              <a:t>Erilaisten sähkötoimisten kulkupelien rakentaminen</a:t>
            </a:r>
          </a:p>
          <a:p>
            <a:pPr>
              <a:lnSpc>
                <a:spcPct val="110000"/>
              </a:lnSpc>
            </a:pPr>
            <a:endParaRPr lang="fi-FI" dirty="0"/>
          </a:p>
        </p:txBody>
      </p:sp>
      <p:pic>
        <p:nvPicPr>
          <p:cNvPr id="6" name="Kuvan paikkamerkki 5">
            <a:extLst>
              <a:ext uri="{FF2B5EF4-FFF2-40B4-BE49-F238E27FC236}">
                <a16:creationId xmlns:a16="http://schemas.microsoft.com/office/drawing/2014/main" id="{AE3AAE0B-997B-37D0-F496-AEC04909C1E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8995" t="12154" r="35982" b="3222"/>
          <a:stretch>
            <a:fillRect/>
          </a:stretch>
        </p:blipFill>
        <p:spPr>
          <a:xfrm>
            <a:off x="0" y="0"/>
            <a:ext cx="6096000" cy="6257109"/>
          </a:xfrm>
        </p:spPr>
      </p:pic>
    </p:spTree>
    <p:extLst>
      <p:ext uri="{BB962C8B-B14F-4D97-AF65-F5344CB8AC3E}">
        <p14:creationId xmlns:p14="http://schemas.microsoft.com/office/powerpoint/2010/main" val="1040646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ukautettu suunnittelumalli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1384</TotalTime>
  <Words>502</Words>
  <Application>Microsoft Macintosh PowerPoint</Application>
  <PresentationFormat>Laajakuva</PresentationFormat>
  <Paragraphs>97</Paragraphs>
  <Slides>19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2</vt:i4>
      </vt:variant>
      <vt:variant>
        <vt:lpstr>Dian otsikot</vt:lpstr>
      </vt:variant>
      <vt:variant>
        <vt:i4>19</vt:i4>
      </vt:variant>
    </vt:vector>
  </HeadingPairs>
  <TitlesOfParts>
    <vt:vector size="28" baseType="lpstr">
      <vt:lpstr>Aptos</vt:lpstr>
      <vt:lpstr>Aptos Display</vt:lpstr>
      <vt:lpstr>Arial</vt:lpstr>
      <vt:lpstr>Barlow Black</vt:lpstr>
      <vt:lpstr>Calibri</vt:lpstr>
      <vt:lpstr>Rockwell</vt:lpstr>
      <vt:lpstr>Wingdings</vt:lpstr>
      <vt:lpstr>Office-teema</vt:lpstr>
      <vt:lpstr>Mukautettu suunnittelumalli</vt:lpstr>
      <vt:lpstr>PowerPoint-esitys</vt:lpstr>
      <vt:lpstr>PowerPoint-esitys</vt:lpstr>
      <vt:lpstr>Mistä moottoripaja -toiminnassa on kyse?</vt:lpstr>
      <vt:lpstr>PowerPoint-esitys</vt:lpstr>
      <vt:lpstr>1. Koulu- ja oppilaitos yhteistyössä</vt:lpstr>
      <vt:lpstr>2. Avoimen toiminnan moottoripaja </vt:lpstr>
      <vt:lpstr>3. Avoimen ryhmä-toiminnan moottoripaja </vt:lpstr>
      <vt:lpstr>4. Suljetulle ryhmälle  </vt:lpstr>
      <vt:lpstr>5. Kerhotoiminta </vt:lpstr>
      <vt:lpstr>Toiminta </vt:lpstr>
      <vt:lpstr>Ajotapahtumat toimintaan sitouttamisena  </vt:lpstr>
      <vt:lpstr>Mitä Lasten ja nuorten keskukselta saa</vt:lpstr>
      <vt:lpstr>Mitä Lasten ja nuorten keskus edellyttää</vt:lpstr>
      <vt:lpstr>Toiminnan starttaus </vt:lpstr>
      <vt:lpstr>Toiminnan määrittäminen  </vt:lpstr>
      <vt:lpstr>Toiminnan mittaaminen ja arviointi </vt:lpstr>
      <vt:lpstr>Linkkejä, lisätietoa, ohjausta</vt:lpstr>
      <vt:lpstr>Kysymyksiä yleisölle</vt:lpstr>
      <vt:lpstr>PowerPoint-esitys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Sari-Marika Durchman</dc:creator>
  <cp:lastModifiedBy>Sari-Marika Durchman</cp:lastModifiedBy>
  <cp:revision>5</cp:revision>
  <dcterms:created xsi:type="dcterms:W3CDTF">2025-08-07T09:39:23Z</dcterms:created>
  <dcterms:modified xsi:type="dcterms:W3CDTF">2025-08-08T08:43:53Z</dcterms:modified>
</cp:coreProperties>
</file>