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4" r:id="rId4"/>
  </p:sldMasterIdLst>
  <p:notesMasterIdLst>
    <p:notesMasterId r:id="rId34"/>
  </p:notesMasterIdLst>
  <p:sldIdLst>
    <p:sldId id="256" r:id="rId5"/>
    <p:sldId id="257" r:id="rId6"/>
    <p:sldId id="264" r:id="rId7"/>
    <p:sldId id="265" r:id="rId8"/>
    <p:sldId id="291" r:id="rId9"/>
    <p:sldId id="321" r:id="rId10"/>
    <p:sldId id="316" r:id="rId11"/>
    <p:sldId id="322" r:id="rId12"/>
    <p:sldId id="317" r:id="rId13"/>
    <p:sldId id="323" r:id="rId14"/>
    <p:sldId id="318" r:id="rId15"/>
    <p:sldId id="331" r:id="rId16"/>
    <p:sldId id="319" r:id="rId17"/>
    <p:sldId id="332" r:id="rId18"/>
    <p:sldId id="315" r:id="rId19"/>
    <p:sldId id="270" r:id="rId20"/>
    <p:sldId id="271" r:id="rId21"/>
    <p:sldId id="333" r:id="rId22"/>
    <p:sldId id="341" r:id="rId23"/>
    <p:sldId id="267" r:id="rId24"/>
    <p:sldId id="342" r:id="rId25"/>
    <p:sldId id="336" r:id="rId26"/>
    <p:sldId id="343" r:id="rId27"/>
    <p:sldId id="337" r:id="rId28"/>
    <p:sldId id="338" r:id="rId29"/>
    <p:sldId id="344" r:id="rId30"/>
    <p:sldId id="339" r:id="rId31"/>
    <p:sldId id="340" r:id="rId32"/>
    <p:sldId id="259" r:id="rId33"/>
  </p:sldIdLst>
  <p:sldSz cx="12188825" cy="6858000"/>
  <p:notesSz cx="6858000" cy="9144000"/>
  <p:embeddedFontLst>
    <p:embeddedFont>
      <p:font typeface="Grandstander" panose="020B0604020202020204" charset="0"/>
      <p:regular r:id="rId35"/>
      <p:bold r:id="rId36"/>
      <p:italic r:id="rId37"/>
      <p:boldItalic r:id="rId38"/>
    </p:embeddedFont>
    <p:embeddedFont>
      <p:font typeface="Grandstander Medium" panose="020B0604020202020204" charset="0"/>
      <p:regular r:id="rId39"/>
      <p:bold r:id="rId40"/>
      <p:italic r:id="rId41"/>
      <p:boldItalic r:id="rId42"/>
    </p:embeddedFont>
    <p:embeddedFont>
      <p:font typeface="Grandstander SemiBold" panose="020B0604020202020204" charset="0"/>
      <p:regular r:id="rId43"/>
      <p:bold r:id="rId44"/>
      <p:italic r:id="rId45"/>
      <p:boldItalic r:id="rId46"/>
    </p:embeddedFont>
    <p:embeddedFont>
      <p:font typeface="Lato" panose="020F0502020204030203" pitchFamily="34" charset="0"/>
      <p:regular r:id="rId47"/>
      <p:bold r:id="rId48"/>
      <p:italic r:id="rId49"/>
      <p:boldItalic r:id="rId50"/>
    </p:embeddedFont>
    <p:embeddedFont>
      <p:font typeface="Segoe UI" panose="020B0502040204020203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  <p15:guide id="3" orient="horz" pos="504" userDrawn="1">
          <p15:clr>
            <a:srgbClr val="747775"/>
          </p15:clr>
        </p15:guide>
        <p15:guide id="4" pos="369" userDrawn="1">
          <p15:clr>
            <a:srgbClr val="747775"/>
          </p15:clr>
        </p15:guide>
        <p15:guide id="5" pos="7354" userDrawn="1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C02D012-0CF2-07AD-4F6E-C55C46E7E897}" name="Yara Regina Kositis" initials="YK" userId="ffd25005068dc11a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ISE ONCKEN" initials="DO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DAC2EC"/>
    <a:srgbClr val="2ED4B4"/>
    <a:srgbClr val="CDFCC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304651-10BC-4FAD-B482-46A019C9E08A}" v="8" dt="2025-10-06T14:31:20.2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1" autoAdjust="0"/>
    <p:restoredTop sz="75610" autoAdjust="0"/>
  </p:normalViewPr>
  <p:slideViewPr>
    <p:cSldViewPr snapToGrid="0">
      <p:cViewPr varScale="1">
        <p:scale>
          <a:sx n="79" d="100"/>
          <a:sy n="79" d="100"/>
        </p:scale>
        <p:origin x="1824" y="78"/>
      </p:cViewPr>
      <p:guideLst>
        <p:guide orient="horz" pos="2160"/>
        <p:guide pos="3839"/>
        <p:guide orient="horz" pos="504"/>
        <p:guide pos="369"/>
        <p:guide pos="735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20" d="100"/>
          <a:sy n="120" d="100"/>
        </p:scale>
        <p:origin x="1458" y="-19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customschemas.google.com/relationships/presentationmetadata" Target="metadata"/><Relationship Id="rId63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font" Target="fonts/font17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3B304651-10BC-4FAD-B482-46A019C9E08A}"/>
    <pc:docChg chg="custSel modSld">
      <pc:chgData name="Viviane Da Costa Batista Pereira" userId="b305db61-b707-4b19-b05e-6db442671656" providerId="ADAL" clId="{3B304651-10BC-4FAD-B482-46A019C9E08A}" dt="2025-10-09T11:27:43.587" v="241" actId="1076"/>
      <pc:docMkLst>
        <pc:docMk/>
      </pc:docMkLst>
      <pc:sldChg chg="modSp mod">
        <pc:chgData name="Viviane Da Costa Batista Pereira" userId="b305db61-b707-4b19-b05e-6db442671656" providerId="ADAL" clId="{3B304651-10BC-4FAD-B482-46A019C9E08A}" dt="2025-10-06T14:28:10.641" v="45" actId="20577"/>
        <pc:sldMkLst>
          <pc:docMk/>
          <pc:sldMk cId="1381473340" sldId="291"/>
        </pc:sldMkLst>
        <pc:spChg chg="mod">
          <ac:chgData name="Viviane Da Costa Batista Pereira" userId="b305db61-b707-4b19-b05e-6db442671656" providerId="ADAL" clId="{3B304651-10BC-4FAD-B482-46A019C9E08A}" dt="2025-10-06T14:27:46.176" v="4" actId="948"/>
          <ac:spMkLst>
            <pc:docMk/>
            <pc:sldMk cId="1381473340" sldId="291"/>
            <ac:spMk id="6" creationId="{71FA44AD-5D34-5914-8EA2-7AF18FBF2980}"/>
          </ac:spMkLst>
        </pc:spChg>
        <pc:spChg chg="mod">
          <ac:chgData name="Viviane Da Costa Batista Pereira" userId="b305db61-b707-4b19-b05e-6db442671656" providerId="ADAL" clId="{3B304651-10BC-4FAD-B482-46A019C9E08A}" dt="2025-10-06T14:28:10.641" v="45" actId="20577"/>
          <ac:spMkLst>
            <pc:docMk/>
            <pc:sldMk cId="1381473340" sldId="291"/>
            <ac:spMk id="8" creationId="{1A37D942-162D-639B-4C9C-9F8491E5CFAF}"/>
          </ac:spMkLst>
        </pc:spChg>
      </pc:sldChg>
      <pc:sldChg chg="modSp mod">
        <pc:chgData name="Viviane Da Costa Batista Pereira" userId="b305db61-b707-4b19-b05e-6db442671656" providerId="ADAL" clId="{3B304651-10BC-4FAD-B482-46A019C9E08A}" dt="2025-10-06T14:28:42.115" v="49" actId="20577"/>
        <pc:sldMkLst>
          <pc:docMk/>
          <pc:sldMk cId="560863841" sldId="316"/>
        </pc:sldMkLst>
        <pc:spChg chg="mod">
          <ac:chgData name="Viviane Da Costa Batista Pereira" userId="b305db61-b707-4b19-b05e-6db442671656" providerId="ADAL" clId="{3B304651-10BC-4FAD-B482-46A019C9E08A}" dt="2025-10-06T14:28:42.115" v="49" actId="20577"/>
          <ac:spMkLst>
            <pc:docMk/>
            <pc:sldMk cId="560863841" sldId="316"/>
            <ac:spMk id="6" creationId="{D9F35A61-8A71-0C14-B5B9-6A773CC2F166}"/>
          </ac:spMkLst>
        </pc:spChg>
      </pc:sldChg>
      <pc:sldChg chg="modSp mod">
        <pc:chgData name="Viviane Da Costa Batista Pereira" userId="b305db61-b707-4b19-b05e-6db442671656" providerId="ADAL" clId="{3B304651-10BC-4FAD-B482-46A019C9E08A}" dt="2025-10-06T14:29:18.314" v="54" actId="20577"/>
        <pc:sldMkLst>
          <pc:docMk/>
          <pc:sldMk cId="2014505847" sldId="317"/>
        </pc:sldMkLst>
        <pc:spChg chg="mod">
          <ac:chgData name="Viviane Da Costa Batista Pereira" userId="b305db61-b707-4b19-b05e-6db442671656" providerId="ADAL" clId="{3B304651-10BC-4FAD-B482-46A019C9E08A}" dt="2025-10-06T14:29:18.314" v="54" actId="20577"/>
          <ac:spMkLst>
            <pc:docMk/>
            <pc:sldMk cId="2014505847" sldId="317"/>
            <ac:spMk id="4" creationId="{B895F4BC-3D4A-62A5-B091-F9C5F0024860}"/>
          </ac:spMkLst>
        </pc:spChg>
      </pc:sldChg>
      <pc:sldChg chg="modSp mod">
        <pc:chgData name="Viviane Da Costa Batista Pereira" userId="b305db61-b707-4b19-b05e-6db442671656" providerId="ADAL" clId="{3B304651-10BC-4FAD-B482-46A019C9E08A}" dt="2025-10-06T14:31:12.461" v="96" actId="1076"/>
        <pc:sldMkLst>
          <pc:docMk/>
          <pc:sldMk cId="1491949275" sldId="319"/>
        </pc:sldMkLst>
        <pc:spChg chg="mod">
          <ac:chgData name="Viviane Da Costa Batista Pereira" userId="b305db61-b707-4b19-b05e-6db442671656" providerId="ADAL" clId="{3B304651-10BC-4FAD-B482-46A019C9E08A}" dt="2025-10-06T14:31:10.118" v="95" actId="20577"/>
          <ac:spMkLst>
            <pc:docMk/>
            <pc:sldMk cId="1491949275" sldId="319"/>
            <ac:spMk id="6" creationId="{2CF55A6E-B068-A21A-4ACB-F6B785347541}"/>
          </ac:spMkLst>
        </pc:spChg>
        <pc:spChg chg="mod">
          <ac:chgData name="Viviane Da Costa Batista Pereira" userId="b305db61-b707-4b19-b05e-6db442671656" providerId="ADAL" clId="{3B304651-10BC-4FAD-B482-46A019C9E08A}" dt="2025-10-06T14:31:12.461" v="96" actId="1076"/>
          <ac:spMkLst>
            <pc:docMk/>
            <pc:sldMk cId="1491949275" sldId="319"/>
            <ac:spMk id="10" creationId="{8B1DF939-B543-90BF-78D2-8C9628ADBBB2}"/>
          </ac:spMkLst>
        </pc:spChg>
      </pc:sldChg>
      <pc:sldChg chg="addSp delSp modSp mod">
        <pc:chgData name="Viviane Da Costa Batista Pereira" userId="b305db61-b707-4b19-b05e-6db442671656" providerId="ADAL" clId="{3B304651-10BC-4FAD-B482-46A019C9E08A}" dt="2025-10-06T14:33:13.185" v="119" actId="14100"/>
        <pc:sldMkLst>
          <pc:docMk/>
          <pc:sldMk cId="3568236055" sldId="321"/>
        </pc:sldMkLst>
        <pc:spChg chg="add mod">
          <ac:chgData name="Viviane Da Costa Batista Pereira" userId="b305db61-b707-4b19-b05e-6db442671656" providerId="ADAL" clId="{3B304651-10BC-4FAD-B482-46A019C9E08A}" dt="2025-10-06T14:28:23.869" v="47"/>
          <ac:spMkLst>
            <pc:docMk/>
            <pc:sldMk cId="3568236055" sldId="321"/>
            <ac:spMk id="3" creationId="{57110A4B-7474-6DC0-686F-3CFFEF47E53C}"/>
          </ac:spMkLst>
        </pc:spChg>
        <pc:spChg chg="mod">
          <ac:chgData name="Viviane Da Costa Batista Pereira" userId="b305db61-b707-4b19-b05e-6db442671656" providerId="ADAL" clId="{3B304651-10BC-4FAD-B482-46A019C9E08A}" dt="2025-10-06T14:33:13.185" v="119" actId="14100"/>
          <ac:spMkLst>
            <pc:docMk/>
            <pc:sldMk cId="3568236055" sldId="321"/>
            <ac:spMk id="31" creationId="{9FDC76E4-6C87-E668-FC1A-B500D0FA98FF}"/>
          </ac:spMkLst>
        </pc:spChg>
      </pc:sldChg>
      <pc:sldChg chg="addSp delSp modSp mod">
        <pc:chgData name="Viviane Da Costa Batista Pereira" userId="b305db61-b707-4b19-b05e-6db442671656" providerId="ADAL" clId="{3B304651-10BC-4FAD-B482-46A019C9E08A}" dt="2025-10-06T14:28:53.223" v="51"/>
        <pc:sldMkLst>
          <pc:docMk/>
          <pc:sldMk cId="1883634321" sldId="322"/>
        </pc:sldMkLst>
        <pc:spChg chg="add mod">
          <ac:chgData name="Viviane Da Costa Batista Pereira" userId="b305db61-b707-4b19-b05e-6db442671656" providerId="ADAL" clId="{3B304651-10BC-4FAD-B482-46A019C9E08A}" dt="2025-10-06T14:28:53.223" v="51"/>
          <ac:spMkLst>
            <pc:docMk/>
            <pc:sldMk cId="1883634321" sldId="322"/>
            <ac:spMk id="2" creationId="{6438365D-C020-B5EE-3CED-AC6D2BE16B54}"/>
          </ac:spMkLst>
        </pc:spChg>
      </pc:sldChg>
      <pc:sldChg chg="addSp delSp modSp mod">
        <pc:chgData name="Viviane Da Costa Batista Pereira" userId="b305db61-b707-4b19-b05e-6db442671656" providerId="ADAL" clId="{3B304651-10BC-4FAD-B482-46A019C9E08A}" dt="2025-10-06T14:29:52.759" v="83" actId="20577"/>
        <pc:sldMkLst>
          <pc:docMk/>
          <pc:sldMk cId="604233025" sldId="323"/>
        </pc:sldMkLst>
        <pc:spChg chg="add mod">
          <ac:chgData name="Viviane Da Costa Batista Pereira" userId="b305db61-b707-4b19-b05e-6db442671656" providerId="ADAL" clId="{3B304651-10BC-4FAD-B482-46A019C9E08A}" dt="2025-10-06T14:29:34.951" v="58" actId="1036"/>
          <ac:spMkLst>
            <pc:docMk/>
            <pc:sldMk cId="604233025" sldId="323"/>
            <ac:spMk id="3" creationId="{7100BE1A-B4FB-0C94-D140-CBE7ACBB3285}"/>
          </ac:spMkLst>
        </pc:spChg>
        <pc:spChg chg="mod">
          <ac:chgData name="Viviane Da Costa Batista Pereira" userId="b305db61-b707-4b19-b05e-6db442671656" providerId="ADAL" clId="{3B304651-10BC-4FAD-B482-46A019C9E08A}" dt="2025-10-06T14:29:52.759" v="83" actId="20577"/>
          <ac:spMkLst>
            <pc:docMk/>
            <pc:sldMk cId="604233025" sldId="323"/>
            <ac:spMk id="28" creationId="{0ED84184-331D-3EEB-A6D7-EAF27BF5288C}"/>
          </ac:spMkLst>
        </pc:spChg>
      </pc:sldChg>
      <pc:sldChg chg="addSp delSp modSp mod">
        <pc:chgData name="Viviane Da Costa Batista Pereira" userId="b305db61-b707-4b19-b05e-6db442671656" providerId="ADAL" clId="{3B304651-10BC-4FAD-B482-46A019C9E08A}" dt="2025-10-06T14:31:20.228" v="98"/>
        <pc:sldMkLst>
          <pc:docMk/>
          <pc:sldMk cId="3990275286" sldId="332"/>
        </pc:sldMkLst>
        <pc:spChg chg="add mod">
          <ac:chgData name="Viviane Da Costa Batista Pereira" userId="b305db61-b707-4b19-b05e-6db442671656" providerId="ADAL" clId="{3B304651-10BC-4FAD-B482-46A019C9E08A}" dt="2025-10-06T14:31:20.228" v="98"/>
          <ac:spMkLst>
            <pc:docMk/>
            <pc:sldMk cId="3990275286" sldId="332"/>
            <ac:spMk id="3" creationId="{0D495A6A-1ED7-0696-AEC5-580F9493E86B}"/>
          </ac:spMkLst>
        </pc:spChg>
      </pc:sldChg>
      <pc:sldChg chg="addSp delSp modSp mod">
        <pc:chgData name="Viviane Da Costa Batista Pereira" userId="b305db61-b707-4b19-b05e-6db442671656" providerId="ADAL" clId="{3B304651-10BC-4FAD-B482-46A019C9E08A}" dt="2025-10-09T11:26:22.410" v="180" actId="1076"/>
        <pc:sldMkLst>
          <pc:docMk/>
          <pc:sldMk cId="2475504313" sldId="339"/>
        </pc:sldMkLst>
        <pc:picChg chg="add mod">
          <ac:chgData name="Viviane Da Costa Batista Pereira" userId="b305db61-b707-4b19-b05e-6db442671656" providerId="ADAL" clId="{3B304651-10BC-4FAD-B482-46A019C9E08A}" dt="2025-10-09T11:26:22.410" v="180" actId="1076"/>
          <ac:picMkLst>
            <pc:docMk/>
            <pc:sldMk cId="2475504313" sldId="339"/>
            <ac:picMk id="4" creationId="{6B21D47E-32A5-56C9-D529-5B349A271B9E}"/>
          </ac:picMkLst>
        </pc:picChg>
        <pc:picChg chg="del">
          <ac:chgData name="Viviane Da Costa Batista Pereira" userId="b305db61-b707-4b19-b05e-6db442671656" providerId="ADAL" clId="{3B304651-10BC-4FAD-B482-46A019C9E08A}" dt="2025-10-09T11:26:01.678" v="120" actId="478"/>
          <ac:picMkLst>
            <pc:docMk/>
            <pc:sldMk cId="2475504313" sldId="339"/>
            <ac:picMk id="7" creationId="{2292C306-5433-F217-888B-8E3BD54C35C2}"/>
          </ac:picMkLst>
        </pc:picChg>
      </pc:sldChg>
      <pc:sldChg chg="addSp delSp modSp mod">
        <pc:chgData name="Viviane Da Costa Batista Pereira" userId="b305db61-b707-4b19-b05e-6db442671656" providerId="ADAL" clId="{3B304651-10BC-4FAD-B482-46A019C9E08A}" dt="2025-10-09T11:27:43.587" v="241" actId="1076"/>
        <pc:sldMkLst>
          <pc:docMk/>
          <pc:sldMk cId="3765590928" sldId="340"/>
        </pc:sldMkLst>
        <pc:picChg chg="add mod">
          <ac:chgData name="Viviane Da Costa Batista Pereira" userId="b305db61-b707-4b19-b05e-6db442671656" providerId="ADAL" clId="{3B304651-10BC-4FAD-B482-46A019C9E08A}" dt="2025-10-09T11:27:43.587" v="241" actId="1076"/>
          <ac:picMkLst>
            <pc:docMk/>
            <pc:sldMk cId="3765590928" sldId="340"/>
            <ac:picMk id="4" creationId="{C2038DD5-CA73-8E91-12E1-37B715BEDCAD}"/>
          </ac:picMkLst>
        </pc:picChg>
        <pc:picChg chg="del">
          <ac:chgData name="Viviane Da Costa Batista Pereira" userId="b305db61-b707-4b19-b05e-6db442671656" providerId="ADAL" clId="{3B304651-10BC-4FAD-B482-46A019C9E08A}" dt="2025-10-09T11:27:12.810" v="181" actId="478"/>
          <ac:picMkLst>
            <pc:docMk/>
            <pc:sldMk cId="3765590928" sldId="340"/>
            <ac:picMk id="7" creationId="{B674EFA5-0D50-AF2E-604C-D3F0A280BE3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64224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cat-prints-ilustra%C3%A7%C3%A3o-royalty-free/1178002897?phrase=ilustra%C3%A7%C3%A3o+de+patinhas+de+cachorro&amp;adppopup=true" TargetMode="External"/><Relationship Id="rId13" Type="http://schemas.openxmlformats.org/officeDocument/2006/relationships/hyperlink" Target="https://www.gettyimages.com.br/detail/ilustra%C3%A7%C3%A3o/vector-cartoon-dog-breeds-cute-doodle-ilustra%C3%A7%C3%A3o-royalty-free/1288812814?phrase=cachorros" TargetMode="External"/><Relationship Id="rId3" Type="http://schemas.openxmlformats.org/officeDocument/2006/relationships/hyperlink" Target="https://www.gettyimages.com.br/detail/foto/large-group-of-puppies-imagem-royalty-free/584770904?phrase=CACHORROS%2B" TargetMode="External"/><Relationship Id="rId7" Type="http://schemas.openxmlformats.org/officeDocument/2006/relationships/hyperlink" Target="https://www.gettyimages.com.br/detail/ilustra%C3%A7%C3%A3o/color-popsicle-stick-for-game-or-ice-cream-set-ilustra%C3%A7%C3%A3o-royalty-free/1316055444?phrase=palitos+de+sorvete+colorido" TargetMode="External"/><Relationship Id="rId12" Type="http://schemas.openxmlformats.org/officeDocument/2006/relationships/hyperlink" Target="https://www.gettyimages.com.br/detail/ilustra%C3%A7%C3%A3o/vector-funny-and-cute-cartoon-cat-different-ilustra%C3%A7%C3%A3o-royalty-free/946574834?phrase=gato&amp;adppopup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cute-little-boy-is-studying-math-by-counting-ilustra%C3%A7%C3%A3o-royalty-free/1468299943" TargetMode="External"/><Relationship Id="rId11" Type="http://schemas.openxmlformats.org/officeDocument/2006/relationships/hyperlink" Target="https://www.gettyimages.com.br/detail/foto/tied-brown-hemp-sack-against-a-white-background-imagem-royalty-free/174625935?phrase=ilustra%C3%A7%C3%A3o+de+SACOS+DE+RA%C3%87%C3%83O&amp;adppopup=true" TargetMode="External"/><Relationship Id="rId5" Type="http://schemas.openxmlformats.org/officeDocument/2006/relationships/hyperlink" Target="http://www.gettyimages.com.br/detail/foto/two-labrador-puppies-stand-and-hug-imagem-royalty-free/967483690?phrase=%2BCACHORROS" TargetMode="External"/><Relationship Id="rId10" Type="http://schemas.openxmlformats.org/officeDocument/2006/relationships/hyperlink" Target="https://www.gettyimages.com.br/detail/ilustra%C3%A7%C3%A3o/hand-drawn-bone-ilustra%C3%A7%C3%A3o-royalty-free/1137750395?phrase=ILUSTRA%C3%87%C3%83O+DE+osso+de+cachorro&amp;adppopup=true" TargetMode="External"/><Relationship Id="rId4" Type="http://schemas.openxmlformats.org/officeDocument/2006/relationships/hyperlink" Target="http://www.gettyimages.com.br/detail/foto/many-dogs-run-in-a-meadow-in-early-spring-a-pack-imagem-royalty-free/946652030?phrase=CACHORROS%2B" TargetMode="External"/><Relationship Id="rId9" Type="http://schemas.openxmlformats.org/officeDocument/2006/relationships/hyperlink" Target="https://www.gettyimages.com.br/detail/ilustra%C3%A7%C3%A3o/dog-chewing-on-a-big-bone-ilustra%C3%A7%C3%A3o-royalty-free/497977325?phrase=ilustra%C3%A7%C3%A3o+de++CACHORROS+MORDENDO+OSSOS&amp;adppopup=true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7262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6756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5859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142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lnSpc>
                <a:spcPct val="107000"/>
              </a:lnSpc>
              <a:spcAft>
                <a:spcPts val="800"/>
              </a:spcAft>
              <a:buNone/>
            </a:pPr>
            <a:endParaRPr lang="pt-BR" sz="1100" u="none" dirty="0">
              <a:effectLst/>
              <a:latin typeface="+mn-lt"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633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sz="1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806258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0231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Slide 3 –</a:t>
            </a:r>
          </a:p>
          <a:p>
            <a:pPr marL="158750" indent="0">
              <a:buNone/>
            </a:pPr>
            <a:r>
              <a:rPr lang="pt-BR" dirty="0">
                <a:hlinkClick r:id="rId3"/>
              </a:rPr>
              <a:t>https://www.gettyimages.com.br/detail/foto/large-group-of-puppies-imagem-royalty-free/584770904?phrase=CACHORROS%2B</a:t>
            </a:r>
            <a:r>
              <a:rPr lang="pt-BR" dirty="0"/>
              <a:t>   </a:t>
            </a:r>
          </a:p>
          <a:p>
            <a:pPr marL="158750" indent="0">
              <a:buNone/>
            </a:pPr>
            <a:r>
              <a:rPr lang="pt-BR" dirty="0">
                <a:hlinkClick r:id="rId4"/>
              </a:rPr>
              <a:t>www.gettyimages.com.br/detail/foto/many-dogs-run-in-a-meadow-in-early-spring-a-pack-imagem-royalty-free/946652030?phrase=CACHORROS%2B</a:t>
            </a:r>
            <a:r>
              <a:rPr lang="pt-BR" dirty="0"/>
              <a:t> </a:t>
            </a:r>
          </a:p>
          <a:p>
            <a:pPr marL="158750" indent="0">
              <a:buNone/>
            </a:pPr>
            <a:r>
              <a:rPr lang="pt-BR" dirty="0">
                <a:hlinkClick r:id="rId5"/>
              </a:rPr>
              <a:t>www.gettyimages.com.br/detail/foto/two-labrador-puppies-stand-and-hug-imagem-royalty-free/967483690?phrase=%2BCACHORROS</a:t>
            </a:r>
            <a:r>
              <a:rPr lang="pt-BR" dirty="0"/>
              <a:t> </a:t>
            </a: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Slide 4 –</a:t>
            </a:r>
          </a:p>
          <a:p>
            <a:pPr marL="158750" indent="0">
              <a:buNone/>
            </a:pPr>
            <a:r>
              <a:rPr lang="pt-BR" dirty="0">
                <a:hlinkClick r:id="rId6"/>
              </a:rPr>
              <a:t>https://www.gettyimages.com.br/detail/ilustra%C3%A7%C3%A3o/cute-little-boy-is-studying-math-by-counting-ilustra%C3%A7%C3%A3o-royalty-free/1468299943</a:t>
            </a:r>
            <a:r>
              <a:rPr lang="pt-BR" dirty="0"/>
              <a:t> </a:t>
            </a:r>
          </a:p>
          <a:p>
            <a:pPr marL="158750" indent="0">
              <a:buNone/>
            </a:pPr>
            <a:r>
              <a:rPr lang="pt-BR" dirty="0">
                <a:hlinkClick r:id="rId7"/>
              </a:rPr>
              <a:t>https://www.gettyimages.com.br/detail/ilustra%C3%A7%C3%A3o/color-popsicle-stick-for-game-or-ice-cream-set-ilustra%C3%A7%C3%A3o-royalty-free/1316055444?phrase=palitos+de+sorvete+colorido</a:t>
            </a:r>
            <a:r>
              <a:rPr lang="pt-BR" dirty="0"/>
              <a:t> </a:t>
            </a: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Slides 5 e 6 –</a:t>
            </a:r>
          </a:p>
          <a:p>
            <a:pPr marL="158750" indent="0">
              <a:buNone/>
            </a:pPr>
            <a:r>
              <a:rPr lang="pt-BR" dirty="0">
                <a:hlinkClick r:id="rId8"/>
              </a:rPr>
              <a:t>https://www.gettyimages.com.br/detail/ilustra%C3%A7%C3%A3o/cat-prints-ilustra%C3%A7%C3%A3o-royalty-free/1178002897?phrase=ilustra%C3%A7%C3%A3o+de+patinhas+de+cachorro&amp;adppopup=true</a:t>
            </a:r>
            <a:r>
              <a:rPr lang="pt-BR" dirty="0"/>
              <a:t> </a:t>
            </a: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Slides 7 e 8 –</a:t>
            </a:r>
          </a:p>
          <a:p>
            <a:pPr marL="158750" indent="0">
              <a:buNone/>
            </a:pPr>
            <a:r>
              <a:rPr lang="pt-BR" dirty="0">
                <a:hlinkClick r:id="rId9"/>
              </a:rPr>
              <a:t>https://www.gettyimages.com.br/detail/ilustra%C3%A7%C3%A3o/dog-chewing-on-a-big-bone-ilustra%C3%A7%C3%A3o-royalty-free/497977325?phrase=ilustra%C3%A7%C3%A3o+de++CACHORROS+MORDENDO+OSSOS&amp;adppopup=true</a:t>
            </a:r>
            <a:r>
              <a:rPr lang="pt-BR" dirty="0"/>
              <a:t> </a:t>
            </a:r>
          </a:p>
          <a:p>
            <a:pPr marL="158750" indent="0">
              <a:buNone/>
            </a:pPr>
            <a:r>
              <a:rPr lang="pt-BR" dirty="0">
                <a:hlinkClick r:id="rId10"/>
              </a:rPr>
              <a:t>https://www.gettyimages.com.br/detail/ilustra%C3%A7%C3%A3o/hand-drawn-bone-ilustra%C3%A7%C3%A3o-royalty-free/1137750395?phrase=ILUSTRA%C3%87%C3%83O+DE+osso+de+cachorro&amp;adppopup=true</a:t>
            </a:r>
            <a:r>
              <a:rPr lang="pt-BR" dirty="0"/>
              <a:t> </a:t>
            </a: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Slides 9 e 10 –</a:t>
            </a:r>
          </a:p>
          <a:p>
            <a:pPr marL="158750" indent="0">
              <a:buNone/>
            </a:pPr>
            <a:r>
              <a:rPr lang="pt-BR" dirty="0">
                <a:hlinkClick r:id="rId11"/>
              </a:rPr>
              <a:t>https://www.gettyimages.com.br/detail/foto/tied-brown-hemp-sack-against-a-white-background-imagem-royalty-free/174625935?phrase=ilustra%C3%A7%C3%A3o+de+SACOS+DE+RA%C3%87%C3%83O&amp;adppopup=true</a:t>
            </a:r>
            <a:r>
              <a:rPr lang="pt-BR" dirty="0"/>
              <a:t> </a:t>
            </a:r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r>
              <a:rPr lang="pt-BR" dirty="0"/>
              <a:t>Slides 11 e 12 –</a:t>
            </a:r>
          </a:p>
          <a:p>
            <a:pPr marL="158750" indent="0">
              <a:buNone/>
            </a:pPr>
            <a:r>
              <a:rPr lang="pt-BR" dirty="0">
                <a:hlinkClick r:id="rId12"/>
              </a:rPr>
              <a:t>https://www.gettyimages.com.br/detail/ilustra%C3%A7%C3%A3o/vector-funny-and-cute-cartoon-cat-different-ilustra%C3%A7%C3%A3o-royalty-free/946574834?phrase=gato&amp;adppopup=true</a:t>
            </a:r>
            <a:r>
              <a:rPr lang="pt-BR" dirty="0"/>
              <a:t> </a:t>
            </a:r>
          </a:p>
          <a:p>
            <a:pPr marL="158750" indent="0">
              <a:buNone/>
            </a:pPr>
            <a:r>
              <a:rPr lang="pt-BR" dirty="0">
                <a:hlinkClick r:id="rId13"/>
              </a:rPr>
              <a:t>https://www.gettyimages.com.br/detail/ilustra%C3%A7%C3%A3o/vector-cartoon-dog-breeds-cute-doodle-ilustra%C3%A7%C3%A3o-royalty-free/1288812814?phrase=cachorros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2024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6AD60E9B-1E5E-0797-0DC3-B258B33D1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85554246-2CE3-D325-0A09-754C0E0B59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68254365-7920-C750-DD9E-17AB9B92C0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58768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9464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3E7BC9F-7AE4-9AA9-4A6B-EDC258259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3D37A206-4635-8F6A-D516-8FD0BF9D2C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7A07B40D-C6D3-829B-5358-528359CC0D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86104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5E7227F9-7332-63FA-829F-6C92F515D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18C44381-2F88-584C-588C-7DBF64B1A9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87BD5BDB-7A16-C3B0-3FD7-627D232757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153214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B8A0B40C-659E-DA2E-7AA0-1AC37E0F3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CEF7CAC1-C606-E442-2947-1830625973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F098061B-A03A-7F80-99ED-56B8C46C01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99270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A967C7F-76FC-5D00-9AB4-583191BE4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BDA58CEB-3283-8E07-3FA8-28D14B89C4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AFEAD761-BD85-2669-AFC1-31B43B2AC2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2441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CEC49EC0-7069-3A22-72A0-EFCD01B50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38B1917D-3CEB-00F2-FCDC-711C57E340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3A89CDFF-EDAF-4476-C8A6-A44161F106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84618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E3BD245F-DCC9-3963-AF4B-96B07A497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C7B54536-6E80-2588-5A9E-C4AE8482CD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0FD2DAAD-2381-ACF2-73AD-1AB6947768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32014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AB52DD5E-8126-A353-6E7C-E46B1A076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B2CD8B5F-9C37-307F-7E77-17C5C6F7D3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2901CD8A-80AB-C5C2-7387-60A13F22C4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568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1791A012-7C2A-9DDA-6003-AE246188A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:notes">
            <a:extLst>
              <a:ext uri="{FF2B5EF4-FFF2-40B4-BE49-F238E27FC236}">
                <a16:creationId xmlns:a16="http://schemas.microsoft.com/office/drawing/2014/main" id="{84455334-71DB-18C8-1914-80A111844D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9" name="Google Shape;179;p27:notes">
            <a:extLst>
              <a:ext uri="{FF2B5EF4-FFF2-40B4-BE49-F238E27FC236}">
                <a16:creationId xmlns:a16="http://schemas.microsoft.com/office/drawing/2014/main" id="{FDA8DFCD-7081-383E-2E24-0C4EAFA0E5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593210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8955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baseline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baseline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baseline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baseline="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32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81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551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9739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57444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3201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7725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64437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129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 userDrawn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F75B10-175A-7B66-6BC1-214BBED91F13}"/>
              </a:ext>
            </a:extLst>
          </p:cNvPr>
          <p:cNvSpPr/>
          <p:nvPr userDrawn="1"/>
        </p:nvSpPr>
        <p:spPr>
          <a:xfrm rot="21480000">
            <a:off x="181717" y="187004"/>
            <a:ext cx="16672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477EA449-2B3E-732B-1FAE-371F8B635E58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1842471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 userDrawn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 userDrawn="1"/>
        </p:nvSpPr>
        <p:spPr>
          <a:xfrm rot="21480000">
            <a:off x="181717" y="187004"/>
            <a:ext cx="16672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 userDrawn="1"/>
        </p:nvSpPr>
        <p:spPr>
          <a:xfrm>
            <a:off x="9771375" y="492692"/>
            <a:ext cx="190958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799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826801"/>
            <a:ext cx="5912534" cy="3706934"/>
          </a:xfrm>
          <a:solidFill>
            <a:schemeClr val="tx2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987450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2" name="Google Shape;82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3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2"/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836509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8" name="Google Shape;88;p3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1" name="Google Shape;91;p33"/>
          <p:cNvSpPr/>
          <p:nvPr/>
        </p:nvSpPr>
        <p:spPr>
          <a:xfrm>
            <a:off x="9771375" y="492692"/>
            <a:ext cx="1909583" cy="779026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81" tIns="0" rIns="107972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dirty="0"/>
          </a:p>
        </p:txBody>
      </p:sp>
      <p:sp>
        <p:nvSpPr>
          <p:cNvPr id="92" name="Google Shape;92;p33"/>
          <p:cNvSpPr>
            <a:spLocks noGrp="1"/>
          </p:cNvSpPr>
          <p:nvPr>
            <p:ph type="pic" idx="2"/>
          </p:nvPr>
        </p:nvSpPr>
        <p:spPr>
          <a:xfrm>
            <a:off x="5768423" y="1022751"/>
            <a:ext cx="5912660" cy="37068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" name="Google Shape;84;p32">
            <a:extLst>
              <a:ext uri="{FF2B5EF4-FFF2-40B4-BE49-F238E27FC236}">
                <a16:creationId xmlns:a16="http://schemas.microsoft.com/office/drawing/2014/main" id="{8BFDB7C3-3ADE-8263-4B1A-8B7F2EB7FD64}"/>
              </a:ext>
            </a:extLst>
          </p:cNvPr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Google Shape;85;p32">
            <a:extLst>
              <a:ext uri="{FF2B5EF4-FFF2-40B4-BE49-F238E27FC236}">
                <a16:creationId xmlns:a16="http://schemas.microsoft.com/office/drawing/2014/main" id="{B84E2FDE-371F-FAAE-84B3-8426CF32824A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795489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2712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8" name="Google Shape;16;p8"/>
          <p:cNvSpPr txBox="1"/>
          <p:nvPr userDrawn="1"/>
        </p:nvSpPr>
        <p:spPr>
          <a:xfrm rot="-5400000">
            <a:off x="11493153" y="308272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4139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dirty="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306386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88972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 dirty="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84090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 dirty="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55979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3740665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2153907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52646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050107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74015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81" r:id="rId11"/>
    <p:sldLayoutId id="2147483680" r:id="rId12"/>
    <p:sldLayoutId id="2147483675" r:id="rId13"/>
    <p:sldLayoutId id="2147483676" r:id="rId14"/>
    <p:sldLayoutId id="2147483678" r:id="rId15"/>
    <p:sldLayoutId id="2147483679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fape.educacao.sp.gov.br/curriculopaulista/wp-content/uploads/2019/09/curriculo-paulista-26-07.pdf" TargetMode="Externa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design/DAGueGs7-LQ/m1PDeCXnWSBSoF6FruWiKg/edit?utm_content=DAGueGs7-LQ&amp;utm_campaign=designshare&amp;utm_medium=link2&amp;utm_source=sharebutto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2861993" y="2666099"/>
            <a:ext cx="6464839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noProof="0" dirty="0">
                <a:latin typeface="Grandstander"/>
                <a:ea typeface="Grandstander"/>
                <a:cs typeface="Grandstander"/>
                <a:sym typeface="Grandstander"/>
              </a:rPr>
              <a:t>CONTAGEM E REGISTRO DE QUANTIDADES</a:t>
            </a: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lvl="0" algn="ctr">
              <a:buSzPts val="1200"/>
            </a:pPr>
            <a:r>
              <a:rPr lang="pt-BR" sz="5599" noProof="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1" u="sng" baseline="30000" noProof="0" dirty="0">
                <a:solidFill>
                  <a:schemeClr val="bg1"/>
                </a:solidFill>
                <a:latin typeface="Grandstander" charset="0"/>
                <a:ea typeface="Grandstander" charset="0"/>
                <a:cs typeface="Grandstander" charset="0"/>
                <a:sym typeface="Verdana"/>
              </a:rPr>
              <a:t>o</a:t>
            </a:r>
            <a:endParaRPr lang="pt-BR" sz="5599" b="1" noProof="0" dirty="0">
              <a:solidFill>
                <a:schemeClr val="bg1"/>
              </a:solidFill>
              <a:latin typeface="Grandstander" charset="0"/>
              <a:ea typeface="Grandstander" charset="0"/>
              <a:cs typeface="Grandstander" charset="0"/>
            </a:endParaRPr>
          </a:p>
        </p:txBody>
      </p:sp>
      <p:sp>
        <p:nvSpPr>
          <p:cNvPr id="2" name="Google Shape;101;p10">
            <a:extLst>
              <a:ext uri="{FF2B5EF4-FFF2-40B4-BE49-F238E27FC236}">
                <a16:creationId xmlns:a16="http://schemas.microsoft.com/office/drawing/2014/main" id="{A6EF0554-C05F-A7EE-581F-B5F5AD831D8D}"/>
              </a:ext>
            </a:extLst>
          </p:cNvPr>
          <p:cNvSpPr/>
          <p:nvPr/>
        </p:nvSpPr>
        <p:spPr>
          <a:xfrm flipH="1">
            <a:off x="315420" y="5453843"/>
            <a:ext cx="1970933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noProof="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noProof="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noProof="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lang="pt-BR" sz="2133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2;p10">
            <a:extLst>
              <a:ext uri="{FF2B5EF4-FFF2-40B4-BE49-F238E27FC236}">
                <a16:creationId xmlns:a16="http://schemas.microsoft.com/office/drawing/2014/main" id="{5917EFB0-63DA-C035-3CDA-1220A1DFA2ED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noProof="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lang="pt-BR" sz="2133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10">
            <a:extLst>
              <a:ext uri="{FF2B5EF4-FFF2-40B4-BE49-F238E27FC236}">
                <a16:creationId xmlns:a16="http://schemas.microsoft.com/office/drawing/2014/main" id="{9B8D2451-5D32-2B83-0581-60127A7E2A26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noProof="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29</a:t>
            </a:r>
            <a:endParaRPr lang="pt-BR" noProof="0" dirty="0"/>
          </a:p>
        </p:txBody>
      </p:sp>
      <p:sp>
        <p:nvSpPr>
          <p:cNvPr id="5" name="Google Shape;106;p10">
            <a:extLst>
              <a:ext uri="{FF2B5EF4-FFF2-40B4-BE49-F238E27FC236}">
                <a16:creationId xmlns:a16="http://schemas.microsoft.com/office/drawing/2014/main" id="{8AB0951E-E2C0-A78C-33AC-727F5F44DE83}"/>
              </a:ext>
            </a:extLst>
          </p:cNvPr>
          <p:cNvSpPr/>
          <p:nvPr/>
        </p:nvSpPr>
        <p:spPr>
          <a:xfrm rot="-60000">
            <a:off x="5112448" y="5063115"/>
            <a:ext cx="1963928" cy="418526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noProof="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lang="pt-BR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A149660-29F9-4A44-E826-515061DA5AA8}"/>
              </a:ext>
            </a:extLst>
          </p:cNvPr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13" name="Google Shape;184;p6">
            <a:extLst>
              <a:ext uri="{FF2B5EF4-FFF2-40B4-BE49-F238E27FC236}">
                <a16:creationId xmlns:a16="http://schemas.microsoft.com/office/drawing/2014/main" id="{C794216A-470A-48B0-3FB7-C0603F10616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B81F37EC-90CC-F991-4B1E-0FAF24EB43F5}"/>
              </a:ext>
            </a:extLst>
          </p:cNvPr>
          <p:cNvGrpSpPr/>
          <p:nvPr/>
        </p:nvGrpSpPr>
        <p:grpSpPr>
          <a:xfrm>
            <a:off x="969237" y="2648356"/>
            <a:ext cx="10250350" cy="2196505"/>
            <a:chOff x="569863" y="2170637"/>
            <a:chExt cx="6237602" cy="1256269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63DC34BB-EEC7-DC96-6F5B-AE4C450D81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569863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9">
              <a:extLst>
                <a:ext uri="{FF2B5EF4-FFF2-40B4-BE49-F238E27FC236}">
                  <a16:creationId xmlns:a16="http://schemas.microsoft.com/office/drawing/2014/main" id="{BABC27D7-E5E4-5F49-2690-78CF7A46AD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1460949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B2E5ECD-AB80-7091-C358-5F3BCE2D1B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2352035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1">
              <a:extLst>
                <a:ext uri="{FF2B5EF4-FFF2-40B4-BE49-F238E27FC236}">
                  <a16:creationId xmlns:a16="http://schemas.microsoft.com/office/drawing/2014/main" id="{D16C0AF2-FC38-F30B-2C31-4134248AF2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3243121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592BCEFE-5A1B-CE9F-9E6F-EB6FF70265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4053476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3">
              <a:extLst>
                <a:ext uri="{FF2B5EF4-FFF2-40B4-BE49-F238E27FC236}">
                  <a16:creationId xmlns:a16="http://schemas.microsoft.com/office/drawing/2014/main" id="{9EE3484C-66EF-6EEA-DD88-DE35511973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5025293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4">
              <a:extLst>
                <a:ext uri="{FF2B5EF4-FFF2-40B4-BE49-F238E27FC236}">
                  <a16:creationId xmlns:a16="http://schemas.microsoft.com/office/drawing/2014/main" id="{52AE5F98-3A55-CF66-5C29-C26111DED2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/>
          </p:blipFill>
          <p:spPr bwMode="auto">
            <a:xfrm>
              <a:off x="5916379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0ED84184-331D-3EEB-A6D7-EAF27BF5288C}"/>
              </a:ext>
            </a:extLst>
          </p:cNvPr>
          <p:cNvSpPr txBox="1"/>
          <p:nvPr/>
        </p:nvSpPr>
        <p:spPr>
          <a:xfrm>
            <a:off x="586022" y="4998084"/>
            <a:ext cx="11711325" cy="107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QUANTOS SACOS ELE COMPROU?  </a:t>
            </a:r>
            <a:r>
              <a:rPr lang="pt-BR" sz="2600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7 SACOS.</a:t>
            </a:r>
          </a:p>
          <a:p>
            <a:pPr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QUANTOS QUILOS DE RAÇÃO ELE COMPROU? </a:t>
            </a:r>
            <a:r>
              <a:rPr lang="pt-BR" sz="2600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14 QUILOS.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00BE1A-B4FB-0C94-D140-CBE7ACBB3285}"/>
              </a:ext>
            </a:extLst>
          </p:cNvPr>
          <p:cNvSpPr txBox="1"/>
          <p:nvPr/>
        </p:nvSpPr>
        <p:spPr>
          <a:xfrm>
            <a:off x="563445" y="888684"/>
            <a:ext cx="10918639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3. 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JÚLIO COMPRA RAÇÃO PARA ALIMENTAR SEUS ANIMAIS. CADA PACOTE DE RAÇÃO VEM COM 2 QUILOS. VEJA OS SACOS QUE ELE COMPROU.</a:t>
            </a:r>
          </a:p>
        </p:txBody>
      </p:sp>
    </p:spTree>
    <p:extLst>
      <p:ext uri="{BB962C8B-B14F-4D97-AF65-F5344CB8AC3E}">
        <p14:creationId xmlns:p14="http://schemas.microsoft.com/office/powerpoint/2010/main" val="604233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A06A1B44-0435-768C-69C5-A33DA1F9D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6317677" y="2005968"/>
            <a:ext cx="3968695" cy="321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B60A334-B3A9-1B2D-921A-975B52587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543285" y="1942082"/>
            <a:ext cx="4069249" cy="321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44A0FA7-BDF6-6FBE-3B10-BDD0DBE10211}"/>
              </a:ext>
            </a:extLst>
          </p:cNvPr>
          <p:cNvSpPr/>
          <p:nvPr/>
        </p:nvSpPr>
        <p:spPr>
          <a:xfrm>
            <a:off x="1235526" y="5280902"/>
            <a:ext cx="2410495" cy="449223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kern="100" dirty="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CACHORROS</a:t>
            </a:r>
            <a:endParaRPr lang="pt-BR" sz="2600" dirty="0">
              <a:solidFill>
                <a:schemeClr val="tx1"/>
              </a:solidFill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72C4B65-A442-52C1-B146-437525F431A5}"/>
              </a:ext>
            </a:extLst>
          </p:cNvPr>
          <p:cNvSpPr/>
          <p:nvPr/>
        </p:nvSpPr>
        <p:spPr>
          <a:xfrm>
            <a:off x="7574526" y="5280902"/>
            <a:ext cx="1936557" cy="449223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kern="100" dirty="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GATOS</a:t>
            </a:r>
            <a:endParaRPr lang="pt-BR" sz="2600" dirty="0">
              <a:solidFill>
                <a:schemeClr val="tx1"/>
              </a:solidFill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712714B-0DCD-0C08-27E0-4FFAFC479329}"/>
              </a:ext>
            </a:extLst>
          </p:cNvPr>
          <p:cNvSpPr/>
          <p:nvPr/>
        </p:nvSpPr>
        <p:spPr>
          <a:xfrm>
            <a:off x="4782194" y="5181598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F2FCF33-DD85-0787-EF35-D9D46E83A44D}"/>
              </a:ext>
            </a:extLst>
          </p:cNvPr>
          <p:cNvSpPr/>
          <p:nvPr/>
        </p:nvSpPr>
        <p:spPr>
          <a:xfrm>
            <a:off x="10704430" y="5181598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9" name="Google Shape;198;p6">
            <a:extLst>
              <a:ext uri="{FF2B5EF4-FFF2-40B4-BE49-F238E27FC236}">
                <a16:creationId xmlns:a16="http://schemas.microsoft.com/office/drawing/2014/main" id="{FFDDB112-E826-940B-E9CD-B2A14A39560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07889" y="414572"/>
            <a:ext cx="57772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D42B996-3D35-0F83-8ECF-6D4C9800BEE8}"/>
              </a:ext>
            </a:extLst>
          </p:cNvPr>
          <p:cNvSpPr txBox="1"/>
          <p:nvPr/>
        </p:nvSpPr>
        <p:spPr>
          <a:xfrm>
            <a:off x="576920" y="882572"/>
            <a:ext cx="11507050" cy="151743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030A0"/>
                </a:solidFill>
                <a:ea typeface="Arial" charset="0"/>
              </a:rPr>
              <a:t>4. </a:t>
            </a:r>
            <a:r>
              <a:rPr lang="pt-BR" sz="2600" dirty="0"/>
              <a:t>ESCREVA QUANTOS ANIMAIS HÁ EM CADA GRUPO E PINTE O NOME DO ANIMAL QUE APARECE EM MAIOR QUANTIDADE.</a:t>
            </a:r>
          </a:p>
          <a:p>
            <a:pPr>
              <a:lnSpc>
                <a:spcPct val="107000"/>
              </a:lnSpc>
              <a:spcAft>
                <a:spcPts val="1066"/>
              </a:spcAft>
            </a:pPr>
            <a:endParaRPr lang="pt-BR" sz="2600" kern="1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408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0D6F93A2-95BF-9431-75CD-99F163688930}"/>
              </a:ext>
            </a:extLst>
          </p:cNvPr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9" name="Google Shape;184;p6">
            <a:extLst>
              <a:ext uri="{FF2B5EF4-FFF2-40B4-BE49-F238E27FC236}">
                <a16:creationId xmlns:a16="http://schemas.microsoft.com/office/drawing/2014/main" id="{590CAD4E-6D62-1DA0-F103-B386E0FA378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06FABBC9-A00D-73B9-3913-AE750F0F2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6317677" y="2005968"/>
            <a:ext cx="3968695" cy="321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69892838-70D4-D95D-81D8-A5CFD76B5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543285" y="1942082"/>
            <a:ext cx="4069249" cy="321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0C27D6D4-D03B-0E46-9AD9-F555DB0964FA}"/>
              </a:ext>
            </a:extLst>
          </p:cNvPr>
          <p:cNvSpPr/>
          <p:nvPr/>
        </p:nvSpPr>
        <p:spPr>
          <a:xfrm>
            <a:off x="1235526" y="5280902"/>
            <a:ext cx="2410495" cy="449223"/>
          </a:xfrm>
          <a:prstGeom prst="roundRect">
            <a:avLst/>
          </a:prstGeom>
          <a:solidFill>
            <a:srgbClr val="DAC2EC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kern="100" dirty="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CACHORROS</a:t>
            </a:r>
            <a:endParaRPr lang="pt-BR" sz="2600" dirty="0">
              <a:solidFill>
                <a:schemeClr val="tx1"/>
              </a:solidFill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48A407D4-7C2B-EC2E-4093-C6C1E7D62B3A}"/>
              </a:ext>
            </a:extLst>
          </p:cNvPr>
          <p:cNvSpPr/>
          <p:nvPr/>
        </p:nvSpPr>
        <p:spPr>
          <a:xfrm>
            <a:off x="7574526" y="5280902"/>
            <a:ext cx="1936557" cy="449223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kern="100" dirty="0">
                <a:solidFill>
                  <a:schemeClr val="tx1"/>
                </a:solidFill>
                <a:ea typeface="Aptos" panose="020B0004020202020204" pitchFamily="34" charset="0"/>
                <a:cs typeface="Times New Roman"/>
              </a:rPr>
              <a:t>GATOS</a:t>
            </a:r>
            <a:endParaRPr lang="pt-BR" sz="2600" dirty="0">
              <a:solidFill>
                <a:schemeClr val="tx1"/>
              </a:solidFill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1464C370-3DDE-3B2C-2936-C0F4EF470192}"/>
              </a:ext>
            </a:extLst>
          </p:cNvPr>
          <p:cNvSpPr/>
          <p:nvPr/>
        </p:nvSpPr>
        <p:spPr>
          <a:xfrm>
            <a:off x="4782194" y="5181598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168823F8-BF3C-ABA7-5452-0F47982C6A53}"/>
              </a:ext>
            </a:extLst>
          </p:cNvPr>
          <p:cNvSpPr/>
          <p:nvPr/>
        </p:nvSpPr>
        <p:spPr>
          <a:xfrm>
            <a:off x="10704430" y="5181598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2F0F08E-CFD3-1CB8-D143-6018430B1670}"/>
              </a:ext>
            </a:extLst>
          </p:cNvPr>
          <p:cNvSpPr txBox="1"/>
          <p:nvPr/>
        </p:nvSpPr>
        <p:spPr>
          <a:xfrm>
            <a:off x="576920" y="882572"/>
            <a:ext cx="11507050" cy="151743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030A0"/>
                </a:solidFill>
                <a:ea typeface="Arial" charset="0"/>
              </a:rPr>
              <a:t>4. </a:t>
            </a:r>
            <a:r>
              <a:rPr lang="pt-BR" sz="2600" dirty="0"/>
              <a:t>ESCREVA QUANTOS ANIMAIS HÁ EM CADA GRUPO E PINTE O NOME DO ANIMAL QUE APARECE EM MAIOR QUANTIDADE.</a:t>
            </a:r>
          </a:p>
          <a:p>
            <a:pPr>
              <a:lnSpc>
                <a:spcPct val="107000"/>
              </a:lnSpc>
              <a:spcAft>
                <a:spcPts val="1066"/>
              </a:spcAft>
            </a:pPr>
            <a:endParaRPr lang="pt-BR" sz="2600" kern="1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299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A8ECC66-F3AF-82A7-AA99-8E56E7F65489}"/>
              </a:ext>
            </a:extLst>
          </p:cNvPr>
          <p:cNvSpPr txBox="1"/>
          <p:nvPr/>
        </p:nvSpPr>
        <p:spPr>
          <a:xfrm>
            <a:off x="586022" y="864300"/>
            <a:ext cx="8203436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OBSERVE A IMAGEM E RESPONDA.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CF55A6E-B068-A21A-4ACB-F6B785347541}"/>
              </a:ext>
            </a:extLst>
          </p:cNvPr>
          <p:cNvSpPr txBox="1"/>
          <p:nvPr/>
        </p:nvSpPr>
        <p:spPr>
          <a:xfrm>
            <a:off x="5896736" y="1960940"/>
            <a:ext cx="4312135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  <a:buSzPct val="13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QUANTAS AVES HÁ? ESCREVA O NÚMERO CORRESPONDENTE. </a:t>
            </a:r>
          </a:p>
          <a:p>
            <a:pPr>
              <a:spcAft>
                <a:spcPts val="1200"/>
              </a:spcAft>
              <a:buClr>
                <a:srgbClr val="7030A0"/>
              </a:buClr>
              <a:buSzPct val="13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SABENDO QUE CADA PÁSSARO TEM DOIS PÉS, ESCREVA O NÚMERO QUE CORRESPONDE À QUANTIDADE DE PÉS QUE HÁ NA IMAGEM.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5F3BA97A-7C52-0482-58F2-F113971669C8}"/>
              </a:ext>
            </a:extLst>
          </p:cNvPr>
          <p:cNvSpPr/>
          <p:nvPr/>
        </p:nvSpPr>
        <p:spPr>
          <a:xfrm>
            <a:off x="10434771" y="2258091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B1DF939-B543-90BF-78D2-8C9628ADBBB2}"/>
              </a:ext>
            </a:extLst>
          </p:cNvPr>
          <p:cNvSpPr/>
          <p:nvPr/>
        </p:nvSpPr>
        <p:spPr>
          <a:xfrm>
            <a:off x="10441964" y="4665586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5984A96-2F7D-F81D-9278-CB2925E0752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6783" y="1589612"/>
            <a:ext cx="4590420" cy="4800270"/>
          </a:xfrm>
          <a:prstGeom prst="rect">
            <a:avLst/>
          </a:prstGeom>
        </p:spPr>
      </p:pic>
      <p:pic>
        <p:nvPicPr>
          <p:cNvPr id="8" name="Google Shape;185;p6">
            <a:extLst>
              <a:ext uri="{FF2B5EF4-FFF2-40B4-BE49-F238E27FC236}">
                <a16:creationId xmlns:a16="http://schemas.microsoft.com/office/drawing/2014/main" id="{CC540084-D083-4A2A-D7C6-FE318C16EA4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14646" y="396300"/>
            <a:ext cx="699446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1949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DD31973-0BD3-A16D-D092-A005B8553F84}"/>
              </a:ext>
            </a:extLst>
          </p:cNvPr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12" name="Google Shape;184;p6">
            <a:extLst>
              <a:ext uri="{FF2B5EF4-FFF2-40B4-BE49-F238E27FC236}">
                <a16:creationId xmlns:a16="http://schemas.microsoft.com/office/drawing/2014/main" id="{3184E28E-B6C4-15E8-FFC2-763AA20B246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A2C1D9B-C18C-02AC-F640-AD2B05A4B3A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6783" y="1589612"/>
            <a:ext cx="4590420" cy="4800270"/>
          </a:xfrm>
          <a:prstGeom prst="rect">
            <a:avLst/>
          </a:prstGeom>
        </p:spPr>
      </p:pic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30AD7B38-7F36-73F2-AC1B-40D943729956}"/>
              </a:ext>
            </a:extLst>
          </p:cNvPr>
          <p:cNvSpPr/>
          <p:nvPr/>
        </p:nvSpPr>
        <p:spPr>
          <a:xfrm>
            <a:off x="10434771" y="2258091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C338D2E8-B6B0-F976-3848-2967247CBAD5}"/>
              </a:ext>
            </a:extLst>
          </p:cNvPr>
          <p:cNvSpPr/>
          <p:nvPr/>
        </p:nvSpPr>
        <p:spPr>
          <a:xfrm>
            <a:off x="10434771" y="4519282"/>
            <a:ext cx="959750" cy="647831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D1AD686-5952-3D45-5DF3-AC03CA2BBF41}"/>
              </a:ext>
            </a:extLst>
          </p:cNvPr>
          <p:cNvSpPr txBox="1"/>
          <p:nvPr/>
        </p:nvSpPr>
        <p:spPr>
          <a:xfrm>
            <a:off x="586022" y="864300"/>
            <a:ext cx="8203436" cy="499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pt-BR" sz="2600" kern="1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OBSERVE A IMAGEM E RESPONDA.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D495A6A-1ED7-0696-AEC5-580F9493E86B}"/>
              </a:ext>
            </a:extLst>
          </p:cNvPr>
          <p:cNvSpPr txBox="1"/>
          <p:nvPr/>
        </p:nvSpPr>
        <p:spPr>
          <a:xfrm>
            <a:off x="5896736" y="1960940"/>
            <a:ext cx="4312135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  <a:buSzPct val="13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A.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QUANTAS AVES HÁ? ESCREVA O NÚMERO CORRESPONDENTE. </a:t>
            </a:r>
          </a:p>
          <a:p>
            <a:pPr>
              <a:spcAft>
                <a:spcPts val="1200"/>
              </a:spcAft>
              <a:buClr>
                <a:srgbClr val="7030A0"/>
              </a:buClr>
              <a:buSzPct val="13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B.</a:t>
            </a:r>
            <a:r>
              <a:rPr lang="pt-BR" sz="2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SABENDO QUE CADA PÁSSARO TEM DOIS PÉS, ESCREVA O NÚMERO QUE CORRESPONDE À QUANTIDADE DE PÉS QUE HÁ NA IMAGEM.</a:t>
            </a:r>
          </a:p>
        </p:txBody>
      </p:sp>
    </p:spTree>
    <p:extLst>
      <p:ext uri="{BB962C8B-B14F-4D97-AF65-F5344CB8AC3E}">
        <p14:creationId xmlns:p14="http://schemas.microsoft.com/office/powerpoint/2010/main" val="3990275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E249C0C-FBEC-E65A-B16A-2D0A68145A0A}"/>
              </a:ext>
            </a:extLst>
          </p:cNvPr>
          <p:cNvSpPr txBox="1"/>
          <p:nvPr/>
        </p:nvSpPr>
        <p:spPr>
          <a:xfrm>
            <a:off x="4333804" y="673818"/>
            <a:ext cx="7550300" cy="1387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086" indent="-457086" eaLnBrk="0" hangingPunct="0">
              <a:spcBef>
                <a:spcPts val="347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086" indent="-457086" eaLnBrk="0" hangingPunct="0">
              <a:spcBef>
                <a:spcPts val="180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57086" indent="-457086" eaLnBrk="0" hangingPunct="0">
              <a:spcBef>
                <a:spcPts val="347"/>
              </a:spcBef>
              <a:buClr>
                <a:srgbClr val="231F20"/>
              </a:buClr>
              <a:buSzPts val="1200"/>
              <a:buFont typeface="Arial" panose="020B0604020202020204" pitchFamily="34" charset="0"/>
              <a:buChar char="•"/>
              <a:tabLst>
                <a:tab pos="264094" algn="l"/>
              </a:tabLst>
            </a:pPr>
            <a:endParaRPr lang="pt-BR" sz="2666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4536FF4-EE57-4850-72E0-5CC2E99E2C9F}"/>
              </a:ext>
            </a:extLst>
          </p:cNvPr>
          <p:cNvSpPr txBox="1"/>
          <p:nvPr/>
        </p:nvSpPr>
        <p:spPr>
          <a:xfrm>
            <a:off x="5131793" y="2374275"/>
            <a:ext cx="6604935" cy="1988141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</a:pPr>
            <a:r>
              <a:rPr lang="pt-BR" sz="2666" kern="100" dirty="0">
                <a:latin typeface="+mn-lt"/>
                <a:ea typeface="Calibri" panose="020F0502020204030204" pitchFamily="34" charset="0"/>
                <a:cs typeface="Times New Roman"/>
              </a:rPr>
              <a:t>CONTAMOS, UTILIZANDO DIFERENTES AGRUPAMENTOS.</a:t>
            </a: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</a:pPr>
            <a:r>
              <a:rPr lang="pt-BR" sz="2666" kern="100" dirty="0">
                <a:latin typeface="+mn-lt"/>
                <a:ea typeface="Calibri" panose="020F0502020204030204" pitchFamily="34" charset="0"/>
                <a:cs typeface="Times New Roman"/>
              </a:rPr>
              <a:t>ESTABELECEMOS RELAÇÃO ENTRE NÚMERO E QUANTIDADES.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586022" y="879158"/>
            <a:ext cx="11127558" cy="3252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j-lt"/>
              </a:rPr>
              <a:t>LEMOV, Doug. </a:t>
            </a:r>
            <a:r>
              <a:rPr lang="pt-BR" sz="2000" b="1" dirty="0">
                <a:latin typeface="+mj-lt"/>
              </a:rPr>
              <a:t>Aula Nota 10 3.0</a:t>
            </a:r>
            <a:r>
              <a:rPr lang="pt-BR" sz="2000" dirty="0">
                <a:latin typeface="+mj-lt"/>
              </a:rPr>
              <a:t>: 63 técnicas para melhorar a gestão da sala de aula / Doug Lemov; tradução: Daniel Vieira, Sandra Maria Mallmann da Rosa; revisão técnica: Fausta Camargo, Thuinie Daros. 3. ed. Porto Alegre: Penso, 2023.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OLIVEIRA, Joan Edesson de; ROSSI, Jocelaine Regina Duarte (org.).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Caderno 1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. Matemática, 1</a:t>
            </a:r>
            <a:r>
              <a:rPr lang="pt-BR" sz="2000" u="sng" baseline="30000" dirty="0">
                <a:solidFill>
                  <a:schemeClr val="tx1"/>
                </a:solidFill>
                <a:latin typeface="+mj-lt"/>
              </a:rPr>
              <a:t>o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 ano.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Caderno de Atividades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. </a:t>
            </a:r>
            <a:r>
              <a:rPr lang="pt-BR" sz="2000" dirty="0">
                <a:latin typeface="+mj-lt"/>
              </a:rPr>
              <a:t>Sobral: Lyceum – Consultoria Educacional Ltda., 2021. 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j-lt"/>
              </a:rPr>
              <a:t>SÃO PAULO (Estado). Secretaria da Educação. </a:t>
            </a:r>
            <a:r>
              <a:rPr lang="pt-BR" sz="2000" b="1" dirty="0">
                <a:latin typeface="+mj-lt"/>
              </a:rPr>
              <a:t>Currículo Paulista</a:t>
            </a:r>
            <a:r>
              <a:rPr lang="pt-BR" sz="2000" dirty="0">
                <a:latin typeface="+mj-lt"/>
              </a:rPr>
              <a:t>, 2019. Disponível em: </a:t>
            </a:r>
            <a:r>
              <a:rPr lang="pt-BR" sz="2000" dirty="0">
                <a:latin typeface="+mj-lt"/>
                <a:hlinkClick r:id="rId2"/>
              </a:rPr>
              <a:t>https://efape.educacao.sp.gov.br/</a:t>
            </a:r>
            <a:r>
              <a:rPr lang="pt-BR" sz="2000" dirty="0" err="1">
                <a:latin typeface="+mj-lt"/>
                <a:hlinkClick r:id="rId2"/>
              </a:rPr>
              <a:t>curriculopaulista</a:t>
            </a:r>
            <a:r>
              <a:rPr lang="pt-BR" sz="2000" dirty="0">
                <a:latin typeface="+mj-lt"/>
                <a:hlinkClick r:id="rId2"/>
              </a:rPr>
              <a:t>/</a:t>
            </a:r>
            <a:r>
              <a:rPr lang="pt-BR" sz="2000" dirty="0" err="1">
                <a:latin typeface="+mj-lt"/>
                <a:hlinkClick r:id="rId2"/>
              </a:rPr>
              <a:t>wp-content</a:t>
            </a:r>
            <a:r>
              <a:rPr lang="pt-BR" sz="2000" dirty="0">
                <a:latin typeface="+mj-lt"/>
                <a:hlinkClick r:id="rId2"/>
              </a:rPr>
              <a:t>/uploads/2019/09/curriculo-paulista-26-07.pdf</a:t>
            </a:r>
            <a:r>
              <a:rPr lang="pt-BR" sz="2000" dirty="0">
                <a:latin typeface="+mj-lt"/>
              </a:rPr>
              <a:t>. Acesso em: 21 ago. 2024.</a:t>
            </a: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447" y="875875"/>
            <a:ext cx="11205625" cy="3592216"/>
          </a:xfrm>
        </p:spPr>
        <p:txBody>
          <a:bodyPr/>
          <a:lstStyle/>
          <a:p>
            <a:pPr marL="0" indent="0">
              <a:spcAft>
                <a:spcPts val="12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 marL="0" indent="0">
              <a:spcAft>
                <a:spcPts val="12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 1 – </a:t>
            </a:r>
            <a:r>
              <a:rPr lang="pt-BR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Imagem de capa: SEDUC-SP.</a:t>
            </a:r>
          </a:p>
          <a:p>
            <a:pPr marL="0" indent="0">
              <a:spcAft>
                <a:spcPts val="1200"/>
              </a:spcAft>
            </a:pPr>
            <a:r>
              <a:rPr lang="en-US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Slides 3, 4, 5, 6, 7, 8, 9, 10, 11 e 12 –  </a:t>
            </a:r>
            <a:r>
              <a:rPr lang="en-US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© Getty Images.</a:t>
            </a:r>
          </a:p>
          <a:p>
            <a:pPr marL="0" indent="0">
              <a:spcAft>
                <a:spcPts val="1200"/>
              </a:spcAft>
            </a:pPr>
            <a:r>
              <a:rPr lang="pt-BR" b="1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Slides 13 e 14 – </a:t>
            </a:r>
            <a:r>
              <a:rPr lang="pt-BR" dirty="0"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CANVA. </a:t>
            </a:r>
            <a:r>
              <a:rPr lang="pt-BR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Árvore com aves</a:t>
            </a:r>
            <a:r>
              <a:rPr lang="pt-BR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 Disponível em: </a:t>
            </a:r>
            <a:r>
              <a:rPr lang="pt-BR" u="sng" dirty="0">
                <a:solidFill>
                  <a:srgbClr val="467886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https://www.canva.com/design/DAGueGs7-LQ/m1PDeCXnWSBSoF6FruWiKg/edit?utm_content=DAGueGs7-LQ&amp;utm_campaign=designshare&amp;utm_medium=link2&amp;utm_source=sharebutton</a:t>
            </a:r>
            <a:r>
              <a:rPr lang="pt-BR" dirty="0">
                <a:solidFill>
                  <a:srgbClr val="467886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pt-BR" dirty="0">
                <a:solidFill>
                  <a:schemeClr val="tx1"/>
                </a:solidFill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Acesso em: 28 jul. 2025.</a:t>
            </a:r>
            <a:endParaRPr lang="pt-BR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E9115424-EAD0-100A-0BE2-F8BD427DF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>
            <a:extLst>
              <a:ext uri="{FF2B5EF4-FFF2-40B4-BE49-F238E27FC236}">
                <a16:creationId xmlns:a16="http://schemas.microsoft.com/office/drawing/2014/main" id="{1B2A518F-774B-1487-92E3-98455F2ACBDD}"/>
              </a:ext>
            </a:extLst>
          </p:cNvPr>
          <p:cNvSpPr txBox="1"/>
          <p:nvPr/>
        </p:nvSpPr>
        <p:spPr>
          <a:xfrm>
            <a:off x="1354165" y="909320"/>
            <a:ext cx="4230206" cy="1262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Habilidade:</a:t>
            </a:r>
            <a:r>
              <a:rPr lang="pt-BR" sz="1600" dirty="0"/>
              <a:t> (EF01MA04) Contar a quantidade de objetos de coleções de, no mínimo, 20 unidades e apresentar o resultado por registros verbais e simbólicos em situações de seu interesse, como jogos, brincadeiras, materiais da sala de aula, entre outros.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9CAC5570-5FA1-5B4B-B38D-7835558253CF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  <a:endParaRPr dirty="0"/>
          </a:p>
        </p:txBody>
      </p:sp>
      <p:grpSp>
        <p:nvGrpSpPr>
          <p:cNvPr id="156" name="Google Shape;156;p26">
            <a:extLst>
              <a:ext uri="{FF2B5EF4-FFF2-40B4-BE49-F238E27FC236}">
                <a16:creationId xmlns:a16="http://schemas.microsoft.com/office/drawing/2014/main" id="{171EED71-EDC9-97CB-CBB0-A39FAF22FC55}"/>
              </a:ext>
            </a:extLst>
          </p:cNvPr>
          <p:cNvGrpSpPr/>
          <p:nvPr/>
        </p:nvGrpSpPr>
        <p:grpSpPr>
          <a:xfrm>
            <a:off x="512659" y="917852"/>
            <a:ext cx="692128" cy="719813"/>
            <a:chOff x="512793" y="747344"/>
            <a:chExt cx="692308" cy="720000"/>
          </a:xfrm>
        </p:grpSpPr>
        <p:pic>
          <p:nvPicPr>
            <p:cNvPr id="157" name="Google Shape;157;p26">
              <a:extLst>
                <a:ext uri="{FF2B5EF4-FFF2-40B4-BE49-F238E27FC236}">
                  <a16:creationId xmlns:a16="http://schemas.microsoft.com/office/drawing/2014/main" id="{12B94064-7198-E9A4-C93E-F351090209B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6">
              <a:extLst>
                <a:ext uri="{FF2B5EF4-FFF2-40B4-BE49-F238E27FC236}">
                  <a16:creationId xmlns:a16="http://schemas.microsoft.com/office/drawing/2014/main" id="{95EE9FA4-C89A-01EB-E5F6-E46B5AFD95A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C980FDC8-C609-4ACA-A609-7A75B39FC1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1" y="810737"/>
            <a:ext cx="5581755" cy="31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48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indent="-457086"/>
            <a:endParaRPr lang="pt-BR" sz="3199" dirty="0"/>
          </a:p>
          <a:p>
            <a:pPr indent="-457086"/>
            <a:endParaRPr lang="pt-BR" sz="3199" dirty="0"/>
          </a:p>
          <a:p>
            <a:pPr indent="-457086"/>
            <a:endParaRPr lang="pt-BR" dirty="0"/>
          </a:p>
          <a:p>
            <a:pPr indent="-457086"/>
            <a:endParaRPr lang="pt-BR" dirty="0"/>
          </a:p>
          <a:p>
            <a:pPr indent="-457086"/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62D57B-C21E-1B96-6CCF-3210655ADFB1}"/>
              </a:ext>
            </a:extLst>
          </p:cNvPr>
          <p:cNvSpPr txBox="1"/>
          <p:nvPr/>
        </p:nvSpPr>
        <p:spPr>
          <a:xfrm>
            <a:off x="6505764" y="865717"/>
            <a:ext cx="5097039" cy="2677624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/>
              </a:rPr>
              <a:t>CONTAR, UTILIZANDO DIFERENTES AGRUPAMENTOS.</a:t>
            </a:r>
          </a:p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/>
              </a:rPr>
              <a:t>ESTABELECER RELAÇÃO ENTRE NÚMERO E QUANTIDADES.</a:t>
            </a:r>
          </a:p>
        </p:txBody>
      </p:sp>
      <p:sp>
        <p:nvSpPr>
          <p:cNvPr id="6" name="CaixaDeTexto 3">
            <a:extLst>
              <a:ext uri="{FF2B5EF4-FFF2-40B4-BE49-F238E27FC236}">
                <a16:creationId xmlns:a16="http://schemas.microsoft.com/office/drawing/2014/main" id="{5662D57B-C21E-1B96-6CCF-3210655ADFB1}"/>
              </a:ext>
            </a:extLst>
          </p:cNvPr>
          <p:cNvSpPr txBox="1"/>
          <p:nvPr/>
        </p:nvSpPr>
        <p:spPr>
          <a:xfrm>
            <a:off x="586022" y="865717"/>
            <a:ext cx="5223371" cy="530177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/>
              </a:rPr>
              <a:t>CONTAGEM.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/>
        </p:nvSpPr>
        <p:spPr>
          <a:xfrm>
            <a:off x="1319555" y="926050"/>
            <a:ext cx="4356474" cy="1833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esta atividade propõe trabalhar a contagem e a sequência numérica de 4 em 4, considerando que cada cachorro tem 4 patas. Antes de iniciar a contagem nas imagens, converse com a turma: “Sabemos que um cachorro tem 4 patas, certo? E se tivermos 2 cachorros? Quantas patas teremos ao todo?” e “Como podemos descobrir quantas patas terão 3, 4, 5... cachorros?”. Essas perguntas incentivam o raciocínio e a busca por estratégias variadas.</a:t>
            </a:r>
          </a:p>
          <a:p>
            <a:pPr>
              <a:buSzPts val="1600"/>
            </a:pPr>
            <a:r>
              <a:rPr lang="pt-BR" sz="1600" dirty="0"/>
              <a:t>Oriente que observem cada imagem e descubram, em grupo, quantas patas há em cada uma delas. Ao trabalharem juntos, os estudantes podem adotar diferentes procedimentos: contar as patas uma a uma, agrupar em conjuntos de quatro ou identificar a regularidade na sequência (4, 8, 12, 16...). Dê espaço para que eles expliquem como chegaram às respostas e incentive a troca de ideias entre os grupos.</a:t>
            </a:r>
          </a:p>
        </p:txBody>
      </p:sp>
      <p:grpSp>
        <p:nvGrpSpPr>
          <p:cNvPr id="193" name="Google Shape;193;p27"/>
          <p:cNvGrpSpPr/>
          <p:nvPr/>
        </p:nvGrpSpPr>
        <p:grpSpPr>
          <a:xfrm>
            <a:off x="511809" y="937066"/>
            <a:ext cx="692128" cy="719813"/>
            <a:chOff x="512793" y="2412643"/>
            <a:chExt cx="692308" cy="720000"/>
          </a:xfrm>
        </p:grpSpPr>
        <p:pic>
          <p:nvPicPr>
            <p:cNvPr id="194" name="Google Shape;194;p2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59AF1A31-CBF9-9FCF-8AF0-2180BA50A033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63F31D6-FC1F-91F6-1F05-915D7B98C7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3" y="812838"/>
            <a:ext cx="5582603" cy="313868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35CBE99F-CF76-A77B-5C03-AB03CBE2D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D66DEFFF-7D5A-3478-6F6A-AB67635661FD}"/>
              </a:ext>
            </a:extLst>
          </p:cNvPr>
          <p:cNvSpPr txBox="1"/>
          <p:nvPr/>
        </p:nvSpPr>
        <p:spPr>
          <a:xfrm>
            <a:off x="1319554" y="926050"/>
            <a:ext cx="4672529" cy="3009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</a:t>
            </a:r>
            <a:r>
              <a:rPr lang="pt-BR" sz="1600" b="1" dirty="0"/>
              <a:t> </a:t>
            </a:r>
            <a:r>
              <a:rPr lang="pt-BR" sz="1600" dirty="0"/>
              <a:t>finalize reforçando que existem diferentes maneiras de resolver um mesmo problema e que todas as estratégias de pensamento devem ser consideradas, mesmo quando não levam ao resultado correto, pois fazem parte do processo de aprendizagem. Essa valorização amplia o repertório de procedimentos de contagem, ajuda os estudantes a perceberem padrões numéricos e fortalece a compreensão de que a matemática pode ser pensada e representada de diferentes formas.</a:t>
            </a:r>
          </a:p>
        </p:txBody>
      </p:sp>
      <p:grpSp>
        <p:nvGrpSpPr>
          <p:cNvPr id="193" name="Google Shape;193;p27">
            <a:extLst>
              <a:ext uri="{FF2B5EF4-FFF2-40B4-BE49-F238E27FC236}">
                <a16:creationId xmlns:a16="http://schemas.microsoft.com/office/drawing/2014/main" id="{038125AD-79E0-2AB4-302C-29FA98A4BD9A}"/>
              </a:ext>
            </a:extLst>
          </p:cNvPr>
          <p:cNvGrpSpPr/>
          <p:nvPr/>
        </p:nvGrpSpPr>
        <p:grpSpPr>
          <a:xfrm>
            <a:off x="511809" y="937066"/>
            <a:ext cx="692128" cy="719813"/>
            <a:chOff x="512793" y="2412643"/>
            <a:chExt cx="692308" cy="720000"/>
          </a:xfrm>
        </p:grpSpPr>
        <p:pic>
          <p:nvPicPr>
            <p:cNvPr id="194" name="Google Shape;194;p27">
              <a:extLst>
                <a:ext uri="{FF2B5EF4-FFF2-40B4-BE49-F238E27FC236}">
                  <a16:creationId xmlns:a16="http://schemas.microsoft.com/office/drawing/2014/main" id="{1314E82F-C371-EE96-0D88-9B7B7B063BD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27">
              <a:extLst>
                <a:ext uri="{FF2B5EF4-FFF2-40B4-BE49-F238E27FC236}">
                  <a16:creationId xmlns:a16="http://schemas.microsoft.com/office/drawing/2014/main" id="{BBD58C34-DB77-06FC-7A6F-BD5071E3119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AF99AF7A-3049-67CA-1733-5160907B984B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9A83C6B-C4E8-33C8-78FF-C307F74BA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3" y="812838"/>
            <a:ext cx="5582603" cy="31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2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9A0267F7-1EBD-8608-A7E6-2C5062355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18F0E308-7743-5D4A-1236-07C716A8200C}"/>
              </a:ext>
            </a:extLst>
          </p:cNvPr>
          <p:cNvSpPr txBox="1"/>
          <p:nvPr/>
        </p:nvSpPr>
        <p:spPr>
          <a:xfrm>
            <a:off x="1335635" y="933034"/>
            <a:ext cx="4045466" cy="4854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Expectativas de respostas: “Quantas patas tem um cachorro?”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Espera-se que os estudantes respondam: 4. Se houver dúvida, incentive a observação da imagem de um único cachorro e a contagem das patas para confirmar.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“Quantas patas têm 2 cachorros?” </a:t>
            </a:r>
            <a:r>
              <a:rPr lang="pt-BR" sz="1600" dirty="0"/>
              <a:t>Espera-se que respondam: 8. Caso não cheguem à resposta, conduza a contagem por adição (4 + 4) ou contando de 1 em 1 até chegar a 8.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“Quantas patas têm 3, 4 ou 5 cachorros?” </a:t>
            </a:r>
            <a:r>
              <a:rPr lang="pt-BR" sz="1600" dirty="0"/>
              <a:t>Espera-se que as respostas sejam 12, 16 e 20, respectivamente. Se não conseguirem, sugira a contagem em grupos de 4 ou utilize representações visuais, como desenhos ou marcas no quadro, para apoiar o raciocínio.</a:t>
            </a:r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69DFFF86-8DC7-EB34-444C-E7B49E8D70B3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grpSp>
        <p:nvGrpSpPr>
          <p:cNvPr id="5" name="Google Shape;159;p26">
            <a:extLst>
              <a:ext uri="{FF2B5EF4-FFF2-40B4-BE49-F238E27FC236}">
                <a16:creationId xmlns:a16="http://schemas.microsoft.com/office/drawing/2014/main" id="{28581724-613A-DEC2-8A41-83CCDA903552}"/>
              </a:ext>
            </a:extLst>
          </p:cNvPr>
          <p:cNvGrpSpPr/>
          <p:nvPr/>
        </p:nvGrpSpPr>
        <p:grpSpPr>
          <a:xfrm>
            <a:off x="533977" y="909869"/>
            <a:ext cx="692128" cy="719813"/>
            <a:chOff x="512793" y="3213794"/>
            <a:chExt cx="692308" cy="720000"/>
          </a:xfrm>
        </p:grpSpPr>
        <p:pic>
          <p:nvPicPr>
            <p:cNvPr id="6" name="Google Shape;160;p26">
              <a:extLst>
                <a:ext uri="{FF2B5EF4-FFF2-40B4-BE49-F238E27FC236}">
                  <a16:creationId xmlns:a16="http://schemas.microsoft.com/office/drawing/2014/main" id="{D2D8CFC5-55AC-66BE-738A-65140AEE640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61;p26">
              <a:extLst>
                <a:ext uri="{FF2B5EF4-FFF2-40B4-BE49-F238E27FC236}">
                  <a16:creationId xmlns:a16="http://schemas.microsoft.com/office/drawing/2014/main" id="{542CE241-77B9-F608-CE8D-012976C72D3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63392DCE-14CD-D6C4-317F-8CFA93426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3" y="812838"/>
            <a:ext cx="5582603" cy="31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139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BD0C421B-A27D-4FC1-E673-4D3567E59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08B9D61C-4667-147F-CC7A-54E1257B43B4}"/>
              </a:ext>
            </a:extLst>
          </p:cNvPr>
          <p:cNvSpPr txBox="1"/>
          <p:nvPr/>
        </p:nvSpPr>
        <p:spPr>
          <a:xfrm>
            <a:off x="1335635" y="933035"/>
            <a:ext cx="4312812" cy="3801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Expectativas de respostas: “Quantas patas há em cada imagem do slide?” </a:t>
            </a:r>
            <a:r>
              <a:rPr lang="pt-BR" sz="1600" dirty="0"/>
              <a:t>Espera-se que identifiquem: primeira imagem – 20 patas; segunda imagem – 16 patas; terceira imagem – 8 patas. Caso haja dificuldade, peça que eles contem cachorro por cachorro, somando 4 para cada um, reforçando a regularidade da sequência.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Com esta atividade, espera-se que os estudantes avancem na contagem de elementos em coleções, identifiquem e utilizem padrões numéricos, desenvolvam estratégias para contagem eficiente e apresentem o resultado por registros verbais e simbólicos.</a:t>
            </a:r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F5EA9198-6973-7476-F7C6-66B939976CC5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grpSp>
        <p:nvGrpSpPr>
          <p:cNvPr id="5" name="Google Shape;159;p26">
            <a:extLst>
              <a:ext uri="{FF2B5EF4-FFF2-40B4-BE49-F238E27FC236}">
                <a16:creationId xmlns:a16="http://schemas.microsoft.com/office/drawing/2014/main" id="{21FD0580-906F-5F8A-6207-794094D73DCB}"/>
              </a:ext>
            </a:extLst>
          </p:cNvPr>
          <p:cNvGrpSpPr/>
          <p:nvPr/>
        </p:nvGrpSpPr>
        <p:grpSpPr>
          <a:xfrm>
            <a:off x="533977" y="909869"/>
            <a:ext cx="692128" cy="719813"/>
            <a:chOff x="512793" y="3213794"/>
            <a:chExt cx="692308" cy="720000"/>
          </a:xfrm>
        </p:grpSpPr>
        <p:pic>
          <p:nvPicPr>
            <p:cNvPr id="6" name="Google Shape;160;p26">
              <a:extLst>
                <a:ext uri="{FF2B5EF4-FFF2-40B4-BE49-F238E27FC236}">
                  <a16:creationId xmlns:a16="http://schemas.microsoft.com/office/drawing/2014/main" id="{285D5B34-E453-48E3-8BCA-492B68B684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61;p26">
              <a:extLst>
                <a:ext uri="{FF2B5EF4-FFF2-40B4-BE49-F238E27FC236}">
                  <a16:creationId xmlns:a16="http://schemas.microsoft.com/office/drawing/2014/main" id="{0ED29D18-9FB9-AFC9-1B7C-EB896EF49B40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12A4C1D6-2BA9-6714-4666-4059B6A3C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3" y="812838"/>
            <a:ext cx="5582603" cy="31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761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B31192F5-479F-9B66-096B-96B0E3463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D6FA945E-1A51-1789-596F-E83D5A4C463F}"/>
              </a:ext>
            </a:extLst>
          </p:cNvPr>
          <p:cNvSpPr txBox="1"/>
          <p:nvPr/>
        </p:nvSpPr>
        <p:spPr>
          <a:xfrm>
            <a:off x="1327695" y="937066"/>
            <a:ext cx="4461996" cy="4097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antes da aula, prepare cartões com números de 10 a 20 e palitos de sorvete em quantidade suficiente para que todas as duplas consigam representar fisicamente o número que receberem. Organize o material de forma acessível para facilitar a dinâmica.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Durante a atividade, entregue a cada dupla um cartão com um número sorteado e oriente que as duplas contem a quantidade correspondente de palitos. Estimule que organizem os palitos de maneira visível, fazendo agrupamentos de 5 em 5 ou de 10 em 10, conforme o número recebido. Essa organização facilita a contagem, ajuda a evitar erros e favorece a percepção de regularidades numéricas.</a:t>
            </a:r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98B6DF5E-CEE6-2D16-9E33-50CA3EDEFAB1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grpSp>
        <p:nvGrpSpPr>
          <p:cNvPr id="7" name="Google Shape;193;p27">
            <a:extLst>
              <a:ext uri="{FF2B5EF4-FFF2-40B4-BE49-F238E27FC236}">
                <a16:creationId xmlns:a16="http://schemas.microsoft.com/office/drawing/2014/main" id="{F9E0E08B-746B-84F6-EC5D-2CE274C8FA8C}"/>
              </a:ext>
            </a:extLst>
          </p:cNvPr>
          <p:cNvGrpSpPr/>
          <p:nvPr/>
        </p:nvGrpSpPr>
        <p:grpSpPr>
          <a:xfrm>
            <a:off x="511809" y="937066"/>
            <a:ext cx="692128" cy="719813"/>
            <a:chOff x="512793" y="2412643"/>
            <a:chExt cx="692308" cy="720000"/>
          </a:xfrm>
        </p:grpSpPr>
        <p:pic>
          <p:nvPicPr>
            <p:cNvPr id="12" name="Google Shape;194;p27">
              <a:extLst>
                <a:ext uri="{FF2B5EF4-FFF2-40B4-BE49-F238E27FC236}">
                  <a16:creationId xmlns:a16="http://schemas.microsoft.com/office/drawing/2014/main" id="{CCCAA830-988E-345B-BEC9-9D6B90F1C9A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95;p27">
              <a:extLst>
                <a:ext uri="{FF2B5EF4-FFF2-40B4-BE49-F238E27FC236}">
                  <a16:creationId xmlns:a16="http://schemas.microsoft.com/office/drawing/2014/main" id="{C096843B-093F-2D61-DDAA-7960608B60B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F7E5F33-4DEF-86B0-BFFD-6C95DE68199D}"/>
              </a:ext>
            </a:extLst>
          </p:cNvPr>
          <p:cNvSpPr txBox="1"/>
          <p:nvPr/>
        </p:nvSpPr>
        <p:spPr>
          <a:xfrm>
            <a:off x="1317593" y="5299689"/>
            <a:ext cx="10511731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dirty="0"/>
              <a:t>Enquanto circula pela sala, observe se as duplas mantêm a correspondência um a um (termo a termo) e se conseguem conferir o resultado. Esta atividade contribui para consolidar a relação entre número e quantidade, amplia o repertório de estratégias de contagem e prepara os estudantes para compreender o valor posicional dos números ao perceberem a importância dos agrupamentos.</a:t>
            </a:r>
          </a:p>
          <a:p>
            <a:pPr>
              <a:spcAft>
                <a:spcPts val="600"/>
              </a:spcAft>
              <a:buSzPts val="1600"/>
            </a:pPr>
            <a:endParaRPr lang="pt-BR" sz="16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76A0060-C473-F6EA-E8A8-97553FAEE7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2" y="797933"/>
            <a:ext cx="5580063" cy="313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479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8649A406-06C2-3B03-B8E5-BEC0000F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40CB8F11-9EE6-D9C2-05CF-AED8AB555A22}"/>
              </a:ext>
            </a:extLst>
          </p:cNvPr>
          <p:cNvSpPr txBox="1"/>
          <p:nvPr/>
        </p:nvSpPr>
        <p:spPr>
          <a:xfrm>
            <a:off x="1324061" y="917854"/>
            <a:ext cx="4525286" cy="363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Expectativa de respostas: “Qual número está no cartão recebido?” </a:t>
            </a:r>
            <a:r>
              <a:rPr lang="pt-BR" sz="1600" dirty="0"/>
              <a:t>Espera-se que os estudantes leiam corretamente o número sorteado entre 10 e 20. Caso tenham dificuldade, incentive a leitura coletiva da sequência numérica ou compare o número com outros já conhecidos no quadro numérico exposto na sala.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“Quantos palitos correspondem ao número sorteado?” </a:t>
            </a:r>
            <a:r>
              <a:rPr lang="pt-BR" sz="1600" dirty="0"/>
              <a:t>Espera-se que peguem exatamente a quantidade indicada no cartão. Se não conseguirem, oriente que eles contem um a um até chegar ao número, reforçando a correspondência entre numeral e quantidade.</a:t>
            </a:r>
          </a:p>
          <a:p>
            <a:pPr>
              <a:spcAft>
                <a:spcPts val="600"/>
              </a:spcAft>
              <a:buSzPts val="1600"/>
            </a:pPr>
            <a:endParaRPr lang="pt-BR" sz="1600" dirty="0"/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F5A3307C-E3E8-11BF-C828-601149B73C07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grpSp>
        <p:nvGrpSpPr>
          <p:cNvPr id="9" name="Google Shape;159;p26">
            <a:extLst>
              <a:ext uri="{FF2B5EF4-FFF2-40B4-BE49-F238E27FC236}">
                <a16:creationId xmlns:a16="http://schemas.microsoft.com/office/drawing/2014/main" id="{9953CD10-1652-4FE6-5CF5-4D98BA9E7247}"/>
              </a:ext>
            </a:extLst>
          </p:cNvPr>
          <p:cNvGrpSpPr/>
          <p:nvPr/>
        </p:nvGrpSpPr>
        <p:grpSpPr>
          <a:xfrm>
            <a:off x="533977" y="909869"/>
            <a:ext cx="692128" cy="719813"/>
            <a:chOff x="512793" y="3213794"/>
            <a:chExt cx="692308" cy="720000"/>
          </a:xfrm>
        </p:grpSpPr>
        <p:pic>
          <p:nvPicPr>
            <p:cNvPr id="10" name="Google Shape;160;p26">
              <a:extLst>
                <a:ext uri="{FF2B5EF4-FFF2-40B4-BE49-F238E27FC236}">
                  <a16:creationId xmlns:a16="http://schemas.microsoft.com/office/drawing/2014/main" id="{AE4BE63D-CCFC-73DF-6C45-5FD1D2F2CA3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61;p26">
              <a:extLst>
                <a:ext uri="{FF2B5EF4-FFF2-40B4-BE49-F238E27FC236}">
                  <a16:creationId xmlns:a16="http://schemas.microsoft.com/office/drawing/2014/main" id="{3EF6083F-3DA2-929E-908D-345C77DB7FB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9BC2926-F41F-0743-F2AB-0036908D2CE6}"/>
              </a:ext>
            </a:extLst>
          </p:cNvPr>
          <p:cNvSpPr txBox="1"/>
          <p:nvPr/>
        </p:nvSpPr>
        <p:spPr>
          <a:xfrm>
            <a:off x="1324061" y="4548852"/>
            <a:ext cx="102675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“Como podemos organizar os palitos para facilitar a contagem?” </a:t>
            </a:r>
            <a:r>
              <a:rPr lang="pt-BR" sz="1600" dirty="0"/>
              <a:t>Espera-se que formem grupos de 5 ou de 10 palitos. Caso não façam isso espontaneamente, demonstre como o agrupamento ajuda a contar mais rápido e com menos chance de erro.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980F6C7-6DB7-D51D-5D2F-389B717C9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2" y="797933"/>
            <a:ext cx="5580063" cy="313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2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015DE808-D0DE-22C9-58D2-63205CAF6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06D64F53-C312-8CF7-8A31-7781EDE5BAEC}"/>
              </a:ext>
            </a:extLst>
          </p:cNvPr>
          <p:cNvSpPr txBox="1"/>
          <p:nvPr/>
        </p:nvSpPr>
        <p:spPr>
          <a:xfrm>
            <a:off x="1324061" y="917854"/>
            <a:ext cx="4358010" cy="363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Expectativa de respostas: “Como conferir se a quantidade está correta?” </a:t>
            </a:r>
            <a:r>
              <a:rPr lang="pt-BR" sz="1600" dirty="0"/>
              <a:t>Espera-se que eles recontem os palitos, validando o total com a quantidade indicada no cartão. Se não realizarem essa verificação, peça que recontem de forma coletiva ou em pares, alternando quem conta.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Com esta atividade, espera-se que os estudantes fortaleçam a associação entre número e quantidade, desenvolvam estratégias de contagem eficiente, percebam regularidades nos agrupamentos e avancem na compreensão do valor posicional, reconhecendo a importância de organizar quantidades para facilitar o cálculo.</a:t>
            </a:r>
          </a:p>
          <a:p>
            <a:pPr>
              <a:spcAft>
                <a:spcPts val="600"/>
              </a:spcAft>
              <a:buSzPts val="1600"/>
            </a:pPr>
            <a:endParaRPr lang="pt-BR" sz="1600" dirty="0"/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09FC7E6C-817A-A189-DD1A-D08970D77FA7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grpSp>
        <p:nvGrpSpPr>
          <p:cNvPr id="9" name="Google Shape;159;p26">
            <a:extLst>
              <a:ext uri="{FF2B5EF4-FFF2-40B4-BE49-F238E27FC236}">
                <a16:creationId xmlns:a16="http://schemas.microsoft.com/office/drawing/2014/main" id="{505F4F7F-23DA-D79B-46C7-2C56B74DF9C8}"/>
              </a:ext>
            </a:extLst>
          </p:cNvPr>
          <p:cNvGrpSpPr/>
          <p:nvPr/>
        </p:nvGrpSpPr>
        <p:grpSpPr>
          <a:xfrm>
            <a:off x="533977" y="909869"/>
            <a:ext cx="692128" cy="719813"/>
            <a:chOff x="512793" y="3213794"/>
            <a:chExt cx="692308" cy="720000"/>
          </a:xfrm>
        </p:grpSpPr>
        <p:pic>
          <p:nvPicPr>
            <p:cNvPr id="10" name="Google Shape;160;p26">
              <a:extLst>
                <a:ext uri="{FF2B5EF4-FFF2-40B4-BE49-F238E27FC236}">
                  <a16:creationId xmlns:a16="http://schemas.microsoft.com/office/drawing/2014/main" id="{1DC7EAD1-0ED0-D613-E3B1-CF5AFA8B59B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161;p26">
              <a:extLst>
                <a:ext uri="{FF2B5EF4-FFF2-40B4-BE49-F238E27FC236}">
                  <a16:creationId xmlns:a16="http://schemas.microsoft.com/office/drawing/2014/main" id="{FF7C3279-3A23-938A-1AB2-EA419188FDAE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B460BC93-0427-C8BC-ABEA-F8E950E83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412" y="797933"/>
            <a:ext cx="5580063" cy="313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00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EDDC3294-D34B-ABCA-1F42-7B11CBB37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13A1C49B-94BF-A086-A4AF-63DE234625A4}"/>
              </a:ext>
            </a:extLst>
          </p:cNvPr>
          <p:cNvSpPr txBox="1"/>
          <p:nvPr/>
        </p:nvSpPr>
        <p:spPr>
          <a:xfrm>
            <a:off x="1317594" y="917851"/>
            <a:ext cx="4369769" cy="3288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mantenha os estudantes organizados em duplas para esta e as demais atividades. Essas duplas podem ser homogêneas (formadas por crianças com níveis de aprendizagem semelhantes) ou heterogêneas (compostas por crianças com níveis diferentes).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As duplas homogêneas permitem que o professor acompanhe de perto como cada estudante, dentro de um mesmo nível de compreensão, lida com a tarefa, identificando nuances de avanços ou dificuldades. Isso facilita o planejamento de intervenções específicas e personalizadas.</a:t>
            </a:r>
          </a:p>
          <a:p>
            <a:pPr>
              <a:spcBef>
                <a:spcPts val="1000"/>
              </a:spcBef>
              <a:spcAft>
                <a:spcPts val="600"/>
              </a:spcAft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D7588309-B844-7B51-86DD-FA1EFF77C518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5</a:t>
            </a:r>
            <a:endParaRPr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5119DFC-E34F-377F-45DD-944FFDB3E254}"/>
              </a:ext>
            </a:extLst>
          </p:cNvPr>
          <p:cNvSpPr txBox="1"/>
          <p:nvPr/>
        </p:nvSpPr>
        <p:spPr>
          <a:xfrm>
            <a:off x="1317594" y="4707760"/>
            <a:ext cx="105348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dirty="0"/>
              <a:t>Já as duplas heterogêneas favorecem a troca de conhecimentos entre os estudantes: aqueles que já dominam a estratégia podem explicar seu raciocínio aos que ainda estão em processo de compreensão, promovendo aprendizagem colaborativa e desenvolvimento da autonomia. Alternar entre esses dois tipos de agrupamento ao longo das atividades potencializa o desenvolvimento de estratégias de contagem, estimula a comunicação matemática e valoriza diferentes formas de pensar.</a:t>
            </a:r>
          </a:p>
        </p:txBody>
      </p:sp>
      <p:grpSp>
        <p:nvGrpSpPr>
          <p:cNvPr id="16" name="Google Shape;193;p27">
            <a:extLst>
              <a:ext uri="{FF2B5EF4-FFF2-40B4-BE49-F238E27FC236}">
                <a16:creationId xmlns:a16="http://schemas.microsoft.com/office/drawing/2014/main" id="{ABE918C7-F7DF-AC9B-0675-21746D501B38}"/>
              </a:ext>
            </a:extLst>
          </p:cNvPr>
          <p:cNvGrpSpPr/>
          <p:nvPr/>
        </p:nvGrpSpPr>
        <p:grpSpPr>
          <a:xfrm>
            <a:off x="511809" y="937066"/>
            <a:ext cx="692128" cy="719813"/>
            <a:chOff x="512793" y="2412643"/>
            <a:chExt cx="692308" cy="720000"/>
          </a:xfrm>
        </p:grpSpPr>
        <p:pic>
          <p:nvPicPr>
            <p:cNvPr id="17" name="Google Shape;194;p27">
              <a:extLst>
                <a:ext uri="{FF2B5EF4-FFF2-40B4-BE49-F238E27FC236}">
                  <a16:creationId xmlns:a16="http://schemas.microsoft.com/office/drawing/2014/main" id="{F199C1DE-9E6A-D795-782B-853B0D17996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95;p27">
              <a:extLst>
                <a:ext uri="{FF2B5EF4-FFF2-40B4-BE49-F238E27FC236}">
                  <a16:creationId xmlns:a16="http://schemas.microsoft.com/office/drawing/2014/main" id="{0973BF34-15B4-BA4A-561E-FFE687BCDBAD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6B21D47E-32A5-56C9-D529-5B349A271B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1020" y="1113780"/>
            <a:ext cx="6108432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04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>
          <a:extLst>
            <a:ext uri="{FF2B5EF4-FFF2-40B4-BE49-F238E27FC236}">
              <a16:creationId xmlns:a16="http://schemas.microsoft.com/office/drawing/2014/main" id="{E2AF3775-DB26-CD7C-DCA9-A74F9CCC0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>
            <a:extLst>
              <a:ext uri="{FF2B5EF4-FFF2-40B4-BE49-F238E27FC236}">
                <a16:creationId xmlns:a16="http://schemas.microsoft.com/office/drawing/2014/main" id="{E78C9BCD-13F3-2F6B-7FD7-FD681D7B96D3}"/>
              </a:ext>
            </a:extLst>
          </p:cNvPr>
          <p:cNvSpPr txBox="1"/>
          <p:nvPr/>
        </p:nvSpPr>
        <p:spPr>
          <a:xfrm>
            <a:off x="1339269" y="1002470"/>
            <a:ext cx="4348094" cy="3121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retome com a turma as estratégias usadas para descobrir o número de patinhas nos grupos de cachorros e explique que agora eles farão algo parecido, mas com sacos de ração. Mostre a imagem e pergunte: “Quantos sacos de ração há aqui?” Espere que as crianças contem e respondam: 7. Em seguida, questione: “Se cada saco tem 2 quilos, como podemos descobrir quantos quilos há ao todo?” Incentive que proponham ideias, como somar 2 várias vezes ou contar de 2 em 2 até chegar ao resultado.</a:t>
            </a:r>
          </a:p>
        </p:txBody>
      </p:sp>
      <p:sp>
        <p:nvSpPr>
          <p:cNvPr id="2" name="Google Shape;155;p26">
            <a:extLst>
              <a:ext uri="{FF2B5EF4-FFF2-40B4-BE49-F238E27FC236}">
                <a16:creationId xmlns:a16="http://schemas.microsoft.com/office/drawing/2014/main" id="{18C5CC0C-7411-BFD3-C815-6F26AA878F14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9</a:t>
            </a:r>
            <a:endParaRPr dirty="0"/>
          </a:p>
        </p:txBody>
      </p:sp>
      <p:grpSp>
        <p:nvGrpSpPr>
          <p:cNvPr id="11" name="Google Shape;193;p27">
            <a:extLst>
              <a:ext uri="{FF2B5EF4-FFF2-40B4-BE49-F238E27FC236}">
                <a16:creationId xmlns:a16="http://schemas.microsoft.com/office/drawing/2014/main" id="{539358C7-6F67-320A-1556-C9D124C3E0EA}"/>
              </a:ext>
            </a:extLst>
          </p:cNvPr>
          <p:cNvGrpSpPr/>
          <p:nvPr/>
        </p:nvGrpSpPr>
        <p:grpSpPr>
          <a:xfrm>
            <a:off x="511809" y="937066"/>
            <a:ext cx="692128" cy="719813"/>
            <a:chOff x="512793" y="2412643"/>
            <a:chExt cx="692308" cy="720000"/>
          </a:xfrm>
        </p:grpSpPr>
        <p:pic>
          <p:nvPicPr>
            <p:cNvPr id="12" name="Google Shape;194;p27">
              <a:extLst>
                <a:ext uri="{FF2B5EF4-FFF2-40B4-BE49-F238E27FC236}">
                  <a16:creationId xmlns:a16="http://schemas.microsoft.com/office/drawing/2014/main" id="{96FDA315-3BE8-734B-8AD4-901C6E31AE8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195;p27">
              <a:extLst>
                <a:ext uri="{FF2B5EF4-FFF2-40B4-BE49-F238E27FC236}">
                  <a16:creationId xmlns:a16="http://schemas.microsoft.com/office/drawing/2014/main" id="{265E7C43-EFB6-E1E2-E080-07C7D497B79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28A62EC-D8D9-2DF2-D3C8-84B2B1598575}"/>
              </a:ext>
            </a:extLst>
          </p:cNvPr>
          <p:cNvSpPr txBox="1"/>
          <p:nvPr/>
        </p:nvSpPr>
        <p:spPr>
          <a:xfrm>
            <a:off x="1317593" y="4348099"/>
            <a:ext cx="10384633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SzPts val="1600"/>
            </a:pPr>
            <a:r>
              <a:rPr lang="pt-BR" sz="1600" dirty="0"/>
              <a:t>Estimule diferentes estratégias: alguns estudantes podem desenhar, outros podem usar os dedos ou objetos para representar a quantidade, e alguns podem ir somando mentalmente. Pergunte: “Se já sabemos que 2 sacos têm 4 quilos, quantos quilos terão 3 sacos? E 4 sacos?” Conduza até que cheguem ao total dos 7 sacos.</a:t>
            </a:r>
          </a:p>
          <a:p>
            <a:pPr>
              <a:spcAft>
                <a:spcPts val="1200"/>
              </a:spcAft>
              <a:buSzPts val="1600"/>
            </a:pPr>
            <a:r>
              <a:rPr lang="pt-BR" sz="1600" dirty="0"/>
              <a:t>Finalize, reforçando que contar de 2 em 2 ou somar o mesmo número várias vezes ajuda quando temos quantidades iguais repetidas. Valorize todas as formas de pensar e incentive que expliquem como chegaram ao resultado.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2038DD5-CA73-8E91-12E1-37B715BEDC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2695" y="892099"/>
            <a:ext cx="6111672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90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A1CBD7D-19B3-0820-3A8D-BBF8A4977402}"/>
              </a:ext>
            </a:extLst>
          </p:cNvPr>
          <p:cNvSpPr txBox="1"/>
          <p:nvPr/>
        </p:nvSpPr>
        <p:spPr>
          <a:xfrm>
            <a:off x="1184110" y="867332"/>
            <a:ext cx="6049447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CONVERSE COM A TURMA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653A81-FB7C-7185-9FD6-3A31164C33F5}"/>
              </a:ext>
            </a:extLst>
          </p:cNvPr>
          <p:cNvSpPr txBox="1"/>
          <p:nvPr/>
        </p:nvSpPr>
        <p:spPr>
          <a:xfrm>
            <a:off x="575020" y="1574481"/>
            <a:ext cx="11353123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eaLnBrk="0" hangingPunct="0">
              <a:spcAft>
                <a:spcPts val="6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  <a:tabLst>
                <a:tab pos="314881" algn="l"/>
              </a:tabLst>
            </a:pPr>
            <a:r>
              <a:rPr lang="pt-BR" sz="2600" kern="10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QUANTAS SÃO AS PATINHAS?</a:t>
            </a:r>
          </a:p>
          <a:p>
            <a:pPr marL="457200" indent="-457200" eaLnBrk="0" hangingPunct="0">
              <a:spcAft>
                <a:spcPts val="6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  <a:tabLst>
                <a:tab pos="314881" algn="l"/>
              </a:tabLs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OBSERVE CADA IMAGEM A SEGUIR E DESCUBRA QUANTAS PATAS HÁ EM CADA UMA DELAS. EM GRUPO, PROCUREM DESCOBRIR O NÚMERO DE PATAS DE CADA GRUPO DE CACHORROS. 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1906FDC8-2AC7-1004-B925-FCA3B590B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718744" y="3459262"/>
            <a:ext cx="3340769" cy="2597294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B03D4083-0454-2BEA-6FB0-B2B6FB112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79248" flipH="1">
            <a:off x="10724479" y="1073340"/>
            <a:ext cx="935430" cy="82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398383" y="3468734"/>
            <a:ext cx="3929423" cy="2623988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732625" y="3460946"/>
            <a:ext cx="2837530" cy="2639563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49030A7-C5B6-6DA2-11C5-8F53ACD08CFD}"/>
              </a:ext>
            </a:extLst>
          </p:cNvPr>
          <p:cNvSpPr txBox="1"/>
          <p:nvPr/>
        </p:nvSpPr>
        <p:spPr>
          <a:xfrm>
            <a:off x="2101124" y="6080377"/>
            <a:ext cx="56618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20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9FAD01B-0C05-85CA-4544-D6DB66074713}"/>
              </a:ext>
            </a:extLst>
          </p:cNvPr>
          <p:cNvSpPr txBox="1"/>
          <p:nvPr/>
        </p:nvSpPr>
        <p:spPr>
          <a:xfrm>
            <a:off x="6052428" y="6080377"/>
            <a:ext cx="566181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16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353EAD-E8E3-FD06-8FDB-D2638795AB3C}"/>
              </a:ext>
            </a:extLst>
          </p:cNvPr>
          <p:cNvSpPr txBox="1"/>
          <p:nvPr/>
        </p:nvSpPr>
        <p:spPr>
          <a:xfrm>
            <a:off x="9963678" y="6080377"/>
            <a:ext cx="375424" cy="502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8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F4998D72-FE4D-8847-6B91-93C0BAB8DC1F}"/>
              </a:ext>
            </a:extLst>
          </p:cNvPr>
          <p:cNvGrpSpPr/>
          <p:nvPr/>
        </p:nvGrpSpPr>
        <p:grpSpPr>
          <a:xfrm>
            <a:off x="9017825" y="438425"/>
            <a:ext cx="2659795" cy="415517"/>
            <a:chOff x="289560" y="3851596"/>
            <a:chExt cx="2659795" cy="415517"/>
          </a:xfrm>
        </p:grpSpPr>
        <p:sp>
          <p:nvSpPr>
            <p:cNvPr id="19" name="CaixaDeTexto 7">
              <a:extLst>
                <a:ext uri="{FF2B5EF4-FFF2-40B4-BE49-F238E27FC236}">
                  <a16:creationId xmlns:a16="http://schemas.microsoft.com/office/drawing/2014/main" id="{03C27BC1-FC9A-21E6-745E-0EF2923CEA9E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20" name="Gráfico 3">
              <a:extLst>
                <a:ext uri="{FF2B5EF4-FFF2-40B4-BE49-F238E27FC236}">
                  <a16:creationId xmlns:a16="http://schemas.microsoft.com/office/drawing/2014/main" id="{32FC1963-CA8F-B9F9-584A-3376072E4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pic>
        <p:nvPicPr>
          <p:cNvPr id="21" name="Google Shape;182;p6">
            <a:extLst>
              <a:ext uri="{FF2B5EF4-FFF2-40B4-BE49-F238E27FC236}">
                <a16:creationId xmlns:a16="http://schemas.microsoft.com/office/drawing/2014/main" id="{57003158-46CA-D5DE-EA35-07B7CD8D570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00818" y="957817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F7FABC3-A6E6-0A87-6D73-FC22F2A23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 </a:t>
            </a:r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8802F48-7C14-AACC-75C7-FB71E9BB2687}"/>
              </a:ext>
            </a:extLst>
          </p:cNvPr>
          <p:cNvSpPr txBox="1"/>
          <p:nvPr/>
        </p:nvSpPr>
        <p:spPr>
          <a:xfrm>
            <a:off x="574448" y="887025"/>
            <a:ext cx="4379516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00" eaLnBrk="0" hangingPunct="0">
              <a:spcAft>
                <a:spcPts val="1200"/>
              </a:spcAft>
              <a:tabLst>
                <a:tab pos="314881" algn="l"/>
              </a:tabLst>
            </a:pPr>
            <a:r>
              <a:rPr lang="pt-BR" sz="3100" b="1" kern="1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CONTANDO PALITOS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F0F08D6-A585-5F44-1834-B7658B5FB518}"/>
              </a:ext>
            </a:extLst>
          </p:cNvPr>
          <p:cNvSpPr txBox="1"/>
          <p:nvPr/>
        </p:nvSpPr>
        <p:spPr>
          <a:xfrm>
            <a:off x="574448" y="1572234"/>
            <a:ext cx="11524299" cy="1477295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pPr marL="457200" indent="-457200" eaLnBrk="0" hangingPunct="0">
              <a:spcAft>
                <a:spcPts val="12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  <a:tabLst>
                <a:tab pos="314881" algn="l"/>
              </a:tabLst>
            </a:pPr>
            <a:r>
              <a:rPr lang="pt-BR" sz="2600" kern="1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  <a:cs typeface="Times New Roman"/>
              </a:rPr>
              <a:t>VOCÊ E SUA DUPLA VÃO SORTEAR UM NÚMERO.</a:t>
            </a:r>
          </a:p>
          <a:p>
            <a:pPr marL="457200" indent="-457200" eaLnBrk="0" hangingPunct="0">
              <a:spcAft>
                <a:spcPts val="12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  <a:tabLst>
                <a:tab pos="314881" algn="l"/>
              </a:tabLst>
            </a:pPr>
            <a:r>
              <a:rPr lang="pt-BR" sz="2600" kern="100" dirty="0">
                <a:solidFill>
                  <a:srgbClr val="231F2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 SEGUIDA, PEGUEM A QUANTIDADE DE PALITOS CORRESPONDENTE AO NÚMERO SORTEADO.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ECE982E-7C33-CCAD-6195-4DF66F23F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1083299" y="3233818"/>
            <a:ext cx="2630725" cy="263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4D11C03-9FA0-0BE6-F17D-427967AF4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5240494" y="3331023"/>
            <a:ext cx="5120802" cy="243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88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1FA44AD-5D34-5914-8EA2-7AF18FBF2980}"/>
              </a:ext>
            </a:extLst>
          </p:cNvPr>
          <p:cNvSpPr txBox="1"/>
          <p:nvPr/>
        </p:nvSpPr>
        <p:spPr>
          <a:xfrm>
            <a:off x="574447" y="889865"/>
            <a:ext cx="11510272" cy="1323407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r>
              <a:rPr lang="pt-BR" sz="2600" b="1" kern="100" dirty="0">
                <a:solidFill>
                  <a:srgbClr val="7030A0"/>
                </a:solidFill>
                <a:latin typeface="+mj-lt"/>
                <a:ea typeface="Aptos" panose="020B0004020202020204" pitchFamily="34" charset="0"/>
                <a:cs typeface="Times New Roman"/>
              </a:rPr>
              <a:t>1. </a:t>
            </a:r>
            <a:r>
              <a:rPr lang="pt-BR" sz="2600" kern="100" dirty="0">
                <a:solidFill>
                  <a:schemeClr val="tx1"/>
                </a:solidFill>
                <a:latin typeface="+mj-lt"/>
                <a:ea typeface="Aptos" panose="020B0004020202020204" pitchFamily="34" charset="0"/>
                <a:cs typeface="Times New Roman"/>
              </a:rPr>
              <a:t>QUANTAS PATAS TEM UM CACHORRO? OBSERVE AS PATINHAS</a:t>
            </a:r>
          </a:p>
          <a:p>
            <a:r>
              <a:rPr lang="pt-BR" sz="2600" kern="100" dirty="0">
                <a:solidFill>
                  <a:schemeClr val="tx1"/>
                </a:solidFill>
                <a:latin typeface="+mj-lt"/>
                <a:ea typeface="Aptos" panose="020B0004020202020204" pitchFamily="34" charset="0"/>
                <a:cs typeface="Times New Roman"/>
              </a:rPr>
              <a:t>ABAIXO E CIRCULE DE 4 EM 4, E DESCUBRA QUANTOS CACHORROS</a:t>
            </a:r>
          </a:p>
          <a:p>
            <a:r>
              <a:rPr lang="pt-BR" sz="2600" kern="100" dirty="0">
                <a:solidFill>
                  <a:schemeClr val="tx1"/>
                </a:solidFill>
                <a:latin typeface="+mj-lt"/>
                <a:ea typeface="Aptos" panose="020B0004020202020204" pitchFamily="34" charset="0"/>
                <a:cs typeface="Times New Roman"/>
              </a:rPr>
              <a:t>ELAS REPRESENTAM.</a:t>
            </a:r>
            <a:endParaRPr lang="pt-BR" sz="2600" kern="100" dirty="0">
              <a:solidFill>
                <a:schemeClr val="tx1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A37D942-162D-639B-4C9C-9F8491E5CFAF}"/>
              </a:ext>
            </a:extLst>
          </p:cNvPr>
          <p:cNvSpPr txBox="1"/>
          <p:nvPr/>
        </p:nvSpPr>
        <p:spPr>
          <a:xfrm>
            <a:off x="584454" y="5428403"/>
            <a:ext cx="11166238" cy="1066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QUANTAS SÃO AS PATAS? ________________________________</a:t>
            </a:r>
          </a:p>
          <a:p>
            <a:pPr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B. 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QUANTOS CACHORROS ELAS REPRESENTAM? ______________</a:t>
            </a:r>
          </a:p>
        </p:txBody>
      </p:sp>
      <p:pic>
        <p:nvPicPr>
          <p:cNvPr id="2" name="Google Shape;191;p6">
            <a:extLst>
              <a:ext uri="{FF2B5EF4-FFF2-40B4-BE49-F238E27FC236}">
                <a16:creationId xmlns:a16="http://schemas.microsoft.com/office/drawing/2014/main" id="{65820C1F-F7EC-689E-D41D-030C6CFF058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13556" y="421865"/>
            <a:ext cx="537136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862ECD15-D6A8-C2BA-CF17-C45ED06E02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091" r="-351"/>
          <a:stretch>
            <a:fillRect/>
          </a:stretch>
        </p:blipFill>
        <p:spPr>
          <a:xfrm>
            <a:off x="3618563" y="2527056"/>
            <a:ext cx="5328668" cy="262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7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ipse 6">
            <a:extLst>
              <a:ext uri="{FF2B5EF4-FFF2-40B4-BE49-F238E27FC236}">
                <a16:creationId xmlns:a16="http://schemas.microsoft.com/office/drawing/2014/main" id="{52D15AAB-D1C8-85CC-8773-0585489AB57C}"/>
              </a:ext>
            </a:extLst>
          </p:cNvPr>
          <p:cNvSpPr/>
          <p:nvPr/>
        </p:nvSpPr>
        <p:spPr>
          <a:xfrm rot="5400000">
            <a:off x="2649824" y="3529154"/>
            <a:ext cx="2804282" cy="800089"/>
          </a:xfrm>
          <a:prstGeom prst="ellipse">
            <a:avLst/>
          </a:prstGeom>
          <a:noFill/>
          <a:ln w="28575" cap="flat" cmpd="sng" algn="ctr">
            <a:solidFill>
              <a:srgbClr val="74489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" name="Elipse 6">
            <a:extLst>
              <a:ext uri="{FF2B5EF4-FFF2-40B4-BE49-F238E27FC236}">
                <a16:creationId xmlns:a16="http://schemas.microsoft.com/office/drawing/2014/main" id="{D6EB663D-AFA3-63E2-0E5C-6B7A942B5706}"/>
              </a:ext>
            </a:extLst>
          </p:cNvPr>
          <p:cNvSpPr/>
          <p:nvPr/>
        </p:nvSpPr>
        <p:spPr>
          <a:xfrm rot="5400000">
            <a:off x="3476502" y="3529154"/>
            <a:ext cx="2804282" cy="800086"/>
          </a:xfrm>
          <a:prstGeom prst="ellipse">
            <a:avLst/>
          </a:prstGeom>
          <a:noFill/>
          <a:ln w="28575" cap="flat" cmpd="sng" algn="ctr">
            <a:solidFill>
              <a:srgbClr val="74489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0" name="Elipse 6">
            <a:extLst>
              <a:ext uri="{FF2B5EF4-FFF2-40B4-BE49-F238E27FC236}">
                <a16:creationId xmlns:a16="http://schemas.microsoft.com/office/drawing/2014/main" id="{344E9D8C-9DAB-280B-E48E-DAF71C0F98BF}"/>
              </a:ext>
            </a:extLst>
          </p:cNvPr>
          <p:cNvSpPr/>
          <p:nvPr/>
        </p:nvSpPr>
        <p:spPr>
          <a:xfrm rot="5400000">
            <a:off x="4303178" y="3529155"/>
            <a:ext cx="2804282" cy="800086"/>
          </a:xfrm>
          <a:prstGeom prst="ellipse">
            <a:avLst/>
          </a:prstGeom>
          <a:noFill/>
          <a:ln w="28575" cap="flat" cmpd="sng" algn="ctr">
            <a:solidFill>
              <a:srgbClr val="74489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1" name="Elipse 6">
            <a:extLst>
              <a:ext uri="{FF2B5EF4-FFF2-40B4-BE49-F238E27FC236}">
                <a16:creationId xmlns:a16="http://schemas.microsoft.com/office/drawing/2014/main" id="{AF3E9D97-54D4-B9B8-CBC0-D5C6FCC86C4A}"/>
              </a:ext>
            </a:extLst>
          </p:cNvPr>
          <p:cNvSpPr/>
          <p:nvPr/>
        </p:nvSpPr>
        <p:spPr>
          <a:xfrm rot="5400000">
            <a:off x="5177775" y="3490963"/>
            <a:ext cx="2804282" cy="800086"/>
          </a:xfrm>
          <a:prstGeom prst="ellipse">
            <a:avLst/>
          </a:prstGeom>
          <a:noFill/>
          <a:ln w="28575" cap="flat" cmpd="sng" algn="ctr">
            <a:solidFill>
              <a:srgbClr val="74489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2" name="Elipse 6">
            <a:extLst>
              <a:ext uri="{FF2B5EF4-FFF2-40B4-BE49-F238E27FC236}">
                <a16:creationId xmlns:a16="http://schemas.microsoft.com/office/drawing/2014/main" id="{37D66E48-0306-F531-6A19-BB076FA20743}"/>
              </a:ext>
            </a:extLst>
          </p:cNvPr>
          <p:cNvSpPr/>
          <p:nvPr/>
        </p:nvSpPr>
        <p:spPr>
          <a:xfrm rot="5400000">
            <a:off x="6033655" y="3466320"/>
            <a:ext cx="2804282" cy="800086"/>
          </a:xfrm>
          <a:prstGeom prst="ellipse">
            <a:avLst/>
          </a:prstGeom>
          <a:noFill/>
          <a:ln w="28575" cap="flat" cmpd="sng" algn="ctr">
            <a:solidFill>
              <a:srgbClr val="74489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3" name="Elipse 6">
            <a:extLst>
              <a:ext uri="{FF2B5EF4-FFF2-40B4-BE49-F238E27FC236}">
                <a16:creationId xmlns:a16="http://schemas.microsoft.com/office/drawing/2014/main" id="{B31408DA-1F52-AE32-CEAF-B89113385DB5}"/>
              </a:ext>
            </a:extLst>
          </p:cNvPr>
          <p:cNvSpPr/>
          <p:nvPr/>
        </p:nvSpPr>
        <p:spPr>
          <a:xfrm rot="5400000">
            <a:off x="6858860" y="3502017"/>
            <a:ext cx="2804282" cy="800086"/>
          </a:xfrm>
          <a:prstGeom prst="ellipse">
            <a:avLst/>
          </a:prstGeom>
          <a:noFill/>
          <a:ln w="28575" cap="flat" cmpd="sng" algn="ctr">
            <a:solidFill>
              <a:srgbClr val="74489D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id="{7B3F2641-BF5E-2E8F-B4CD-E5DBFE94E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2091" r="-351"/>
          <a:stretch>
            <a:fillRect/>
          </a:stretch>
        </p:blipFill>
        <p:spPr>
          <a:xfrm>
            <a:off x="3618563" y="2527056"/>
            <a:ext cx="5328668" cy="2625102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9FDC76E4-6C87-E668-FC1A-B500D0FA98FF}"/>
              </a:ext>
            </a:extLst>
          </p:cNvPr>
          <p:cNvSpPr txBox="1"/>
          <p:nvPr/>
        </p:nvSpPr>
        <p:spPr>
          <a:xfrm>
            <a:off x="584454" y="5428403"/>
            <a:ext cx="11253978" cy="1066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QUANTAS SÃO AS PATAS? </a:t>
            </a:r>
            <a:r>
              <a:rPr lang="pt-BR" sz="2666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24 PATAS.</a:t>
            </a:r>
          </a:p>
          <a:p>
            <a:pPr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B. 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QUANTOS CACHORROS ELAS REPRESENTAM? </a:t>
            </a:r>
            <a:r>
              <a:rPr lang="pt-BR" sz="2666" b="1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6 CACHORROS.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840E3086-1AA6-D768-3DC0-4DE248D4AF49}"/>
              </a:ext>
            </a:extLst>
          </p:cNvPr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33" name="Google Shape;184;p6">
            <a:extLst>
              <a:ext uri="{FF2B5EF4-FFF2-40B4-BE49-F238E27FC236}">
                <a16:creationId xmlns:a16="http://schemas.microsoft.com/office/drawing/2014/main" id="{D3FEA8E0-F532-FBA1-4598-18D8C82C744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7110A4B-7474-6DC0-686F-3CFFEF47E53C}"/>
              </a:ext>
            </a:extLst>
          </p:cNvPr>
          <p:cNvSpPr txBox="1"/>
          <p:nvPr/>
        </p:nvSpPr>
        <p:spPr>
          <a:xfrm>
            <a:off x="574447" y="889865"/>
            <a:ext cx="11510272" cy="1323407"/>
          </a:xfrm>
          <a:prstGeom prst="rect">
            <a:avLst/>
          </a:prstGeom>
          <a:noFill/>
        </p:spPr>
        <p:txBody>
          <a:bodyPr wrap="square" lIns="121888" tIns="60944" rIns="121888" bIns="60944" anchor="t">
            <a:spAutoFit/>
          </a:bodyPr>
          <a:lstStyle/>
          <a:p>
            <a:r>
              <a:rPr lang="pt-BR" sz="2600" b="1" kern="100" dirty="0">
                <a:solidFill>
                  <a:srgbClr val="7030A0"/>
                </a:solidFill>
                <a:latin typeface="+mj-lt"/>
                <a:ea typeface="Aptos" panose="020B0004020202020204" pitchFamily="34" charset="0"/>
                <a:cs typeface="Times New Roman"/>
              </a:rPr>
              <a:t>1. </a:t>
            </a:r>
            <a:r>
              <a:rPr lang="pt-BR" sz="2600" kern="100" dirty="0">
                <a:solidFill>
                  <a:schemeClr val="tx1"/>
                </a:solidFill>
                <a:latin typeface="+mj-lt"/>
                <a:ea typeface="Aptos" panose="020B0004020202020204" pitchFamily="34" charset="0"/>
                <a:cs typeface="Times New Roman"/>
              </a:rPr>
              <a:t>QUANTAS PATAS TEM UM CACHORRO? OBSERVE AS PATINHAS</a:t>
            </a:r>
          </a:p>
          <a:p>
            <a:r>
              <a:rPr lang="pt-BR" sz="2600" kern="100" dirty="0">
                <a:solidFill>
                  <a:schemeClr val="tx1"/>
                </a:solidFill>
                <a:latin typeface="+mj-lt"/>
                <a:ea typeface="Aptos" panose="020B0004020202020204" pitchFamily="34" charset="0"/>
                <a:cs typeface="Times New Roman"/>
              </a:rPr>
              <a:t>ABAIXO E CIRCULE DE 4 EM 4, E DESCUBRA QUANTOS CACHORROS</a:t>
            </a:r>
          </a:p>
          <a:p>
            <a:r>
              <a:rPr lang="pt-BR" sz="2600" kern="100" dirty="0">
                <a:solidFill>
                  <a:schemeClr val="tx1"/>
                </a:solidFill>
                <a:latin typeface="+mj-lt"/>
                <a:ea typeface="Aptos" panose="020B0004020202020204" pitchFamily="34" charset="0"/>
                <a:cs typeface="Times New Roman"/>
              </a:rPr>
              <a:t>ELAS REPRESENTAM.</a:t>
            </a:r>
            <a:endParaRPr lang="pt-BR" sz="2600" kern="100" dirty="0">
              <a:solidFill>
                <a:schemeClr val="tx1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36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52D40CD-3485-2858-D828-1F8AF9469F99}"/>
              </a:ext>
            </a:extLst>
          </p:cNvPr>
          <p:cNvSpPr txBox="1"/>
          <p:nvPr/>
        </p:nvSpPr>
        <p:spPr>
          <a:xfrm>
            <a:off x="585547" y="881438"/>
            <a:ext cx="1122066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 CACHORRO LULU GOSTA MUITO DE OSSO. JÚLIO COMPRA SACOS COM 15 OSSOS PARA ELE.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9F35A61-8A71-0C14-B5B9-6A773CC2F166}"/>
              </a:ext>
            </a:extLst>
          </p:cNvPr>
          <p:cNvSpPr txBox="1"/>
          <p:nvPr/>
        </p:nvSpPr>
        <p:spPr>
          <a:xfrm>
            <a:off x="574733" y="2786014"/>
            <a:ext cx="11535407" cy="107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</a:pP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VEJA QUANTOS OSSOS AINDA HÁ NO SACO E </a:t>
            </a:r>
          </a:p>
          <a:p>
            <a:pPr>
              <a:spcAft>
                <a:spcPts val="1200"/>
              </a:spcAft>
            </a:pP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COMPLETE PARA QUE FIQUE COM 15 OSSOS. 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D9AFF69-E34D-93E8-7D6C-AD5705CE7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266389" y="1750936"/>
            <a:ext cx="1656046" cy="95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447EB3C1-1F2A-8C3F-6945-B6E7DDEE7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3276650" y="455669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94;p6">
            <a:extLst>
              <a:ext uri="{FF2B5EF4-FFF2-40B4-BE49-F238E27FC236}">
                <a16:creationId xmlns:a16="http://schemas.microsoft.com/office/drawing/2014/main" id="{A539B444-66E9-E865-E36E-E582C4CAE05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99391" y="419260"/>
            <a:ext cx="406824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26856E60-087A-13C4-BFDF-EF7E7A9DC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3276650" y="508086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9313BE0F-F129-A2F7-6AC0-EFA32494C3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2103161" y="455669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A9DF085C-EDB9-89CD-550C-F673EC2F76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2103161" y="508086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DC615394-08CB-6185-A366-C86E68246A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1004156" y="455669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B2D91A5C-C6BF-07DA-5A92-A8FF39A30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1004156" y="508086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>
            <a:extLst>
              <a:ext uri="{FF2B5EF4-FFF2-40B4-BE49-F238E27FC236}">
                <a16:creationId xmlns:a16="http://schemas.microsoft.com/office/drawing/2014/main" id="{F957104D-E493-A8F1-498D-68D88010A7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2103161" y="560503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8E9EF85A-A295-37C2-5F6A-CEA3BF7259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1004156" y="560503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>
            <a:extLst>
              <a:ext uri="{FF2B5EF4-FFF2-40B4-BE49-F238E27FC236}">
                <a16:creationId xmlns:a16="http://schemas.microsoft.com/office/drawing/2014/main" id="{77CF920A-CBA6-15F5-A133-E5E434034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2103161" y="4132205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>
            <a:extLst>
              <a:ext uri="{FF2B5EF4-FFF2-40B4-BE49-F238E27FC236}">
                <a16:creationId xmlns:a16="http://schemas.microsoft.com/office/drawing/2014/main" id="{10242528-2335-41A8-6ED2-12BA3AF33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-16555" b="18235"/>
          <a:stretch>
            <a:fillRect/>
          </a:stretch>
        </p:blipFill>
        <p:spPr bwMode="auto">
          <a:xfrm>
            <a:off x="1004156" y="4132205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7211B164-10CC-D3A5-FBC3-AF71B1D20A14}"/>
              </a:ext>
            </a:extLst>
          </p:cNvPr>
          <p:cNvSpPr/>
          <p:nvPr/>
        </p:nvSpPr>
        <p:spPr>
          <a:xfrm>
            <a:off x="911180" y="3980493"/>
            <a:ext cx="6450320" cy="2374008"/>
          </a:xfrm>
          <a:prstGeom prst="roundRect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</p:spTree>
    <p:extLst>
      <p:ext uri="{BB962C8B-B14F-4D97-AF65-F5344CB8AC3E}">
        <p14:creationId xmlns:p14="http://schemas.microsoft.com/office/powerpoint/2010/main" val="560863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532BF5-0ADA-B6A1-8FE9-35481D2B116F}"/>
              </a:ext>
            </a:extLst>
          </p:cNvPr>
          <p:cNvSpPr txBox="1"/>
          <p:nvPr/>
        </p:nvSpPr>
        <p:spPr>
          <a:xfrm>
            <a:off x="8742592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19" name="Google Shape;184;p6">
            <a:extLst>
              <a:ext uri="{FF2B5EF4-FFF2-40B4-BE49-F238E27FC236}">
                <a16:creationId xmlns:a16="http://schemas.microsoft.com/office/drawing/2014/main" id="{ED8DDB01-CC9A-E323-8F5C-7712D464181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9885" y="396300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AAED7404-F147-AB6A-079B-F116A9C20459}"/>
              </a:ext>
            </a:extLst>
          </p:cNvPr>
          <p:cNvSpPr txBox="1"/>
          <p:nvPr/>
        </p:nvSpPr>
        <p:spPr>
          <a:xfrm>
            <a:off x="585547" y="881438"/>
            <a:ext cx="1122066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 CACHORRO LULU GOSTA MUITO DE OSSO. JÚLIO COMPRA SACOS COM 15 OSSOS PARA ELE.</a:t>
            </a: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3720D3F5-2D45-DD45-2B61-88EC74486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5266389" y="1750936"/>
            <a:ext cx="1656046" cy="95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777EC2D9-5955-D27F-BB27-038CC9966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3276650" y="455669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tângulo: Cantos Arredondados 27">
            <a:extLst>
              <a:ext uri="{FF2B5EF4-FFF2-40B4-BE49-F238E27FC236}">
                <a16:creationId xmlns:a16="http://schemas.microsoft.com/office/drawing/2014/main" id="{4A0F6ED8-1B98-2938-7B59-C2B31DE77429}"/>
              </a:ext>
            </a:extLst>
          </p:cNvPr>
          <p:cNvSpPr/>
          <p:nvPr/>
        </p:nvSpPr>
        <p:spPr>
          <a:xfrm>
            <a:off x="911180" y="3980493"/>
            <a:ext cx="6450320" cy="2374008"/>
          </a:xfrm>
          <a:prstGeom prst="roundRect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29" name="Picture 10">
            <a:extLst>
              <a:ext uri="{FF2B5EF4-FFF2-40B4-BE49-F238E27FC236}">
                <a16:creationId xmlns:a16="http://schemas.microsoft.com/office/drawing/2014/main" id="{8350B65B-F7EE-0AFA-865A-818AB569D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3276650" y="508086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7ABD02E8-B92F-5CC6-BCD4-EF3914299B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2103161" y="455669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>
            <a:extLst>
              <a:ext uri="{FF2B5EF4-FFF2-40B4-BE49-F238E27FC236}">
                <a16:creationId xmlns:a16="http://schemas.microsoft.com/office/drawing/2014/main" id="{E928BFC7-6BFE-6CBD-F99A-252BE2D3A5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2103161" y="508086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0">
            <a:extLst>
              <a:ext uri="{FF2B5EF4-FFF2-40B4-BE49-F238E27FC236}">
                <a16:creationId xmlns:a16="http://schemas.microsoft.com/office/drawing/2014/main" id="{4BAB3C52-FF94-8204-E169-E43295BF35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1004156" y="455669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>
            <a:extLst>
              <a:ext uri="{FF2B5EF4-FFF2-40B4-BE49-F238E27FC236}">
                <a16:creationId xmlns:a16="http://schemas.microsoft.com/office/drawing/2014/main" id="{C6C41744-BAC2-16D3-E384-A2310A5B2A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1004156" y="508086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0">
            <a:extLst>
              <a:ext uri="{FF2B5EF4-FFF2-40B4-BE49-F238E27FC236}">
                <a16:creationId xmlns:a16="http://schemas.microsoft.com/office/drawing/2014/main" id="{F71671A1-C251-E850-006C-5EFFC1725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2103161" y="560503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>
            <a:extLst>
              <a:ext uri="{FF2B5EF4-FFF2-40B4-BE49-F238E27FC236}">
                <a16:creationId xmlns:a16="http://schemas.microsoft.com/office/drawing/2014/main" id="{5E7B3A21-32B9-CFBD-335F-43E8941531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1004156" y="560503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>
            <a:extLst>
              <a:ext uri="{FF2B5EF4-FFF2-40B4-BE49-F238E27FC236}">
                <a16:creationId xmlns:a16="http://schemas.microsoft.com/office/drawing/2014/main" id="{7FECBF2D-D813-1FBD-98D6-9160F18BF9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2103161" y="4132205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>
            <a:extLst>
              <a:ext uri="{FF2B5EF4-FFF2-40B4-BE49-F238E27FC236}">
                <a16:creationId xmlns:a16="http://schemas.microsoft.com/office/drawing/2014/main" id="{C927405E-8EC9-9238-A3F0-4A10D783CD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1004156" y="4132205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>
            <a:extLst>
              <a:ext uri="{FF2B5EF4-FFF2-40B4-BE49-F238E27FC236}">
                <a16:creationId xmlns:a16="http://schemas.microsoft.com/office/drawing/2014/main" id="{9B963704-652F-8DDF-23C3-8E2E321E9D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4753240" y="455669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0">
            <a:extLst>
              <a:ext uri="{FF2B5EF4-FFF2-40B4-BE49-F238E27FC236}">
                <a16:creationId xmlns:a16="http://schemas.microsoft.com/office/drawing/2014/main" id="{7776EB4F-58EF-5823-4F38-7D0241CF47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4753240" y="5080862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>
            <a:extLst>
              <a:ext uri="{FF2B5EF4-FFF2-40B4-BE49-F238E27FC236}">
                <a16:creationId xmlns:a16="http://schemas.microsoft.com/office/drawing/2014/main" id="{C9B30145-4881-5C75-BF80-81049A18CD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5917169" y="4222867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>
            <a:extLst>
              <a:ext uri="{FF2B5EF4-FFF2-40B4-BE49-F238E27FC236}">
                <a16:creationId xmlns:a16="http://schemas.microsoft.com/office/drawing/2014/main" id="{882F2603-CDDD-87DF-EDB1-0591719AD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5917169" y="5303665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0">
            <a:extLst>
              <a:ext uri="{FF2B5EF4-FFF2-40B4-BE49-F238E27FC236}">
                <a16:creationId xmlns:a16="http://schemas.microsoft.com/office/drawing/2014/main" id="{3F076790-C472-5B02-28B0-DC10C1F110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t="-16555" b="18235"/>
          <a:stretch>
            <a:fillRect/>
          </a:stretch>
        </p:blipFill>
        <p:spPr bwMode="auto">
          <a:xfrm>
            <a:off x="5917169" y="4773051"/>
            <a:ext cx="1005266" cy="61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438365D-C020-B5EE-3CED-AC6D2BE16B54}"/>
              </a:ext>
            </a:extLst>
          </p:cNvPr>
          <p:cNvSpPr txBox="1"/>
          <p:nvPr/>
        </p:nvSpPr>
        <p:spPr>
          <a:xfrm>
            <a:off x="574733" y="2786014"/>
            <a:ext cx="11535407" cy="107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030A0"/>
              </a:buClr>
              <a:buSzPct val="100000"/>
              <a:buFont typeface="Lato" panose="020F0502020204030203" pitchFamily="34" charset="0"/>
              <a:buChar char="●"/>
            </a:pP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VEJA QUANTOS OSSOS AINDA HÁ NO SACO E </a:t>
            </a:r>
          </a:p>
          <a:p>
            <a:pPr>
              <a:spcAft>
                <a:spcPts val="1200"/>
              </a:spcAft>
            </a:pP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COMPLETE PARA QUE FIQUE COM 15 OSSOS. </a:t>
            </a:r>
          </a:p>
        </p:txBody>
      </p:sp>
    </p:spTree>
    <p:extLst>
      <p:ext uri="{BB962C8B-B14F-4D97-AF65-F5344CB8AC3E}">
        <p14:creationId xmlns:p14="http://schemas.microsoft.com/office/powerpoint/2010/main" val="1883634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895F4BC-3D4A-62A5-B091-F9C5F0024860}"/>
              </a:ext>
            </a:extLst>
          </p:cNvPr>
          <p:cNvSpPr txBox="1"/>
          <p:nvPr/>
        </p:nvSpPr>
        <p:spPr>
          <a:xfrm>
            <a:off x="563445" y="864300"/>
            <a:ext cx="10918639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3. 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JÚLIO COMPRA RAÇÃO PARA ALIMENTAR SEUS ANIMAIS. CADA PACOTE DE RAÇÃO VEM COM 2 QUILOS. VEJA OS SACOS QUE ELE COMPROU.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C84A02D-B1FC-4FF5-8CAE-F2F81D21C7BD}"/>
              </a:ext>
            </a:extLst>
          </p:cNvPr>
          <p:cNvSpPr txBox="1"/>
          <p:nvPr/>
        </p:nvSpPr>
        <p:spPr>
          <a:xfrm>
            <a:off x="586022" y="4998084"/>
            <a:ext cx="11711325" cy="107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QUANTOS SACOS ELE COMPROU?  _________________________</a:t>
            </a:r>
          </a:p>
          <a:p>
            <a:pPr>
              <a:spcAft>
                <a:spcPts val="1200"/>
              </a:spcAft>
              <a:buClr>
                <a:srgbClr val="7030A0"/>
              </a:buClr>
              <a:buSzPct val="100000"/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QUANTOS QUILOS DE RAÇÃO ELE COMPROU? _______________ 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16745B3-6922-D5F9-070A-4B36A85B179E}"/>
              </a:ext>
            </a:extLst>
          </p:cNvPr>
          <p:cNvGrpSpPr/>
          <p:nvPr/>
        </p:nvGrpSpPr>
        <p:grpSpPr>
          <a:xfrm>
            <a:off x="969237" y="2648356"/>
            <a:ext cx="10250350" cy="2196505"/>
            <a:chOff x="569863" y="2170637"/>
            <a:chExt cx="6237602" cy="1256269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10ED66D4-DA08-0521-6F7D-A7800C1DE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9863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0ED66D4-DA08-0521-6F7D-A7800C1DE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1460949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10ED66D4-DA08-0521-6F7D-A7800C1DE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2352035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0ED66D4-DA08-0521-6F7D-A7800C1DE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3243121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10ED66D4-DA08-0521-6F7D-A7800C1DE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4053476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0ED66D4-DA08-0521-6F7D-A7800C1DE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025293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0ED66D4-DA08-0521-6F7D-A7800C1DEF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916379" y="2170637"/>
              <a:ext cx="891086" cy="12562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Google Shape;198;p6">
            <a:extLst>
              <a:ext uri="{FF2B5EF4-FFF2-40B4-BE49-F238E27FC236}">
                <a16:creationId xmlns:a16="http://schemas.microsoft.com/office/drawing/2014/main" id="{2C92AA9D-80B4-5DCC-9844-3BD0E85C5E4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07889" y="463049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4505847"/>
      </p:ext>
    </p:extLst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2C0B67-028F-4A02-A25B-CD38C8129280}"/>
</file>

<file path=customXml/itemProps2.xml><?xml version="1.0" encoding="utf-8"?>
<ds:datastoreItem xmlns:ds="http://schemas.openxmlformats.org/officeDocument/2006/customXml" ds:itemID="{4FE85D10-B6A2-4B2F-830A-6252098F4D50}">
  <ds:schemaRefs>
    <ds:schemaRef ds:uri="http://www.w3.org/XML/1998/namespace"/>
    <ds:schemaRef ds:uri="http://purl.org/dc/dcmitype/"/>
    <ds:schemaRef ds:uri="http://schemas.microsoft.com/office/2006/metadata/properties"/>
    <ds:schemaRef ds:uri="http://purl.org/dc/terms/"/>
    <ds:schemaRef ds:uri="d09e936c-bc97-4c41-937a-3f5035b1997a"/>
    <ds:schemaRef ds:uri="23282bf3-dd78-4c17-b07e-b02110f1d20d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3825</TotalTime>
  <Words>2528</Words>
  <Application>Microsoft Office PowerPoint</Application>
  <PresentationFormat>Personalizar</PresentationFormat>
  <Paragraphs>155</Paragraphs>
  <Slides>29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9" baseType="lpstr">
      <vt:lpstr>Arial</vt:lpstr>
      <vt:lpstr>Calibri</vt:lpstr>
      <vt:lpstr>Grandstander Medium</vt:lpstr>
      <vt:lpstr>Lato</vt:lpstr>
      <vt:lpstr>Grandstander SemiBold</vt:lpstr>
      <vt:lpstr>Grandstander</vt:lpstr>
      <vt:lpstr>Aptos</vt:lpstr>
      <vt:lpstr>Segoe UI</vt:lpstr>
      <vt:lpstr>Wingdings</vt:lpstr>
      <vt:lpstr>2026 MAT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Viviane Da Costa Batista Pereira</dc:creator>
  <cp:keywords/>
  <dc:description/>
  <cp:lastModifiedBy>Viviane Da Costa Batista Pereira</cp:lastModifiedBy>
  <cp:revision>115</cp:revision>
  <dcterms:modified xsi:type="dcterms:W3CDTF">2025-10-09T11:27:43Z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