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5143500" cx="9144000"/>
  <p:notesSz cx="6858000" cy="9144000"/>
  <p:embeddedFontLst>
    <p:embeddedFont>
      <p:font typeface="Lato"/>
      <p:regular r:id="rId55"/>
      <p:bold r:id="rId56"/>
      <p:italic r:id="rId57"/>
      <p:boldItalic r:id="rId58"/>
    </p:embeddedFont>
    <p:embeddedFont>
      <p:font typeface="Lato Light"/>
      <p:regular r:id="rId59"/>
      <p:bold r:id="rId60"/>
      <p:italic r:id="rId61"/>
      <p:boldItalic r:id="rId62"/>
    </p:embeddedFont>
    <p:embeddedFont>
      <p:font typeface="Lato Black"/>
      <p:bold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5" roundtripDataSignature="AMtx7mh+xhrd6TqB1otGjcyATpUPHRRt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922BDD-1B4D-489C-BDFD-833B3C52ABEE}">
  <a:tblStyle styleId="{95922BDD-1B4D-489C-BDFD-833B3C52ABEE}"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BC05D97-6705-4223-8442-65AE010B5F79}" styleName="Table_1">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LatoLight-boldItalic.fntdata"/><Relationship Id="rId61" Type="http://schemas.openxmlformats.org/officeDocument/2006/relationships/font" Target="fonts/LatoLight-italic.fntdata"/><Relationship Id="rId20" Type="http://schemas.openxmlformats.org/officeDocument/2006/relationships/slide" Target="slides/slide14.xml"/><Relationship Id="rId64" Type="http://schemas.openxmlformats.org/officeDocument/2006/relationships/font" Target="fonts/LatoBlack-boldItalic.fntdata"/><Relationship Id="rId63" Type="http://schemas.openxmlformats.org/officeDocument/2006/relationships/font" Target="fonts/LatoBlack-bold.fntdata"/><Relationship Id="rId22" Type="http://schemas.openxmlformats.org/officeDocument/2006/relationships/slide" Target="slides/slide16.xml"/><Relationship Id="rId21" Type="http://schemas.openxmlformats.org/officeDocument/2006/relationships/slide" Target="slides/slide15.xml"/><Relationship Id="rId65" Type="http://customschemas.google.com/relationships/presentationmetadata" Target="meta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Lato-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Lato-italic.fntdata"/><Relationship Id="rId12" Type="http://schemas.openxmlformats.org/officeDocument/2006/relationships/slide" Target="slides/slide6.xml"/><Relationship Id="rId56" Type="http://schemas.openxmlformats.org/officeDocument/2006/relationships/font" Target="fonts/Lato-bold.fntdata"/><Relationship Id="rId15" Type="http://schemas.openxmlformats.org/officeDocument/2006/relationships/slide" Target="slides/slide9.xml"/><Relationship Id="rId59" Type="http://schemas.openxmlformats.org/officeDocument/2006/relationships/font" Target="fonts/LatoLight-regular.fntdata"/><Relationship Id="rId14" Type="http://schemas.openxmlformats.org/officeDocument/2006/relationships/slide" Target="slides/slide8.xml"/><Relationship Id="rId58" Type="http://schemas.openxmlformats.org/officeDocument/2006/relationships/font" Target="fonts/Lat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bd10484b6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4bd10484b6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200">
                <a:latin typeface="Lato"/>
                <a:ea typeface="Lato"/>
                <a:cs typeface="Lato"/>
                <a:sym typeface="Lato"/>
              </a:rPr>
              <a:t>Teacher explanation</a:t>
            </a:r>
            <a:endParaRPr b="1" sz="1200">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Different factors students may identify from the video: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up an emergency savings pot or holiday money. An emergency fund should enable someone to plan for </a:t>
            </a:r>
            <a:r>
              <a:rPr lang="en-GB">
                <a:latin typeface="Lato"/>
                <a:ea typeface="Lato"/>
                <a:cs typeface="Lato"/>
                <a:sym typeface="Lato"/>
                <a:extLst>
                  <a:ext uri="http://customooxmlschemas.google.com/">
                    <go:slidesCustomData xmlns:go="http://customooxmlschemas.google.com/" textRoundtripDataId="8"/>
                  </a:ext>
                </a:extLst>
              </a:rPr>
              <a:t>3</a:t>
            </a:r>
            <a:r>
              <a:rPr lang="en-GB">
                <a:latin typeface="Lato"/>
                <a:ea typeface="Lato"/>
                <a:cs typeface="Lato"/>
                <a:sym typeface="Lato"/>
              </a:rPr>
              <a:t> months of unexpected expenses, e.g. the the boiler breaks, unemployment, unforeseen medical expenses </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Track how much money you’re really spending. This enables a person to make changes to their spending habits when they need to.</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spending limits to help reach long term spending goals, and have money left to save or invest.</a:t>
            </a:r>
            <a:endParaRPr>
              <a:latin typeface="Lato"/>
              <a:ea typeface="Lato"/>
              <a:cs typeface="Lato"/>
              <a:sym typeface="Lato"/>
            </a:endParaRPr>
          </a:p>
          <a:p>
            <a:pPr indent="-298450" lvl="0" marL="457200" rtl="0" algn="l">
              <a:lnSpc>
                <a:spcPct val="100000"/>
              </a:lnSpc>
              <a:spcBef>
                <a:spcPts val="0"/>
              </a:spcBef>
              <a:spcAft>
                <a:spcPts val="0"/>
              </a:spcAft>
              <a:buSzPts val="1100"/>
              <a:buFont typeface="Lato"/>
              <a:buAutoNum type="arabicPeriod"/>
            </a:pPr>
            <a:r>
              <a:rPr lang="en-GB">
                <a:latin typeface="Lato"/>
                <a:ea typeface="Lato"/>
                <a:cs typeface="Lato"/>
                <a:sym typeface="Lato"/>
              </a:rPr>
              <a:t>Set alerts for different categories of spending </a:t>
            </a:r>
            <a:endParaRPr>
              <a:latin typeface="Lato"/>
              <a:ea typeface="Lato"/>
              <a:cs typeface="Lato"/>
              <a:sym typeface="La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add24e6c6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add24e6c6f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use learning to respond to these questions in their books.</a:t>
            </a:r>
            <a:endParaRPr>
              <a:latin typeface="Lato"/>
              <a:ea typeface="Lato"/>
              <a:cs typeface="Lato"/>
              <a:sym typeface="La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646f31eaf0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g1646f31eaf0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students to share via a show of hands how confident they feel with the learning objectives from 1-10. This can help guide the pace of lesson.</a:t>
            </a:r>
            <a:endParaRPr>
              <a:latin typeface="Lato"/>
              <a:ea typeface="Lato"/>
              <a:cs typeface="Lato"/>
              <a:sym typeface="La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dcae94d799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g2dcae94d799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e03761a265_0_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e03761a265_0_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fad56687e4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2fad56687e4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87b15f08ee_0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87b15f08ee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students to answer question 1 and then ask for feedback. They can do this by completing column 3 in their print out worksheet. There is also the option for students to </a:t>
            </a:r>
            <a:r>
              <a:rPr lang="en-GB">
                <a:solidFill>
                  <a:schemeClr val="dk1"/>
                </a:solidFill>
                <a:latin typeface="Lato"/>
                <a:ea typeface="Lato"/>
                <a:cs typeface="Lato"/>
                <a:sym typeface="Lato"/>
              </a:rPr>
              <a:t>copy the table into their books and </a:t>
            </a:r>
            <a:r>
              <a:rPr lang="en-GB">
                <a:latin typeface="Lato"/>
                <a:ea typeface="Lato"/>
                <a:cs typeface="Lato"/>
                <a:sym typeface="Lato"/>
              </a:rPr>
              <a:t>circle income and expenses in different colours.</a:t>
            </a:r>
            <a:endParaRPr>
              <a:latin typeface="Lato"/>
              <a:ea typeface="Lato"/>
              <a:cs typeface="Lato"/>
              <a:sym typeface="La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4bd10484b6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4bd10484b6_0_1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Self assessment - Ask students to answer question 1 and then ask for feedback. They can do this by completing column 3 in their print out worksheet. There is also the option for students to copy the table into their books and circle income and expenses in different colours.</a:t>
            </a:r>
            <a:endParaRPr>
              <a:latin typeface="Lato"/>
              <a:ea typeface="Lato"/>
              <a:cs typeface="Lato"/>
              <a:sym typeface="La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4bd10484b6_0_1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g14bd10484b6_0_1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solidFill>
                  <a:schemeClr val="dk1"/>
                </a:solidFill>
                <a:latin typeface="Lato"/>
                <a:ea typeface="Lato"/>
                <a:cs typeface="Lato"/>
                <a:sym typeface="Lato"/>
              </a:rPr>
              <a:t>Ask students to answer question 2 and then ask for feedback. Students can do this by completing column 4 in their print out worksheet. There is also the option for students to copy the table into their books and label needs and wants with arrows.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Teacher explanation</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Discuss with students that not all of these needs and wants are clear cut. For example, new clothes may be considered a need if old school uniform doesn’t fit anymore. However, prompt questions could include ‘What are alternatives to buying brand new items? What different ways are there of getting the best deals and reducing expenses? Do people always want to get the cheapest price?”</a:t>
            </a:r>
            <a:endParaRPr>
              <a:latin typeface="Lato"/>
              <a:ea typeface="Lato"/>
              <a:cs typeface="Lato"/>
              <a:sym typeface="La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8e987b3026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g18e987b3026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57707a00a2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157707a00a2_0_1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646f31eaf0_0_4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g1646f31eaf0_0_4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r>
              <a:rPr lang="en-GB">
                <a:solidFill>
                  <a:schemeClr val="dk1"/>
                </a:solidFill>
                <a:latin typeface="Lato"/>
                <a:ea typeface="Lato"/>
                <a:cs typeface="Lato"/>
                <a:sym typeface="Lato"/>
              </a:rPr>
              <a:t>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It’s important that students have an opportunity to answer Part A of the worksheet. If students need more time than allocated to do this, that’s fine and Part B can used as stretch material for more confident students.</a:t>
            </a:r>
            <a:endParaRPr>
              <a:latin typeface="Lato"/>
              <a:ea typeface="Lato"/>
              <a:cs typeface="Lato"/>
              <a:sym typeface="La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add24e6c6f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g1add24e6c6f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It’s important that students have an opportunity to answer Part A of the worksheet. If students need more time than allocated to do this, that’s fine and Part B can used as stretch material for more confident students.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05b4cb327c_0_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205b4cb327c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 </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It’s important that students have an opportunity to answer Part A of the worksheet. If students need more time than allocated to do this, that’s fine and Part B can used as stretch material for more confident students.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05b4cb327c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g205b4cb327c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3ce884b03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23ce884b03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t>Students use learning to respond to these questions in their books.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f090f3b208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g2f090f3b20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latin typeface="Lato"/>
                <a:ea typeface="Lato"/>
                <a:cs typeface="Lato"/>
                <a:sym typeface="Lato"/>
              </a:rPr>
              <a:t>This is what we call a budgeting framework - a method to use to support people to budget effectively.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It’s perhaps an ideal method to use but we need to appreciate that it’s not always easy to stick to - and that’s okay. At times, e.g, when inflation is high, our needs and wants segments may creep up and get bigger because prices are rising leaving less money to save. If that’s the current situation that’s okay, but we can use this to guide us so we can see how close we are and at least begin to understand how we’re spending on needs vs wants </a:t>
            </a:r>
            <a:endParaRPr>
              <a:latin typeface="Lato"/>
              <a:ea typeface="Lato"/>
              <a:cs typeface="Lato"/>
              <a:sym typeface="La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17b4d37473a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g17b4d37473a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4bd10484b6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g14bd10484b6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17b4d37473a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17b4d37473a_0_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 </a:t>
            </a:r>
            <a:endParaRPr b="1">
              <a:latin typeface="Lato"/>
              <a:ea typeface="Lato"/>
              <a:cs typeface="Lato"/>
              <a:sym typeface="Lato"/>
            </a:endParaRPr>
          </a:p>
          <a:p>
            <a:pPr indent="0" lvl="0" marL="0" marR="114300" rtl="0" algn="l">
              <a:lnSpc>
                <a:spcPct val="142857"/>
              </a:lnSpc>
              <a:spcBef>
                <a:spcPts val="500"/>
              </a:spcBef>
              <a:spcAft>
                <a:spcPts val="0"/>
              </a:spcAft>
              <a:buClr>
                <a:schemeClr val="dk1"/>
              </a:buClr>
              <a:buSzPts val="1100"/>
              <a:buFont typeface="Arial"/>
              <a:buNone/>
            </a:pPr>
            <a:r>
              <a:rPr lang="en-GB" sz="1050">
                <a:solidFill>
                  <a:schemeClr val="dk1"/>
                </a:solidFill>
                <a:highlight>
                  <a:srgbClr val="FFFFFF"/>
                </a:highlight>
                <a:latin typeface="Lato"/>
                <a:ea typeface="Lato"/>
                <a:cs typeface="Lato"/>
                <a:sym typeface="Lato"/>
              </a:rPr>
              <a:t>Stretch opportunity - ask students to work out the 'actual' spending on needs, wants and savings as a percentage of Karim’s total income to get a more accurate idea of how close/ far they are from the ideal 50:30:20</a:t>
            </a:r>
            <a:endParaRPr sz="1050">
              <a:solidFill>
                <a:schemeClr val="dk1"/>
              </a:solidFill>
              <a:highlight>
                <a:srgbClr val="FFFFFF"/>
              </a:highlight>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a6652b9aa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g1a6652b9aa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Actual amount spent on needs is greater by £50 than the ideal 50% amount. This is an opportunity to explain that during a cost of living crisis, where inflation (prices of goods and services) is rising at a high level, it is easier for spending on needs to exceed 50%. In this case, Karim hasn’t spent so much over the £1,000.</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Stretch - what percentage of his budget did Karim actually spend on needs? £1050/£2000 = 52.5%</a:t>
            </a:r>
            <a:endParaRPr>
              <a:latin typeface="Lato"/>
              <a:ea typeface="Lato"/>
              <a:cs typeface="Lato"/>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466ef7c9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1466ef7c98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lnSpc>
                <a:spcPct val="100000"/>
              </a:lnSpc>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a6652b9aac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g1a6652b9aac_0_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Actual amount spent on needs is greater by £50 than the ideal 50% amount. This is an opportunity to explain that during a cost of living crisis, where inflation (prices of goods and services) is rising at a high level, it is easier for spending on needs to exceed 50%. In this case, Karim hasn’t spent so much over the £1,000.</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Stretch - what percentage of his budget did Karim actually spend on needs? £1050/£2000 = 52.5%</a:t>
            </a:r>
            <a:endParaRPr>
              <a:latin typeface="Lato"/>
              <a:ea typeface="Lato"/>
              <a:cs typeface="Lato"/>
              <a:sym typeface="La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a6652b9aac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g1a6652b9aac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Actual amount spent on needs is greater by £50 than the ideal 50% amount. This is an opportunity to explain that during a cost of living crisis, where inflation (prices of goods and services) is rising at a high level, it is easier for spending on needs to exceed 50%. In this case, Karim hasn’t spent so much over the £1,000.</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Stretch - what percentage of his budget did Karim actually spend on needs? £1050/£2000 = 52.5%</a:t>
            </a:r>
            <a:endParaRPr>
              <a:latin typeface="Lato"/>
              <a:ea typeface="Lato"/>
              <a:cs typeface="Lato"/>
              <a:sym typeface="Lato"/>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4187d26f57118f2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g4187d26f57118f2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Ask for thumbs up, thumbs down. Then ask students to explain their opinion.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Overall, share with the class that Karim’s budget is pretty balanced. He has 20% of his money which can be used for saving, and spending on needs and wants is close to 50% and 30% respectively.</a:t>
            </a:r>
            <a:endParaRPr>
              <a:latin typeface="Lato"/>
              <a:ea typeface="Lato"/>
              <a:cs typeface="Lato"/>
              <a:sym typeface="Lato"/>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1646f31eaf0_0_3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g1646f31eaf0_0_30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add24e6c6f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g1add24e6c6f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05b4cb327c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5" name="Google Shape;385;g205b4cb327c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205b4cb327c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g205b4cb327c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1646f31eaf0_0_3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9" name="Google Shape;399;g1646f31eaf0_0_3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3ce884b032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8" name="Google Shape;408;g23ce884b03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Students use learning to respond to these questions in their books.</a:t>
            </a:r>
            <a:endParaRPr>
              <a:latin typeface="Lato"/>
              <a:ea typeface="Lato"/>
              <a:cs typeface="Lato"/>
              <a:sym typeface="Lato"/>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14bd10484b6_0_1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14bd10484b6_0_1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Ask students to share on a show of their hands how confident they feel with the success criteria from 1-10. This can help guide pace of lesson.</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2c63cc0bd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g132c63cc0bd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0" name="Google Shape;42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Elicit student feedback before sharing image descriptions on following slide</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4bd10484b6_0_1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1" name="Google Shape;431;g14bd10484b6_0_1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As individuals, we need to be savvy when it comes to how we split our remaining money across saving money in a bank, investing in stocks and shares (or other investments) and leaving some money in an emergency fund. General guidance is that an emergency fund should cover a minimum of 3 months of expenses.</a:t>
            </a:r>
            <a:endParaRPr>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More on savings and investments will be covered in later year group units.</a:t>
            </a:r>
            <a:endParaRPr>
              <a:latin typeface="Lato"/>
              <a:ea typeface="Lato"/>
              <a:cs typeface="Lato"/>
              <a:sym typeface="Lato"/>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8dbd52ed1_0_3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5" name="Google Shape;445;g138dbd52ed1_0_3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0000"/>
              </a:buClr>
              <a:buSzPts val="1100"/>
              <a:buFont typeface="Arial"/>
              <a:buNone/>
            </a:pPr>
            <a:r>
              <a:rPr lang="en-GB" sz="1400">
                <a:latin typeface="Lato"/>
                <a:ea typeface="Lato"/>
                <a:cs typeface="Lato"/>
                <a:sym typeface="Lato"/>
              </a:rPr>
              <a:t>Use the handout cards - as demonstrated in next slide. </a:t>
            </a:r>
            <a:endParaRPr sz="1400">
              <a:latin typeface="Lato"/>
              <a:ea typeface="Lato"/>
              <a:cs typeface="Lato"/>
              <a:sym typeface="Lato"/>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138dbd52ed1_0_3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4" name="Google Shape;454;g138dbd52ed1_0_3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69875" lvl="0" marL="269875" rtl="0" algn="l">
              <a:lnSpc>
                <a:spcPct val="100000"/>
              </a:lnSpc>
              <a:spcBef>
                <a:spcPts val="0"/>
              </a:spcBef>
              <a:spcAft>
                <a:spcPts val="0"/>
              </a:spcAft>
              <a:buClr>
                <a:schemeClr val="dk1"/>
              </a:buClr>
              <a:buSzPts val="1200"/>
              <a:buFont typeface="Calibri"/>
              <a:buChar char="●"/>
            </a:pPr>
            <a:r>
              <a:rPr lang="en-GB" sz="1200">
                <a:solidFill>
                  <a:schemeClr val="dk1"/>
                </a:solidFill>
                <a:latin typeface="Calibri"/>
                <a:ea typeface="Calibri"/>
                <a:cs typeface="Calibri"/>
                <a:sym typeface="Calibri"/>
              </a:rPr>
              <a:t>no expectation for pupils to share these with the class.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100"/>
              <a:buFont typeface="Arial"/>
              <a:buNone/>
            </a:pPr>
            <a:r>
              <a:t/>
            </a:r>
            <a:endParaRPr sz="1400">
              <a:latin typeface="Lato"/>
              <a:ea typeface="Lato"/>
              <a:cs typeface="Lato"/>
              <a:sym typeface="Lato"/>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8e987b3026_0_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4" name="Google Shape;464;g18e987b3026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Delivery instruction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t>Students to write down answers in notebooks for teacher review. Possible responses for Q3 include:</a:t>
            </a:r>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setting clear goals and timelines</a:t>
            </a:r>
            <a:endParaRPr>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considering needs vs wants</a:t>
            </a:r>
            <a:endParaRPr>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understanding priorities</a:t>
            </a:r>
            <a:endParaRPr>
              <a:solidFill>
                <a:schemeClr val="dk1"/>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highlight>
                  <a:srgbClr val="FFFFFF"/>
                </a:highlight>
              </a:rPr>
              <a:t>- saving regularly</a:t>
            </a:r>
            <a:endParaRPr>
              <a:solidFill>
                <a:schemeClr val="dk1"/>
              </a:solidFill>
              <a:highlight>
                <a:srgbClr val="FFFFFF"/>
              </a:highlight>
            </a:endParaRPr>
          </a:p>
          <a:p>
            <a:pPr indent="0" lvl="0" marL="0" rtl="0" algn="l">
              <a:lnSpc>
                <a:spcPct val="100000"/>
              </a:lnSpc>
              <a:spcBef>
                <a:spcPts val="0"/>
              </a:spcBef>
              <a:spcAft>
                <a:spcPts val="0"/>
              </a:spcAft>
              <a:buSzPts val="1100"/>
              <a:buNone/>
            </a:pPr>
            <a:r>
              <a:rPr lang="en-GB">
                <a:solidFill>
                  <a:schemeClr val="dk1"/>
                </a:solidFill>
                <a:highlight>
                  <a:srgbClr val="FFFFFF"/>
                </a:highlight>
              </a:rPr>
              <a:t>- using digital </a:t>
            </a:r>
            <a:r>
              <a:rPr lang="en-GB">
                <a:solidFill>
                  <a:schemeClr val="dk1"/>
                </a:solidFill>
                <a:highlight>
                  <a:srgbClr val="FFFFFF"/>
                </a:highlight>
                <a:extLst>
                  <a:ext uri="http://customooxmlschemas.google.com/">
                    <go:slidesCustomData xmlns:go="http://customooxmlschemas.google.com/" textRoundtripDataId="15"/>
                  </a:ext>
                </a:extLst>
              </a:rPr>
              <a:t>tools</a:t>
            </a:r>
            <a:r>
              <a:rPr lang="en-GB">
                <a:solidFill>
                  <a:schemeClr val="dk1"/>
                </a:solidFill>
                <a:highlight>
                  <a:srgbClr val="FFFFFF"/>
                </a:highlight>
              </a:rPr>
              <a:t> if they have a bank account</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1646f31eaf0_0_4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1646f31eaf0_0_4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Lato"/>
                <a:ea typeface="Lato"/>
                <a:cs typeface="Lato"/>
                <a:sym typeface="Lato"/>
              </a:rPr>
              <a:t>Ask students to share on a show of their hands how confident they feel with the success criteria from 1-10. </a:t>
            </a:r>
            <a:endParaRPr>
              <a:solidFill>
                <a:schemeClr val="dk1"/>
              </a:solidFill>
              <a:latin typeface="Lato"/>
              <a:ea typeface="Lato"/>
              <a:cs typeface="Lato"/>
              <a:sym typeface="Lato"/>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t/>
            </a:r>
            <a:endParaRPr>
              <a:latin typeface="Lato"/>
              <a:ea typeface="Lato"/>
              <a:cs typeface="Lato"/>
              <a:sym typeface="Lato"/>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38dbd52ed1_0_3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2" name="Google Shape;482;g138dbd52ed1_0_3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25fc1d34d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g25fc1d34dd2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157707a00a2_0_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6" name="Google Shape;506;g157707a00a2_0_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7707a00a2_0_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 name="Google Shape;79;g157707a00a2_0_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57707a00a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g157707a00a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latin typeface="Lato"/>
                <a:ea typeface="Lato"/>
                <a:cs typeface="Lato"/>
                <a:sym typeface="Lato"/>
              </a:rPr>
              <a:t>Teacher explanation</a:t>
            </a:r>
            <a:endParaRPr b="1">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While some items might fit clearly into the needs and wants categories, others might sit in the middle of the Venn diagram. Needs and wants may also be different for different people based on their circumstances and values; what people consider to be needs and wants may also change over time depending on their circumstances, jobs and priorities.</a:t>
            </a:r>
            <a:endParaRPr>
              <a:latin typeface="Lato"/>
              <a:ea typeface="Lato"/>
              <a:cs typeface="Lato"/>
              <a:sym typeface="La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646f31eaf0_0_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g1646f31eaf0_0_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Delivery instruction</a:t>
            </a:r>
            <a:endParaRPr b="1">
              <a:solidFill>
                <a:schemeClr val="dk1"/>
              </a:solidFill>
              <a:latin typeface="Lato"/>
              <a:ea typeface="Lato"/>
              <a:cs typeface="Lato"/>
              <a:sym typeface="Lato"/>
            </a:endParaRPr>
          </a:p>
          <a:p>
            <a:pPr indent="0" lvl="0" marL="0" rtl="0" algn="l">
              <a:lnSpc>
                <a:spcPct val="100000"/>
              </a:lnSpc>
              <a:spcBef>
                <a:spcPts val="0"/>
              </a:spcBef>
              <a:spcAft>
                <a:spcPts val="0"/>
              </a:spcAft>
              <a:buSzPts val="1100"/>
              <a:buNone/>
            </a:pPr>
            <a:r>
              <a:rPr lang="en-GB">
                <a:latin typeface="Lato"/>
                <a:ea typeface="Lato"/>
                <a:cs typeface="Lato"/>
                <a:sym typeface="Lato"/>
              </a:rPr>
              <a:t>Suggested to allow 2 mins.</a:t>
            </a:r>
            <a:endParaRPr>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646f31eaf0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646f31eaf0_0_1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Teacher explanation</a:t>
            </a:r>
            <a:endParaRPr b="1"/>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lang="en-GB" u="sng"/>
              <a:t>What is a budget?</a:t>
            </a:r>
            <a:endParaRPr u="sng"/>
          </a:p>
          <a:p>
            <a:pPr indent="0" lvl="0" marL="0" rtl="0" algn="l">
              <a:lnSpc>
                <a:spcPct val="100000"/>
              </a:lnSpc>
              <a:spcBef>
                <a:spcPts val="0"/>
              </a:spcBef>
              <a:spcAft>
                <a:spcPts val="0"/>
              </a:spcAft>
              <a:buSzPts val="1100"/>
              <a:buNone/>
            </a:pPr>
            <a:r>
              <a:rPr lang="en-GB"/>
              <a:t>Budgeting is a way of planning your finances to ensure that you have enough money to purchase items you want. It’s a way of tracking money coming in and money going out.</a:t>
            </a:r>
            <a:endParaRPr>
              <a:solidFill>
                <a:schemeClr val="dk1"/>
              </a:solidFill>
              <a:highlight>
                <a:srgbClr val="FFFFFF"/>
              </a:highlight>
            </a:endParaRPr>
          </a:p>
          <a:p>
            <a:pPr indent="0" lvl="0" marL="0" rtl="0" algn="l">
              <a:lnSpc>
                <a:spcPct val="100000"/>
              </a:lnSpc>
              <a:spcBef>
                <a:spcPts val="0"/>
              </a:spcBef>
              <a:spcAft>
                <a:spcPts val="0"/>
              </a:spcAft>
              <a:buSzPts val="1100"/>
              <a:buNone/>
            </a:pPr>
            <a:r>
              <a:t/>
            </a:r>
            <a:endParaRPr b="1" u="sng">
              <a:solidFill>
                <a:schemeClr val="dk1"/>
              </a:solidFill>
            </a:endParaRPr>
          </a:p>
          <a:p>
            <a:pPr indent="0" lvl="0" marL="0" rtl="0" algn="l">
              <a:lnSpc>
                <a:spcPct val="100000"/>
              </a:lnSpc>
              <a:spcBef>
                <a:spcPts val="0"/>
              </a:spcBef>
              <a:spcAft>
                <a:spcPts val="0"/>
              </a:spcAft>
              <a:buSzPts val="1100"/>
              <a:buNone/>
            </a:pPr>
            <a:r>
              <a:rPr lang="en-GB" u="sng">
                <a:solidFill>
                  <a:schemeClr val="dk1"/>
                </a:solidFill>
              </a:rPr>
              <a:t>Why budget?</a:t>
            </a:r>
            <a:endParaRPr u="sng">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There are numerous reasons for people to budget. Others may be mentioned that aren’t listed on the slide. This question may also bring up sensitivities so depersonalisation is key in the discussion.</a:t>
            </a:r>
            <a:endParaRPr>
              <a:solidFill>
                <a:schemeClr val="dk1"/>
              </a:solidFill>
            </a:endParaRPr>
          </a:p>
          <a:p>
            <a:pPr indent="0" lvl="0" marL="0" rtl="0" algn="l">
              <a:lnSpc>
                <a:spcPct val="100000"/>
              </a:lnSpc>
              <a:spcBef>
                <a:spcPts val="0"/>
              </a:spcBef>
              <a:spcAft>
                <a:spcPts val="0"/>
              </a:spcAft>
              <a:buSzPts val="1100"/>
              <a:buNone/>
            </a:pPr>
            <a:r>
              <a:t/>
            </a:r>
            <a:endParaRPr>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646f31eaf0_0_2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g1646f31eaf0_0_2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7" name="Shape 7"/>
        <p:cNvGrpSpPr/>
        <p:nvPr/>
      </p:nvGrpSpPr>
      <p:grpSpPr>
        <a:xfrm>
          <a:off x="0" y="0"/>
          <a:ext cx="0" cy="0"/>
          <a:chOff x="0" y="0"/>
          <a:chExt cx="0" cy="0"/>
        </a:xfrm>
      </p:grpSpPr>
      <p:sp>
        <p:nvSpPr>
          <p:cNvPr id="8" name="Google Shape;8;g2fe274562cb_0_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9" name="Google Shape;9;g2fe274562cb_0_2"/>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10" name="Google Shape;10;g2fe274562cb_0_2"/>
          <p:cNvPicPr preferRelativeResize="0"/>
          <p:nvPr/>
        </p:nvPicPr>
        <p:blipFill rotWithShape="1">
          <a:blip r:embed="rId3">
            <a:alphaModFix/>
          </a:blip>
          <a:srcRect b="-2280"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31" name="Shape 31"/>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32" name="Shape 32"/>
        <p:cNvGrpSpPr/>
        <p:nvPr/>
      </p:nvGrpSpPr>
      <p:grpSpPr>
        <a:xfrm>
          <a:off x="0" y="0"/>
          <a:ext cx="0" cy="0"/>
          <a:chOff x="0" y="0"/>
          <a:chExt cx="0" cy="0"/>
        </a:xfrm>
      </p:grpSpPr>
      <p:sp>
        <p:nvSpPr>
          <p:cNvPr id="33" name="Google Shape;33;g2fe274562cb_0_2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 name="Google Shape;34;g2fe274562cb_0_27"/>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
        <p:nvSpPr>
          <p:cNvPr id="35" name="Google Shape;35;g2fe274562cb_0_2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36" name="Shape 36"/>
        <p:cNvGrpSpPr/>
        <p:nvPr/>
      </p:nvGrpSpPr>
      <p:grpSpPr>
        <a:xfrm>
          <a:off x="0" y="0"/>
          <a:ext cx="0" cy="0"/>
          <a:chOff x="0" y="0"/>
          <a:chExt cx="0" cy="0"/>
        </a:xfrm>
      </p:grpSpPr>
      <p:pic>
        <p:nvPicPr>
          <p:cNvPr id="37" name="Google Shape;37;g2fe274562cb_0_31"/>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38" name="Google Shape;38;g2fe274562cb_0_31"/>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1">
  <p:cSld name="TITLE_ONLY_1_1_1">
    <p:bg>
      <p:bgPr>
        <a:solidFill>
          <a:srgbClr val="0543B3"/>
        </a:solidFill>
      </p:bgPr>
    </p:bg>
    <p:spTree>
      <p:nvGrpSpPr>
        <p:cNvPr id="39" name="Shape 39"/>
        <p:cNvGrpSpPr/>
        <p:nvPr/>
      </p:nvGrpSpPr>
      <p:grpSpPr>
        <a:xfrm>
          <a:off x="0" y="0"/>
          <a:ext cx="0" cy="0"/>
          <a:chOff x="0" y="0"/>
          <a:chExt cx="0" cy="0"/>
        </a:xfrm>
      </p:grpSpPr>
      <p:pic>
        <p:nvPicPr>
          <p:cNvPr id="40" name="Google Shape;40;g2fe274562cb_0_34"/>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1">
  <p:cSld name="Divider slide 2_1">
    <p:spTree>
      <p:nvGrpSpPr>
        <p:cNvPr id="41" name="Shape 41"/>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p:cSld name="Section slide 1">
    <p:spTree>
      <p:nvGrpSpPr>
        <p:cNvPr id="42" name="Shape 42"/>
        <p:cNvGrpSpPr/>
        <p:nvPr/>
      </p:nvGrpSpPr>
      <p:grpSpPr>
        <a:xfrm>
          <a:off x="0" y="0"/>
          <a:ext cx="0" cy="0"/>
          <a:chOff x="0" y="0"/>
          <a:chExt cx="0" cy="0"/>
        </a:xfrm>
      </p:grpSpPr>
      <p:sp>
        <p:nvSpPr>
          <p:cNvPr id="43" name="Google Shape;43;g2fe274562cb_0_37"/>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4" name="Google Shape;44;g2fe274562cb_0_37"/>
          <p:cNvPicPr preferRelativeResize="0"/>
          <p:nvPr/>
        </p:nvPicPr>
        <p:blipFill rotWithShape="1">
          <a:blip r:embed="rId2">
            <a:alphaModFix/>
          </a:blip>
          <a:srcRect b="-9684" l="-7535" r="-5779" t="-8129"/>
          <a:stretch/>
        </p:blipFill>
        <p:spPr>
          <a:xfrm>
            <a:off x="8055750" y="4325600"/>
            <a:ext cx="835000" cy="643375"/>
          </a:xfrm>
          <a:prstGeom prst="rect">
            <a:avLst/>
          </a:prstGeom>
          <a:noFill/>
          <a:ln>
            <a:noFill/>
          </a:ln>
        </p:spPr>
      </p:pic>
      <p:sp>
        <p:nvSpPr>
          <p:cNvPr id="45" name="Google Shape;45;g2fe274562cb_0_37"/>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p:cSld name="Section slide 1_1">
    <p:spTree>
      <p:nvGrpSpPr>
        <p:cNvPr id="46" name="Shape 46"/>
        <p:cNvGrpSpPr/>
        <p:nvPr/>
      </p:nvGrpSpPr>
      <p:grpSpPr>
        <a:xfrm>
          <a:off x="0" y="0"/>
          <a:ext cx="0" cy="0"/>
          <a:chOff x="0" y="0"/>
          <a:chExt cx="0" cy="0"/>
        </a:xfrm>
      </p:grpSpPr>
      <p:sp>
        <p:nvSpPr>
          <p:cNvPr id="47" name="Google Shape;47;g2fe274562cb_0_41"/>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g2fe274562cb_0_41"/>
          <p:cNvSpPr txBox="1"/>
          <p:nvPr/>
        </p:nvSpPr>
        <p:spPr>
          <a:xfrm>
            <a:off x="379375" y="406150"/>
            <a:ext cx="7731600" cy="51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900">
                <a:solidFill>
                  <a:srgbClr val="FF8022"/>
                </a:solidFill>
                <a:latin typeface="Lato Black"/>
                <a:ea typeface="Lato Black"/>
                <a:cs typeface="Lato Black"/>
                <a:sym typeface="Lato Black"/>
              </a:rPr>
              <a:t>Text here</a:t>
            </a:r>
            <a:endParaRPr b="1" sz="2900">
              <a:solidFill>
                <a:srgbClr val="FF8022"/>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2">
  <p:cSld name="Divider/pullout 1">
    <p:bg>
      <p:bgPr>
        <a:solidFill>
          <a:srgbClr val="0543B3"/>
        </a:solidFill>
      </p:bgPr>
    </p:bg>
    <p:spTree>
      <p:nvGrpSpPr>
        <p:cNvPr id="49" name="Shape 49"/>
        <p:cNvGrpSpPr/>
        <p:nvPr/>
      </p:nvGrpSpPr>
      <p:grpSpPr>
        <a:xfrm>
          <a:off x="0" y="0"/>
          <a:ext cx="0" cy="0"/>
          <a:chOff x="0" y="0"/>
          <a:chExt cx="0" cy="0"/>
        </a:xfrm>
      </p:grpSpPr>
      <p:pic>
        <p:nvPicPr>
          <p:cNvPr id="50" name="Google Shape;50;g2fe274562cb_0_44"/>
          <p:cNvPicPr preferRelativeResize="0"/>
          <p:nvPr/>
        </p:nvPicPr>
        <p:blipFill rotWithShape="1">
          <a:blip r:embed="rId2">
            <a:alphaModFix/>
          </a:blip>
          <a:srcRect b="0" l="0" r="0" t="0"/>
          <a:stretch/>
        </p:blipFill>
        <p:spPr>
          <a:xfrm>
            <a:off x="8052064" y="4271278"/>
            <a:ext cx="793551" cy="5854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1" name="Shape 11"/>
        <p:cNvGrpSpPr/>
        <p:nvPr/>
      </p:nvGrpSpPr>
      <p:grpSpPr>
        <a:xfrm>
          <a:off x="0" y="0"/>
          <a:ext cx="0" cy="0"/>
          <a:chOff x="0" y="0"/>
          <a:chExt cx="0" cy="0"/>
        </a:xfrm>
      </p:grpSpPr>
      <p:sp>
        <p:nvSpPr>
          <p:cNvPr id="12" name="Google Shape;12;g2fe274562cb_0_6"/>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3" name="Google Shape;13;g2fe274562cb_0_6"/>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1">
  <p:cSld name="TITLE_ONLY_1_1">
    <p:bg>
      <p:bgPr>
        <a:solidFill>
          <a:srgbClr val="0543B3"/>
        </a:solidFill>
      </p:bgPr>
    </p:bg>
    <p:spTree>
      <p:nvGrpSpPr>
        <p:cNvPr id="14" name="Shape 14"/>
        <p:cNvGrpSpPr/>
        <p:nvPr/>
      </p:nvGrpSpPr>
      <p:grpSpPr>
        <a:xfrm>
          <a:off x="0" y="0"/>
          <a:ext cx="0" cy="0"/>
          <a:chOff x="0" y="0"/>
          <a:chExt cx="0" cy="0"/>
        </a:xfrm>
      </p:grpSpPr>
      <p:pic>
        <p:nvPicPr>
          <p:cNvPr id="15" name="Google Shape;15;g2fe274562cb_0_9"/>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16" name="Shape 16"/>
        <p:cNvGrpSpPr/>
        <p:nvPr/>
      </p:nvGrpSpPr>
      <p:grpSpPr>
        <a:xfrm>
          <a:off x="0" y="0"/>
          <a:ext cx="0" cy="0"/>
          <a:chOff x="0" y="0"/>
          <a:chExt cx="0" cy="0"/>
        </a:xfrm>
      </p:grpSpPr>
      <p:pic>
        <p:nvPicPr>
          <p:cNvPr id="17" name="Google Shape;17;g2fe274562cb_0_1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8" name="Shape 18"/>
        <p:cNvGrpSpPr/>
        <p:nvPr/>
      </p:nvGrpSpPr>
      <p:grpSpPr>
        <a:xfrm>
          <a:off x="0" y="0"/>
          <a:ext cx="0" cy="0"/>
          <a:chOff x="0" y="0"/>
          <a:chExt cx="0" cy="0"/>
        </a:xfrm>
      </p:grpSpPr>
      <p:pic>
        <p:nvPicPr>
          <p:cNvPr id="19" name="Google Shape;19;g2fe274562cb_0_13"/>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20" name="Shape 20"/>
        <p:cNvGrpSpPr/>
        <p:nvPr/>
      </p:nvGrpSpPr>
      <p:grpSpPr>
        <a:xfrm>
          <a:off x="0" y="0"/>
          <a:ext cx="0" cy="0"/>
          <a:chOff x="0" y="0"/>
          <a:chExt cx="0" cy="0"/>
        </a:xfrm>
      </p:grpSpPr>
      <p:pic>
        <p:nvPicPr>
          <p:cNvPr id="21" name="Google Shape;21;g2fe274562cb_0_15"/>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type="secHead">
  <p:cSld name="SECTION_HEADER">
    <p:bg>
      <p:bgPr>
        <a:solidFill>
          <a:srgbClr val="262A33"/>
        </a:solidFill>
      </p:bgPr>
    </p:bg>
    <p:spTree>
      <p:nvGrpSpPr>
        <p:cNvPr id="22" name="Shape 22"/>
        <p:cNvGrpSpPr/>
        <p:nvPr/>
      </p:nvGrpSpPr>
      <p:grpSpPr>
        <a:xfrm>
          <a:off x="0" y="0"/>
          <a:ext cx="0" cy="0"/>
          <a:chOff x="0" y="0"/>
          <a:chExt cx="0" cy="0"/>
        </a:xfrm>
      </p:grpSpPr>
      <p:sp>
        <p:nvSpPr>
          <p:cNvPr id="23" name="Google Shape;23;g2fe274562cb_0_17"/>
          <p:cNvSpPr txBox="1"/>
          <p:nvPr/>
        </p:nvSpPr>
        <p:spPr>
          <a:xfrm>
            <a:off x="388800" y="298800"/>
            <a:ext cx="6785400" cy="7815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8022"/>
                </a:solidFill>
                <a:latin typeface="Lato"/>
                <a:ea typeface="Lato"/>
                <a:cs typeface="Lato"/>
                <a:sym typeface="Lato"/>
              </a:rPr>
              <a:t>Contents</a:t>
            </a:r>
            <a:endParaRPr b="1" i="0" sz="2400" u="none" cap="none" strike="noStrike">
              <a:solidFill>
                <a:srgbClr val="FF8022"/>
              </a:solidFill>
              <a:latin typeface="Lato"/>
              <a:ea typeface="Lato"/>
              <a:cs typeface="Lato"/>
              <a:sym typeface="Lato"/>
            </a:endParaRPr>
          </a:p>
        </p:txBody>
      </p:sp>
      <p:pic>
        <p:nvPicPr>
          <p:cNvPr id="24" name="Google Shape;24;g2fe274562cb_0_17"/>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
        <p:nvSpPr>
          <p:cNvPr id="25" name="Google Shape;25;g2fe274562cb_0_1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26" name="Shape 26"/>
        <p:cNvGrpSpPr/>
        <p:nvPr/>
      </p:nvGrpSpPr>
      <p:grpSpPr>
        <a:xfrm>
          <a:off x="0" y="0"/>
          <a:ext cx="0" cy="0"/>
          <a:chOff x="0" y="0"/>
          <a:chExt cx="0" cy="0"/>
        </a:xfrm>
      </p:grpSpPr>
      <p:pic>
        <p:nvPicPr>
          <p:cNvPr id="27" name="Google Shape;27;g2fe274562cb_0_21"/>
          <p:cNvPicPr preferRelativeResize="0"/>
          <p:nvPr/>
        </p:nvPicPr>
        <p:blipFill rotWithShape="1">
          <a:blip r:embed="rId2">
            <a:alphaModFix/>
          </a:blip>
          <a:srcRect b="-8415" l="-5675" r="-7635" t="-10644"/>
          <a:stretch/>
        </p:blipFill>
        <p:spPr>
          <a:xfrm>
            <a:off x="8069450" y="4311925"/>
            <a:ext cx="835000" cy="6502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28" name="Shape 28"/>
        <p:cNvGrpSpPr/>
        <p:nvPr/>
      </p:nvGrpSpPr>
      <p:grpSpPr>
        <a:xfrm>
          <a:off x="0" y="0"/>
          <a:ext cx="0" cy="0"/>
          <a:chOff x="0" y="0"/>
          <a:chExt cx="0" cy="0"/>
        </a:xfrm>
      </p:grpSpPr>
      <p:sp>
        <p:nvSpPr>
          <p:cNvPr id="29" name="Google Shape;29;g2fe274562cb_0_23"/>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 name="Google Shape;30;g2fe274562cb_0_23"/>
          <p:cNvPicPr preferRelativeResize="0"/>
          <p:nvPr/>
        </p:nvPicPr>
        <p:blipFill rotWithShape="1">
          <a:blip r:embed="rId2">
            <a:alphaModFix/>
          </a:blip>
          <a:srcRect b="-9683" l="-7535" r="-5779" t="-8128"/>
          <a:stretch/>
        </p:blipFill>
        <p:spPr>
          <a:xfrm>
            <a:off x="8055750" y="4325600"/>
            <a:ext cx="835000" cy="64337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18"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g2fe274562cb_0_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hyperlink" Target="https://www.youtube.com/watch?v=Zc69z7wqzK4" TargetMode="External"/><Relationship Id="rId4" Type="http://schemas.openxmlformats.org/officeDocument/2006/relationships/image" Target="../media/image7.png"/><Relationship Id="rId5" Type="http://schemas.openxmlformats.org/officeDocument/2006/relationships/hyperlink" Target="http://www.youtube.com/watch?v=Zc69z7wqzK4" TargetMode="External"/><Relationship Id="rId6"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4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7.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3.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3.png"/><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8.png"/><Relationship Id="rId4" Type="http://schemas.openxmlformats.org/officeDocument/2006/relationships/image" Target="../media/image36.png"/><Relationship Id="rId5"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0.jpg"/><Relationship Id="rId4" Type="http://schemas.openxmlformats.org/officeDocument/2006/relationships/image" Target="../media/image34.jpg"/><Relationship Id="rId5" Type="http://schemas.openxmlformats.org/officeDocument/2006/relationships/image" Target="../media/image32.jpg"/><Relationship Id="rId6" Type="http://schemas.openxmlformats.org/officeDocument/2006/relationships/image" Target="../media/image37.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 Id="rId3" Type="http://schemas.openxmlformats.org/officeDocument/2006/relationships/hyperlink" Target="https://www.citizensadvice.org.uk/debt-and-money/" TargetMode="External"/><Relationship Id="rId4" Type="http://schemas.openxmlformats.org/officeDocument/2006/relationships/image" Target="../media/image27.png"/><Relationship Id="rId5" Type="http://schemas.openxmlformats.org/officeDocument/2006/relationships/image" Target="../media/image38.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s://resources.ftflic.com/" TargetMode="External"/><Relationship Id="rId4" Type="http://schemas.openxmlformats.org/officeDocument/2006/relationships/hyperlink" Target="https://resources.ftflic.com/" TargetMode="External"/><Relationship Id="rId5" Type="http://schemas.openxmlformats.org/officeDocument/2006/relationships/hyperlink" Target="https://natwestthrive.com/resource-hub/becoming-a-budget-master" TargetMode="External"/><Relationship Id="rId6" Type="http://schemas.openxmlformats.org/officeDocument/2006/relationships/hyperlink" Target="https://www.bbc.co.uk/bitesize/guides/z8jv4wx/revision/1" TargetMode="External"/><Relationship Id="rId7" Type="http://schemas.openxmlformats.org/officeDocument/2006/relationships/hyperlink" Target="https://www.bbc.co.uk/newsround/6837009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54" name="Shape 54"/>
        <p:cNvGrpSpPr/>
        <p:nvPr/>
      </p:nvGrpSpPr>
      <p:grpSpPr>
        <a:xfrm>
          <a:off x="0" y="0"/>
          <a:ext cx="0" cy="0"/>
          <a:chOff x="0" y="0"/>
          <a:chExt cx="0" cy="0"/>
        </a:xfrm>
      </p:grpSpPr>
      <p:sp>
        <p:nvSpPr>
          <p:cNvPr id="55" name="Google Shape;55;p1"/>
          <p:cNvSpPr txBox="1"/>
          <p:nvPr>
            <p:ph type="ctrTitle"/>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GB" sz="4800" u="none" cap="none" strike="noStrike">
                <a:solidFill>
                  <a:schemeClr val="lt1"/>
                </a:solidFill>
                <a:latin typeface="Lato Black"/>
                <a:ea typeface="Lato Black"/>
                <a:cs typeface="Lato Black"/>
                <a:sym typeface="Lato Black"/>
              </a:rPr>
              <a:t>How to take care of monthly money</a:t>
            </a:r>
            <a:endParaRPr b="1" i="0" sz="4800" u="none" cap="none" strike="noStrike">
              <a:solidFill>
                <a:schemeClr val="lt1"/>
              </a:solidFill>
              <a:latin typeface="Lato Black"/>
              <a:ea typeface="Lato Black"/>
              <a:cs typeface="Lato Black"/>
              <a:sym typeface="Lato Black"/>
            </a:endParaRPr>
          </a:p>
        </p:txBody>
      </p:sp>
      <p:sp>
        <p:nvSpPr>
          <p:cNvPr id="56" name="Google Shape;56;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Three (recommended for Year 7)</a:t>
            </a:r>
            <a:endParaRPr b="1" i="0" sz="1000" u="none" cap="none" strike="noStrike">
              <a:solidFill>
                <a:schemeClr val="accent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1" name="Shape 131"/>
        <p:cNvGrpSpPr/>
        <p:nvPr/>
      </p:nvGrpSpPr>
      <p:grpSpPr>
        <a:xfrm>
          <a:off x="0" y="0"/>
          <a:ext cx="0" cy="0"/>
          <a:chOff x="0" y="0"/>
          <a:chExt cx="0" cy="0"/>
        </a:xfrm>
      </p:grpSpPr>
      <p:sp>
        <p:nvSpPr>
          <p:cNvPr id="132" name="Google Shape;132;g14bd10484b6_0_94"/>
          <p:cNvSpPr txBox="1"/>
          <p:nvPr/>
        </p:nvSpPr>
        <p:spPr>
          <a:xfrm>
            <a:off x="442300" y="980350"/>
            <a:ext cx="4712100" cy="7353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2600" u="none" cap="none" strike="noStrike">
                <a:solidFill>
                  <a:schemeClr val="lt1"/>
                </a:solidFill>
                <a:latin typeface="Lato"/>
                <a:ea typeface="Lato"/>
                <a:cs typeface="Lato"/>
                <a:sym typeface="Lato"/>
              </a:rPr>
              <a:t>How might apps be able to help people with budgeting?</a:t>
            </a:r>
            <a:endParaRPr b="0" i="0" sz="2600" u="none" cap="none" strike="noStrike">
              <a:solidFill>
                <a:schemeClr val="lt1"/>
              </a:solidFill>
              <a:latin typeface="Lato"/>
              <a:ea typeface="Lato"/>
              <a:cs typeface="Lato"/>
              <a:sym typeface="Lato"/>
            </a:endParaRPr>
          </a:p>
        </p:txBody>
      </p:sp>
      <p:sp>
        <p:nvSpPr>
          <p:cNvPr id="133" name="Google Shape;133;g14bd10484b6_0_94"/>
          <p:cNvSpPr txBox="1"/>
          <p:nvPr/>
        </p:nvSpPr>
        <p:spPr>
          <a:xfrm>
            <a:off x="280400" y="21370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g14bd10484b6_0_94"/>
          <p:cNvSpPr txBox="1"/>
          <p:nvPr/>
        </p:nvSpPr>
        <p:spPr>
          <a:xfrm>
            <a:off x="442300" y="1978225"/>
            <a:ext cx="5346000" cy="28101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latin typeface="Lato"/>
                <a:ea typeface="Lato"/>
                <a:cs typeface="Lato"/>
                <a:sym typeface="Lato"/>
              </a:rPr>
              <a:t>Watch the video explaining how  digital budgeting tools can be used: </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18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1800" u="none" cap="none" strike="noStrike">
                <a:solidFill>
                  <a:schemeClr val="lt1"/>
                </a:solidFill>
                <a:latin typeface="Lato"/>
                <a:ea typeface="Lato"/>
                <a:cs typeface="Lato"/>
                <a:sym typeface="Lato"/>
              </a:rPr>
              <a:t>Write down </a:t>
            </a:r>
            <a:r>
              <a:rPr b="1" i="0" lang="en-GB" sz="1800" u="none" cap="none" strike="noStrike">
                <a:solidFill>
                  <a:schemeClr val="lt1"/>
                </a:solidFill>
                <a:latin typeface="Lato"/>
                <a:ea typeface="Lato"/>
                <a:cs typeface="Lato"/>
                <a:sym typeface="Lato"/>
              </a:rPr>
              <a:t>3</a:t>
            </a:r>
            <a:r>
              <a:rPr b="0" i="0" lang="en-GB" sz="1800" u="none" cap="none" strike="noStrike">
                <a:solidFill>
                  <a:schemeClr val="lt1"/>
                </a:solidFill>
                <a:latin typeface="Lato"/>
                <a:ea typeface="Lato"/>
                <a:cs typeface="Lato"/>
                <a:sym typeface="Lato"/>
              </a:rPr>
              <a:t> things digital apps allow you to do</a:t>
            </a:r>
            <a:endParaRPr b="0" i="0" sz="18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t/>
            </a:r>
            <a:endParaRPr b="1" i="0" sz="1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100"/>
              <a:buFont typeface="Arial"/>
              <a:buNone/>
            </a:pPr>
            <a:r>
              <a:rPr b="1" i="0" lang="en-GB" sz="1000" u="none" cap="none" strike="noStrike">
                <a:solidFill>
                  <a:schemeClr val="lt1"/>
                </a:solidFill>
                <a:latin typeface="Lato"/>
                <a:ea typeface="Lato"/>
                <a:cs typeface="Lato"/>
                <a:sym typeface="Lato"/>
              </a:rPr>
              <a:t>Video: </a:t>
            </a:r>
            <a:r>
              <a:rPr b="1" lang="en-GB" sz="1000" u="sng">
                <a:solidFill>
                  <a:schemeClr val="lt1"/>
                </a:solidFill>
                <a:latin typeface="Lato"/>
                <a:ea typeface="Lato"/>
                <a:cs typeface="Lato"/>
                <a:sym typeface="Lato"/>
                <a:hlinkClick r:id="rId3">
                  <a:extLst>
                    <a:ext uri="{A12FA001-AC4F-418D-AE19-62706E023703}">
                      <ahyp:hlinkClr val="tx"/>
                    </a:ext>
                  </a:extLst>
                </a:hlinkClick>
              </a:rPr>
              <a:t>Digital Budgeting Tools</a:t>
            </a:r>
            <a:endParaRPr b="0" i="0" sz="1800" u="none" cap="none" strike="noStrike">
              <a:solidFill>
                <a:schemeClr val="lt1"/>
              </a:solidFill>
              <a:latin typeface="Lato"/>
              <a:ea typeface="Lato"/>
              <a:cs typeface="Lato"/>
              <a:sym typeface="Lato"/>
            </a:endParaRPr>
          </a:p>
        </p:txBody>
      </p:sp>
      <p:sp>
        <p:nvSpPr>
          <p:cNvPr id="135" name="Google Shape;135;g14bd10484b6_0_94"/>
          <p:cNvSpPr txBox="1"/>
          <p:nvPr/>
        </p:nvSpPr>
        <p:spPr>
          <a:xfrm>
            <a:off x="442300" y="401173"/>
            <a:ext cx="55722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Digital budgeting tools</a:t>
            </a:r>
            <a:endParaRPr b="1" i="0" sz="2900" u="none" cap="none" strike="noStrike">
              <a:solidFill>
                <a:schemeClr val="lt1"/>
              </a:solidFill>
              <a:latin typeface="Lato"/>
              <a:ea typeface="Lato"/>
              <a:cs typeface="Lato"/>
              <a:sym typeface="Lato"/>
            </a:endParaRPr>
          </a:p>
        </p:txBody>
      </p:sp>
      <p:pic>
        <p:nvPicPr>
          <p:cNvPr id="136" name="Google Shape;136;g14bd10484b6_0_94"/>
          <p:cNvPicPr preferRelativeResize="0"/>
          <p:nvPr/>
        </p:nvPicPr>
        <p:blipFill rotWithShape="1">
          <a:blip r:embed="rId4">
            <a:alphaModFix/>
          </a:blip>
          <a:srcRect b="0" l="0" r="0" t="0"/>
          <a:stretch/>
        </p:blipFill>
        <p:spPr>
          <a:xfrm>
            <a:off x="5788225" y="352374"/>
            <a:ext cx="2359250" cy="4053174"/>
          </a:xfrm>
          <a:prstGeom prst="rect">
            <a:avLst/>
          </a:prstGeom>
          <a:noFill/>
          <a:ln>
            <a:noFill/>
          </a:ln>
        </p:spPr>
      </p:pic>
      <p:pic>
        <p:nvPicPr>
          <p:cNvPr id="137" name="Google Shape;137;g14bd10484b6_0_94" title="Digital Budgeting Tools">
            <a:hlinkClick r:id="rId5"/>
          </p:cNvPr>
          <p:cNvPicPr preferRelativeResize="0"/>
          <p:nvPr/>
        </p:nvPicPr>
        <p:blipFill rotWithShape="1">
          <a:blip r:embed="rId6">
            <a:alphaModFix/>
          </a:blip>
          <a:srcRect b="0" l="0" r="0" t="0"/>
          <a:stretch/>
        </p:blipFill>
        <p:spPr>
          <a:xfrm>
            <a:off x="442300" y="2678425"/>
            <a:ext cx="2373289" cy="1334975"/>
          </a:xfrm>
          <a:prstGeom prst="rect">
            <a:avLst/>
          </a:prstGeom>
          <a:noFill/>
          <a:ln>
            <a:noFill/>
          </a:ln>
        </p:spPr>
      </p:pic>
      <p:sp>
        <p:nvSpPr>
          <p:cNvPr id="138" name="Google Shape;138;g14bd10484b6_0_94"/>
          <p:cNvSpPr txBox="1"/>
          <p:nvPr/>
        </p:nvSpPr>
        <p:spPr>
          <a:xfrm>
            <a:off x="3537850" y="4596200"/>
            <a:ext cx="4051800" cy="4308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chemeClr val="lt1"/>
                </a:solidFill>
                <a:latin typeface="Lato"/>
                <a:ea typeface="Lato"/>
                <a:cs typeface="Lato"/>
                <a:sym typeface="Lato"/>
              </a:rPr>
              <a:t>Terms to consider:</a:t>
            </a:r>
            <a:endParaRPr sz="900">
              <a:solidFill>
                <a:schemeClr val="lt1"/>
              </a:solidFill>
              <a:latin typeface="Lato"/>
              <a:ea typeface="Lato"/>
              <a:cs typeface="Lato"/>
              <a:sym typeface="Lato"/>
            </a:endParaRPr>
          </a:p>
          <a:p>
            <a:pPr indent="0" lvl="0" marL="0" rtl="0" algn="ctr">
              <a:spcBef>
                <a:spcPts val="0"/>
              </a:spcBef>
              <a:spcAft>
                <a:spcPts val="0"/>
              </a:spcAft>
              <a:buNone/>
            </a:pPr>
            <a:r>
              <a:rPr lang="en-GB" sz="900">
                <a:solidFill>
                  <a:schemeClr val="lt1"/>
                </a:solidFill>
                <a:latin typeface="Lato"/>
                <a:ea typeface="Lato"/>
                <a:cs typeface="Lato"/>
                <a:sym typeface="Lato"/>
              </a:rPr>
              <a:t>s</a:t>
            </a:r>
            <a:r>
              <a:rPr lang="en-GB" sz="900">
                <a:solidFill>
                  <a:schemeClr val="lt1"/>
                </a:solidFill>
                <a:latin typeface="Lato"/>
                <a:ea typeface="Lato"/>
                <a:cs typeface="Lato"/>
                <a:sym typeface="Lato"/>
              </a:rPr>
              <a:t>pending - saving - goal - awareness - categories - managing money - apps</a:t>
            </a:r>
            <a:endParaRPr sz="900">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add24e6c6f_0_9"/>
          <p:cNvSpPr txBox="1"/>
          <p:nvPr/>
        </p:nvSpPr>
        <p:spPr>
          <a:xfrm>
            <a:off x="4271125" y="1560875"/>
            <a:ext cx="4536300" cy="324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Can you summarise why it’s important for Charlie to budget? (2-3 sentences)</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Stretch: What can Charlie do to save money?</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p:txBody>
      </p:sp>
      <p:sp>
        <p:nvSpPr>
          <p:cNvPr id="144" name="Google Shape;144;g1add24e6c6f_0_9"/>
          <p:cNvSpPr txBox="1"/>
          <p:nvPr/>
        </p:nvSpPr>
        <p:spPr>
          <a:xfrm>
            <a:off x="420678" y="4030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Budgeting - Over to you!</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t/>
            </a:r>
            <a:endParaRPr b="0" i="0" sz="2700" u="none" cap="none" strike="noStrike">
              <a:solidFill>
                <a:schemeClr val="lt1"/>
              </a:solidFill>
              <a:latin typeface="Lato"/>
              <a:ea typeface="Lato"/>
              <a:cs typeface="Lato"/>
              <a:sym typeface="Lato"/>
            </a:endParaRPr>
          </a:p>
        </p:txBody>
      </p:sp>
      <p:sp>
        <p:nvSpPr>
          <p:cNvPr id="145" name="Google Shape;145;g1add24e6c6f_0_9"/>
          <p:cNvSpPr txBox="1"/>
          <p:nvPr/>
        </p:nvSpPr>
        <p:spPr>
          <a:xfrm>
            <a:off x="5654275" y="10645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g1add24e6c6f_0_9"/>
          <p:cNvPicPr preferRelativeResize="0"/>
          <p:nvPr/>
        </p:nvPicPr>
        <p:blipFill rotWithShape="1">
          <a:blip r:embed="rId3">
            <a:alphaModFix/>
          </a:blip>
          <a:srcRect b="0" l="0" r="0" t="0"/>
          <a:stretch/>
        </p:blipFill>
        <p:spPr>
          <a:xfrm>
            <a:off x="446400" y="2968000"/>
            <a:ext cx="2241750" cy="1579225"/>
          </a:xfrm>
          <a:prstGeom prst="rect">
            <a:avLst/>
          </a:prstGeom>
          <a:noFill/>
          <a:ln>
            <a:noFill/>
          </a:ln>
        </p:spPr>
      </p:pic>
      <p:sp>
        <p:nvSpPr>
          <p:cNvPr id="147" name="Google Shape;147;g1add24e6c6f_0_9"/>
          <p:cNvSpPr/>
          <p:nvPr/>
        </p:nvSpPr>
        <p:spPr>
          <a:xfrm>
            <a:off x="336575" y="1464725"/>
            <a:ext cx="3708000" cy="1352700"/>
          </a:xfrm>
          <a:prstGeom prst="wedgeRoundRectCallout">
            <a:avLst>
              <a:gd fmla="val 1791" name="adj1"/>
              <a:gd fmla="val 73880" name="adj2"/>
              <a:gd fmla="val 0" name="adj3"/>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I would love to go to the cinema with my sister. However, I’ve now factored in the bus price and the fact that I need to buy my best friend a birthday present, and I don’t have enough money in my budget.</a:t>
            </a:r>
            <a:endParaRPr b="1" i="0" sz="1400" u="none" cap="none" strike="noStrike">
              <a:solidFill>
                <a:schemeClr val="dk1"/>
              </a:solidFill>
              <a:latin typeface="Lato"/>
              <a:ea typeface="Lato"/>
              <a:cs typeface="Lato"/>
              <a:sym typeface="Lato"/>
            </a:endParaRPr>
          </a:p>
        </p:txBody>
      </p:sp>
      <p:sp>
        <p:nvSpPr>
          <p:cNvPr id="148" name="Google Shape;148;g1add24e6c6f_0_9"/>
          <p:cNvSpPr txBox="1"/>
          <p:nvPr/>
        </p:nvSpPr>
        <p:spPr>
          <a:xfrm>
            <a:off x="1082550" y="4547225"/>
            <a:ext cx="10782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Charlie</a:t>
            </a:r>
            <a:endParaRPr b="0" i="0" sz="1400" u="none" cap="none" strike="noStrike">
              <a:solidFill>
                <a:schemeClr val="lt1"/>
              </a:solidFill>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g1646f31eaf0_0_23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1646f31eaf0_0_23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155" name="Google Shape;155;g1646f31eaf0_0_235"/>
          <p:cNvSpPr txBox="1"/>
          <p:nvPr/>
        </p:nvSpPr>
        <p:spPr>
          <a:xfrm>
            <a:off x="488176" y="1274075"/>
            <a:ext cx="7319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budget is and why it is important </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budgets, looking at income and expenses</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Set budgeting goals and ways to plan for the future</a:t>
            </a:r>
            <a:r>
              <a:rPr b="0" i="0" lang="en-GB" sz="2200" u="none" cap="none" strike="noStrike">
                <a:solidFill>
                  <a:schemeClr val="lt1"/>
                </a:solidFill>
                <a:latin typeface="Lato Light"/>
                <a:ea typeface="Lato Light"/>
                <a:cs typeface="Lato Light"/>
                <a:sym typeface="Lato Light"/>
              </a:rPr>
              <a:t> </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2dcae94d799_0_0"/>
          <p:cNvSpPr txBox="1"/>
          <p:nvPr/>
        </p:nvSpPr>
        <p:spPr>
          <a:xfrm>
            <a:off x="1870075" y="1355700"/>
            <a:ext cx="3458100" cy="28938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2200" u="none" cap="none" strike="noStrike">
                <a:solidFill>
                  <a:srgbClr val="000000"/>
                </a:solidFill>
                <a:latin typeface="Lato"/>
                <a:ea typeface="Lato"/>
                <a:cs typeface="Lato"/>
                <a:sym typeface="Lato"/>
              </a:rPr>
              <a:t>Meet Karim</a:t>
            </a:r>
            <a:endParaRPr b="1" i="0" sz="22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000" u="none" cap="none" strike="noStrike">
                <a:solidFill>
                  <a:srgbClr val="000000"/>
                </a:solidFill>
                <a:latin typeface="Lato"/>
                <a:ea typeface="Lato"/>
                <a:cs typeface="Lato"/>
                <a:sym typeface="Lato"/>
              </a:rPr>
              <a:t>Karim works part time and has put together a list of his income and expenses. </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sz="2000">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2000" u="none" cap="none" strike="noStrike">
                <a:solidFill>
                  <a:srgbClr val="000000"/>
                </a:solidFill>
                <a:latin typeface="Lato"/>
                <a:ea typeface="Lato"/>
                <a:cs typeface="Lato"/>
                <a:sym typeface="Lato"/>
              </a:rPr>
              <a:t>He now needs your help to work out whether his budget </a:t>
            </a:r>
            <a:r>
              <a:rPr b="0" i="0" lang="en-GB" sz="2000" u="none" cap="none" strike="noStrike">
                <a:solidFill>
                  <a:srgbClr val="000000"/>
                </a:solidFill>
                <a:latin typeface="Lato"/>
                <a:ea typeface="Lato"/>
                <a:cs typeface="Lato"/>
                <a:sym typeface="Lato"/>
                <a:extLst>
                  <a:ext uri="http://customooxmlschemas.google.com/">
                    <go:slidesCustomData xmlns:go="http://customooxmlschemas.google.com/" textRoundtripDataId="9"/>
                  </a:ext>
                </a:extLst>
              </a:rPr>
              <a:t>balances</a:t>
            </a:r>
            <a:r>
              <a:rPr b="0" i="0" lang="en-GB" sz="2000" u="none" cap="none" strike="noStrike">
                <a:solidFill>
                  <a:srgbClr val="000000"/>
                </a:solidFill>
                <a:latin typeface="Lato"/>
                <a:ea typeface="Lato"/>
                <a:cs typeface="Lato"/>
                <a:sym typeface="Lato"/>
              </a:rPr>
              <a:t>.</a:t>
            </a:r>
            <a:endParaRPr b="0" i="0" sz="2000" u="none" cap="none" strike="noStrike">
              <a:solidFill>
                <a:srgbClr val="000000"/>
              </a:solidFill>
              <a:latin typeface="Lato"/>
              <a:ea typeface="Lato"/>
              <a:cs typeface="Lato"/>
              <a:sym typeface="Lato"/>
            </a:endParaRPr>
          </a:p>
        </p:txBody>
      </p:sp>
      <p:sp>
        <p:nvSpPr>
          <p:cNvPr id="161" name="Google Shape;161;g2dcae94d799_0_0"/>
          <p:cNvSpPr txBox="1"/>
          <p:nvPr/>
        </p:nvSpPr>
        <p:spPr>
          <a:xfrm>
            <a:off x="1047150" y="214675"/>
            <a:ext cx="7073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Karim’s budget </a:t>
            </a:r>
            <a:endParaRPr b="1" i="0" sz="2900" u="none" cap="none" strike="noStrike">
              <a:solidFill>
                <a:schemeClr val="lt1"/>
              </a:solidFill>
              <a:latin typeface="Lato"/>
              <a:ea typeface="Lato"/>
              <a:cs typeface="Lato"/>
              <a:sym typeface="Lato"/>
            </a:endParaRPr>
          </a:p>
        </p:txBody>
      </p:sp>
      <p:pic>
        <p:nvPicPr>
          <p:cNvPr id="162" name="Google Shape;162;g2dcae94d799_0_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pic>
        <p:nvPicPr>
          <p:cNvPr id="163" name="Google Shape;163;g2dcae94d799_0_0"/>
          <p:cNvPicPr preferRelativeResize="0"/>
          <p:nvPr/>
        </p:nvPicPr>
        <p:blipFill rotWithShape="1">
          <a:blip r:embed="rId4">
            <a:alphaModFix/>
          </a:blip>
          <a:srcRect b="0" l="0" r="0" t="0"/>
          <a:stretch/>
        </p:blipFill>
        <p:spPr>
          <a:xfrm>
            <a:off x="296400" y="1355700"/>
            <a:ext cx="1399225" cy="1399225"/>
          </a:xfrm>
          <a:prstGeom prst="rect">
            <a:avLst/>
          </a:prstGeom>
          <a:noFill/>
          <a:ln>
            <a:noFill/>
          </a:ln>
        </p:spPr>
      </p:pic>
      <p:pic>
        <p:nvPicPr>
          <p:cNvPr id="164" name="Google Shape;164;g2dcae94d799_0_0" title="year_7_session_2_resource_1_karims_budget.png"/>
          <p:cNvPicPr preferRelativeResize="0"/>
          <p:nvPr/>
        </p:nvPicPr>
        <p:blipFill rotWithShape="1">
          <a:blip r:embed="rId5">
            <a:alphaModFix/>
          </a:blip>
          <a:srcRect b="50438" l="0" r="0" t="0"/>
          <a:stretch/>
        </p:blipFill>
        <p:spPr>
          <a:xfrm rot="971547">
            <a:off x="5886715" y="1584106"/>
            <a:ext cx="2817751" cy="1975280"/>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e03761a265_0_22"/>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Karim’s budget </a:t>
            </a:r>
            <a:endParaRPr b="1" i="0" sz="2900" u="none" cap="none" strike="noStrike">
              <a:solidFill>
                <a:schemeClr val="lt1"/>
              </a:solidFill>
              <a:latin typeface="Lato"/>
              <a:ea typeface="Lato"/>
              <a:cs typeface="Lato"/>
              <a:sym typeface="Lato"/>
            </a:endParaRPr>
          </a:p>
        </p:txBody>
      </p:sp>
      <p:sp>
        <p:nvSpPr>
          <p:cNvPr id="170" name="Google Shape;170;g1e03761a265_0_22"/>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171" name="Google Shape;171;g1e03761a265_0_22"/>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172" name="Google Shape;172;g1e03761a265_0_22"/>
          <p:cNvSpPr txBox="1"/>
          <p:nvPr/>
        </p:nvSpPr>
        <p:spPr>
          <a:xfrm>
            <a:off x="3290400" y="1328338"/>
            <a:ext cx="5694000" cy="156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Meet Karim</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Karim has put together a list of his income and expenses. He now needs your help to work out whether his budget </a:t>
            </a:r>
            <a:r>
              <a:rPr b="0"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0"/>
                  </a:ext>
                </a:extLst>
              </a:rPr>
              <a:t>balances</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p:txBody>
      </p:sp>
      <p:sp>
        <p:nvSpPr>
          <p:cNvPr id="173" name="Google Shape;173;g1e03761a265_0_22"/>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pic>
        <p:nvPicPr>
          <p:cNvPr id="174" name="Google Shape;174;g1e03761a265_0_22"/>
          <p:cNvPicPr preferRelativeResize="0"/>
          <p:nvPr/>
        </p:nvPicPr>
        <p:blipFill rotWithShape="1">
          <a:blip r:embed="rId4">
            <a:alphaModFix/>
          </a:blip>
          <a:srcRect b="0" l="0" r="0" t="0"/>
          <a:stretch/>
        </p:blipFill>
        <p:spPr>
          <a:xfrm>
            <a:off x="3042446" y="1114700"/>
            <a:ext cx="775076" cy="775076"/>
          </a:xfrm>
          <a:prstGeom prst="rect">
            <a:avLst/>
          </a:prstGeom>
          <a:noFill/>
          <a:ln>
            <a:noFill/>
          </a:ln>
        </p:spPr>
      </p:pic>
      <p:sp>
        <p:nvSpPr>
          <p:cNvPr id="175" name="Google Shape;175;g1e03761a265_0_22"/>
          <p:cNvSpPr/>
          <p:nvPr/>
        </p:nvSpPr>
        <p:spPr>
          <a:xfrm>
            <a:off x="4538700" y="3183750"/>
            <a:ext cx="3197400" cy="525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Lato"/>
                <a:ea typeface="Lato"/>
                <a:cs typeface="Lato"/>
                <a:sym typeface="Lato"/>
              </a:rPr>
              <a:t>Firstly, what do you think we mean by a balanced budget?</a:t>
            </a:r>
            <a:endParaRPr b="1" i="0" sz="1700" u="none" cap="none" strike="noStrike">
              <a:solidFill>
                <a:schemeClr val="dk1"/>
              </a:solidFill>
              <a:latin typeface="Lato"/>
              <a:ea typeface="Lato"/>
              <a:cs typeface="Lato"/>
              <a:sym typeface="Lato"/>
            </a:endParaRPr>
          </a:p>
        </p:txBody>
      </p:sp>
      <p:pic>
        <p:nvPicPr>
          <p:cNvPr id="176" name="Google Shape;176;g1e03761a265_0_22"/>
          <p:cNvPicPr preferRelativeResize="0"/>
          <p:nvPr/>
        </p:nvPicPr>
        <p:blipFill rotWithShape="1">
          <a:blip r:embed="rId5">
            <a:alphaModFix/>
          </a:blip>
          <a:srcRect b="0" l="0" r="0" t="0"/>
          <a:stretch/>
        </p:blipFill>
        <p:spPr>
          <a:xfrm>
            <a:off x="5567449" y="3632850"/>
            <a:ext cx="1139900" cy="1139900"/>
          </a:xfrm>
          <a:prstGeom prst="rect">
            <a:avLst/>
          </a:prstGeom>
          <a:noFill/>
          <a:ln>
            <a:noFill/>
          </a:ln>
        </p:spPr>
      </p:pic>
      <p:graphicFrame>
        <p:nvGraphicFramePr>
          <p:cNvPr id="177" name="Google Shape;177;g1e03761a265_0_22"/>
          <p:cNvGraphicFramePr/>
          <p:nvPr/>
        </p:nvGraphicFramePr>
        <p:xfrm>
          <a:off x="113375" y="13269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a:t>
                      </a:r>
                      <a:r>
                        <a:rPr b="1" lang="en-GB" sz="900">
                          <a:latin typeface="Lato"/>
                          <a:ea typeface="Lato"/>
                          <a:cs typeface="Lato"/>
                          <a:sym typeface="Lato"/>
                        </a:rPr>
                        <a:t>0</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6</a:t>
                      </a:r>
                      <a:r>
                        <a:rPr b="1" lang="en-GB" sz="900" u="none" cap="none" strike="noStrike">
                          <a:latin typeface="Lato"/>
                          <a:ea typeface="Lato"/>
                          <a:cs typeface="Lato"/>
                          <a:sym typeface="Lato"/>
                        </a:rPr>
                        <a:t>00</a:t>
                      </a:r>
                      <a:endParaRPr b="1" sz="900" u="none" cap="none" strike="noStrike">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150</a:t>
                      </a:r>
                      <a:endParaRPr b="1" sz="900" u="none" cap="none" strike="noStrike">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fad56687e4_0_14"/>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183" name="Google Shape;183;g2fad56687e4_0_14"/>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184" name="Google Shape;184;g2fad56687e4_0_14"/>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185" name="Google Shape;185;g2fad56687e4_0_14"/>
          <p:cNvSpPr/>
          <p:nvPr/>
        </p:nvSpPr>
        <p:spPr>
          <a:xfrm>
            <a:off x="3290400" y="3048900"/>
            <a:ext cx="5694000" cy="968100"/>
          </a:xfrm>
          <a:prstGeom prst="rect">
            <a:avLst/>
          </a:prstGeom>
          <a:solidFill>
            <a:srgbClr val="0543B3"/>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chemeClr val="lt1"/>
                </a:solidFill>
                <a:latin typeface="Lato"/>
                <a:ea typeface="Lato"/>
                <a:cs typeface="Lato"/>
                <a:sym typeface="Lato"/>
              </a:rPr>
              <a:t>A balanced budget is when income (money coming in) is greater than expenses (money going out), with some extra money left over for savings.</a:t>
            </a:r>
            <a:endParaRPr b="1" i="0" sz="1500" u="none" cap="none" strike="noStrike">
              <a:solidFill>
                <a:schemeClr val="lt1"/>
              </a:solidFill>
              <a:latin typeface="Lato"/>
              <a:ea typeface="Lato"/>
              <a:cs typeface="Lato"/>
              <a:sym typeface="Lato"/>
            </a:endParaRPr>
          </a:p>
        </p:txBody>
      </p:sp>
      <p:sp>
        <p:nvSpPr>
          <p:cNvPr id="186" name="Google Shape;186;g2fad56687e4_0_14"/>
          <p:cNvSpPr txBox="1"/>
          <p:nvPr/>
        </p:nvSpPr>
        <p:spPr>
          <a:xfrm>
            <a:off x="3290400" y="1328338"/>
            <a:ext cx="5694000" cy="1569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Lato"/>
                <a:ea typeface="Lato"/>
                <a:cs typeface="Lato"/>
                <a:sym typeface="Lato"/>
              </a:rPr>
              <a:t>Meet Karim</a:t>
            </a:r>
            <a:endParaRPr b="1"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Karim has put together a list of his income and expenses. He now needs your help to work out whether his budget </a:t>
            </a:r>
            <a:r>
              <a:rPr b="0" i="0" lang="en-GB" sz="1800" u="none" cap="none" strike="noStrike">
                <a:solidFill>
                  <a:srgbClr val="000000"/>
                </a:solidFill>
                <a:latin typeface="Lato"/>
                <a:ea typeface="Lato"/>
                <a:cs typeface="Lato"/>
                <a:sym typeface="Lato"/>
                <a:extLst>
                  <a:ext uri="http://customooxmlschemas.google.com/">
                    <go:slidesCustomData xmlns:go="http://customooxmlschemas.google.com/" textRoundtripDataId="11"/>
                  </a:ext>
                </a:extLst>
              </a:rPr>
              <a:t>balances</a:t>
            </a:r>
            <a:r>
              <a:rPr b="0" i="0" lang="en-GB" sz="1800" u="none" cap="none" strike="noStrike">
                <a:solidFill>
                  <a:srgbClr val="000000"/>
                </a:solidFill>
                <a:latin typeface="Lato"/>
                <a:ea typeface="Lato"/>
                <a:cs typeface="Lato"/>
                <a:sym typeface="Lato"/>
              </a:rPr>
              <a:t>.</a:t>
            </a:r>
            <a:endParaRPr b="0" i="0" sz="1800" u="none" cap="none" strike="noStrike">
              <a:solidFill>
                <a:srgbClr val="000000"/>
              </a:solidFill>
              <a:latin typeface="Lato"/>
              <a:ea typeface="Lato"/>
              <a:cs typeface="Lato"/>
              <a:sym typeface="Lato"/>
            </a:endParaRPr>
          </a:p>
        </p:txBody>
      </p:sp>
      <p:pic>
        <p:nvPicPr>
          <p:cNvPr id="187" name="Google Shape;187;g2fad56687e4_0_14"/>
          <p:cNvPicPr preferRelativeResize="0"/>
          <p:nvPr/>
        </p:nvPicPr>
        <p:blipFill rotWithShape="1">
          <a:blip r:embed="rId4">
            <a:alphaModFix/>
          </a:blip>
          <a:srcRect b="0" l="0" r="0" t="0"/>
          <a:stretch/>
        </p:blipFill>
        <p:spPr>
          <a:xfrm>
            <a:off x="3042446" y="1114700"/>
            <a:ext cx="775076" cy="775076"/>
          </a:xfrm>
          <a:prstGeom prst="rect">
            <a:avLst/>
          </a:prstGeom>
          <a:noFill/>
          <a:ln>
            <a:noFill/>
          </a:ln>
        </p:spPr>
      </p:pic>
      <p:graphicFrame>
        <p:nvGraphicFramePr>
          <p:cNvPr id="188" name="Google Shape;188;g2fad56687e4_0_14"/>
          <p:cNvGraphicFramePr/>
          <p:nvPr/>
        </p:nvGraphicFramePr>
        <p:xfrm>
          <a:off x="113375" y="13269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a:t>
                      </a:r>
                      <a:r>
                        <a:rPr b="1" lang="en-GB" sz="900">
                          <a:latin typeface="Lato"/>
                          <a:ea typeface="Lato"/>
                          <a:cs typeface="Lato"/>
                          <a:sym typeface="Lato"/>
                        </a:rPr>
                        <a:t>0</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6</a:t>
                      </a:r>
                      <a:r>
                        <a:rPr b="1" lang="en-GB" sz="900" u="none" cap="none" strike="noStrike">
                          <a:latin typeface="Lato"/>
                          <a:ea typeface="Lato"/>
                          <a:cs typeface="Lato"/>
                          <a:sym typeface="Lato"/>
                        </a:rPr>
                        <a:t>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2"/>
                    </a:solidFill>
                  </a:tcPr>
                </a:tc>
              </a:tr>
            </a:tbl>
          </a:graphicData>
        </a:graphic>
      </p:graphicFrame>
      <p:sp>
        <p:nvSpPr>
          <p:cNvPr id="189" name="Google Shape;189;g2fad56687e4_0_14"/>
          <p:cNvSpPr txBox="1"/>
          <p:nvPr/>
        </p:nvSpPr>
        <p:spPr>
          <a:xfrm>
            <a:off x="1047150" y="214675"/>
            <a:ext cx="7073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Karim’s budget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187b15f08ee_0_1"/>
          <p:cNvSpPr txBox="1"/>
          <p:nvPr/>
        </p:nvSpPr>
        <p:spPr>
          <a:xfrm>
            <a:off x="3311588" y="2200250"/>
            <a:ext cx="57162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lang="en-GB">
                <a:latin typeface="Lato"/>
                <a:ea typeface="Lato"/>
                <a:cs typeface="Lato"/>
                <a:sym typeface="Lato"/>
              </a:rPr>
              <a:t>Identify which items on the list are income and which are expenses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0" i="0" lang="en-GB" sz="1400" u="none" cap="none" strike="noStrike">
                <a:solidFill>
                  <a:srgbClr val="000000"/>
                </a:solidFill>
                <a:latin typeface="Lato"/>
                <a:ea typeface="Lato"/>
                <a:cs typeface="Lato"/>
                <a:sym typeface="Lato"/>
              </a:rPr>
              <a:t>Once you’ve done this, </a:t>
            </a:r>
            <a:r>
              <a:rPr b="1" i="0" lang="en-GB" sz="1400" u="none" cap="none" strike="noStrike">
                <a:solidFill>
                  <a:srgbClr val="000000"/>
                </a:solidFill>
                <a:latin typeface="Lato"/>
                <a:ea typeface="Lato"/>
                <a:cs typeface="Lato"/>
                <a:sym typeface="Lato"/>
              </a:rPr>
              <a:t>categorise </a:t>
            </a:r>
            <a:r>
              <a:rPr b="0" i="0" lang="en-GB" sz="1400" u="none" cap="none" strike="noStrike">
                <a:solidFill>
                  <a:srgbClr val="000000"/>
                </a:solidFill>
                <a:latin typeface="Lato"/>
                <a:ea typeface="Lato"/>
                <a:cs typeface="Lato"/>
                <a:sym typeface="Lato"/>
              </a:rPr>
              <a:t>the expenses into needs and wants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1" i="0" lang="en-GB" sz="1400" u="none" cap="none" strike="noStrike">
                <a:solidFill>
                  <a:srgbClr val="000000"/>
                </a:solidFill>
                <a:latin typeface="Lato"/>
                <a:ea typeface="Lato"/>
                <a:cs typeface="Lato"/>
                <a:sym typeface="Lato"/>
              </a:rPr>
              <a:t>Calculate </a:t>
            </a:r>
            <a:r>
              <a:rPr b="0" i="0" lang="en-GB" sz="1400" u="none" cap="none" strike="noStrike">
                <a:solidFill>
                  <a:srgbClr val="000000"/>
                </a:solidFill>
                <a:latin typeface="Lato"/>
                <a:ea typeface="Lato"/>
                <a:cs typeface="Lato"/>
                <a:sym typeface="Lato"/>
              </a:rPr>
              <a:t>how much money is left at the end of the month</a:t>
            </a:r>
            <a:endParaRPr b="0" i="0" sz="1400" u="none" cap="none" strike="noStrike">
              <a:solidFill>
                <a:srgbClr val="000000"/>
              </a:solidFill>
              <a:latin typeface="Lato"/>
              <a:ea typeface="Lato"/>
              <a:cs typeface="Lato"/>
              <a:sym typeface="Lato"/>
            </a:endParaRPr>
          </a:p>
        </p:txBody>
      </p:sp>
      <p:graphicFrame>
        <p:nvGraphicFramePr>
          <p:cNvPr id="195" name="Google Shape;195;g187b15f08ee_0_1"/>
          <p:cNvGraphicFramePr/>
          <p:nvPr/>
        </p:nvGraphicFramePr>
        <p:xfrm>
          <a:off x="113375" y="13269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a:t>
                      </a:r>
                      <a:r>
                        <a:rPr b="1" lang="en-GB" sz="900">
                          <a:latin typeface="Lato"/>
                          <a:ea typeface="Lato"/>
                          <a:cs typeface="Lato"/>
                          <a:sym typeface="Lato"/>
                        </a:rPr>
                        <a:t>0</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6</a:t>
                      </a:r>
                      <a:r>
                        <a:rPr b="1" lang="en-GB" sz="900" u="none" cap="none" strike="noStrike">
                          <a:latin typeface="Lato"/>
                          <a:ea typeface="Lato"/>
                          <a:cs typeface="Lato"/>
                          <a:sym typeface="Lato"/>
                        </a:rPr>
                        <a:t>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2"/>
                    </a:solidFill>
                  </a:tcPr>
                </a:tc>
              </a:tr>
            </a:tbl>
          </a:graphicData>
        </a:graphic>
      </p:graphicFrame>
      <p:sp>
        <p:nvSpPr>
          <p:cNvPr id="196" name="Google Shape;196;g187b15f08ee_0_1"/>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sp>
        <p:nvSpPr>
          <p:cNvPr id="197" name="Google Shape;197;g187b15f08ee_0_1"/>
          <p:cNvSpPr/>
          <p:nvPr/>
        </p:nvSpPr>
        <p:spPr>
          <a:xfrm>
            <a:off x="3161100" y="2034975"/>
            <a:ext cx="1016700" cy="225600"/>
          </a:xfrm>
          <a:prstGeom prst="roundRect">
            <a:avLst>
              <a:gd fmla="val 16667" name="adj"/>
            </a:avLst>
          </a:prstGeom>
          <a:solidFill>
            <a:schemeClr val="dk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pic>
        <p:nvPicPr>
          <p:cNvPr id="198" name="Google Shape;198;g187b15f08ee_0_1"/>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199" name="Google Shape;199;g187b15f08ee_0_1"/>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200" name="Google Shape;200;g187b15f08ee_0_1"/>
          <p:cNvSpPr txBox="1"/>
          <p:nvPr/>
        </p:nvSpPr>
        <p:spPr>
          <a:xfrm>
            <a:off x="1047150" y="214675"/>
            <a:ext cx="7073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Karim’s budget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graphicFrame>
        <p:nvGraphicFramePr>
          <p:cNvPr id="205" name="Google Shape;205;g14bd10484b6_0_140"/>
          <p:cNvGraphicFramePr/>
          <p:nvPr/>
        </p:nvGraphicFramePr>
        <p:xfrm>
          <a:off x="113375" y="13269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a:t>
                      </a:r>
                      <a:r>
                        <a:rPr b="1" lang="en-GB" sz="900">
                          <a:latin typeface="Lato"/>
                          <a:ea typeface="Lato"/>
                          <a:cs typeface="Lato"/>
                          <a:sym typeface="Lato"/>
                        </a:rPr>
                        <a:t>0</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6</a:t>
                      </a:r>
                      <a:r>
                        <a:rPr b="1" lang="en-GB" sz="900" u="none" cap="none" strike="noStrike">
                          <a:latin typeface="Lato"/>
                          <a:ea typeface="Lato"/>
                          <a:cs typeface="Lato"/>
                          <a:sym typeface="Lato"/>
                        </a:rPr>
                        <a:t>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2"/>
                    </a:solidFill>
                  </a:tcPr>
                </a:tc>
              </a:tr>
            </a:tbl>
          </a:graphicData>
        </a:graphic>
      </p:graphicFrame>
      <p:sp>
        <p:nvSpPr>
          <p:cNvPr id="206" name="Google Shape;206;g14bd10484b6_0_140"/>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07" name="Google Shape;207;g14bd10484b6_0_14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208" name="Google Shape;208;g14bd10484b6_0_140"/>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grpSp>
        <p:nvGrpSpPr>
          <p:cNvPr id="209" name="Google Shape;209;g14bd10484b6_0_140"/>
          <p:cNvGrpSpPr/>
          <p:nvPr/>
        </p:nvGrpSpPr>
        <p:grpSpPr>
          <a:xfrm>
            <a:off x="3083175" y="1205500"/>
            <a:ext cx="5638500" cy="1449125"/>
            <a:chOff x="3083175" y="1205500"/>
            <a:chExt cx="5638500" cy="1449125"/>
          </a:xfrm>
        </p:grpSpPr>
        <p:sp>
          <p:nvSpPr>
            <p:cNvPr id="210" name="Google Shape;210;g14bd10484b6_0_140"/>
            <p:cNvSpPr txBox="1"/>
            <p:nvPr/>
          </p:nvSpPr>
          <p:spPr>
            <a:xfrm>
              <a:off x="3146775" y="1392525"/>
              <a:ext cx="55749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chemeClr val="accent2"/>
                </a:buClr>
                <a:buSzPts val="1400"/>
                <a:buFont typeface="Lato"/>
                <a:buAutoNum type="arabicPeriod"/>
              </a:pPr>
              <a:r>
                <a:rPr b="1" lang="en-GB">
                  <a:solidFill>
                    <a:schemeClr val="accent2"/>
                  </a:solidFill>
                  <a:latin typeface="Lato"/>
                  <a:ea typeface="Lato"/>
                  <a:cs typeface="Lato"/>
                  <a:sym typeface="Lato"/>
                </a:rPr>
                <a:t>Identify which items on the list are income and which are expenses</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chemeClr val="dk1"/>
                </a:buClr>
                <a:buSzPts val="1400"/>
                <a:buFont typeface="Lato"/>
                <a:buAutoNum type="arabicPeriod"/>
              </a:pPr>
              <a:r>
                <a:rPr b="0" i="0" lang="en-GB" sz="1400" u="none" cap="none" strike="noStrike">
                  <a:solidFill>
                    <a:schemeClr val="dk1"/>
                  </a:solidFill>
                  <a:latin typeface="Lato"/>
                  <a:ea typeface="Lato"/>
                  <a:cs typeface="Lato"/>
                  <a:sym typeface="Lato"/>
                </a:rPr>
                <a:t>Once you’ve done this, </a:t>
              </a:r>
              <a:r>
                <a:rPr b="1" i="0" lang="en-GB" sz="1400" u="none" cap="none" strike="noStrike">
                  <a:solidFill>
                    <a:schemeClr val="dk1"/>
                  </a:solidFill>
                  <a:latin typeface="Lato"/>
                  <a:ea typeface="Lato"/>
                  <a:cs typeface="Lato"/>
                  <a:sym typeface="Lato"/>
                </a:rPr>
                <a:t>categorise</a:t>
              </a:r>
              <a:r>
                <a:rPr b="0" i="0" lang="en-GB" sz="1400" u="none" cap="none" strike="noStrike">
                  <a:solidFill>
                    <a:schemeClr val="dk1"/>
                  </a:solidFill>
                  <a:latin typeface="Lato"/>
                  <a:ea typeface="Lato"/>
                  <a:cs typeface="Lato"/>
                  <a:sym typeface="Lato"/>
                </a:rPr>
                <a:t> the expenses into needs and wants</a:t>
              </a:r>
              <a:endParaRPr b="0" i="0" sz="1400" u="none" cap="none" strike="noStrike">
                <a:solidFill>
                  <a:schemeClr val="dk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1" i="0" lang="en-GB" sz="1400" u="none" cap="none" strike="noStrike">
                  <a:solidFill>
                    <a:srgbClr val="000000"/>
                  </a:solidFill>
                  <a:latin typeface="Lato"/>
                  <a:ea typeface="Lato"/>
                  <a:cs typeface="Lato"/>
                  <a:sym typeface="Lato"/>
                </a:rPr>
                <a:t>Calculate </a:t>
              </a:r>
              <a:r>
                <a:rPr b="0" i="0" lang="en-GB" sz="1400" u="none" cap="none" strike="noStrike">
                  <a:solidFill>
                    <a:srgbClr val="000000"/>
                  </a:solidFill>
                  <a:latin typeface="Lato"/>
                  <a:ea typeface="Lato"/>
                  <a:cs typeface="Lato"/>
                  <a:sym typeface="Lato"/>
                </a:rPr>
                <a:t>how much money is left at the end of the month</a:t>
              </a:r>
              <a:endParaRPr b="0" i="0" sz="1400" u="none" cap="none" strike="noStrike">
                <a:solidFill>
                  <a:srgbClr val="000000"/>
                </a:solidFill>
                <a:latin typeface="Lato"/>
                <a:ea typeface="Lato"/>
                <a:cs typeface="Lato"/>
                <a:sym typeface="Lato"/>
              </a:endParaRPr>
            </a:p>
          </p:txBody>
        </p:sp>
        <p:sp>
          <p:nvSpPr>
            <p:cNvPr id="211" name="Google Shape;211;g14bd10484b6_0_140"/>
            <p:cNvSpPr/>
            <p:nvPr/>
          </p:nvSpPr>
          <p:spPr>
            <a:xfrm>
              <a:off x="3083175" y="1205500"/>
              <a:ext cx="1136700" cy="22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grpSp>
      <p:sp>
        <p:nvSpPr>
          <p:cNvPr id="212" name="Google Shape;212;g14bd10484b6_0_140"/>
          <p:cNvSpPr txBox="1"/>
          <p:nvPr/>
        </p:nvSpPr>
        <p:spPr>
          <a:xfrm>
            <a:off x="3057241" y="2635411"/>
            <a:ext cx="5747700" cy="1908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Salary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Babysitting job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Food → </a:t>
            </a:r>
            <a:r>
              <a:rPr b="0" i="0" lang="en-GB" sz="1400" u="none" cap="none" strike="noStrike">
                <a:solidFill>
                  <a:srgbClr val="FF0000"/>
                </a:solidFill>
                <a:latin typeface="Lato"/>
                <a:ea typeface="Lato"/>
                <a:cs typeface="Lato"/>
                <a:sym typeface="Lato"/>
              </a:rPr>
              <a:t>expenditure </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Travel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Electricity bills → </a:t>
            </a:r>
            <a:r>
              <a:rPr b="0" i="0" lang="en-GB" sz="1400" u="none" cap="none" strike="noStrike">
                <a:solidFill>
                  <a:srgbClr val="FF0000"/>
                </a:solidFill>
                <a:latin typeface="Lato"/>
                <a:ea typeface="Lato"/>
                <a:cs typeface="Lato"/>
                <a:sym typeface="Lato"/>
              </a:rPr>
              <a:t>expenditure</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Weekend activities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Rent → </a:t>
            </a:r>
            <a:r>
              <a:rPr b="0" i="0" lang="en-GB" sz="1400" u="none" cap="none" strike="noStrike">
                <a:solidFill>
                  <a:srgbClr val="FF0000"/>
                </a:solidFill>
                <a:latin typeface="Lato"/>
                <a:ea typeface="Lato"/>
                <a:cs typeface="Lato"/>
                <a:sym typeface="Lato"/>
              </a:rPr>
              <a:t>expenditure</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New clothes →</a:t>
            </a:r>
            <a:r>
              <a:rPr b="0" i="0" lang="en-GB" sz="1400" u="none" cap="none" strike="noStrike">
                <a:solidFill>
                  <a:srgbClr val="FF0000"/>
                </a:solidFill>
                <a:latin typeface="Lato"/>
                <a:ea typeface="Lato"/>
                <a:cs typeface="Lato"/>
                <a:sym typeface="Lato"/>
              </a:rPr>
              <a:t> expenditure</a:t>
            </a:r>
            <a:r>
              <a:rPr b="0" i="0" lang="en-GB" sz="1400" u="none" cap="none" strike="noStrike">
                <a:solidFill>
                  <a:srgbClr val="000000"/>
                </a:solidFill>
                <a:latin typeface="Lato"/>
                <a:ea typeface="Lato"/>
                <a:cs typeface="Lato"/>
                <a:sym typeface="Lato"/>
              </a:rPr>
              <a:t> </a:t>
            </a:r>
            <a:endParaRPr b="0" i="0" sz="1400" u="none" cap="none" strike="noStrike">
              <a:solidFill>
                <a:srgbClr val="38761D"/>
              </a:solidFill>
              <a:latin typeface="Lato"/>
              <a:ea typeface="Lato"/>
              <a:cs typeface="Lato"/>
              <a:sym typeface="Lato"/>
            </a:endParaRPr>
          </a:p>
        </p:txBody>
      </p:sp>
      <p:sp>
        <p:nvSpPr>
          <p:cNvPr id="213" name="Google Shape;213;g14bd10484b6_0_140"/>
          <p:cNvSpPr txBox="1"/>
          <p:nvPr/>
        </p:nvSpPr>
        <p:spPr>
          <a:xfrm>
            <a:off x="1047150" y="214675"/>
            <a:ext cx="7073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Karim’s budget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g14bd10484b6_0_148"/>
          <p:cNvSpPr txBox="1"/>
          <p:nvPr/>
        </p:nvSpPr>
        <p:spPr>
          <a:xfrm>
            <a:off x="3061800" y="2637550"/>
            <a:ext cx="4842300" cy="1908600"/>
          </a:xfrm>
          <a:prstGeom prst="rect">
            <a:avLst/>
          </a:prstGeom>
          <a:solidFill>
            <a:schemeClr val="lt1"/>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Salary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Babysitting job → </a:t>
            </a:r>
            <a:r>
              <a:rPr b="0" i="0" lang="en-GB" sz="1400" u="none" cap="none" strike="noStrike">
                <a:solidFill>
                  <a:schemeClr val="accent1"/>
                </a:solidFill>
                <a:latin typeface="Lato"/>
                <a:ea typeface="Lato"/>
                <a:cs typeface="Lato"/>
                <a:sym typeface="Lato"/>
              </a:rPr>
              <a:t>income</a:t>
            </a:r>
            <a:endParaRPr b="0" i="0" sz="1400" u="none" cap="none" strike="noStrike">
              <a:solidFill>
                <a:schemeClr val="accent1"/>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Food → </a:t>
            </a:r>
            <a:r>
              <a:rPr b="0" i="0" lang="en-GB" sz="1400" u="none" cap="none" strike="noStrike">
                <a:solidFill>
                  <a:srgbClr val="FF0000"/>
                </a:solidFill>
                <a:latin typeface="Lato"/>
                <a:ea typeface="Lato"/>
                <a:cs typeface="Lato"/>
                <a:sym typeface="Lato"/>
              </a:rPr>
              <a:t>expenditure </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needs</a:t>
            </a:r>
            <a:r>
              <a:rPr b="0" i="0" lang="en-GB" sz="1400" u="none" cap="none" strike="noStrike">
                <a:solidFill>
                  <a:srgbClr val="9900FF"/>
                </a:solidFill>
                <a:latin typeface="Lato"/>
                <a:ea typeface="Lato"/>
                <a:cs typeface="Lato"/>
                <a:sym typeface="Lato"/>
              </a:rPr>
              <a:t> </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Travel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 </a:t>
            </a:r>
            <a:r>
              <a:rPr b="0" i="0" lang="en-GB" sz="1400" u="none" cap="none" strike="noStrike">
                <a:solidFill>
                  <a:srgbClr val="38761D"/>
                </a:solidFill>
                <a:latin typeface="Lato"/>
                <a:ea typeface="Lato"/>
                <a:cs typeface="Lato"/>
                <a:sym typeface="Lato"/>
              </a:rPr>
              <a:t>needs</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Electricity bills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 </a:t>
            </a:r>
            <a:r>
              <a:rPr b="0" i="0" lang="en-GB" sz="1400" u="none" cap="none" strike="noStrike">
                <a:solidFill>
                  <a:srgbClr val="38761D"/>
                </a:solidFill>
                <a:latin typeface="Lato"/>
                <a:ea typeface="Lato"/>
                <a:cs typeface="Lato"/>
                <a:sym typeface="Lato"/>
              </a:rPr>
              <a:t>needs</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Weekend activities → </a:t>
            </a:r>
            <a:r>
              <a:rPr b="0" i="0" lang="en-GB" sz="1400" u="none" cap="none" strike="noStrike">
                <a:solidFill>
                  <a:srgbClr val="FF0000"/>
                </a:solidFill>
                <a:latin typeface="Lato"/>
                <a:ea typeface="Lato"/>
                <a:cs typeface="Lato"/>
                <a:sym typeface="Lato"/>
              </a:rPr>
              <a:t>expenditure</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 </a:t>
            </a:r>
            <a:r>
              <a:rPr b="0" i="0" lang="en-GB" sz="1400" u="none" cap="none" strike="noStrike">
                <a:solidFill>
                  <a:srgbClr val="9900FF"/>
                </a:solidFill>
                <a:latin typeface="Lato"/>
                <a:ea typeface="Lato"/>
                <a:cs typeface="Lato"/>
                <a:sym typeface="Lato"/>
              </a:rPr>
              <a:t>wants</a:t>
            </a:r>
            <a:endParaRPr b="0" i="0" sz="1400" u="none" cap="none" strike="noStrike">
              <a:solidFill>
                <a:srgbClr val="9900FF"/>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Rent → </a:t>
            </a:r>
            <a:r>
              <a:rPr b="0" i="0" lang="en-GB" sz="1400" u="none" cap="none" strike="noStrike">
                <a:solidFill>
                  <a:srgbClr val="FF0000"/>
                </a:solidFill>
                <a:latin typeface="Lato"/>
                <a:ea typeface="Lato"/>
                <a:cs typeface="Lato"/>
                <a:sym typeface="Lato"/>
              </a:rPr>
              <a:t>expenditure </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needs</a:t>
            </a:r>
            <a:endParaRPr b="0" i="0" sz="1400" u="none" cap="none" strike="noStrike">
              <a:solidFill>
                <a:srgbClr val="38761D"/>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New clothes →</a:t>
            </a:r>
            <a:r>
              <a:rPr b="0" i="0" lang="en-GB" sz="1400" u="none" cap="none" strike="noStrike">
                <a:solidFill>
                  <a:srgbClr val="FF0000"/>
                </a:solidFill>
                <a:latin typeface="Lato"/>
                <a:ea typeface="Lato"/>
                <a:cs typeface="Lato"/>
                <a:sym typeface="Lato"/>
              </a:rPr>
              <a:t> expenditure</a:t>
            </a:r>
            <a:r>
              <a:rPr b="0" i="0" lang="en-GB" sz="1400" u="none" cap="none" strike="noStrike">
                <a:solidFill>
                  <a:srgbClr val="000000"/>
                </a:solidFill>
                <a:latin typeface="Lato"/>
                <a:ea typeface="Lato"/>
                <a:cs typeface="Lato"/>
                <a:sym typeface="Lato"/>
              </a:rPr>
              <a:t> →</a:t>
            </a:r>
            <a:r>
              <a:rPr b="0" i="0" lang="en-GB" sz="1400" u="none" cap="none" strike="noStrike">
                <a:solidFill>
                  <a:srgbClr val="38761D"/>
                </a:solidFill>
                <a:latin typeface="Lato"/>
                <a:ea typeface="Lato"/>
                <a:cs typeface="Lato"/>
                <a:sym typeface="Lato"/>
              </a:rPr>
              <a:t> </a:t>
            </a:r>
            <a:r>
              <a:rPr b="0" i="0" lang="en-GB" sz="1400" u="none" cap="none" strike="noStrike">
                <a:solidFill>
                  <a:srgbClr val="9900FF"/>
                </a:solidFill>
                <a:latin typeface="Lato"/>
                <a:ea typeface="Lato"/>
                <a:cs typeface="Lato"/>
                <a:sym typeface="Lato"/>
              </a:rPr>
              <a:t>wants</a:t>
            </a:r>
            <a:endParaRPr b="0" i="0" sz="1400" u="none" cap="none" strike="noStrike">
              <a:solidFill>
                <a:srgbClr val="9900FF"/>
              </a:solidFill>
              <a:latin typeface="Lato"/>
              <a:ea typeface="Lato"/>
              <a:cs typeface="Lato"/>
              <a:sym typeface="Lato"/>
            </a:endParaRPr>
          </a:p>
        </p:txBody>
      </p:sp>
      <p:graphicFrame>
        <p:nvGraphicFramePr>
          <p:cNvPr id="219" name="Google Shape;219;g14bd10484b6_0_148"/>
          <p:cNvGraphicFramePr/>
          <p:nvPr/>
        </p:nvGraphicFramePr>
        <p:xfrm>
          <a:off x="113375" y="13269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£1800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£200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£400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£3</a:t>
                      </a:r>
                      <a:r>
                        <a:rPr b="1" lang="en-GB" sz="900">
                          <a:latin typeface="Lato"/>
                          <a:ea typeface="Lato"/>
                          <a:cs typeface="Lato"/>
                          <a:sym typeface="Lato"/>
                        </a:rPr>
                        <a:t>0</a:t>
                      </a:r>
                      <a:r>
                        <a:rPr b="1" lang="en-GB" sz="900" u="none" cap="none" strike="noStrike">
                          <a:latin typeface="Lato"/>
                          <a:ea typeface="Lato"/>
                          <a:cs typeface="Lato"/>
                          <a:sym typeface="Lato"/>
                        </a:rPr>
                        <a:t>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6</a:t>
                      </a:r>
                      <a:r>
                        <a:rPr b="1" lang="en-GB" sz="900" u="none" cap="none" strike="noStrike">
                          <a:latin typeface="Lato"/>
                          <a:ea typeface="Lato"/>
                          <a:cs typeface="Lato"/>
                          <a:sym typeface="Lato"/>
                        </a:rPr>
                        <a:t>00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a:t>
                      </a:r>
                      <a:r>
                        <a:rPr b="1" lang="en-GB" sz="900">
                          <a:latin typeface="Lato"/>
                          <a:ea typeface="Lato"/>
                          <a:cs typeface="Lato"/>
                          <a:sym typeface="Lato"/>
                        </a:rPr>
                        <a:t>150</a:t>
                      </a:r>
                      <a:endParaRPr b="1" sz="900" u="none" cap="none" strike="noStrike">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2"/>
                    </a:solidFill>
                  </a:tcPr>
                </a:tc>
              </a:tr>
            </a:tbl>
          </a:graphicData>
        </a:graphic>
      </p:graphicFrame>
      <p:sp>
        <p:nvSpPr>
          <p:cNvPr id="220" name="Google Shape;220;g14bd10484b6_0_148"/>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21" name="Google Shape;221;g14bd10484b6_0_148"/>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222" name="Google Shape;222;g14bd10484b6_0_148"/>
          <p:cNvSpPr txBox="1"/>
          <p:nvPr/>
        </p:nvSpPr>
        <p:spPr>
          <a:xfrm>
            <a:off x="3609975" y="4500075"/>
            <a:ext cx="3352800" cy="615600"/>
          </a:xfrm>
          <a:prstGeom prst="rect">
            <a:avLst/>
          </a:prstGeom>
          <a:noFill/>
          <a:ln cap="flat" cmpd="sng" w="19050">
            <a:solidFill>
              <a:srgbClr val="C5DAFC"/>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chemeClr val="accent2"/>
                </a:solidFill>
                <a:latin typeface="Lato"/>
                <a:ea typeface="Lato"/>
                <a:cs typeface="Lato"/>
                <a:sym typeface="Lato"/>
              </a:rPr>
              <a:t>Were yours categorised differently? </a:t>
            </a:r>
            <a:endParaRPr b="1" i="1" sz="14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rPr b="1" i="1" lang="en-GB" sz="1400" u="none" cap="none" strike="noStrike">
                <a:solidFill>
                  <a:schemeClr val="accent2"/>
                </a:solidFill>
                <a:latin typeface="Lato"/>
                <a:ea typeface="Lato"/>
                <a:cs typeface="Lato"/>
                <a:sym typeface="Lato"/>
              </a:rPr>
              <a:t>If so, what is your thinking?</a:t>
            </a:r>
            <a:endParaRPr b="1" i="1" sz="1400" u="none" cap="none" strike="noStrike">
              <a:solidFill>
                <a:schemeClr val="accent2"/>
              </a:solidFill>
              <a:latin typeface="Lato"/>
              <a:ea typeface="Lato"/>
              <a:cs typeface="Lato"/>
              <a:sym typeface="Lato"/>
            </a:endParaRPr>
          </a:p>
        </p:txBody>
      </p:sp>
      <p:sp>
        <p:nvSpPr>
          <p:cNvPr id="223" name="Google Shape;223;g14bd10484b6_0_148"/>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grpSp>
        <p:nvGrpSpPr>
          <p:cNvPr id="224" name="Google Shape;224;g14bd10484b6_0_148"/>
          <p:cNvGrpSpPr/>
          <p:nvPr/>
        </p:nvGrpSpPr>
        <p:grpSpPr>
          <a:xfrm>
            <a:off x="3083175" y="1205500"/>
            <a:ext cx="5638500" cy="1449125"/>
            <a:chOff x="3083175" y="1205500"/>
            <a:chExt cx="5638500" cy="1449125"/>
          </a:xfrm>
        </p:grpSpPr>
        <p:sp>
          <p:nvSpPr>
            <p:cNvPr id="225" name="Google Shape;225;g14bd10484b6_0_148"/>
            <p:cNvSpPr txBox="1"/>
            <p:nvPr/>
          </p:nvSpPr>
          <p:spPr>
            <a:xfrm>
              <a:off x="3146775" y="1392525"/>
              <a:ext cx="55749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b="0" i="0" lang="en-GB" sz="1400" u="none" cap="none" strike="noStrike">
                  <a:solidFill>
                    <a:srgbClr val="000000"/>
                  </a:solidFill>
                  <a:latin typeface="Lato"/>
                  <a:ea typeface="Lato"/>
                  <a:cs typeface="Lato"/>
                  <a:sym typeface="Lato"/>
                </a:rPr>
                <a:t>Refer to the list of items on the worksheet and </a:t>
              </a:r>
              <a:r>
                <a:rPr b="1" i="0" lang="en-GB" sz="1400" u="none" cap="none" strike="noStrike">
                  <a:solidFill>
                    <a:srgbClr val="000000"/>
                  </a:solidFill>
                  <a:latin typeface="Lato"/>
                  <a:ea typeface="Lato"/>
                  <a:cs typeface="Lato"/>
                  <a:sym typeface="Lato"/>
                </a:rPr>
                <a:t>identify </a:t>
              </a:r>
              <a:r>
                <a:rPr b="0" i="0" lang="en-GB" sz="1400" u="none" cap="none" strike="noStrike">
                  <a:solidFill>
                    <a:srgbClr val="000000"/>
                  </a:solidFill>
                  <a:latin typeface="Lato"/>
                  <a:ea typeface="Lato"/>
                  <a:cs typeface="Lato"/>
                  <a:sym typeface="Lato"/>
                </a:rPr>
                <a:t>which items are income and which are expenses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rgbClr val="FF8022"/>
                </a:buClr>
                <a:buSzPts val="1400"/>
                <a:buFont typeface="Lato"/>
                <a:buAutoNum type="arabicPeriod"/>
              </a:pPr>
              <a:r>
                <a:rPr b="1" i="0" lang="en-GB" sz="1400" u="none" cap="none" strike="noStrike">
                  <a:solidFill>
                    <a:srgbClr val="FF8022"/>
                  </a:solidFill>
                  <a:latin typeface="Lato"/>
                  <a:ea typeface="Lato"/>
                  <a:cs typeface="Lato"/>
                  <a:sym typeface="Lato"/>
                </a:rPr>
                <a:t>Once you’ve done this, categorise the expenses into needs and wants</a:t>
              </a:r>
              <a:endParaRPr b="1" i="0" sz="1400" u="none" cap="none" strike="noStrike">
                <a:solidFill>
                  <a:srgbClr val="FF802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AutoNum type="arabicPeriod"/>
              </a:pPr>
              <a:r>
                <a:rPr b="1" i="0" lang="en-GB" sz="1400" u="none" cap="none" strike="noStrike">
                  <a:solidFill>
                    <a:srgbClr val="000000"/>
                  </a:solidFill>
                  <a:latin typeface="Lato"/>
                  <a:ea typeface="Lato"/>
                  <a:cs typeface="Lato"/>
                  <a:sym typeface="Lato"/>
                </a:rPr>
                <a:t>Calculate </a:t>
              </a:r>
              <a:r>
                <a:rPr b="0" i="0" lang="en-GB" sz="1400" u="none" cap="none" strike="noStrike">
                  <a:solidFill>
                    <a:srgbClr val="000000"/>
                  </a:solidFill>
                  <a:latin typeface="Lato"/>
                  <a:ea typeface="Lato"/>
                  <a:cs typeface="Lato"/>
                  <a:sym typeface="Lato"/>
                </a:rPr>
                <a:t>how much money is left at the end of the month</a:t>
              </a:r>
              <a:endParaRPr b="0" i="0" sz="1400" u="none" cap="none" strike="noStrike">
                <a:solidFill>
                  <a:srgbClr val="000000"/>
                </a:solidFill>
                <a:latin typeface="Lato"/>
                <a:ea typeface="Lato"/>
                <a:cs typeface="Lato"/>
                <a:sym typeface="Lato"/>
              </a:endParaRPr>
            </a:p>
          </p:txBody>
        </p:sp>
        <p:sp>
          <p:nvSpPr>
            <p:cNvPr id="226" name="Google Shape;226;g14bd10484b6_0_148"/>
            <p:cNvSpPr/>
            <p:nvPr/>
          </p:nvSpPr>
          <p:spPr>
            <a:xfrm>
              <a:off x="3083175" y="1205500"/>
              <a:ext cx="1136700" cy="22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grpSp>
      <p:sp>
        <p:nvSpPr>
          <p:cNvPr id="227" name="Google Shape;227;g14bd10484b6_0_148"/>
          <p:cNvSpPr txBox="1"/>
          <p:nvPr/>
        </p:nvSpPr>
        <p:spPr>
          <a:xfrm>
            <a:off x="1047150" y="214675"/>
            <a:ext cx="7073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Karim’s budget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aphicFrame>
        <p:nvGraphicFramePr>
          <p:cNvPr id="232" name="Google Shape;232;g18e987b3026_0_8"/>
          <p:cNvGraphicFramePr/>
          <p:nvPr/>
        </p:nvGraphicFramePr>
        <p:xfrm>
          <a:off x="113375" y="13269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lnB cap="flat" cmpd="sng" w="9525">
                      <a:solidFill>
                        <a:srgbClr val="9E9E9E"/>
                      </a:solidFill>
                      <a:prstDash val="solid"/>
                      <a:round/>
                      <a:headEnd len="sm" w="sm" type="none"/>
                      <a:tailEnd len="sm" w="sm" type="none"/>
                    </a:lnB>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 (after tax)</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a:t>
                      </a:r>
                      <a:r>
                        <a:rPr b="1" lang="en-GB" sz="900">
                          <a:solidFill>
                            <a:srgbClr val="FF0000"/>
                          </a:solidFill>
                          <a:latin typeface="Lato"/>
                          <a:ea typeface="Lato"/>
                          <a:cs typeface="Lato"/>
                          <a:sym typeface="Lato"/>
                        </a:rPr>
                        <a:t>15</a:t>
                      </a:r>
                      <a:r>
                        <a:rPr b="1" lang="en-GB" sz="900" u="none" cap="none" strike="noStrike">
                          <a:solidFill>
                            <a:srgbClr val="FF0000"/>
                          </a:solidFill>
                          <a:latin typeface="Lato"/>
                          <a:ea typeface="Lato"/>
                          <a:cs typeface="Lato"/>
                          <a:sym typeface="Lato"/>
                        </a:rPr>
                        <a:t>0</a:t>
                      </a:r>
                      <a:endParaRPr b="1" sz="9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a:t>
                      </a:r>
                      <a:r>
                        <a:rPr b="1" lang="en-GB" sz="900">
                          <a:solidFill>
                            <a:srgbClr val="FF0000"/>
                          </a:solidFill>
                          <a:latin typeface="Lato"/>
                          <a:ea typeface="Lato"/>
                          <a:cs typeface="Lato"/>
                          <a:sym typeface="Lato"/>
                        </a:rPr>
                        <a:t>0</a:t>
                      </a:r>
                      <a:r>
                        <a:rPr b="1" lang="en-GB" sz="900" u="none" cap="none" strike="noStrike">
                          <a:solidFill>
                            <a:srgbClr val="FF0000"/>
                          </a:solidFill>
                          <a:latin typeface="Lato"/>
                          <a:ea typeface="Lato"/>
                          <a:cs typeface="Lato"/>
                          <a:sym typeface="Lato"/>
                        </a:rPr>
                        <a:t>0</a:t>
                      </a:r>
                      <a:endParaRPr b="1" sz="9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a:t>
                      </a:r>
                      <a:r>
                        <a:rPr b="1" lang="en-GB" sz="900">
                          <a:solidFill>
                            <a:srgbClr val="FF0000"/>
                          </a:solidFill>
                          <a:latin typeface="Lato"/>
                          <a:ea typeface="Lato"/>
                          <a:cs typeface="Lato"/>
                          <a:sym typeface="Lato"/>
                        </a:rPr>
                        <a:t>6</a:t>
                      </a:r>
                      <a:r>
                        <a:rPr b="1" lang="en-GB" sz="900" u="none" cap="none" strike="noStrike">
                          <a:solidFill>
                            <a:srgbClr val="FF0000"/>
                          </a:solidFill>
                          <a:latin typeface="Lato"/>
                          <a:ea typeface="Lato"/>
                          <a:cs typeface="Lato"/>
                          <a:sym typeface="Lato"/>
                        </a:rPr>
                        <a:t>00</a:t>
                      </a:r>
                      <a:endParaRPr b="1" sz="9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lnR cap="flat" cmpd="sng" w="9525">
                      <a:solidFill>
                        <a:srgbClr val="9E9E9E"/>
                      </a:solidFill>
                      <a:prstDash val="solid"/>
                      <a:round/>
                      <a:headEnd len="sm" w="sm" type="none"/>
                      <a:tailEnd len="sm" w="sm" type="none"/>
                    </a:lnR>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a:t>
                      </a:r>
                      <a:r>
                        <a:rPr b="1" lang="en-GB" sz="900">
                          <a:solidFill>
                            <a:srgbClr val="FF0000"/>
                          </a:solidFill>
                          <a:latin typeface="Lato"/>
                          <a:ea typeface="Lato"/>
                          <a:cs typeface="Lato"/>
                          <a:sym typeface="Lato"/>
                        </a:rPr>
                        <a:t>150</a:t>
                      </a:r>
                      <a:endParaRPr b="1" sz="900" u="none" cap="none" strike="noStrike">
                        <a:solidFill>
                          <a:srgbClr val="FF0000"/>
                        </a:solidFill>
                        <a:latin typeface="Lato"/>
                        <a:ea typeface="Lato"/>
                        <a:cs typeface="Lato"/>
                        <a:sym typeface="Lato"/>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lnT cap="flat" cmpd="sng" w="9525">
                      <a:solidFill>
                        <a:srgbClr val="9E9E9E"/>
                      </a:solidFill>
                      <a:prstDash val="solid"/>
                      <a:round/>
                      <a:headEnd len="sm" w="sm" type="none"/>
                      <a:tailEnd len="sm" w="sm" type="none"/>
                    </a:lnT>
                    <a:solidFill>
                      <a:schemeClr val="accent2"/>
                    </a:solidFill>
                  </a:tcPr>
                </a:tc>
              </a:tr>
            </a:tbl>
          </a:graphicData>
        </a:graphic>
      </p:graphicFrame>
      <p:sp>
        <p:nvSpPr>
          <p:cNvPr id="233" name="Google Shape;233;g18e987b3026_0_8"/>
          <p:cNvSpPr txBox="1"/>
          <p:nvPr/>
        </p:nvSpPr>
        <p:spPr>
          <a:xfrm>
            <a:off x="3138000" y="2789950"/>
            <a:ext cx="5949600" cy="1970100"/>
          </a:xfrm>
          <a:prstGeom prst="rect">
            <a:avLst/>
          </a:prstGeom>
          <a:solidFill>
            <a:srgbClr val="000000">
              <a:alpha val="0"/>
            </a:srgbClr>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38761D"/>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8761D"/>
              </a:solidFill>
              <a:latin typeface="Lato"/>
              <a:ea typeface="Lato"/>
              <a:cs typeface="Lato"/>
              <a:sym typeface="Lato"/>
            </a:endParaRPr>
          </a:p>
          <a:p>
            <a:pPr indent="0" lvl="0" marL="0" marR="0" rtl="0" algn="l">
              <a:lnSpc>
                <a:spcPct val="150000"/>
              </a:lnSpc>
              <a:spcBef>
                <a:spcPts val="0"/>
              </a:spcBef>
              <a:spcAft>
                <a:spcPts val="0"/>
              </a:spcAft>
              <a:buClr>
                <a:srgbClr val="000000"/>
              </a:buClr>
              <a:buSzPts val="1300"/>
              <a:buFont typeface="Arial"/>
              <a:buNone/>
            </a:pPr>
            <a:r>
              <a:rPr b="1" i="0" lang="en-GB" sz="1300" u="none" cap="none" strike="noStrike">
                <a:solidFill>
                  <a:schemeClr val="dk1"/>
                </a:solidFill>
                <a:latin typeface="Lato"/>
                <a:ea typeface="Lato"/>
                <a:cs typeface="Lato"/>
                <a:sym typeface="Lato"/>
              </a:rPr>
              <a:t>                 </a:t>
            </a:r>
            <a:r>
              <a:rPr b="0" i="0" lang="en-GB" sz="1300" u="none" cap="none" strike="noStrike">
                <a:solidFill>
                  <a:schemeClr val="dk1"/>
                </a:solidFill>
                <a:latin typeface="Lato"/>
                <a:ea typeface="Lato"/>
                <a:cs typeface="Lato"/>
                <a:sym typeface="Lato"/>
              </a:rPr>
              <a:t>	= </a:t>
            </a:r>
            <a:r>
              <a:rPr b="0" i="0" lang="en-GB" sz="1300" u="none" cap="none" strike="noStrike">
                <a:solidFill>
                  <a:srgbClr val="0543B3"/>
                </a:solidFill>
                <a:latin typeface="Lato"/>
                <a:ea typeface="Lato"/>
                <a:cs typeface="Lato"/>
                <a:sym typeface="Lato"/>
              </a:rPr>
              <a:t>Total income</a:t>
            </a:r>
            <a:r>
              <a:rPr b="0" i="0" lang="en-GB" sz="1300" u="none" cap="none" strike="noStrike">
                <a:solidFill>
                  <a:srgbClr val="38761D"/>
                </a:solidFill>
                <a:latin typeface="Lato"/>
                <a:ea typeface="Lato"/>
                <a:cs typeface="Lato"/>
                <a:sym typeface="Lato"/>
              </a:rPr>
              <a:t> </a:t>
            </a:r>
            <a:r>
              <a:rPr b="0" i="0" lang="en-GB" sz="1300" u="none" cap="none" strike="noStrike">
                <a:solidFill>
                  <a:schemeClr val="dk1"/>
                </a:solidFill>
                <a:latin typeface="Lato"/>
                <a:ea typeface="Lato"/>
                <a:cs typeface="Lato"/>
                <a:sym typeface="Lato"/>
              </a:rPr>
              <a:t>-</a:t>
            </a:r>
            <a:r>
              <a:rPr b="0" i="0" lang="en-GB" sz="1300" u="none" cap="none" strike="noStrike">
                <a:solidFill>
                  <a:srgbClr val="38761D"/>
                </a:solidFill>
                <a:latin typeface="Lato"/>
                <a:ea typeface="Lato"/>
                <a:cs typeface="Lato"/>
                <a:sym typeface="Lato"/>
              </a:rPr>
              <a:t> </a:t>
            </a:r>
            <a:r>
              <a:rPr b="0" i="0" lang="en-GB" sz="1300" u="none" cap="none" strike="noStrike">
                <a:solidFill>
                  <a:srgbClr val="FF0000"/>
                </a:solidFill>
                <a:latin typeface="Lato"/>
                <a:ea typeface="Lato"/>
                <a:cs typeface="Lato"/>
                <a:sym typeface="Lato"/>
              </a:rPr>
              <a:t>Total expenditures</a:t>
            </a:r>
            <a:endParaRPr b="0" i="0" sz="1300" u="none" cap="none" strike="noStrike">
              <a:solidFill>
                <a:srgbClr val="FF0000"/>
              </a:solidFill>
              <a:latin typeface="Lato"/>
              <a:ea typeface="Lato"/>
              <a:cs typeface="Lato"/>
              <a:sym typeface="Lato"/>
            </a:endParaRPr>
          </a:p>
          <a:p>
            <a:pPr indent="457200" lvl="0" marL="457200" marR="0" rtl="0" algn="l">
              <a:lnSpc>
                <a:spcPct val="15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 </a:t>
            </a:r>
            <a:r>
              <a:rPr b="0" i="0" lang="en-GB" sz="1300" u="none" cap="none" strike="noStrike">
                <a:solidFill>
                  <a:schemeClr val="accent1"/>
                </a:solidFill>
                <a:latin typeface="Lato"/>
                <a:ea typeface="Lato"/>
                <a:cs typeface="Lato"/>
                <a:sym typeface="Lato"/>
              </a:rPr>
              <a:t>(£1800+£200) </a:t>
            </a:r>
            <a:r>
              <a:rPr b="0" i="0" lang="en-GB" sz="1300" u="none" cap="none" strike="noStrike">
                <a:solidFill>
                  <a:schemeClr val="dk1"/>
                </a:solidFill>
                <a:latin typeface="Lato"/>
                <a:ea typeface="Lato"/>
                <a:cs typeface="Lato"/>
                <a:sym typeface="Lato"/>
              </a:rPr>
              <a:t>- </a:t>
            </a:r>
            <a:r>
              <a:rPr b="0" i="0" lang="en-GB" sz="1300" u="none" cap="none" strike="noStrike">
                <a:solidFill>
                  <a:srgbClr val="FF0000"/>
                </a:solidFill>
                <a:latin typeface="Lato"/>
                <a:ea typeface="Lato"/>
                <a:cs typeface="Lato"/>
                <a:sym typeface="Lato"/>
              </a:rPr>
              <a:t>(£</a:t>
            </a:r>
            <a:r>
              <a:rPr lang="en-GB" sz="1300">
                <a:solidFill>
                  <a:srgbClr val="FF0000"/>
                </a:solidFill>
                <a:latin typeface="Lato"/>
                <a:ea typeface="Lato"/>
                <a:cs typeface="Lato"/>
                <a:sym typeface="Lato"/>
              </a:rPr>
              <a:t>150+£50+£400+£300+£600+£150)</a:t>
            </a:r>
            <a:endParaRPr b="0" i="0" sz="1300" u="none" cap="none" strike="noStrike">
              <a:solidFill>
                <a:srgbClr val="FF0000"/>
              </a:solidFill>
              <a:latin typeface="Lato"/>
              <a:ea typeface="Lato"/>
              <a:cs typeface="Lato"/>
              <a:sym typeface="Lato"/>
            </a:endParaRPr>
          </a:p>
          <a:p>
            <a:pPr indent="0" lvl="0" marL="0" marR="0" rtl="0" algn="l">
              <a:lnSpc>
                <a:spcPct val="150000"/>
              </a:lnSpc>
              <a:spcBef>
                <a:spcPts val="0"/>
              </a:spcBef>
              <a:spcAft>
                <a:spcPts val="0"/>
              </a:spcAft>
              <a:buClr>
                <a:srgbClr val="000000"/>
              </a:buClr>
              <a:buSzPts val="1300"/>
              <a:buFont typeface="Arial"/>
              <a:buNone/>
            </a:pPr>
            <a:r>
              <a:rPr b="0" i="0" lang="en-GB" sz="1300" u="none" cap="none" strike="noStrike">
                <a:solidFill>
                  <a:srgbClr val="FF0000"/>
                </a:solidFill>
                <a:latin typeface="Lato"/>
                <a:ea typeface="Lato"/>
                <a:cs typeface="Lato"/>
                <a:sym typeface="Lato"/>
              </a:rPr>
              <a:t>                             </a:t>
            </a:r>
            <a:r>
              <a:rPr b="0" i="0" lang="en-GB" sz="1300" u="none" cap="none" strike="noStrike">
                <a:solidFill>
                  <a:schemeClr val="dk1"/>
                </a:solidFill>
                <a:latin typeface="Lato"/>
                <a:ea typeface="Lato"/>
                <a:cs typeface="Lato"/>
                <a:sym typeface="Lato"/>
              </a:rPr>
              <a:t>= </a:t>
            </a:r>
            <a:r>
              <a:rPr b="0" i="0" lang="en-GB" sz="1300" u="none" cap="none" strike="noStrike">
                <a:solidFill>
                  <a:schemeClr val="accent1"/>
                </a:solidFill>
                <a:latin typeface="Lato"/>
                <a:ea typeface="Lato"/>
                <a:cs typeface="Lato"/>
                <a:sym typeface="Lato"/>
              </a:rPr>
              <a:t>£2000 </a:t>
            </a:r>
            <a:r>
              <a:rPr b="0" i="0" lang="en-GB" sz="1300" u="none" cap="none" strike="noStrike">
                <a:solidFill>
                  <a:schemeClr val="dk1"/>
                </a:solidFill>
                <a:latin typeface="Lato"/>
                <a:ea typeface="Lato"/>
                <a:cs typeface="Lato"/>
                <a:sym typeface="Lato"/>
              </a:rPr>
              <a:t>-</a:t>
            </a:r>
            <a:r>
              <a:rPr b="0" i="0" lang="en-GB" sz="1300" u="none" cap="none" strike="noStrike">
                <a:solidFill>
                  <a:srgbClr val="FF0000"/>
                </a:solidFill>
                <a:latin typeface="Lato"/>
                <a:ea typeface="Lato"/>
                <a:cs typeface="Lato"/>
                <a:sym typeface="Lato"/>
              </a:rPr>
              <a:t> £16</a:t>
            </a:r>
            <a:r>
              <a:rPr lang="en-GB" sz="1300">
                <a:solidFill>
                  <a:srgbClr val="FF0000"/>
                </a:solidFill>
                <a:latin typeface="Lato"/>
                <a:ea typeface="Lato"/>
                <a:cs typeface="Lato"/>
                <a:sym typeface="Lato"/>
              </a:rPr>
              <a:t>5</a:t>
            </a:r>
            <a:r>
              <a:rPr b="0" i="0" lang="en-GB" sz="1300" u="none" cap="none" strike="noStrike">
                <a:solidFill>
                  <a:srgbClr val="FF0000"/>
                </a:solidFill>
                <a:latin typeface="Lato"/>
                <a:ea typeface="Lato"/>
                <a:cs typeface="Lato"/>
                <a:sym typeface="Lato"/>
              </a:rPr>
              <a:t>0</a:t>
            </a:r>
            <a:endParaRPr b="0" i="0" sz="1300" u="none" cap="none" strike="noStrike">
              <a:solidFill>
                <a:srgbClr val="FF0000"/>
              </a:solidFill>
              <a:latin typeface="Lato"/>
              <a:ea typeface="Lato"/>
              <a:cs typeface="Lato"/>
              <a:sym typeface="Lato"/>
            </a:endParaRPr>
          </a:p>
          <a:p>
            <a:pPr indent="457200" lvl="0" marL="457200" marR="0" rtl="0" algn="l">
              <a:lnSpc>
                <a:spcPct val="150000"/>
              </a:lnSpc>
              <a:spcBef>
                <a:spcPts val="0"/>
              </a:spcBef>
              <a:spcAft>
                <a:spcPts val="0"/>
              </a:spcAft>
              <a:buClr>
                <a:srgbClr val="000000"/>
              </a:buClr>
              <a:buSzPts val="1300"/>
              <a:buFont typeface="Arial"/>
              <a:buNone/>
            </a:pPr>
            <a:r>
              <a:rPr b="0" i="0" lang="en-GB" sz="1300" u="none" cap="none" strike="noStrike">
                <a:solidFill>
                  <a:schemeClr val="dk1"/>
                </a:solidFill>
                <a:latin typeface="Lato"/>
                <a:ea typeface="Lato"/>
                <a:cs typeface="Lato"/>
                <a:sym typeface="Lato"/>
              </a:rPr>
              <a:t>=</a:t>
            </a:r>
            <a:r>
              <a:rPr b="1" i="0" lang="en-GB" sz="1300" u="none" cap="none" strike="noStrike">
                <a:solidFill>
                  <a:schemeClr val="dk1"/>
                </a:solidFill>
                <a:latin typeface="Lato"/>
                <a:ea typeface="Lato"/>
                <a:cs typeface="Lato"/>
                <a:sym typeface="Lato"/>
              </a:rPr>
              <a:t> £</a:t>
            </a:r>
            <a:r>
              <a:rPr b="1" lang="en-GB" sz="1300">
                <a:solidFill>
                  <a:schemeClr val="dk1"/>
                </a:solidFill>
                <a:latin typeface="Lato"/>
                <a:ea typeface="Lato"/>
                <a:cs typeface="Lato"/>
                <a:sym typeface="Lato"/>
              </a:rPr>
              <a:t>350</a:t>
            </a:r>
            <a:endParaRPr b="1" i="0" sz="13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8761D"/>
              </a:solidFill>
              <a:latin typeface="Lato"/>
              <a:ea typeface="Lato"/>
              <a:cs typeface="Lato"/>
              <a:sym typeface="Lato"/>
            </a:endParaRPr>
          </a:p>
        </p:txBody>
      </p:sp>
      <p:sp>
        <p:nvSpPr>
          <p:cNvPr id="234" name="Google Shape;234;g18e987b3026_0_8"/>
          <p:cNvSpPr txBox="1"/>
          <p:nvPr/>
        </p:nvSpPr>
        <p:spPr>
          <a:xfrm>
            <a:off x="3168975" y="3156450"/>
            <a:ext cx="876600" cy="4617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Total money </a:t>
            </a:r>
            <a:endParaRPr b="1" i="0" sz="9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chemeClr val="dk1"/>
                </a:solidFill>
                <a:latin typeface="Lato"/>
                <a:ea typeface="Lato"/>
                <a:cs typeface="Lato"/>
                <a:sym typeface="Lato"/>
              </a:rPr>
              <a:t>remaining</a:t>
            </a:r>
            <a:endParaRPr b="0" i="0" sz="1000" u="none" cap="none" strike="noStrike">
              <a:solidFill>
                <a:srgbClr val="000000"/>
              </a:solidFill>
              <a:latin typeface="Arial"/>
              <a:ea typeface="Arial"/>
              <a:cs typeface="Arial"/>
              <a:sym typeface="Arial"/>
            </a:endParaRPr>
          </a:p>
        </p:txBody>
      </p:sp>
      <p:sp>
        <p:nvSpPr>
          <p:cNvPr id="235" name="Google Shape;235;g18e987b3026_0_8"/>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36" name="Google Shape;236;g18e987b3026_0_8"/>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237" name="Google Shape;237;g18e987b3026_0_8"/>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238" name="Google Shape;238;g18e987b3026_0_8"/>
          <p:cNvSpPr txBox="1"/>
          <p:nvPr/>
        </p:nvSpPr>
        <p:spPr>
          <a:xfrm>
            <a:off x="1043600" y="214700"/>
            <a:ext cx="6863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Karim’s budget </a:t>
            </a:r>
            <a:endParaRPr b="1" i="0" sz="2900" u="none" cap="none" strike="noStrike">
              <a:solidFill>
                <a:schemeClr val="lt1"/>
              </a:solidFill>
              <a:latin typeface="Lato"/>
              <a:ea typeface="Lato"/>
              <a:cs typeface="Lato"/>
              <a:sym typeface="Lato"/>
            </a:endParaRPr>
          </a:p>
        </p:txBody>
      </p:sp>
      <p:grpSp>
        <p:nvGrpSpPr>
          <p:cNvPr id="239" name="Google Shape;239;g18e987b3026_0_8"/>
          <p:cNvGrpSpPr/>
          <p:nvPr/>
        </p:nvGrpSpPr>
        <p:grpSpPr>
          <a:xfrm>
            <a:off x="3083175" y="1205500"/>
            <a:ext cx="5638500" cy="1449125"/>
            <a:chOff x="3083175" y="1205500"/>
            <a:chExt cx="5638500" cy="1449125"/>
          </a:xfrm>
        </p:grpSpPr>
        <p:sp>
          <p:nvSpPr>
            <p:cNvPr id="240" name="Google Shape;240;g18e987b3026_0_8"/>
            <p:cNvSpPr txBox="1"/>
            <p:nvPr/>
          </p:nvSpPr>
          <p:spPr>
            <a:xfrm>
              <a:off x="3146775" y="1392525"/>
              <a:ext cx="5574900" cy="1262100"/>
            </a:xfrm>
            <a:prstGeom prst="rect">
              <a:avLst/>
            </a:prstGeom>
            <a:solidFill>
              <a:srgbClr val="C5DAFC"/>
            </a:solid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AutoNum type="arabicPeriod"/>
              </a:pPr>
              <a:r>
                <a:rPr b="0" i="0" lang="en-GB" sz="1400" u="none" cap="none" strike="noStrike">
                  <a:solidFill>
                    <a:srgbClr val="000000"/>
                  </a:solidFill>
                  <a:latin typeface="Lato"/>
                  <a:ea typeface="Lato"/>
                  <a:cs typeface="Lato"/>
                  <a:sym typeface="Lato"/>
                </a:rPr>
                <a:t>Refer to the list of items on the worksheet and </a:t>
              </a:r>
              <a:r>
                <a:rPr b="1" i="0" lang="en-GB" sz="1400" u="none" cap="none" strike="noStrike">
                  <a:solidFill>
                    <a:srgbClr val="000000"/>
                  </a:solidFill>
                  <a:latin typeface="Lato"/>
                  <a:ea typeface="Lato"/>
                  <a:cs typeface="Lato"/>
                  <a:sym typeface="Lato"/>
                </a:rPr>
                <a:t>identify </a:t>
              </a:r>
              <a:r>
                <a:rPr b="0" i="0" lang="en-GB" sz="1400" u="none" cap="none" strike="noStrike">
                  <a:solidFill>
                    <a:srgbClr val="000000"/>
                  </a:solidFill>
                  <a:latin typeface="Lato"/>
                  <a:ea typeface="Lato"/>
                  <a:cs typeface="Lato"/>
                  <a:sym typeface="Lato"/>
                </a:rPr>
                <a:t>which items are income and which are expenses</a:t>
              </a:r>
              <a:endParaRPr b="0" i="0" sz="1400" u="none" cap="none" strike="noStrike">
                <a:solidFill>
                  <a:srgbClr val="000000"/>
                </a:solidFill>
                <a:latin typeface="Lato"/>
                <a:ea typeface="Lato"/>
                <a:cs typeface="Lato"/>
                <a:sym typeface="Lato"/>
              </a:endParaRPr>
            </a:p>
            <a:p>
              <a:pPr indent="-317500" lvl="0" marL="457200" marR="0" rtl="0" algn="l">
                <a:lnSpc>
                  <a:spcPct val="100000"/>
                </a:lnSpc>
                <a:spcBef>
                  <a:spcPts val="0"/>
                </a:spcBef>
                <a:spcAft>
                  <a:spcPts val="0"/>
                </a:spcAft>
                <a:buClr>
                  <a:schemeClr val="dk2"/>
                </a:buClr>
                <a:buSzPts val="1400"/>
                <a:buFont typeface="Lato"/>
                <a:buAutoNum type="arabicPeriod"/>
              </a:pPr>
              <a:r>
                <a:rPr i="0" lang="en-GB" sz="1400" u="none" cap="none" strike="noStrike">
                  <a:solidFill>
                    <a:schemeClr val="dk2"/>
                  </a:solidFill>
                  <a:latin typeface="Lato"/>
                  <a:ea typeface="Lato"/>
                  <a:cs typeface="Lato"/>
                  <a:sym typeface="Lato"/>
                </a:rPr>
                <a:t>Once you’ve done this, categorise the expenses into needs and wants</a:t>
              </a:r>
              <a:endParaRPr i="0" sz="1400" u="none" cap="none" strike="noStrike">
                <a:solidFill>
                  <a:schemeClr val="dk2"/>
                </a:solidFill>
                <a:latin typeface="Lato"/>
                <a:ea typeface="Lato"/>
                <a:cs typeface="Lato"/>
                <a:sym typeface="Lato"/>
              </a:endParaRPr>
            </a:p>
            <a:p>
              <a:pPr indent="-317500" lvl="0" marL="457200" marR="0" rtl="0" algn="l">
                <a:lnSpc>
                  <a:spcPct val="100000"/>
                </a:lnSpc>
                <a:spcBef>
                  <a:spcPts val="0"/>
                </a:spcBef>
                <a:spcAft>
                  <a:spcPts val="0"/>
                </a:spcAft>
                <a:buClr>
                  <a:schemeClr val="accent2"/>
                </a:buClr>
                <a:buSzPts val="1400"/>
                <a:buFont typeface="Lato"/>
                <a:buAutoNum type="arabicPeriod"/>
              </a:pPr>
              <a:r>
                <a:rPr b="1" i="0" lang="en-GB" sz="1400" u="none" cap="none" strike="noStrike">
                  <a:solidFill>
                    <a:schemeClr val="accent2"/>
                  </a:solidFill>
                  <a:latin typeface="Lato"/>
                  <a:ea typeface="Lato"/>
                  <a:cs typeface="Lato"/>
                  <a:sym typeface="Lato"/>
                </a:rPr>
                <a:t>Calculate </a:t>
              </a:r>
              <a:r>
                <a:rPr b="0" i="0" lang="en-GB" sz="1400" u="none" cap="none" strike="noStrike">
                  <a:solidFill>
                    <a:schemeClr val="accent2"/>
                  </a:solidFill>
                  <a:latin typeface="Lato"/>
                  <a:ea typeface="Lato"/>
                  <a:cs typeface="Lato"/>
                  <a:sym typeface="Lato"/>
                </a:rPr>
                <a:t>how much money is left at the end of the month</a:t>
              </a:r>
              <a:endParaRPr b="0" i="0" sz="1400" u="none" cap="none" strike="noStrike">
                <a:solidFill>
                  <a:schemeClr val="accent2"/>
                </a:solidFill>
                <a:latin typeface="Lato"/>
                <a:ea typeface="Lato"/>
                <a:cs typeface="Lato"/>
                <a:sym typeface="Lato"/>
              </a:endParaRPr>
            </a:p>
          </p:txBody>
        </p:sp>
        <p:sp>
          <p:nvSpPr>
            <p:cNvPr id="241" name="Google Shape;241;g18e987b3026_0_8"/>
            <p:cNvSpPr/>
            <p:nvPr/>
          </p:nvSpPr>
          <p:spPr>
            <a:xfrm>
              <a:off x="3083175" y="1205500"/>
              <a:ext cx="1136700" cy="225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ACTIVITY</a:t>
              </a:r>
              <a:endParaRPr b="1" i="0" sz="1400" u="none" cap="none" strike="noStrike">
                <a:solidFill>
                  <a:schemeClr val="lt1"/>
                </a:solidFill>
                <a:latin typeface="Lato"/>
                <a:ea typeface="Lato"/>
                <a:cs typeface="Lato"/>
                <a:sym typeface="Lato"/>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g157707a00a2_0_154"/>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lt1"/>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Unit outline</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graphicFrame>
        <p:nvGraphicFramePr>
          <p:cNvPr id="62" name="Google Shape;62;g157707a00a2_0_154"/>
          <p:cNvGraphicFramePr/>
          <p:nvPr/>
        </p:nvGraphicFramePr>
        <p:xfrm>
          <a:off x="871975" y="1721850"/>
          <a:ext cx="3000000" cy="3000000"/>
        </p:xfrm>
        <a:graphic>
          <a:graphicData uri="http://schemas.openxmlformats.org/drawingml/2006/table">
            <a:tbl>
              <a:tblPr>
                <a:noFill/>
                <a:tableStyleId>{95922BDD-1B4D-489C-BDFD-833B3C52ABEE}</a:tableStyleId>
              </a:tblPr>
              <a:tblGrid>
                <a:gridCol w="1206500"/>
                <a:gridCol w="1206500"/>
                <a:gridCol w="1206500"/>
                <a:gridCol w="1206500"/>
                <a:gridCol w="1206500"/>
                <a:gridCol w="1206500"/>
              </a:tblGrid>
              <a:tr h="381000">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extLst>
                            <a:ext uri="http://customooxmlschemas.google.com/">
                              <go:slidesCustomData xmlns:go="http://customooxmlschemas.google.com/" textRoundtripDataId="0"/>
                            </a:ext>
                          </a:extLst>
                        </a:rPr>
                        <a:t>Session 2</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solidFill>
                      <a:schemeClr val="accent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rgbClr val="0543B3"/>
                      </a:solidFill>
                      <a:prstDash val="solid"/>
                      <a:round/>
                      <a:headEnd len="sm" w="sm" type="none"/>
                      <a:tailEnd len="sm" w="sm" type="none"/>
                    </a:lnB>
                    <a:solidFill>
                      <a:srgbClr val="FCE5CD"/>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Spending decisions</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chemeClr val="accent1"/>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Budgeting</a:t>
                      </a:r>
                      <a:endParaRPr b="1" sz="1400" u="none" cap="none" strike="noStrike">
                        <a:solidFill>
                          <a:schemeClr val="accent2"/>
                        </a:solidFill>
                        <a:latin typeface="Lato"/>
                        <a:ea typeface="Lato"/>
                        <a:cs typeface="Lato"/>
                        <a:sym typeface="Lato"/>
                      </a:endParaRPr>
                    </a:p>
                  </a:txBody>
                  <a:tcPr marT="91425" marB="91425" marR="91425" marL="91425" anchor="ctr">
                    <a:lnL cap="flat" cmpd="sng" w="28575">
                      <a:solidFill>
                        <a:schemeClr val="accent1"/>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chemeClr val="accent1"/>
                      </a:solidFill>
                      <a:prstDash val="solid"/>
                      <a:round/>
                      <a:headEnd len="sm" w="sm" type="none"/>
                      <a:tailEnd len="sm" w="sm" type="none"/>
                    </a:lnT>
                    <a:lnB cap="flat" cmpd="sng" w="2857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Getting a job</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The impact of inflation</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The critical consumer</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rgbClr val="262A33"/>
                          </a:solidFill>
                          <a:latin typeface="Lato"/>
                          <a:ea typeface="Lato"/>
                          <a:cs typeface="Lato"/>
                          <a:sym typeface="Lato"/>
                        </a:rPr>
                        <a:t>Budgeting for a holiday</a:t>
                      </a:r>
                      <a:endParaRPr b="1" sz="1400" u="none" cap="none" strike="noStrike">
                        <a:solidFill>
                          <a:srgbClr val="262A33"/>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1646f31eaf0_0_402"/>
          <p:cNvSpPr txBox="1"/>
          <p:nvPr/>
        </p:nvSpPr>
        <p:spPr>
          <a:xfrm>
            <a:off x="113375" y="877825"/>
            <a:ext cx="6055800" cy="3351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A</a:t>
            </a:r>
            <a:r>
              <a:rPr b="1" i="0" lang="en-GB" sz="1800" u="none" cap="none" strike="noStrike">
                <a:solidFill>
                  <a:schemeClr val="dk1"/>
                </a:solidFill>
                <a:latin typeface="Lato"/>
                <a:ea typeface="Lato"/>
                <a:cs typeface="Lato"/>
                <a:sym typeface="Lato"/>
              </a:rPr>
              <a:t> and answer the questions on your worksheet</a:t>
            </a:r>
            <a:r>
              <a:rPr b="1" lang="en-GB" sz="1800">
                <a:solidFill>
                  <a:schemeClr val="dk1"/>
                </a:solidFill>
                <a:latin typeface="Lato"/>
                <a:ea typeface="Lato"/>
                <a:cs typeface="Lato"/>
                <a:sym typeface="Lato"/>
              </a:rPr>
              <a:t> 5 mins)</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b="1" i="0" sz="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FF0000"/>
                </a:solidFill>
                <a:latin typeface="Lato"/>
                <a:ea typeface="Lato"/>
                <a:cs typeface="Lato"/>
                <a:sym typeface="Lato"/>
              </a:rPr>
              <a:t>As you are working through, write down any questions you have and put them in the classroom anonymous box.</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rPr b="1" i="0" lang="en-GB" sz="1800" u="none" cap="none" strike="noStrike">
                <a:solidFill>
                  <a:schemeClr val="dk1"/>
                </a:solidFill>
                <a:latin typeface="Lato"/>
                <a:ea typeface="Lato"/>
                <a:cs typeface="Lato"/>
                <a:sym typeface="Lato"/>
              </a:rPr>
              <a:t>Stretch - are some items more difficult to categorise into needs and wants than others?  If so, why?</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247" name="Google Shape;247;g1646f31eaf0_0_402"/>
          <p:cNvSpPr txBox="1"/>
          <p:nvPr/>
        </p:nvSpPr>
        <p:spPr>
          <a:xfrm>
            <a:off x="194500" y="194375"/>
            <a:ext cx="73440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Budgeting deep dive: Lucy</a:t>
            </a:r>
            <a:r>
              <a:rPr b="1" lang="en-GB" sz="2900">
                <a:solidFill>
                  <a:schemeClr val="lt1"/>
                </a:solidFill>
                <a:latin typeface="Lato"/>
                <a:ea typeface="Lato"/>
                <a:cs typeface="Lato"/>
                <a:sym typeface="Lato"/>
              </a:rPr>
              <a:t>’s budget</a:t>
            </a:r>
            <a:endParaRPr b="1" i="0" sz="2900" u="none" cap="none" strike="noStrike">
              <a:solidFill>
                <a:schemeClr val="lt1"/>
              </a:solidFill>
              <a:latin typeface="Lato"/>
              <a:ea typeface="Lato"/>
              <a:cs typeface="Lato"/>
              <a:sym typeface="Lato"/>
            </a:endParaRPr>
          </a:p>
        </p:txBody>
      </p:sp>
      <p:sp>
        <p:nvSpPr>
          <p:cNvPr id="248" name="Google Shape;248;g1646f31eaf0_0_402"/>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pic>
        <p:nvPicPr>
          <p:cNvPr id="249" name="Google Shape;249;g1646f31eaf0_0_402"/>
          <p:cNvPicPr preferRelativeResize="0"/>
          <p:nvPr/>
        </p:nvPicPr>
        <p:blipFill rotWithShape="1">
          <a:blip r:embed="rId3">
            <a:alphaModFix/>
          </a:blip>
          <a:srcRect b="0" l="0" r="0" t="0"/>
          <a:stretch/>
        </p:blipFill>
        <p:spPr>
          <a:xfrm>
            <a:off x="194500" y="3434300"/>
            <a:ext cx="1237499" cy="1237499"/>
          </a:xfrm>
          <a:prstGeom prst="rect">
            <a:avLst/>
          </a:prstGeom>
          <a:noFill/>
          <a:ln>
            <a:noFill/>
          </a:ln>
        </p:spPr>
      </p:pic>
      <p:pic>
        <p:nvPicPr>
          <p:cNvPr id="250" name="Google Shape;250;g1646f31eaf0_0_402"/>
          <p:cNvPicPr preferRelativeResize="0"/>
          <p:nvPr/>
        </p:nvPicPr>
        <p:blipFill rotWithShape="1">
          <a:blip r:embed="rId4">
            <a:alphaModFix/>
          </a:blip>
          <a:srcRect b="298" l="0" r="0" t="288"/>
          <a:stretch/>
        </p:blipFill>
        <p:spPr>
          <a:xfrm rot="327883">
            <a:off x="6789527" y="1261251"/>
            <a:ext cx="2040249" cy="2870651"/>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add24e6c6f_0_40"/>
          <p:cNvSpPr txBox="1"/>
          <p:nvPr/>
        </p:nvSpPr>
        <p:spPr>
          <a:xfrm>
            <a:off x="37175" y="1030225"/>
            <a:ext cx="7804200" cy="3665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A</a:t>
            </a:r>
            <a:r>
              <a:rPr b="1" i="0" lang="en-GB" sz="1800" u="none" cap="none" strike="noStrike">
                <a:solidFill>
                  <a:schemeClr val="dk1"/>
                </a:solidFill>
                <a:latin typeface="Lato"/>
                <a:ea typeface="Lato"/>
                <a:cs typeface="Lato"/>
                <a:sym typeface="Lato"/>
              </a:rPr>
              <a:t> and answer the questions on your worksheet (5 mins).</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chemeClr val="dk1"/>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Complete the values for ‘total income’ and ‘total expenses’ in the table.</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What is Lucy’s biggest monthly expenditure?</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What is Lucy’s smallest monthly expenditure?</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How much money does Lucy have remaining?</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Why is it important to have money remaining at the end of the month? What can it be used for?</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Complete the last column using ‘needs’ and ‘wants’, identifying which expenses and needs and </a:t>
            </a:r>
            <a:endParaRPr b="0" i="0" sz="1200" u="none" cap="none" strike="noStrike">
              <a:solidFill>
                <a:srgbClr val="000000"/>
              </a:solidFill>
              <a:latin typeface="Lato"/>
              <a:ea typeface="Lato"/>
              <a:cs typeface="Lato"/>
              <a:sym typeface="Lato"/>
            </a:endParaRPr>
          </a:p>
          <a:p>
            <a:pPr indent="-304800" lvl="1" marL="9144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which are wants.</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What is the total amount she spends on needs?</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Lato"/>
              <a:buChar char="●"/>
            </a:pPr>
            <a:r>
              <a:rPr b="0" i="0" lang="en-GB" sz="1200" u="none" cap="none" strike="noStrike">
                <a:solidFill>
                  <a:srgbClr val="000000"/>
                </a:solidFill>
                <a:latin typeface="Lato"/>
                <a:ea typeface="Lato"/>
                <a:cs typeface="Lato"/>
                <a:sym typeface="Lato"/>
              </a:rPr>
              <a:t>What is the total amount she spends on wants?</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1" i="0" lang="en-GB" sz="1200" u="none" cap="none" strike="noStrike">
                <a:solidFill>
                  <a:schemeClr val="accent2"/>
                </a:solidFill>
                <a:latin typeface="Lato"/>
                <a:ea typeface="Lato"/>
                <a:cs typeface="Lato"/>
                <a:sym typeface="Lato"/>
              </a:rPr>
              <a:t>Stretch - are some items more difficult to categorise into needs and wants than others</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600"/>
              <a:buFont typeface="Arial"/>
              <a:buNone/>
            </a:pPr>
            <a:r>
              <a:t/>
            </a:r>
            <a:endParaRPr b="0" i="0" sz="6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As you are working through, write down any questions </a:t>
            </a:r>
            <a:endParaRPr b="1" i="0" sz="1800" u="none" cap="none" strike="noStrike">
              <a:solidFill>
                <a:schemeClr val="accen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accent1"/>
                </a:solidFill>
                <a:latin typeface="Lato"/>
                <a:ea typeface="Lato"/>
                <a:cs typeface="Lato"/>
                <a:sym typeface="Lato"/>
              </a:rPr>
              <a:t>you have and put them in the classroom anonymous box.</a:t>
            </a:r>
            <a:endParaRPr b="1" i="0" sz="2400" u="none" cap="none" strike="noStrike">
              <a:solidFill>
                <a:schemeClr val="accent1"/>
              </a:solidFill>
              <a:latin typeface="Lato"/>
              <a:ea typeface="Lato"/>
              <a:cs typeface="Lato"/>
              <a:sym typeface="Lato"/>
            </a:endParaRPr>
          </a:p>
        </p:txBody>
      </p:sp>
      <p:sp>
        <p:nvSpPr>
          <p:cNvPr id="256" name="Google Shape;256;g1add24e6c6f_0_40"/>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sp>
        <p:nvSpPr>
          <p:cNvPr id="257" name="Google Shape;257;g1add24e6c6f_0_40"/>
          <p:cNvSpPr txBox="1"/>
          <p:nvPr/>
        </p:nvSpPr>
        <p:spPr>
          <a:xfrm>
            <a:off x="93050" y="185150"/>
            <a:ext cx="7993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Lucy’s  Budget</a:t>
            </a:r>
            <a:endParaRPr b="1" i="0" sz="2900" u="none" cap="none" strike="noStrike">
              <a:solidFill>
                <a:schemeClr val="lt1"/>
              </a:solidFill>
              <a:latin typeface="Lato"/>
              <a:ea typeface="Lato"/>
              <a:cs typeface="Lato"/>
              <a:sym typeface="Lato"/>
            </a:endParaRPr>
          </a:p>
        </p:txBody>
      </p:sp>
      <p:pic>
        <p:nvPicPr>
          <p:cNvPr id="258" name="Google Shape;258;g1add24e6c6f_0_40"/>
          <p:cNvPicPr preferRelativeResize="0"/>
          <p:nvPr/>
        </p:nvPicPr>
        <p:blipFill rotWithShape="1">
          <a:blip r:embed="rId3">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05b4cb327c_0_3"/>
          <p:cNvSpPr txBox="1"/>
          <p:nvPr/>
        </p:nvSpPr>
        <p:spPr>
          <a:xfrm>
            <a:off x="37175" y="1030225"/>
            <a:ext cx="8851800" cy="4112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A</a:t>
            </a:r>
            <a:r>
              <a:rPr b="1" i="0" lang="en-GB" sz="1800" u="none" cap="none" strike="noStrike">
                <a:solidFill>
                  <a:schemeClr val="dk1"/>
                </a:solidFill>
                <a:latin typeface="Lato"/>
                <a:ea typeface="Lato"/>
                <a:cs typeface="Lato"/>
                <a:sym typeface="Lato"/>
              </a:rPr>
              <a:t> and answer the questions on your worksheet (5 mins).</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chemeClr val="dk1"/>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Complete the values for ‘total income’ and ‘total expenses’ in the table </a:t>
            </a:r>
            <a:r>
              <a:rPr i="0" lang="en-GB" sz="1100" u="none" cap="none" strike="noStrike">
                <a:solidFill>
                  <a:srgbClr val="9900FF"/>
                </a:solidFill>
                <a:latin typeface="Lato"/>
                <a:ea typeface="Lato"/>
                <a:cs typeface="Lato"/>
                <a:sym typeface="Lato"/>
              </a:rPr>
              <a:t>Please see table on next slide</a:t>
            </a:r>
            <a:endParaRPr i="0" sz="1100" u="none" cap="none" strike="noStrike">
              <a:solidFill>
                <a:srgbClr val="9900FF"/>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What is Lucy’s biggest monthly expenditure? </a:t>
            </a:r>
            <a:r>
              <a:rPr i="0" lang="en-GB" sz="1100" u="none" cap="none" strike="noStrike">
                <a:solidFill>
                  <a:srgbClr val="9900FF"/>
                </a:solidFill>
                <a:latin typeface="Lato"/>
                <a:ea typeface="Lato"/>
                <a:cs typeface="Lato"/>
                <a:sym typeface="Lato"/>
              </a:rPr>
              <a:t>Flat rental</a:t>
            </a:r>
            <a:endParaRPr i="0" sz="1100" u="none" cap="none" strike="noStrike">
              <a:solidFill>
                <a:srgbClr val="9900FF"/>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What are Lucy’s smallest monthly expenditures? </a:t>
            </a:r>
            <a:r>
              <a:rPr i="0" lang="en-GB" sz="1100" u="none" cap="none" strike="noStrike">
                <a:solidFill>
                  <a:srgbClr val="9900FF"/>
                </a:solidFill>
                <a:latin typeface="Lato"/>
                <a:ea typeface="Lato"/>
                <a:cs typeface="Lato"/>
                <a:sym typeface="Lato"/>
              </a:rPr>
              <a:t>Cinema trips and other outings AND Streaming subscription</a:t>
            </a:r>
            <a:endParaRPr i="0" sz="1100" u="none" cap="none" strike="noStrike">
              <a:solidFill>
                <a:srgbClr val="9900FF"/>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Lato"/>
              <a:buAutoNum type="arabicPeriod"/>
            </a:pPr>
            <a:r>
              <a:rPr i="0" lang="en-GB" sz="1100" u="none" cap="none" strike="noStrike">
                <a:solidFill>
                  <a:srgbClr val="000000"/>
                </a:solidFill>
                <a:latin typeface="Lato"/>
                <a:ea typeface="Lato"/>
                <a:cs typeface="Lato"/>
                <a:sym typeface="Lato"/>
              </a:rPr>
              <a:t>How much money does Lucy have remaining at the end of the month? </a:t>
            </a:r>
            <a:endParaRPr i="0" sz="11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£2,400 - £2,060 = £340</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 </a:t>
            </a:r>
            <a:r>
              <a:rPr i="0" lang="en-GB" sz="1100" u="none" cap="none" strike="noStrike">
                <a:solidFill>
                  <a:schemeClr val="dk1"/>
                </a:solidFill>
                <a:latin typeface="Lato"/>
                <a:ea typeface="Lato"/>
                <a:cs typeface="Lato"/>
                <a:sym typeface="Lato"/>
              </a:rPr>
              <a:t>  5.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Why is it important to have money remaining at the end of the month? What can it be used for? </a:t>
            </a:r>
            <a:endParaRPr i="0" sz="11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It can be used to save for the future, e.g. a bigger life goal such as expenses for university, a car or mortgage for a home. It can also be used to invest to try and make the money grow further. The money could also be used if there is an unexpected event such as a house leak, which needs fixing.</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 </a:t>
            </a:r>
            <a:r>
              <a:rPr i="0" lang="en-GB" sz="1100" u="none" cap="none" strike="noStrike">
                <a:solidFill>
                  <a:schemeClr val="dk1"/>
                </a:solidFill>
                <a:latin typeface="Lato"/>
                <a:ea typeface="Lato"/>
                <a:cs typeface="Lato"/>
                <a:sym typeface="Lato"/>
              </a:rPr>
              <a:t> 6.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Complete the last column using ‘needs’ and ‘wants’, identifying which expenses and needs and which are wants. Are there any which  </a:t>
            </a:r>
            <a:endParaRPr i="0" sz="1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rgbClr val="000000"/>
                </a:solidFill>
                <a:latin typeface="Lato"/>
                <a:ea typeface="Lato"/>
                <a:cs typeface="Lato"/>
                <a:sym typeface="Lato"/>
              </a:rPr>
              <a:t>           are hard to categorise? </a:t>
            </a:r>
            <a:endParaRPr i="0" sz="11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100"/>
              <a:buFont typeface="Arial"/>
              <a:buNone/>
            </a:pPr>
            <a:r>
              <a:rPr i="0" lang="en-GB" sz="1100" u="none" cap="none" strike="noStrike">
                <a:solidFill>
                  <a:srgbClr val="9900FF"/>
                </a:solidFill>
                <a:latin typeface="Lato"/>
                <a:ea typeface="Lato"/>
                <a:cs typeface="Lato"/>
                <a:sym typeface="Lato"/>
              </a:rPr>
              <a:t>Examples include gym membership or mobile phone. Gym membership - may be important for staying healthy but could Lucy workout outdoors instead which doesn’t cost? Mobile phone - the latest smartphone may be a want but a more basic phone may be a need. These will depend on </a:t>
            </a:r>
            <a:r>
              <a:rPr lang="en-GB" sz="1100">
                <a:solidFill>
                  <a:srgbClr val="9900FF"/>
                </a:solidFill>
                <a:latin typeface="Lato"/>
                <a:ea typeface="Lato"/>
                <a:cs typeface="Lato"/>
                <a:sym typeface="Lato"/>
              </a:rPr>
              <a:t>people's</a:t>
            </a:r>
            <a:r>
              <a:rPr i="0" lang="en-GB" sz="1100" u="none" cap="none" strike="noStrike">
                <a:solidFill>
                  <a:srgbClr val="9900FF"/>
                </a:solidFill>
                <a:latin typeface="Lato"/>
                <a:ea typeface="Lato"/>
                <a:cs typeface="Lato"/>
                <a:sym typeface="Lato"/>
              </a:rPr>
              <a:t>’ values and priorities. </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chemeClr val="dk1"/>
                </a:solidFill>
                <a:latin typeface="Lato"/>
                <a:ea typeface="Lato"/>
                <a:cs typeface="Lato"/>
                <a:sym typeface="Lato"/>
              </a:rPr>
              <a:t>  7.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What is the total amount she spends on needs? </a:t>
            </a:r>
            <a:r>
              <a:rPr i="0" lang="en-GB" sz="1100" u="none" cap="none" strike="noStrike">
                <a:solidFill>
                  <a:srgbClr val="9900FF"/>
                </a:solidFill>
                <a:latin typeface="Lato"/>
                <a:ea typeface="Lato"/>
                <a:cs typeface="Lato"/>
                <a:sym typeface="Lato"/>
              </a:rPr>
              <a:t>£1,380</a:t>
            </a:r>
            <a:endParaRPr i="0" sz="11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100"/>
              <a:buFont typeface="Arial"/>
              <a:buNone/>
            </a:pPr>
            <a:r>
              <a:rPr i="0" lang="en-GB" sz="1100" u="none" cap="none" strike="noStrike">
                <a:solidFill>
                  <a:schemeClr val="dk1"/>
                </a:solidFill>
                <a:latin typeface="Lato"/>
                <a:ea typeface="Lato"/>
                <a:cs typeface="Lato"/>
                <a:sym typeface="Lato"/>
              </a:rPr>
              <a:t>  8.    </a:t>
            </a:r>
            <a:r>
              <a:rPr i="0" lang="en-GB" sz="1100" u="none" cap="none" strike="noStrike">
                <a:solidFill>
                  <a:srgbClr val="9900FF"/>
                </a:solidFill>
                <a:latin typeface="Lato"/>
                <a:ea typeface="Lato"/>
                <a:cs typeface="Lato"/>
                <a:sym typeface="Lato"/>
              </a:rPr>
              <a:t> </a:t>
            </a:r>
            <a:r>
              <a:rPr i="0" lang="en-GB" sz="1100" u="none" cap="none" strike="noStrike">
                <a:solidFill>
                  <a:srgbClr val="000000"/>
                </a:solidFill>
                <a:latin typeface="Lato"/>
                <a:ea typeface="Lato"/>
                <a:cs typeface="Lato"/>
                <a:sym typeface="Lato"/>
              </a:rPr>
              <a:t>What is the total amount she spends on wants? </a:t>
            </a:r>
            <a:r>
              <a:rPr i="0" lang="en-GB" sz="1100" u="none" cap="none" strike="noStrike">
                <a:solidFill>
                  <a:srgbClr val="9900FF"/>
                </a:solidFill>
                <a:latin typeface="Lato"/>
                <a:ea typeface="Lato"/>
                <a:cs typeface="Lato"/>
                <a:sym typeface="Lato"/>
              </a:rPr>
              <a:t>£680</a:t>
            </a:r>
            <a:endParaRPr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accent1"/>
              </a:solidFill>
              <a:latin typeface="Lato"/>
              <a:ea typeface="Lato"/>
              <a:cs typeface="Lato"/>
              <a:sym typeface="Lato"/>
            </a:endParaRPr>
          </a:p>
        </p:txBody>
      </p:sp>
      <p:sp>
        <p:nvSpPr>
          <p:cNvPr id="264" name="Google Shape;264;g205b4cb327c_0_3"/>
          <p:cNvSpPr txBox="1"/>
          <p:nvPr/>
        </p:nvSpPr>
        <p:spPr>
          <a:xfrm>
            <a:off x="93050" y="185150"/>
            <a:ext cx="79932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Lucy’s Budget</a:t>
            </a:r>
            <a:r>
              <a:rPr b="1" i="0" lang="en-GB" sz="2900" u="none" cap="none" strike="noStrike">
                <a:solidFill>
                  <a:schemeClr val="accent2"/>
                </a:solidFill>
                <a:latin typeface="Lato"/>
                <a:ea typeface="Lato"/>
                <a:cs typeface="Lato"/>
                <a:sym typeface="Lato"/>
              </a:rPr>
              <a:t> </a:t>
            </a:r>
            <a:r>
              <a:rPr b="1" i="0" lang="en-GB" sz="2900" u="none" cap="none" strike="noStrike">
                <a:solidFill>
                  <a:srgbClr val="00FF00"/>
                </a:solidFill>
                <a:latin typeface="Lato"/>
                <a:ea typeface="Lato"/>
                <a:cs typeface="Lato"/>
                <a:sym typeface="Lato"/>
              </a:rPr>
              <a:t>ANSWERS</a:t>
            </a:r>
            <a:endParaRPr b="1" i="0" sz="2900" u="none" cap="none" strike="noStrike">
              <a:solidFill>
                <a:srgbClr val="00FF00"/>
              </a:solidFill>
              <a:latin typeface="Lato"/>
              <a:ea typeface="Lato"/>
              <a:cs typeface="Lato"/>
              <a:sym typeface="Lato"/>
            </a:endParaRPr>
          </a:p>
        </p:txBody>
      </p:sp>
      <p:sp>
        <p:nvSpPr>
          <p:cNvPr id="265" name="Google Shape;265;g205b4cb327c_0_3"/>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i="0" sz="1000" u="none" cap="none" strike="noStrike">
              <a:solidFill>
                <a:srgbClr val="000000"/>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9" name="Shape 269"/>
        <p:cNvGrpSpPr/>
        <p:nvPr/>
      </p:nvGrpSpPr>
      <p:grpSpPr>
        <a:xfrm>
          <a:off x="0" y="0"/>
          <a:ext cx="0" cy="0"/>
          <a:chOff x="0" y="0"/>
          <a:chExt cx="0" cy="0"/>
        </a:xfrm>
      </p:grpSpPr>
      <p:graphicFrame>
        <p:nvGraphicFramePr>
          <p:cNvPr id="270" name="Google Shape;270;g205b4cb327c_0_10"/>
          <p:cNvGraphicFramePr/>
          <p:nvPr/>
        </p:nvGraphicFramePr>
        <p:xfrm>
          <a:off x="13" y="62450"/>
          <a:ext cx="3000000" cy="3000000"/>
        </p:xfrm>
        <a:graphic>
          <a:graphicData uri="http://schemas.openxmlformats.org/drawingml/2006/table">
            <a:tbl>
              <a:tblPr>
                <a:noFill/>
                <a:tableStyleId>{BBC05D97-6705-4223-8442-65AE010B5F79}</a:tableStyleId>
              </a:tblPr>
              <a:tblGrid>
                <a:gridCol w="2351450"/>
                <a:gridCol w="1233700"/>
                <a:gridCol w="2832550"/>
                <a:gridCol w="1265600"/>
                <a:gridCol w="1460675"/>
              </a:tblGrid>
              <a:tr h="310325">
                <a:tc gridSpan="5">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solidFill>
                            <a:schemeClr val="dk1"/>
                          </a:solidFill>
                          <a:latin typeface="Lato"/>
                          <a:ea typeface="Lato"/>
                          <a:cs typeface="Lato"/>
                          <a:sym typeface="Lato"/>
                        </a:rPr>
                        <a:t>Transactions</a:t>
                      </a:r>
                      <a:endParaRPr b="1" sz="1100" u="none" cap="none" strike="noStrike">
                        <a:solidFill>
                          <a:schemeClr val="dk1"/>
                        </a:solidFill>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accent2"/>
                    </a:solidFill>
                  </a:tcPr>
                </a:tc>
                <a:tc hMerge="1"/>
                <a:tc hMerge="1"/>
                <a:tc hMerge="1"/>
                <a:tc hMerge="1"/>
              </a:tr>
              <a:tr h="310325">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Income</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Amount</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Expenses</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Expenses</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Needs or wants?</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9CB9C"/>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Graphic designer</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£2,100</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Flat rent</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£900</a:t>
                      </a:r>
                      <a:endParaRPr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57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Saturday job - waitressing in a cafe</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£300</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Electricity and gas</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£120</a:t>
                      </a:r>
                      <a:endParaRPr sz="1100" u="none" cap="none" strike="noStrike">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lnT cap="flat" cmpd="sng" w="12700">
                      <a:solidFill>
                        <a:schemeClr val="dk1"/>
                      </a:solidFill>
                      <a:prstDash val="solid"/>
                      <a:round/>
                      <a:headEnd len="sm" w="sm" type="none"/>
                      <a:tailEnd len="sm" w="sm" type="none"/>
                    </a:lnT>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Cinema trips and other outings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£30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Streaming subscription</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£30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New work clothes and shoes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£200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Gym membership</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£40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Mobile phone</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£50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Petrol</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£140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Dog food</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£40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Supermarket food</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£80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Council tax</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£50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38761D"/>
                          </a:solidFill>
                          <a:latin typeface="Lato"/>
                          <a:ea typeface="Lato"/>
                          <a:cs typeface="Lato"/>
                          <a:sym typeface="Lato"/>
                        </a:rPr>
                        <a:t>N</a:t>
                      </a:r>
                      <a:endParaRPr b="1" sz="1200" u="none" cap="none" strike="noStrike">
                        <a:solidFill>
                          <a:srgbClr val="38761D"/>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Holiday weekend away to Paris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£280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Restaurants</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Lato"/>
                          <a:ea typeface="Lato"/>
                          <a:cs typeface="Lato"/>
                          <a:sym typeface="Lato"/>
                        </a:rPr>
                        <a:t>£100</a:t>
                      </a:r>
                      <a:endParaRPr sz="1100" u="none" cap="none" strike="noStrike">
                        <a:latin typeface="Lato"/>
                        <a:ea typeface="Lato"/>
                        <a:cs typeface="Lato"/>
                        <a:sym typeface="Lato"/>
                      </a:endParaRPr>
                    </a:p>
                  </a:txBody>
                  <a:tcPr marT="63500" marB="63500" marR="63500" marL="63500">
                    <a:solidFill>
                      <a:schemeClr val="lt1"/>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GB" sz="1200" u="none" cap="none" strike="noStrike">
                          <a:solidFill>
                            <a:srgbClr val="9900FF"/>
                          </a:solidFill>
                          <a:latin typeface="Lato"/>
                          <a:ea typeface="Lato"/>
                          <a:cs typeface="Lato"/>
                          <a:sym typeface="Lato"/>
                        </a:rPr>
                        <a:t>W</a:t>
                      </a:r>
                      <a:endParaRPr b="1" sz="1200" u="none" cap="none" strike="noStrike">
                        <a:solidFill>
                          <a:srgbClr val="9900FF"/>
                        </a:solidFill>
                        <a:latin typeface="Lato"/>
                        <a:ea typeface="Lato"/>
                        <a:cs typeface="Lato"/>
                        <a:sym typeface="Lato"/>
                      </a:endParaRPr>
                    </a:p>
                  </a:txBody>
                  <a:tcPr marT="63500" marB="63500" marR="63500" marL="63500">
                    <a:lnB cap="flat" cmpd="sng" w="12700">
                      <a:solidFill>
                        <a:schemeClr val="dk1"/>
                      </a:solidFill>
                      <a:prstDash val="solid"/>
                      <a:round/>
                      <a:headEnd len="sm" w="sm" type="none"/>
                      <a:tailEnd len="sm" w="sm" type="none"/>
                    </a:lnB>
                    <a:solidFill>
                      <a:schemeClr val="lt1"/>
                    </a:solidFill>
                  </a:tcPr>
                </a:tc>
              </a:tr>
              <a:tr h="310325">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Total income</a:t>
                      </a:r>
                      <a:endParaRPr b="1" sz="1100" u="none" cap="none" strike="noStrike">
                        <a:latin typeface="Lato"/>
                        <a:ea typeface="Lato"/>
                        <a:cs typeface="Lato"/>
                        <a:sym typeface="Lato"/>
                      </a:endParaRPr>
                    </a:p>
                  </a:txBody>
                  <a:tcPr marT="63500" marB="63500" marR="63500" marL="63500">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£2,400</a:t>
                      </a:r>
                      <a:endParaRPr b="1" sz="1400" u="none" cap="none" strike="noStrike">
                        <a:solidFill>
                          <a:srgbClr val="FF0000"/>
                        </a:solidFill>
                        <a:latin typeface="Lato"/>
                        <a:ea typeface="Lato"/>
                        <a:cs typeface="Lato"/>
                        <a:sym typeface="Lato"/>
                      </a:endParaRPr>
                    </a:p>
                  </a:txBody>
                  <a:tcPr marT="63500" marB="63500" marR="63500" marL="63500">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Total expenses</a:t>
                      </a:r>
                      <a:endParaRPr b="1" sz="1100" u="none" cap="none" strike="noStrike">
                        <a:latin typeface="Lato"/>
                        <a:ea typeface="Lato"/>
                        <a:cs typeface="Lato"/>
                        <a:sym typeface="Lato"/>
                      </a:endParaRPr>
                    </a:p>
                  </a:txBody>
                  <a:tcPr marT="63500" marB="63500" marR="63500" marL="63500">
                    <a:solidFill>
                      <a:srgbClr val="F9CB9C"/>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1" lang="en-GB" sz="1400" u="none" cap="none" strike="noStrike">
                          <a:solidFill>
                            <a:srgbClr val="FF0000"/>
                          </a:solidFill>
                          <a:latin typeface="Lato"/>
                          <a:ea typeface="Lato"/>
                          <a:cs typeface="Lato"/>
                          <a:sym typeface="Lato"/>
                        </a:rPr>
                        <a:t>£2,060</a:t>
                      </a:r>
                      <a:endParaRPr b="1" sz="1400" u="none" cap="none" strike="noStrike">
                        <a:solidFill>
                          <a:srgbClr val="FF0000"/>
                        </a:solidFill>
                        <a:latin typeface="Lato"/>
                        <a:ea typeface="Lato"/>
                        <a:cs typeface="Lato"/>
                        <a:sym typeface="Lato"/>
                      </a:endParaRPr>
                    </a:p>
                  </a:txBody>
                  <a:tcPr marT="63500" marB="63500" marR="63500" marL="63500">
                    <a:lnR cap="flat" cmpd="sng" w="12700">
                      <a:solidFill>
                        <a:schemeClr val="dk1"/>
                      </a:solidFill>
                      <a:prstDash val="solid"/>
                      <a:round/>
                      <a:headEnd len="sm" w="sm" type="none"/>
                      <a:tailEnd len="sm" w="sm" type="none"/>
                    </a:lnR>
                    <a:solidFill>
                      <a:srgbClr val="F9CB9C"/>
                    </a:solidFill>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b="1" sz="1100" u="none" cap="none" strike="noStrike">
                        <a:latin typeface="Lato"/>
                        <a:ea typeface="Lato"/>
                        <a:cs typeface="Lato"/>
                        <a:sym typeface="Lato"/>
                      </a:endParaRPr>
                    </a:p>
                  </a:txBody>
                  <a:tcPr marT="63500" marB="63500" marR="63500" marL="6350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3ce884b032_0_0"/>
          <p:cNvSpPr txBox="1"/>
          <p:nvPr/>
        </p:nvSpPr>
        <p:spPr>
          <a:xfrm>
            <a:off x="712350" y="2348550"/>
            <a:ext cx="7719300" cy="44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Optional | Stretch material (15 mins)</a:t>
            </a:r>
            <a:endParaRPr b="0" i="0" sz="2700" u="none" cap="none" strike="noStrike">
              <a:solidFill>
                <a:schemeClr val="lt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279" name="Shape 279"/>
        <p:cNvGrpSpPr/>
        <p:nvPr/>
      </p:nvGrpSpPr>
      <p:grpSpPr>
        <a:xfrm>
          <a:off x="0" y="0"/>
          <a:ext cx="0" cy="0"/>
          <a:chOff x="0" y="0"/>
          <a:chExt cx="0" cy="0"/>
        </a:xfrm>
      </p:grpSpPr>
      <p:sp>
        <p:nvSpPr>
          <p:cNvPr id="280" name="Google Shape;280;g2f090f3b208_0_2"/>
          <p:cNvSpPr txBox="1"/>
          <p:nvPr/>
        </p:nvSpPr>
        <p:spPr>
          <a:xfrm>
            <a:off x="360375" y="407000"/>
            <a:ext cx="6348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lang="en-GB" sz="3600">
                <a:solidFill>
                  <a:schemeClr val="lt1"/>
                </a:solidFill>
                <a:latin typeface="Lato Black"/>
                <a:ea typeface="Lato Black"/>
                <a:cs typeface="Lato Black"/>
                <a:sym typeface="Lato Black"/>
              </a:rPr>
              <a:t>Budgeting: A guide</a:t>
            </a:r>
            <a:endParaRPr b="0" i="0" sz="3600" u="none" cap="none" strike="noStrike">
              <a:solidFill>
                <a:schemeClr val="lt1"/>
              </a:solidFill>
              <a:latin typeface="Lato"/>
              <a:ea typeface="Lato"/>
              <a:cs typeface="Lato"/>
              <a:sym typeface="Lato"/>
            </a:endParaRPr>
          </a:p>
        </p:txBody>
      </p:sp>
      <p:sp>
        <p:nvSpPr>
          <p:cNvPr id="281" name="Google Shape;281;g2f090f3b208_0_2"/>
          <p:cNvSpPr/>
          <p:nvPr/>
        </p:nvSpPr>
        <p:spPr>
          <a:xfrm>
            <a:off x="5355361" y="1795583"/>
            <a:ext cx="372300" cy="17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2" name="Google Shape;282;g2f090f3b208_0_2"/>
          <p:cNvSpPr/>
          <p:nvPr/>
        </p:nvSpPr>
        <p:spPr>
          <a:xfrm>
            <a:off x="5355361" y="2187468"/>
            <a:ext cx="372300" cy="176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3" name="Google Shape;283;g2f090f3b208_0_2"/>
          <p:cNvSpPr/>
          <p:nvPr/>
        </p:nvSpPr>
        <p:spPr>
          <a:xfrm>
            <a:off x="5355361" y="2579354"/>
            <a:ext cx="372300" cy="17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g2f090f3b208_0_2"/>
          <p:cNvSpPr txBox="1"/>
          <p:nvPr/>
        </p:nvSpPr>
        <p:spPr>
          <a:xfrm>
            <a:off x="5801022" y="1731014"/>
            <a:ext cx="99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Needs</a:t>
            </a:r>
            <a:endParaRPr b="1" i="0" sz="1400" u="none" cap="none" strike="noStrike">
              <a:solidFill>
                <a:srgbClr val="000000"/>
              </a:solidFill>
              <a:latin typeface="Lato"/>
              <a:ea typeface="Lato"/>
              <a:cs typeface="Lato"/>
              <a:sym typeface="Lato"/>
            </a:endParaRPr>
          </a:p>
        </p:txBody>
      </p:sp>
      <p:sp>
        <p:nvSpPr>
          <p:cNvPr id="285" name="Google Shape;285;g2f090f3b208_0_2"/>
          <p:cNvSpPr txBox="1"/>
          <p:nvPr/>
        </p:nvSpPr>
        <p:spPr>
          <a:xfrm>
            <a:off x="5801022" y="2122900"/>
            <a:ext cx="999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Wants</a:t>
            </a:r>
            <a:endParaRPr b="1" i="0" sz="1400" u="none" cap="none" strike="noStrike">
              <a:solidFill>
                <a:srgbClr val="000000"/>
              </a:solidFill>
              <a:latin typeface="Lato"/>
              <a:ea typeface="Lato"/>
              <a:cs typeface="Lato"/>
              <a:sym typeface="Lato"/>
            </a:endParaRPr>
          </a:p>
        </p:txBody>
      </p:sp>
      <p:sp>
        <p:nvSpPr>
          <p:cNvPr id="286" name="Google Shape;286;g2f090f3b208_0_2"/>
          <p:cNvSpPr txBox="1"/>
          <p:nvPr/>
        </p:nvSpPr>
        <p:spPr>
          <a:xfrm>
            <a:off x="5800999" y="2501725"/>
            <a:ext cx="2580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Future (savings, investments and rainy day fund)</a:t>
            </a:r>
            <a:endParaRPr b="1" i="0" sz="1400" u="none" cap="none" strike="noStrike">
              <a:solidFill>
                <a:srgbClr val="000000"/>
              </a:solidFill>
              <a:latin typeface="Lato"/>
              <a:ea typeface="Lato"/>
              <a:cs typeface="Lato"/>
              <a:sym typeface="Lato"/>
            </a:endParaRPr>
          </a:p>
        </p:txBody>
      </p:sp>
      <p:pic>
        <p:nvPicPr>
          <p:cNvPr id="287" name="Google Shape;287;g2f090f3b208_0_2"/>
          <p:cNvPicPr preferRelativeResize="0"/>
          <p:nvPr/>
        </p:nvPicPr>
        <p:blipFill rotWithShape="1">
          <a:blip r:embed="rId3">
            <a:alphaModFix/>
          </a:blip>
          <a:srcRect b="0" l="0" r="0" t="0"/>
          <a:stretch/>
        </p:blipFill>
        <p:spPr>
          <a:xfrm>
            <a:off x="1372577" y="1573505"/>
            <a:ext cx="3332785" cy="3037270"/>
          </a:xfrm>
          <a:prstGeom prst="rect">
            <a:avLst/>
          </a:prstGeom>
          <a:noFill/>
          <a:ln>
            <a:noFill/>
          </a:ln>
        </p:spPr>
      </p:pic>
      <p:sp>
        <p:nvSpPr>
          <p:cNvPr id="288" name="Google Shape;288;g2f090f3b208_0_2"/>
          <p:cNvSpPr txBox="1"/>
          <p:nvPr/>
        </p:nvSpPr>
        <p:spPr>
          <a:xfrm>
            <a:off x="3625974" y="2656321"/>
            <a:ext cx="9993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50%</a:t>
            </a:r>
            <a:endParaRPr b="1" i="0" sz="1800" u="none" cap="none" strike="noStrike">
              <a:solidFill>
                <a:schemeClr val="lt1"/>
              </a:solidFill>
              <a:latin typeface="Lato"/>
              <a:ea typeface="Lato"/>
              <a:cs typeface="Lato"/>
              <a:sym typeface="Lato"/>
            </a:endParaRPr>
          </a:p>
        </p:txBody>
      </p:sp>
      <p:sp>
        <p:nvSpPr>
          <p:cNvPr id="289" name="Google Shape;289;g2f090f3b208_0_2"/>
          <p:cNvSpPr txBox="1"/>
          <p:nvPr/>
        </p:nvSpPr>
        <p:spPr>
          <a:xfrm>
            <a:off x="2150506" y="3280475"/>
            <a:ext cx="859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30%</a:t>
            </a:r>
            <a:endParaRPr b="1" i="0" sz="1800" u="none" cap="none" strike="noStrike">
              <a:solidFill>
                <a:schemeClr val="dk1"/>
              </a:solidFill>
              <a:latin typeface="Lato"/>
              <a:ea typeface="Lato"/>
              <a:cs typeface="Lato"/>
              <a:sym typeface="Lato"/>
            </a:endParaRPr>
          </a:p>
        </p:txBody>
      </p:sp>
      <p:sp>
        <p:nvSpPr>
          <p:cNvPr id="290" name="Google Shape;290;g2f090f3b208_0_2"/>
          <p:cNvSpPr txBox="1"/>
          <p:nvPr/>
        </p:nvSpPr>
        <p:spPr>
          <a:xfrm>
            <a:off x="2386178" y="2035675"/>
            <a:ext cx="782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20%</a:t>
            </a:r>
            <a:endParaRPr b="1" i="0" sz="1800" u="none" cap="none" strike="noStrike">
              <a:solidFill>
                <a:schemeClr val="dk1"/>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g17b4d37473a_0_24"/>
          <p:cNvSpPr txBox="1"/>
          <p:nvPr/>
        </p:nvSpPr>
        <p:spPr>
          <a:xfrm>
            <a:off x="3475200" y="1536225"/>
            <a:ext cx="5213100" cy="14931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Revisiting our budget, can we apply the </a:t>
            </a:r>
            <a:r>
              <a:rPr b="1" i="0" lang="en-GB" sz="1700" u="none" cap="none" strike="noStrike">
                <a:solidFill>
                  <a:schemeClr val="accent2"/>
                </a:solidFill>
                <a:latin typeface="Lato"/>
                <a:ea typeface="Lato"/>
                <a:cs typeface="Lato"/>
                <a:sym typeface="Lato"/>
              </a:rPr>
              <a:t>50:30:20 rule</a:t>
            </a:r>
            <a:r>
              <a:rPr b="0" i="0" lang="en-GB" sz="1700" u="none" cap="none" strike="noStrike">
                <a:solidFill>
                  <a:srgbClr val="000000"/>
                </a:solidFill>
                <a:latin typeface="Lato"/>
                <a:ea typeface="Lato"/>
                <a:cs typeface="Lato"/>
                <a:sym typeface="Lato"/>
              </a:rPr>
              <a:t> to work out </a:t>
            </a:r>
            <a:r>
              <a:rPr b="0" i="1" lang="en-GB" sz="1700" u="none" cap="none" strike="noStrike">
                <a:solidFill>
                  <a:srgbClr val="000000"/>
                </a:solidFill>
                <a:latin typeface="Lato"/>
                <a:ea typeface="Lato"/>
                <a:cs typeface="Lato"/>
                <a:sym typeface="Lato"/>
              </a:rPr>
              <a:t>how balanced</a:t>
            </a:r>
            <a:r>
              <a:rPr b="0" i="0" lang="en-GB" sz="1700" u="none" cap="none" strike="noStrike">
                <a:solidFill>
                  <a:srgbClr val="000000"/>
                </a:solidFill>
                <a:latin typeface="Lato"/>
                <a:ea typeface="Lato"/>
                <a:cs typeface="Lato"/>
                <a:sym typeface="Lato"/>
              </a:rPr>
              <a:t> Karim’s budget is?</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How could we do this?</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Think - Pair - Share</a:t>
            </a:r>
            <a:endParaRPr b="0" i="0" sz="1700" u="none" cap="none" strike="noStrike">
              <a:solidFill>
                <a:srgbClr val="000000"/>
              </a:solidFill>
              <a:latin typeface="Lato"/>
              <a:ea typeface="Lato"/>
              <a:cs typeface="Lato"/>
              <a:sym typeface="Lato"/>
            </a:endParaRPr>
          </a:p>
        </p:txBody>
      </p:sp>
      <p:sp>
        <p:nvSpPr>
          <p:cNvPr id="296" name="Google Shape;296;g17b4d37473a_0_24"/>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Applying the 50:30:20 rule</a:t>
            </a:r>
            <a:endParaRPr b="1" i="0" sz="2900" u="none" cap="none" strike="noStrike">
              <a:solidFill>
                <a:schemeClr val="lt1"/>
              </a:solidFill>
              <a:latin typeface="Lato"/>
              <a:ea typeface="Lato"/>
              <a:cs typeface="Lato"/>
              <a:sym typeface="Lato"/>
            </a:endParaRPr>
          </a:p>
        </p:txBody>
      </p:sp>
      <p:sp>
        <p:nvSpPr>
          <p:cNvPr id="297" name="Google Shape;297;g17b4d37473a_0_24"/>
          <p:cNvSpPr txBox="1"/>
          <p:nvPr/>
        </p:nvSpPr>
        <p:spPr>
          <a:xfrm>
            <a:off x="197550" y="10795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298" name="Google Shape;298;g17b4d37473a_0_24"/>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299" name="Google Shape;299;g17b4d37473a_0_24"/>
          <p:cNvGraphicFramePr/>
          <p:nvPr/>
        </p:nvGraphicFramePr>
        <p:xfrm>
          <a:off x="189575" y="14031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300" name="Google Shape;300;g17b4d37473a_0_24"/>
          <p:cNvSpPr txBox="1"/>
          <p:nvPr/>
        </p:nvSpPr>
        <p:spPr>
          <a:xfrm>
            <a:off x="3475200" y="3445100"/>
            <a:ext cx="3614400" cy="14931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Arial"/>
              <a:buNone/>
            </a:pPr>
            <a:r>
              <a:rPr b="1" lang="en-GB" sz="1700">
                <a:latin typeface="Lato"/>
                <a:ea typeface="Lato"/>
                <a:cs typeface="Lato"/>
                <a:sym typeface="Lato"/>
              </a:rPr>
              <a:t>Reminder: </a:t>
            </a:r>
            <a:r>
              <a:rPr lang="en-GB" sz="1700">
                <a:latin typeface="Lato"/>
                <a:ea typeface="Lato"/>
                <a:cs typeface="Lato"/>
                <a:sym typeface="Lato"/>
              </a:rPr>
              <a:t>50:30:20 rule for income</a:t>
            </a:r>
            <a:endParaRPr sz="1700">
              <a:latin typeface="Lato"/>
              <a:ea typeface="Lato"/>
              <a:cs typeface="Lato"/>
              <a:sym typeface="Lato"/>
            </a:endParaRPr>
          </a:p>
          <a:p>
            <a:pPr indent="0" lvl="0" marL="0" marR="0" rtl="0" algn="ctr">
              <a:lnSpc>
                <a:spcPct val="100000"/>
              </a:lnSpc>
              <a:spcBef>
                <a:spcPts val="0"/>
              </a:spcBef>
              <a:spcAft>
                <a:spcPts val="0"/>
              </a:spcAft>
              <a:buClr>
                <a:srgbClr val="000000"/>
              </a:buClr>
              <a:buSzPts val="1700"/>
              <a:buFont typeface="Arial"/>
              <a:buNone/>
            </a:pPr>
            <a:r>
              <a:t/>
            </a:r>
            <a:endParaRPr sz="1700">
              <a:latin typeface="Lato"/>
              <a:ea typeface="Lato"/>
              <a:cs typeface="Lato"/>
              <a:sym typeface="Lato"/>
            </a:endParaRPr>
          </a:p>
          <a:p>
            <a:pPr indent="0" lvl="0" marL="0" rtl="0" algn="ctr">
              <a:spcBef>
                <a:spcPts val="0"/>
              </a:spcBef>
              <a:spcAft>
                <a:spcPts val="0"/>
              </a:spcAft>
              <a:buNone/>
            </a:pPr>
            <a:r>
              <a:rPr lang="en-GB" sz="1700">
                <a:latin typeface="Lato"/>
                <a:ea typeface="Lato"/>
                <a:cs typeface="Lato"/>
                <a:sym typeface="Lato"/>
              </a:rPr>
              <a:t>50% on needs</a:t>
            </a:r>
            <a:endParaRPr sz="1700">
              <a:latin typeface="Lato"/>
              <a:ea typeface="Lato"/>
              <a:cs typeface="Lato"/>
              <a:sym typeface="Lato"/>
            </a:endParaRPr>
          </a:p>
          <a:p>
            <a:pPr indent="0" lvl="0" marL="0" rtl="0" algn="ctr">
              <a:spcBef>
                <a:spcPts val="0"/>
              </a:spcBef>
              <a:spcAft>
                <a:spcPts val="0"/>
              </a:spcAft>
              <a:buNone/>
            </a:pPr>
            <a:r>
              <a:rPr lang="en-GB" sz="1700">
                <a:latin typeface="Lato"/>
                <a:ea typeface="Lato"/>
                <a:cs typeface="Lato"/>
                <a:sym typeface="Lato"/>
              </a:rPr>
              <a:t>30% on wants</a:t>
            </a:r>
            <a:endParaRPr sz="1700">
              <a:latin typeface="Lato"/>
              <a:ea typeface="Lato"/>
              <a:cs typeface="Lato"/>
              <a:sym typeface="Lato"/>
            </a:endParaRPr>
          </a:p>
          <a:p>
            <a:pPr indent="0" lvl="0" marL="0" rtl="0" algn="ctr">
              <a:spcBef>
                <a:spcPts val="0"/>
              </a:spcBef>
              <a:spcAft>
                <a:spcPts val="0"/>
              </a:spcAft>
              <a:buNone/>
            </a:pPr>
            <a:r>
              <a:rPr lang="en-GB" sz="1700">
                <a:latin typeface="Lato"/>
                <a:ea typeface="Lato"/>
                <a:cs typeface="Lato"/>
                <a:sym typeface="Lato"/>
              </a:rPr>
              <a:t>20% on savings</a:t>
            </a:r>
            <a:endParaRPr sz="1700">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g14bd10484b6_0_180"/>
          <p:cNvSpPr txBox="1"/>
          <p:nvPr/>
        </p:nvSpPr>
        <p:spPr>
          <a:xfrm>
            <a:off x="3601375" y="1434925"/>
            <a:ext cx="5213100" cy="1754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Revisiting our budget, can we apply the </a:t>
            </a:r>
            <a:r>
              <a:rPr b="1" i="0" lang="en-GB" sz="1700" u="none" cap="none" strike="noStrike">
                <a:solidFill>
                  <a:schemeClr val="accent2"/>
                </a:solidFill>
                <a:latin typeface="Lato"/>
                <a:ea typeface="Lato"/>
                <a:cs typeface="Lato"/>
                <a:sym typeface="Lato"/>
              </a:rPr>
              <a:t>50:30:20 rule</a:t>
            </a:r>
            <a:r>
              <a:rPr b="0" i="0" lang="en-GB" sz="1700" u="none" cap="none" strike="noStrike">
                <a:solidFill>
                  <a:srgbClr val="000000"/>
                </a:solidFill>
                <a:latin typeface="Lato"/>
                <a:ea typeface="Lato"/>
                <a:cs typeface="Lato"/>
                <a:sym typeface="Lato"/>
              </a:rPr>
              <a:t> to work out </a:t>
            </a:r>
            <a:r>
              <a:rPr b="0" i="1" lang="en-GB" sz="1700" u="none" cap="none" strike="noStrike">
                <a:solidFill>
                  <a:srgbClr val="000000"/>
                </a:solidFill>
                <a:latin typeface="Lato"/>
                <a:ea typeface="Lato"/>
                <a:cs typeface="Lato"/>
                <a:sym typeface="Lato"/>
              </a:rPr>
              <a:t>how balanced</a:t>
            </a:r>
            <a:r>
              <a:rPr b="0" i="0" lang="en-GB" sz="1700" u="none" cap="none" strike="noStrike">
                <a:solidFill>
                  <a:srgbClr val="000000"/>
                </a:solidFill>
                <a:latin typeface="Lato"/>
                <a:ea typeface="Lato"/>
                <a:cs typeface="Lato"/>
                <a:sym typeface="Lato"/>
              </a:rPr>
              <a:t> Karim’s budget is?</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Lato"/>
                <a:ea typeface="Lato"/>
                <a:cs typeface="Lato"/>
                <a:sym typeface="Lato"/>
              </a:rPr>
              <a:t>To do this, we need to calculate the </a:t>
            </a:r>
            <a:r>
              <a:rPr b="1" i="0" lang="en-GB" sz="1700" u="none" cap="none" strike="noStrike">
                <a:solidFill>
                  <a:schemeClr val="accent2"/>
                </a:solidFill>
                <a:latin typeface="Lato"/>
                <a:ea typeface="Lato"/>
                <a:cs typeface="Lato"/>
                <a:sym typeface="Lato"/>
              </a:rPr>
              <a:t>percentage </a:t>
            </a:r>
            <a:r>
              <a:rPr b="0" i="0" lang="en-GB" sz="1700" u="none" cap="none" strike="noStrike">
                <a:solidFill>
                  <a:srgbClr val="000000"/>
                </a:solidFill>
                <a:latin typeface="Lato"/>
                <a:ea typeface="Lato"/>
                <a:cs typeface="Lato"/>
                <a:sym typeface="Lato"/>
              </a:rPr>
              <a:t>of his expenses that are spent on wants, needs and the percentage of money remaining for the future. </a:t>
            </a:r>
            <a:r>
              <a:rPr b="1" i="0" lang="en-GB" sz="1700" u="none" cap="none" strike="noStrike">
                <a:solidFill>
                  <a:srgbClr val="000000"/>
                </a:solidFill>
                <a:latin typeface="Lato"/>
                <a:ea typeface="Lato"/>
                <a:cs typeface="Lato"/>
                <a:sym typeface="Lato"/>
              </a:rPr>
              <a:t> </a:t>
            </a:r>
            <a:endParaRPr b="0" i="0" sz="1700" u="none" cap="none" strike="noStrike">
              <a:solidFill>
                <a:srgbClr val="000000"/>
              </a:solidFill>
              <a:latin typeface="Lato"/>
              <a:ea typeface="Lato"/>
              <a:cs typeface="Lato"/>
              <a:sym typeface="Lato"/>
            </a:endParaRPr>
          </a:p>
        </p:txBody>
      </p:sp>
      <p:sp>
        <p:nvSpPr>
          <p:cNvPr id="306" name="Google Shape;306;g14bd10484b6_0_180"/>
          <p:cNvSpPr txBox="1"/>
          <p:nvPr/>
        </p:nvSpPr>
        <p:spPr>
          <a:xfrm>
            <a:off x="197550" y="10795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07" name="Google Shape;307;g14bd10484b6_0_18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08" name="Google Shape;308;g14bd10484b6_0_180"/>
          <p:cNvGraphicFramePr/>
          <p:nvPr/>
        </p:nvGraphicFramePr>
        <p:xfrm>
          <a:off x="189575" y="14031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309" name="Google Shape;309;g14bd10484b6_0_180"/>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Applying the 50:30:20 rule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17b4d37473a_0_42"/>
          <p:cNvSpPr txBox="1"/>
          <p:nvPr/>
        </p:nvSpPr>
        <p:spPr>
          <a:xfrm>
            <a:off x="3136650" y="1418050"/>
            <a:ext cx="5757000" cy="769500"/>
          </a:xfrm>
          <a:prstGeom prst="rect">
            <a:avLst/>
          </a:prstGeom>
          <a:solidFill>
            <a:schemeClr val="lt1"/>
          </a:solid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accent1"/>
                </a:solidFill>
                <a:latin typeface="Lato"/>
                <a:ea typeface="Lato"/>
                <a:cs typeface="Lato"/>
                <a:sym typeface="Lato"/>
              </a:rPr>
              <a:t>Revisiting our budget, can we apply the 50:30:20 rule to work out how </a:t>
            </a:r>
            <a:r>
              <a:rPr b="0" i="1" lang="en-GB" sz="1900" u="none" cap="none" strike="noStrike">
                <a:solidFill>
                  <a:schemeClr val="accent1"/>
                </a:solidFill>
                <a:latin typeface="Lato"/>
                <a:ea typeface="Lato"/>
                <a:cs typeface="Lato"/>
                <a:sym typeface="Lato"/>
              </a:rPr>
              <a:t>balanced</a:t>
            </a:r>
            <a:r>
              <a:rPr b="0" i="0" lang="en-GB" sz="1900" u="none" cap="none" strike="noStrike">
                <a:solidFill>
                  <a:schemeClr val="accent1"/>
                </a:solidFill>
                <a:latin typeface="Lato"/>
                <a:ea typeface="Lato"/>
                <a:cs typeface="Lato"/>
                <a:sym typeface="Lato"/>
              </a:rPr>
              <a:t> Karim’s budget is?</a:t>
            </a:r>
            <a:endParaRPr b="0" i="0" sz="1400" u="none" cap="none" strike="noStrike">
              <a:solidFill>
                <a:srgbClr val="000000"/>
              </a:solidFill>
              <a:latin typeface="Lato"/>
              <a:ea typeface="Lato"/>
              <a:cs typeface="Lato"/>
              <a:sym typeface="Lato"/>
            </a:endParaRPr>
          </a:p>
        </p:txBody>
      </p:sp>
      <p:sp>
        <p:nvSpPr>
          <p:cNvPr id="315" name="Google Shape;315;g17b4d37473a_0_42"/>
          <p:cNvSpPr txBox="1"/>
          <p:nvPr/>
        </p:nvSpPr>
        <p:spPr>
          <a:xfrm>
            <a:off x="197550" y="10795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16" name="Google Shape;316;g17b4d37473a_0_42"/>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317" name="Google Shape;317;g17b4d37473a_0_42"/>
          <p:cNvSpPr txBox="1"/>
          <p:nvPr/>
        </p:nvSpPr>
        <p:spPr>
          <a:xfrm>
            <a:off x="3136650" y="2315575"/>
            <a:ext cx="4948200" cy="212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To do this, we need to:</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Lato"/>
                <a:ea typeface="Lato"/>
                <a:cs typeface="Lato"/>
                <a:sym typeface="Lato"/>
              </a:rPr>
              <a:t>Step 1:</a:t>
            </a:r>
            <a:r>
              <a:rPr b="0" i="0" lang="en-GB" sz="1400" u="none" cap="none" strike="noStrike">
                <a:solidFill>
                  <a:srgbClr val="000000"/>
                </a:solidFill>
                <a:latin typeface="Lato"/>
                <a:ea typeface="Lato"/>
                <a:cs typeface="Lato"/>
                <a:sym typeface="Lato"/>
              </a:rPr>
              <a:t> Calculate 50%, 30% and 20% of Karim’s </a:t>
            </a:r>
            <a:r>
              <a:rPr b="1" i="0" lang="en-GB" sz="1400" u="none" cap="none" strike="noStrike">
                <a:solidFill>
                  <a:srgbClr val="000000"/>
                </a:solidFill>
                <a:latin typeface="Lato"/>
                <a:ea typeface="Lato"/>
                <a:cs typeface="Lato"/>
                <a:sym typeface="Lato"/>
              </a:rPr>
              <a:t>income </a:t>
            </a:r>
            <a:r>
              <a:rPr b="0" i="0" lang="en-GB" sz="1400" u="none" cap="none" strike="noStrike">
                <a:solidFill>
                  <a:srgbClr val="000000"/>
                </a:solidFill>
                <a:latin typeface="Lato"/>
                <a:ea typeface="Lato"/>
                <a:cs typeface="Lato"/>
                <a:sym typeface="Lato"/>
              </a:rPr>
              <a:t>to calculate the</a:t>
            </a:r>
            <a:r>
              <a:rPr b="1" i="0" lang="en-GB" sz="1400" u="none" cap="none" strike="noStrike">
                <a:solidFill>
                  <a:srgbClr val="000000"/>
                </a:solidFill>
                <a:latin typeface="Lato"/>
                <a:ea typeface="Lato"/>
                <a:cs typeface="Lato"/>
                <a:sym typeface="Lato"/>
              </a:rPr>
              <a:t> </a:t>
            </a:r>
            <a:r>
              <a:rPr b="1" i="1" lang="en-GB" sz="1400" u="none" cap="none" strike="noStrike">
                <a:solidFill>
                  <a:srgbClr val="000000"/>
                </a:solidFill>
                <a:latin typeface="Lato"/>
                <a:ea typeface="Lato"/>
                <a:cs typeface="Lato"/>
                <a:sym typeface="Lato"/>
              </a:rPr>
              <a:t>ideal amount</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he should spend on needs, wants and save for the future</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sng" cap="none" strike="noStrike">
                <a:solidFill>
                  <a:srgbClr val="000000"/>
                </a:solidFill>
                <a:latin typeface="Lato"/>
                <a:ea typeface="Lato"/>
                <a:cs typeface="Lato"/>
                <a:sym typeface="Lato"/>
              </a:rPr>
              <a:t>Step 2</a:t>
            </a:r>
            <a:r>
              <a:rPr b="1" i="0" lang="en-GB" sz="1400" u="none" cap="none" strike="noStrike">
                <a:solidFill>
                  <a:srgbClr val="000000"/>
                </a:solidFill>
                <a:latin typeface="Lato"/>
                <a:ea typeface="Lato"/>
                <a:cs typeface="Lato"/>
                <a:sym typeface="Lato"/>
              </a:rPr>
              <a:t>: Compare </a:t>
            </a:r>
            <a:r>
              <a:rPr b="0" i="0" lang="en-GB" sz="1400" u="none" cap="none" strike="noStrike">
                <a:solidFill>
                  <a:srgbClr val="000000"/>
                </a:solidFill>
                <a:latin typeface="Lato"/>
                <a:ea typeface="Lato"/>
                <a:cs typeface="Lato"/>
                <a:sym typeface="Lato"/>
              </a:rPr>
              <a:t>how much he</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should</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with how much he</a:t>
            </a:r>
            <a:r>
              <a:rPr b="1" i="0" lang="en-GB" sz="1400" u="none" cap="none" strike="noStrike">
                <a:solidFill>
                  <a:srgbClr val="000000"/>
                </a:solidFill>
                <a:latin typeface="Lato"/>
                <a:ea typeface="Lato"/>
                <a:cs typeface="Lato"/>
                <a:sym typeface="Lato"/>
              </a:rPr>
              <a:t> </a:t>
            </a:r>
            <a:r>
              <a:rPr b="0" i="0" lang="en-GB" sz="1400" u="none" cap="none" strike="noStrike">
                <a:solidFill>
                  <a:srgbClr val="000000"/>
                </a:solidFill>
                <a:latin typeface="Lato"/>
                <a:ea typeface="Lato"/>
                <a:cs typeface="Lato"/>
                <a:sym typeface="Lato"/>
              </a:rPr>
              <a:t>actually did spend on needs, wants and the future</a:t>
            </a:r>
            <a:endParaRPr b="0" i="0" sz="1400" u="none" cap="none" strike="noStrike">
              <a:solidFill>
                <a:srgbClr val="000000"/>
              </a:solidFill>
              <a:latin typeface="Arial"/>
              <a:ea typeface="Arial"/>
              <a:cs typeface="Arial"/>
              <a:sym typeface="Arial"/>
            </a:endParaRPr>
          </a:p>
        </p:txBody>
      </p:sp>
      <p:graphicFrame>
        <p:nvGraphicFramePr>
          <p:cNvPr id="318" name="Google Shape;318;g17b4d37473a_0_42"/>
          <p:cNvGraphicFramePr/>
          <p:nvPr/>
        </p:nvGraphicFramePr>
        <p:xfrm>
          <a:off x="189575" y="1403175"/>
          <a:ext cx="3000000" cy="3000000"/>
        </p:xfrm>
        <a:graphic>
          <a:graphicData uri="http://schemas.openxmlformats.org/drawingml/2006/table">
            <a:tbl>
              <a:tblPr>
                <a:noFill/>
                <a:tableStyleId>{95922BDD-1B4D-489C-BDFD-833B3C52ABEE}</a:tableStyleId>
              </a:tblPr>
              <a:tblGrid>
                <a:gridCol w="1468375"/>
                <a:gridCol w="1309125"/>
              </a:tblGrid>
              <a:tr h="44192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Item</a:t>
                      </a:r>
                      <a:endParaRPr b="1" sz="15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Lato"/>
                          <a:ea typeface="Lato"/>
                          <a:cs typeface="Lato"/>
                          <a:sym typeface="Lato"/>
                        </a:rPr>
                        <a:t>Amount</a:t>
                      </a:r>
                      <a:endParaRPr b="1" sz="1500" u="none" cap="none" strike="noStrike">
                        <a:latin typeface="Lato"/>
                        <a:ea typeface="Lato"/>
                        <a:cs typeface="Lato"/>
                        <a:sym typeface="Lato"/>
                      </a:endParaRPr>
                    </a:p>
                  </a:txBody>
                  <a:tcPr marT="91425" marB="91425" marR="91425" marL="91425">
                    <a:solidFill>
                      <a:schemeClr val="accent2"/>
                    </a:solidFill>
                  </a:tcPr>
                </a:tc>
              </a:tr>
              <a:tr h="21632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092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23845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1143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r>
              <a:tr h="3505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r>
            </a:tbl>
          </a:graphicData>
        </a:graphic>
      </p:graphicFrame>
      <p:sp>
        <p:nvSpPr>
          <p:cNvPr id="319" name="Google Shape;319;g17b4d37473a_0_42"/>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Applying the 50:30:20 rule</a:t>
            </a:r>
            <a:endParaRPr b="1" i="0" sz="29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g1a6652b9aac_0_0"/>
          <p:cNvSpPr txBox="1"/>
          <p:nvPr/>
        </p:nvSpPr>
        <p:spPr>
          <a:xfrm>
            <a:off x="3473850" y="1716100"/>
            <a:ext cx="5471100" cy="2339700"/>
          </a:xfrm>
          <a:prstGeom prst="rect">
            <a:avLst/>
          </a:prstGeom>
          <a:solidFill>
            <a:srgbClr val="C5DAF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We are going to compare the ideal amount with the actual amount.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1: Calculate ideal amount spent on </a:t>
            </a:r>
            <a:r>
              <a:rPr b="1" i="0" lang="en-GB" sz="1400" u="none" cap="none" strike="noStrike">
                <a:solidFill>
                  <a:schemeClr val="accent2"/>
                </a:solidFill>
                <a:latin typeface="Lato"/>
                <a:ea typeface="Lato"/>
                <a:cs typeface="Lato"/>
                <a:sym typeface="Lato"/>
              </a:rPr>
              <a:t>needs</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50% of his total income is 0.</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2"/>
                  </a:ext>
                </a:extLst>
              </a:rPr>
              <a:t>50</a:t>
            </a:r>
            <a:r>
              <a:rPr b="0" i="0" lang="en-GB" sz="1400" u="none" cap="none" strike="noStrike">
                <a:solidFill>
                  <a:srgbClr val="000000"/>
                </a:solidFill>
                <a:latin typeface="Lato"/>
                <a:ea typeface="Lato"/>
                <a:cs typeface="Lato"/>
                <a:sym typeface="Lato"/>
              </a:rPr>
              <a:t> x £2,000 = </a:t>
            </a:r>
            <a:r>
              <a:rPr b="0" i="0" lang="en-GB" sz="1400" u="none" cap="none" strike="noStrike">
                <a:solidFill>
                  <a:schemeClr val="accent2"/>
                </a:solidFill>
                <a:latin typeface="Lato"/>
                <a:ea typeface="Lato"/>
                <a:cs typeface="Lato"/>
                <a:sym typeface="Lato"/>
              </a:rPr>
              <a:t>£1,000</a:t>
            </a:r>
            <a:endParaRPr b="0"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To find 50%, we can also find 10% and multiply that by 5.</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10% of £2,000 = £200</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£200 x 5 =</a:t>
            </a:r>
            <a:r>
              <a:rPr b="0" i="0" lang="en-GB" sz="1400" u="none" cap="none" strike="noStrike">
                <a:solidFill>
                  <a:schemeClr val="accent2"/>
                </a:solidFill>
                <a:latin typeface="Lato"/>
                <a:ea typeface="Lato"/>
                <a:cs typeface="Lato"/>
                <a:sym typeface="Lato"/>
              </a:rPr>
              <a:t> £1,000</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2: Compare actual amount spent on </a:t>
            </a:r>
            <a:r>
              <a:rPr b="1" i="0" lang="en-GB" sz="1400" u="none" cap="none" strike="noStrike">
                <a:solidFill>
                  <a:schemeClr val="accent2"/>
                </a:solidFill>
                <a:latin typeface="Lato"/>
                <a:ea typeface="Lato"/>
                <a:cs typeface="Lato"/>
                <a:sym typeface="Lato"/>
              </a:rPr>
              <a:t>needs</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He actually spent £200+£50+400+£400 = </a:t>
            </a:r>
            <a:r>
              <a:rPr b="0" i="0" lang="en-GB" sz="1400" u="none" cap="none" strike="noStrike">
                <a:solidFill>
                  <a:schemeClr val="accent2"/>
                </a:solidFill>
                <a:latin typeface="Lato"/>
                <a:ea typeface="Lato"/>
                <a:cs typeface="Lato"/>
                <a:sym typeface="Lato"/>
              </a:rPr>
              <a:t>£1,050</a:t>
            </a:r>
            <a:endParaRPr b="1" i="1" sz="1400" u="none" cap="none" strike="noStrike">
              <a:solidFill>
                <a:schemeClr val="accent2"/>
              </a:solidFill>
              <a:latin typeface="Lato"/>
              <a:ea typeface="Lato"/>
              <a:cs typeface="Lato"/>
              <a:sym typeface="Lato"/>
            </a:endParaRPr>
          </a:p>
        </p:txBody>
      </p:sp>
      <p:sp>
        <p:nvSpPr>
          <p:cNvPr id="325" name="Google Shape;325;g1a6652b9aac_0_0"/>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26" name="Google Shape;326;g1a6652b9aac_0_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27" name="Google Shape;327;g1a6652b9aac_0_0"/>
          <p:cNvGraphicFramePr/>
          <p:nvPr/>
        </p:nvGraphicFramePr>
        <p:xfrm>
          <a:off x="189575" y="1250775"/>
          <a:ext cx="3000000" cy="3000000"/>
        </p:xfrm>
        <a:graphic>
          <a:graphicData uri="http://schemas.openxmlformats.org/drawingml/2006/table">
            <a:tbl>
              <a:tblPr>
                <a:noFill/>
                <a:tableStyleId>{95922BDD-1B4D-489C-BDFD-833B3C52ABEE}</a:tableStyleId>
              </a:tblPr>
              <a:tblGrid>
                <a:gridCol w="1319675"/>
                <a:gridCol w="578525"/>
                <a:gridCol w="1075375"/>
              </a:tblGrid>
              <a:tr h="402175">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Item</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Amount</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Needs vs Wants</a:t>
                      </a:r>
                      <a:endParaRPr b="1" sz="800" u="none" cap="none" strike="noStrike">
                        <a:latin typeface="Lato"/>
                        <a:ea typeface="Lato"/>
                        <a:cs typeface="Lato"/>
                        <a:sym typeface="Lato"/>
                      </a:endParaRPr>
                    </a:p>
                  </a:txBody>
                  <a:tcPr marT="91425" marB="91425" marR="91425" marL="91425">
                    <a:solidFill>
                      <a:schemeClr val="accent2"/>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52357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4564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c hMerge="1"/>
              </a:tr>
            </a:tbl>
          </a:graphicData>
        </a:graphic>
      </p:graphicFrame>
      <p:sp>
        <p:nvSpPr>
          <p:cNvPr id="328" name="Google Shape;328;g1a6652b9aac_0_0"/>
          <p:cNvSpPr txBox="1"/>
          <p:nvPr/>
        </p:nvSpPr>
        <p:spPr>
          <a:xfrm>
            <a:off x="3485775" y="1135975"/>
            <a:ext cx="5459100" cy="5232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Step 1: </a:t>
            </a:r>
            <a:r>
              <a:rPr b="0" i="0" lang="en-GB" sz="2200" u="none" cap="none" strike="noStrike">
                <a:solidFill>
                  <a:schemeClr val="lt1"/>
                </a:solidFill>
                <a:latin typeface="Lato"/>
                <a:ea typeface="Lato"/>
                <a:cs typeface="Lato"/>
                <a:sym typeface="Lato"/>
              </a:rPr>
              <a:t>NEEDS - 50%</a:t>
            </a:r>
            <a:endParaRPr b="0" i="0" sz="2200" u="none" cap="none" strike="noStrike">
              <a:solidFill>
                <a:schemeClr val="lt1"/>
              </a:solidFill>
              <a:latin typeface="Lato"/>
              <a:ea typeface="Lato"/>
              <a:cs typeface="Lato"/>
              <a:sym typeface="Lato"/>
            </a:endParaRPr>
          </a:p>
        </p:txBody>
      </p:sp>
      <p:sp>
        <p:nvSpPr>
          <p:cNvPr id="329" name="Google Shape;329;g1a6652b9aac_0_0"/>
          <p:cNvSpPr txBox="1"/>
          <p:nvPr/>
        </p:nvSpPr>
        <p:spPr>
          <a:xfrm>
            <a:off x="3485775" y="4205750"/>
            <a:ext cx="5459100" cy="785100"/>
          </a:xfrm>
          <a:prstGeom prst="rect">
            <a:avLst/>
          </a:prstGeom>
          <a:solidFill>
            <a:schemeClr val="accent6"/>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What do you notice?</a:t>
            </a:r>
            <a:endParaRPr b="1" i="1" sz="1300" u="none" cap="none" strike="noStrike">
              <a:solidFill>
                <a:srgbClr val="000000"/>
              </a:solidFill>
              <a:latin typeface="Lato"/>
              <a:ea typeface="Lato"/>
              <a:cs typeface="Lato"/>
              <a:sym typeface="Lato"/>
            </a:endParaRPr>
          </a:p>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Stretch - what </a:t>
            </a:r>
            <a:r>
              <a:rPr b="1" i="1" lang="en-GB" sz="1300" u="sng" cap="none" strike="noStrike">
                <a:solidFill>
                  <a:srgbClr val="000000"/>
                </a:solidFill>
                <a:latin typeface="Lato"/>
                <a:ea typeface="Lato"/>
                <a:cs typeface="Lato"/>
                <a:sym typeface="Lato"/>
              </a:rPr>
              <a:t>percentage</a:t>
            </a:r>
            <a:r>
              <a:rPr b="1" i="1" lang="en-GB" sz="1300" u="none" cap="none" strike="noStrike">
                <a:solidFill>
                  <a:srgbClr val="000000"/>
                </a:solidFill>
                <a:latin typeface="Lato"/>
                <a:ea typeface="Lato"/>
                <a:cs typeface="Lato"/>
                <a:sym typeface="Lato"/>
              </a:rPr>
              <a:t> of Karim’s budget was actually spent on needs?</a:t>
            </a:r>
            <a:endParaRPr b="0" i="0" sz="1300" u="none" cap="none" strike="noStrike">
              <a:solidFill>
                <a:srgbClr val="000000"/>
              </a:solidFill>
              <a:latin typeface="Arial"/>
              <a:ea typeface="Arial"/>
              <a:cs typeface="Arial"/>
              <a:sym typeface="Arial"/>
            </a:endParaRPr>
          </a:p>
        </p:txBody>
      </p:sp>
      <p:sp>
        <p:nvSpPr>
          <p:cNvPr id="330" name="Google Shape;330;g1a6652b9aac_0_0"/>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331" name="Google Shape;331;g1a6652b9aac_0_0"/>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Applying the 50:30:20 rule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1466ef7c987_0_0"/>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rgbClr val="FF8022"/>
                </a:solidFill>
                <a:latin typeface="Lato"/>
                <a:ea typeface="Lato"/>
                <a:cs typeface="Lato"/>
                <a:sym typeface="Lato"/>
              </a:rPr>
              <a:t>Having a respectful learning environment</a:t>
            </a:r>
            <a:endParaRPr b="1" i="0" sz="2900" u="none" cap="none" strike="noStrike">
              <a:solidFill>
                <a:srgbClr val="FF8022"/>
              </a:solidFill>
              <a:latin typeface="Lato"/>
              <a:ea typeface="Lato"/>
              <a:cs typeface="Lato"/>
              <a:sym typeface="Lato"/>
            </a:endParaRPr>
          </a:p>
        </p:txBody>
      </p:sp>
      <p:sp>
        <p:nvSpPr>
          <p:cNvPr id="68" name="Google Shape;68;g1466ef7c987_0_0"/>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69" name="Google Shape;69;g1466ef7c987_0_0"/>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g1a6652b9aac_0_58"/>
          <p:cNvSpPr txBox="1"/>
          <p:nvPr/>
        </p:nvSpPr>
        <p:spPr>
          <a:xfrm>
            <a:off x="3473850" y="1716100"/>
            <a:ext cx="5471100" cy="2339700"/>
          </a:xfrm>
          <a:prstGeom prst="rect">
            <a:avLst/>
          </a:prstGeom>
          <a:solidFill>
            <a:srgbClr val="C5DAF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We are going to compare the ideal amount with the actual amount.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1: Calculate ideal amount spent on </a:t>
            </a:r>
            <a:r>
              <a:rPr b="1" i="0" lang="en-GB" sz="1400" u="none" cap="none" strike="noStrike">
                <a:solidFill>
                  <a:schemeClr val="accent2"/>
                </a:solidFill>
                <a:latin typeface="Lato"/>
                <a:ea typeface="Lato"/>
                <a:cs typeface="Lato"/>
                <a:sym typeface="Lato"/>
              </a:rPr>
              <a:t>wants</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30% of his total income is 0.</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3"/>
                  </a:ext>
                </a:extLst>
              </a:rPr>
              <a:t>30</a:t>
            </a:r>
            <a:r>
              <a:rPr b="0" i="0" lang="en-GB" sz="1400" u="none" cap="none" strike="noStrike">
                <a:solidFill>
                  <a:srgbClr val="000000"/>
                </a:solidFill>
                <a:latin typeface="Lato"/>
                <a:ea typeface="Lato"/>
                <a:cs typeface="Lato"/>
                <a:sym typeface="Lato"/>
              </a:rPr>
              <a:t> x £2,000 = </a:t>
            </a:r>
            <a:r>
              <a:rPr b="0" i="0" lang="en-GB" sz="1400" u="none" cap="none" strike="noStrike">
                <a:solidFill>
                  <a:schemeClr val="accent2"/>
                </a:solidFill>
                <a:latin typeface="Lato"/>
                <a:ea typeface="Lato"/>
                <a:cs typeface="Lato"/>
                <a:sym typeface="Lato"/>
              </a:rPr>
              <a:t>£600</a:t>
            </a:r>
            <a:endParaRPr b="0"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To find 30%, we can also find 10% and multiply that by 3.</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10% of £2,000 = £200</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£200 x 2 =</a:t>
            </a:r>
            <a:r>
              <a:rPr b="0" i="0" lang="en-GB" sz="1400" u="none" cap="none" strike="noStrike">
                <a:solidFill>
                  <a:schemeClr val="accent2"/>
                </a:solidFill>
                <a:latin typeface="Lato"/>
                <a:ea typeface="Lato"/>
                <a:cs typeface="Lato"/>
                <a:sym typeface="Lato"/>
              </a:rPr>
              <a:t> £600</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2: Calculate actual amount spent on </a:t>
            </a:r>
            <a:r>
              <a:rPr b="1" i="0" lang="en-GB" sz="1400" u="none" cap="none" strike="noStrike">
                <a:solidFill>
                  <a:schemeClr val="accent2"/>
                </a:solidFill>
                <a:latin typeface="Lato"/>
                <a:ea typeface="Lato"/>
                <a:cs typeface="Lato"/>
                <a:sym typeface="Lato"/>
              </a:rPr>
              <a:t>wants</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He actually spent £350 + £200 = </a:t>
            </a:r>
            <a:r>
              <a:rPr b="0" i="0" lang="en-GB" sz="1400" u="none" cap="none" strike="noStrike">
                <a:solidFill>
                  <a:schemeClr val="accent2"/>
                </a:solidFill>
                <a:latin typeface="Lato"/>
                <a:ea typeface="Lato"/>
                <a:cs typeface="Lato"/>
                <a:sym typeface="Lato"/>
              </a:rPr>
              <a:t>£550</a:t>
            </a:r>
            <a:endParaRPr b="0" i="0" sz="1400" u="none" cap="none" strike="noStrike">
              <a:solidFill>
                <a:schemeClr val="accent2"/>
              </a:solidFill>
              <a:latin typeface="Lato"/>
              <a:ea typeface="Lato"/>
              <a:cs typeface="Lato"/>
              <a:sym typeface="Lato"/>
            </a:endParaRPr>
          </a:p>
        </p:txBody>
      </p:sp>
      <p:sp>
        <p:nvSpPr>
          <p:cNvPr id="337" name="Google Shape;337;g1a6652b9aac_0_58"/>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38" name="Google Shape;338;g1a6652b9aac_0_58"/>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39" name="Google Shape;339;g1a6652b9aac_0_58"/>
          <p:cNvGraphicFramePr/>
          <p:nvPr/>
        </p:nvGraphicFramePr>
        <p:xfrm>
          <a:off x="189575" y="1250775"/>
          <a:ext cx="3000000" cy="3000000"/>
        </p:xfrm>
        <a:graphic>
          <a:graphicData uri="http://schemas.openxmlformats.org/drawingml/2006/table">
            <a:tbl>
              <a:tblPr>
                <a:noFill/>
                <a:tableStyleId>{95922BDD-1B4D-489C-BDFD-833B3C52ABEE}</a:tableStyleId>
              </a:tblPr>
              <a:tblGrid>
                <a:gridCol w="1319675"/>
                <a:gridCol w="578525"/>
                <a:gridCol w="1075375"/>
              </a:tblGrid>
              <a:tr h="402175">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Item</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Amount</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Needs vs Wants</a:t>
                      </a:r>
                      <a:endParaRPr b="1" sz="800" u="none" cap="none" strike="noStrike">
                        <a:latin typeface="Lato"/>
                        <a:ea typeface="Lato"/>
                        <a:cs typeface="Lato"/>
                        <a:sym typeface="Lato"/>
                      </a:endParaRPr>
                    </a:p>
                  </a:txBody>
                  <a:tcPr marT="91425" marB="91425" marR="91425" marL="91425">
                    <a:solidFill>
                      <a:schemeClr val="accent2"/>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52357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4564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c hMerge="1"/>
              </a:tr>
            </a:tbl>
          </a:graphicData>
        </a:graphic>
      </p:graphicFrame>
      <p:sp>
        <p:nvSpPr>
          <p:cNvPr id="340" name="Google Shape;340;g1a6652b9aac_0_58"/>
          <p:cNvSpPr txBox="1"/>
          <p:nvPr/>
        </p:nvSpPr>
        <p:spPr>
          <a:xfrm>
            <a:off x="3485775" y="1135975"/>
            <a:ext cx="5459100" cy="5232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Step 2</a:t>
            </a:r>
            <a:r>
              <a:rPr b="0" i="0" lang="en-GB" sz="2200" u="none" cap="none" strike="noStrike">
                <a:solidFill>
                  <a:schemeClr val="lt1"/>
                </a:solidFill>
                <a:latin typeface="Lato"/>
                <a:ea typeface="Lato"/>
                <a:cs typeface="Lato"/>
                <a:sym typeface="Lato"/>
              </a:rPr>
              <a:t>: WANTS - 30%</a:t>
            </a:r>
            <a:endParaRPr b="0" i="0" sz="2200" u="none" cap="none" strike="noStrike">
              <a:solidFill>
                <a:schemeClr val="lt1"/>
              </a:solidFill>
              <a:latin typeface="Lato"/>
              <a:ea typeface="Lato"/>
              <a:cs typeface="Lato"/>
              <a:sym typeface="Lato"/>
            </a:endParaRPr>
          </a:p>
        </p:txBody>
      </p:sp>
      <p:sp>
        <p:nvSpPr>
          <p:cNvPr id="341" name="Google Shape;341;g1a6652b9aac_0_58"/>
          <p:cNvSpPr txBox="1"/>
          <p:nvPr/>
        </p:nvSpPr>
        <p:spPr>
          <a:xfrm>
            <a:off x="3484800" y="4204050"/>
            <a:ext cx="5459100" cy="785100"/>
          </a:xfrm>
          <a:prstGeom prst="rect">
            <a:avLst/>
          </a:prstGeom>
          <a:solidFill>
            <a:schemeClr val="accent6"/>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What do you notice?</a:t>
            </a:r>
            <a:endParaRPr b="1" i="1" sz="1300" u="none" cap="none" strike="noStrike">
              <a:solidFill>
                <a:srgbClr val="000000"/>
              </a:solidFill>
              <a:latin typeface="Lato"/>
              <a:ea typeface="Lato"/>
              <a:cs typeface="Lato"/>
              <a:sym typeface="Lato"/>
            </a:endParaRPr>
          </a:p>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Stretch - what </a:t>
            </a:r>
            <a:r>
              <a:rPr b="1" i="1" lang="en-GB" sz="1300" u="sng" cap="none" strike="noStrike">
                <a:solidFill>
                  <a:srgbClr val="000000"/>
                </a:solidFill>
                <a:latin typeface="Lato"/>
                <a:ea typeface="Lato"/>
                <a:cs typeface="Lato"/>
                <a:sym typeface="Lato"/>
              </a:rPr>
              <a:t>percentage</a:t>
            </a:r>
            <a:r>
              <a:rPr b="1" i="1" lang="en-GB" sz="1300" u="none" cap="none" strike="noStrike">
                <a:solidFill>
                  <a:srgbClr val="000000"/>
                </a:solidFill>
                <a:latin typeface="Lato"/>
                <a:ea typeface="Lato"/>
                <a:cs typeface="Lato"/>
                <a:sym typeface="Lato"/>
              </a:rPr>
              <a:t> of Karim’s budget was actually spent on needs?</a:t>
            </a:r>
            <a:endParaRPr b="0" i="0" sz="1300" u="none" cap="none" strike="noStrike">
              <a:solidFill>
                <a:srgbClr val="000000"/>
              </a:solidFill>
              <a:latin typeface="Arial"/>
              <a:ea typeface="Arial"/>
              <a:cs typeface="Arial"/>
              <a:sym typeface="Arial"/>
            </a:endParaRPr>
          </a:p>
        </p:txBody>
      </p:sp>
      <p:sp>
        <p:nvSpPr>
          <p:cNvPr id="342" name="Google Shape;342;g1a6652b9aac_0_58"/>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343" name="Google Shape;343;g1a6652b9aac_0_58"/>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Applying the 50:30:20 rule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g1a6652b9aac_0_70"/>
          <p:cNvSpPr txBox="1"/>
          <p:nvPr/>
        </p:nvSpPr>
        <p:spPr>
          <a:xfrm>
            <a:off x="3473850" y="1716100"/>
            <a:ext cx="5471100" cy="2339700"/>
          </a:xfrm>
          <a:prstGeom prst="rect">
            <a:avLst/>
          </a:prstGeom>
          <a:solidFill>
            <a:srgbClr val="C5DAFC"/>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We are going to compare the ideal amount with the actual amount.</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1: Calculate ideal amount spent on </a:t>
            </a:r>
            <a:r>
              <a:rPr b="1" i="0" lang="en-GB" sz="1400" u="none" cap="none" strike="noStrike">
                <a:solidFill>
                  <a:schemeClr val="accent2"/>
                </a:solidFill>
                <a:latin typeface="Lato"/>
                <a:ea typeface="Lato"/>
                <a:cs typeface="Lato"/>
                <a:sym typeface="Lato"/>
              </a:rPr>
              <a:t>future</a:t>
            </a:r>
            <a:endParaRPr b="1"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rgbClr val="000000"/>
                </a:solidFill>
                <a:latin typeface="Lato"/>
                <a:ea typeface="Lato"/>
                <a:cs typeface="Lato"/>
                <a:sym typeface="Lato"/>
              </a:rPr>
              <a:t>20% of his total income is 0.</a:t>
            </a:r>
            <a:r>
              <a:rPr b="0" i="0" lang="en-GB" sz="1400" u="none" cap="none" strike="noStrike">
                <a:solidFill>
                  <a:srgbClr val="000000"/>
                </a:solidFill>
                <a:latin typeface="Lato"/>
                <a:ea typeface="Lato"/>
                <a:cs typeface="Lato"/>
                <a:sym typeface="Lato"/>
                <a:extLst>
                  <a:ext uri="http://customooxmlschemas.google.com/">
                    <go:slidesCustomData xmlns:go="http://customooxmlschemas.google.com/" textRoundtripDataId="14"/>
                  </a:ext>
                </a:extLst>
              </a:rPr>
              <a:t>20</a:t>
            </a:r>
            <a:r>
              <a:rPr b="0" i="0" lang="en-GB" sz="1400" u="none" cap="none" strike="noStrike">
                <a:solidFill>
                  <a:srgbClr val="000000"/>
                </a:solidFill>
                <a:latin typeface="Lato"/>
                <a:ea typeface="Lato"/>
                <a:cs typeface="Lato"/>
                <a:sym typeface="Lato"/>
              </a:rPr>
              <a:t> x £2,000 = </a:t>
            </a:r>
            <a:r>
              <a:rPr b="0" i="0" lang="en-GB" sz="1400" u="none" cap="none" strike="noStrike">
                <a:solidFill>
                  <a:schemeClr val="accent2"/>
                </a:solidFill>
                <a:latin typeface="Lato"/>
                <a:ea typeface="Lato"/>
                <a:cs typeface="Lato"/>
                <a:sym typeface="Lato"/>
              </a:rPr>
              <a:t>£400</a:t>
            </a:r>
            <a:endParaRPr b="0" i="0" sz="1400" u="none" cap="none" strike="noStrike">
              <a:solidFill>
                <a:schemeClr val="accent2"/>
              </a:solidFill>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b="0" i="0" lang="en-GB" sz="1400" u="none" cap="none" strike="noStrike">
                <a:solidFill>
                  <a:schemeClr val="dk1"/>
                </a:solidFill>
                <a:latin typeface="Lato"/>
                <a:ea typeface="Lato"/>
                <a:cs typeface="Lato"/>
                <a:sym typeface="Lato"/>
              </a:rPr>
              <a:t>To find 20%, we can also find 10% and multiply that by 2.</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10% of £2,000 = £200</a:t>
            </a:r>
            <a:endParaRPr b="0" i="0" sz="1400" u="none" cap="none" strike="noStrike">
              <a:solidFill>
                <a:schemeClr val="dk1"/>
              </a:solidFill>
              <a:latin typeface="Lato"/>
              <a:ea typeface="Lato"/>
              <a:cs typeface="Lato"/>
              <a:sym typeface="Lato"/>
            </a:endParaRPr>
          </a:p>
          <a:p>
            <a:pPr indent="45720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dk1"/>
                </a:solidFill>
                <a:latin typeface="Lato"/>
                <a:ea typeface="Lato"/>
                <a:cs typeface="Lato"/>
                <a:sym typeface="Lato"/>
              </a:rPr>
              <a:t>£200 x 2 =</a:t>
            </a:r>
            <a:r>
              <a:rPr b="0" i="0" lang="en-GB" sz="1400" u="none" cap="none" strike="noStrike">
                <a:solidFill>
                  <a:schemeClr val="accent2"/>
                </a:solidFill>
                <a:latin typeface="Lato"/>
                <a:ea typeface="Lato"/>
                <a:cs typeface="Lato"/>
                <a:sym typeface="Lato"/>
              </a:rPr>
              <a:t> £40</a:t>
            </a:r>
            <a:endParaRPr b="0"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Lato"/>
                <a:ea typeface="Lato"/>
                <a:cs typeface="Lato"/>
                <a:sym typeface="Lato"/>
              </a:rPr>
              <a:t>Step 2: Calculate actual amount of money remaining for the </a:t>
            </a:r>
            <a:r>
              <a:rPr b="1" i="0" lang="en-GB" sz="1400" u="none" cap="none" strike="noStrike">
                <a:solidFill>
                  <a:schemeClr val="accent2"/>
                </a:solidFill>
                <a:latin typeface="Lato"/>
                <a:ea typeface="Lato"/>
                <a:cs typeface="Lato"/>
                <a:sym typeface="Lato"/>
              </a:rPr>
              <a:t>future</a:t>
            </a:r>
            <a:endParaRPr b="1" i="0" sz="14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chemeClr val="accent2"/>
                </a:solidFill>
                <a:latin typeface="Lato"/>
                <a:ea typeface="Lato"/>
                <a:cs typeface="Lato"/>
                <a:sym typeface="Lato"/>
              </a:rPr>
              <a:t>£400</a:t>
            </a:r>
            <a:endParaRPr b="0" i="0" sz="1400" u="none" cap="none" strike="noStrike">
              <a:solidFill>
                <a:schemeClr val="accent2"/>
              </a:solidFill>
              <a:latin typeface="Lato"/>
              <a:ea typeface="Lato"/>
              <a:cs typeface="Lato"/>
              <a:sym typeface="Lato"/>
            </a:endParaRPr>
          </a:p>
        </p:txBody>
      </p:sp>
      <p:sp>
        <p:nvSpPr>
          <p:cNvPr id="349" name="Google Shape;349;g1a6652b9aac_0_70"/>
          <p:cNvSpPr txBox="1"/>
          <p:nvPr/>
        </p:nvSpPr>
        <p:spPr>
          <a:xfrm>
            <a:off x="121350" y="1003300"/>
            <a:ext cx="28221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1" i="1" lang="en-GB" sz="900" u="none" cap="none" strike="noStrike">
                <a:solidFill>
                  <a:srgbClr val="000000"/>
                </a:solidFill>
                <a:latin typeface="Lato"/>
                <a:ea typeface="Lato"/>
                <a:cs typeface="Lato"/>
                <a:sym typeface="Lato"/>
              </a:rPr>
              <a:t>This is Karim’s income and spending for the month.</a:t>
            </a:r>
            <a:endParaRPr b="1" i="1" sz="900" u="none" cap="none" strike="noStrike">
              <a:solidFill>
                <a:srgbClr val="000000"/>
              </a:solidFill>
              <a:latin typeface="Lato"/>
              <a:ea typeface="Lato"/>
              <a:cs typeface="Lato"/>
              <a:sym typeface="Lato"/>
            </a:endParaRPr>
          </a:p>
        </p:txBody>
      </p:sp>
      <p:pic>
        <p:nvPicPr>
          <p:cNvPr id="350" name="Google Shape;350;g1a6652b9aac_0_70"/>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graphicFrame>
        <p:nvGraphicFramePr>
          <p:cNvPr id="351" name="Google Shape;351;g1a6652b9aac_0_70"/>
          <p:cNvGraphicFramePr/>
          <p:nvPr/>
        </p:nvGraphicFramePr>
        <p:xfrm>
          <a:off x="189575" y="1250775"/>
          <a:ext cx="3000000" cy="3000000"/>
        </p:xfrm>
        <a:graphic>
          <a:graphicData uri="http://schemas.openxmlformats.org/drawingml/2006/table">
            <a:tbl>
              <a:tblPr>
                <a:noFill/>
                <a:tableStyleId>{95922BDD-1B4D-489C-BDFD-833B3C52ABEE}</a:tableStyleId>
              </a:tblPr>
              <a:tblGrid>
                <a:gridCol w="1319675"/>
                <a:gridCol w="578525"/>
                <a:gridCol w="1075375"/>
              </a:tblGrid>
              <a:tr h="402175">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Item</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Amount</a:t>
                      </a:r>
                      <a:endParaRPr b="1" sz="800" u="none" cap="none" strike="noStrike">
                        <a:latin typeface="Lato"/>
                        <a:ea typeface="Lato"/>
                        <a:cs typeface="Lato"/>
                        <a:sym typeface="Lato"/>
                      </a:endParaRPr>
                    </a:p>
                  </a:txBody>
                  <a:tcPr marT="91425" marB="91425" marR="91425" marL="91425">
                    <a:solidFill>
                      <a:schemeClr val="accent2"/>
                    </a:solidFill>
                  </a:tcPr>
                </a:tc>
                <a:tc>
                  <a:txBody>
                    <a:bodyPr/>
                    <a:lstStyle/>
                    <a:p>
                      <a:pPr indent="0" lvl="0" marL="0" marR="0" rtl="0" algn="l">
                        <a:lnSpc>
                          <a:spcPct val="100000"/>
                        </a:lnSpc>
                        <a:spcBef>
                          <a:spcPts val="0"/>
                        </a:spcBef>
                        <a:spcAft>
                          <a:spcPts val="0"/>
                        </a:spcAft>
                        <a:buClr>
                          <a:srgbClr val="000000"/>
                        </a:buClr>
                        <a:buSzPts val="800"/>
                        <a:buFont typeface="Arial"/>
                        <a:buNone/>
                      </a:pPr>
                      <a:r>
                        <a:rPr b="1" lang="en-GB" sz="800" u="none" cap="none" strike="noStrike">
                          <a:latin typeface="Lato"/>
                          <a:ea typeface="Lato"/>
                          <a:cs typeface="Lato"/>
                          <a:sym typeface="Lato"/>
                        </a:rPr>
                        <a:t>Needs vs Wants</a:t>
                      </a:r>
                      <a:endParaRPr b="1" sz="800" u="none" cap="none" strike="noStrike">
                        <a:latin typeface="Lato"/>
                        <a:ea typeface="Lato"/>
                        <a:cs typeface="Lato"/>
                        <a:sym typeface="Lato"/>
                      </a:endParaRPr>
                    </a:p>
                  </a:txBody>
                  <a:tcPr marT="91425" marB="91425" marR="91425" marL="91425">
                    <a:solidFill>
                      <a:schemeClr val="accent2"/>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Salary</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£1800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Babysitting job</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£200</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chemeClr val="accent1"/>
                          </a:solidFill>
                          <a:latin typeface="Lato"/>
                          <a:ea typeface="Lato"/>
                          <a:cs typeface="Lato"/>
                          <a:sym typeface="Lato"/>
                        </a:rPr>
                        <a:t>Income</a:t>
                      </a:r>
                      <a:endParaRPr b="1" sz="900" u="none" cap="none" strike="noStrike">
                        <a:solidFill>
                          <a:schemeClr val="accent1"/>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Food</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Travel</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Household bills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523575">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Weekend activities and eating out</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£350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rent </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£400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38761D"/>
                          </a:solidFill>
                          <a:latin typeface="Lato"/>
                          <a:ea typeface="Lato"/>
                          <a:cs typeface="Lato"/>
                          <a:sym typeface="Lato"/>
                        </a:rPr>
                        <a:t>Needs</a:t>
                      </a:r>
                      <a:endParaRPr b="1" sz="900" u="none" cap="none" strike="noStrike">
                        <a:solidFill>
                          <a:srgbClr val="38761D"/>
                        </a:solidFill>
                        <a:latin typeface="Lato"/>
                        <a:ea typeface="Lato"/>
                        <a:cs typeface="Lato"/>
                        <a:sym typeface="Lato"/>
                      </a:endParaRPr>
                    </a:p>
                  </a:txBody>
                  <a:tcPr marT="91425" marB="91425" marR="91425" marL="91425">
                    <a:solidFill>
                      <a:srgbClr val="FCE5CD"/>
                    </a:solidFill>
                  </a:tcPr>
                </a:tc>
              </a:tr>
              <a:tr h="320000">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latin typeface="Lato"/>
                          <a:ea typeface="Lato"/>
                          <a:cs typeface="Lato"/>
                          <a:sym typeface="Lato"/>
                        </a:rPr>
                        <a:t>New clothes</a:t>
                      </a:r>
                      <a:endParaRPr b="1" sz="900" u="none" cap="none" strike="noStrike">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FF0000"/>
                          </a:solidFill>
                          <a:latin typeface="Lato"/>
                          <a:ea typeface="Lato"/>
                          <a:cs typeface="Lato"/>
                          <a:sym typeface="Lato"/>
                        </a:rPr>
                        <a:t>£200</a:t>
                      </a:r>
                      <a:endParaRPr b="1" sz="900" u="none" cap="none" strike="noStrike">
                        <a:solidFill>
                          <a:srgbClr val="FF0000"/>
                        </a:solidFill>
                        <a:latin typeface="Lato"/>
                        <a:ea typeface="Lato"/>
                        <a:cs typeface="Lato"/>
                        <a:sym typeface="Lato"/>
                      </a:endParaRPr>
                    </a:p>
                  </a:txBody>
                  <a:tcPr marT="91425" marB="91425" marR="91425" marL="91425">
                    <a:solidFill>
                      <a:srgbClr val="FCE5CD"/>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lang="en-GB" sz="900" u="none" cap="none" strike="noStrike">
                          <a:solidFill>
                            <a:srgbClr val="9900FF"/>
                          </a:solidFill>
                          <a:latin typeface="Lato"/>
                          <a:ea typeface="Lato"/>
                          <a:cs typeface="Lato"/>
                          <a:sym typeface="Lato"/>
                        </a:rPr>
                        <a:t>Wants</a:t>
                      </a:r>
                      <a:endParaRPr b="1" sz="900" u="none" cap="none" strike="noStrike">
                        <a:solidFill>
                          <a:srgbClr val="9900FF"/>
                        </a:solidFill>
                        <a:latin typeface="Lato"/>
                        <a:ea typeface="Lato"/>
                        <a:cs typeface="Lato"/>
                        <a:sym typeface="Lato"/>
                      </a:endParaRPr>
                    </a:p>
                  </a:txBody>
                  <a:tcPr marT="91425" marB="91425" marR="91425" marL="91425">
                    <a:solidFill>
                      <a:srgbClr val="FCE5CD"/>
                    </a:solidFill>
                  </a:tcPr>
                </a:tc>
              </a:tr>
              <a:tr h="4564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Money remaining</a:t>
                      </a:r>
                      <a:endParaRPr b="1" sz="1100" u="none" cap="none" strike="noStrike">
                        <a:latin typeface="Lato"/>
                        <a:ea typeface="Lato"/>
                        <a:cs typeface="Lato"/>
                        <a:sym typeface="Lato"/>
                      </a:endParaRPr>
                    </a:p>
                  </a:txBody>
                  <a:tcPr marT="91425" marB="91425" marR="91425" marL="91425">
                    <a:solidFill>
                      <a:schemeClr val="accent2"/>
                    </a:solidFill>
                  </a:tcPr>
                </a:tc>
                <a:tc gridSpan="2">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Lato"/>
                          <a:ea typeface="Lato"/>
                          <a:cs typeface="Lato"/>
                          <a:sym typeface="Lato"/>
                        </a:rPr>
                        <a:t>£400</a:t>
                      </a:r>
                      <a:endParaRPr b="1" sz="1100" u="none" cap="none" strike="noStrike">
                        <a:latin typeface="Lato"/>
                        <a:ea typeface="Lato"/>
                        <a:cs typeface="Lato"/>
                        <a:sym typeface="Lato"/>
                      </a:endParaRPr>
                    </a:p>
                  </a:txBody>
                  <a:tcPr marT="91425" marB="91425" marR="91425" marL="91425">
                    <a:solidFill>
                      <a:schemeClr val="accent2"/>
                    </a:solidFill>
                  </a:tcPr>
                </a:tc>
                <a:tc hMerge="1"/>
              </a:tr>
            </a:tbl>
          </a:graphicData>
        </a:graphic>
      </p:graphicFrame>
      <p:sp>
        <p:nvSpPr>
          <p:cNvPr id="352" name="Google Shape;352;g1a6652b9aac_0_70"/>
          <p:cNvSpPr txBox="1"/>
          <p:nvPr/>
        </p:nvSpPr>
        <p:spPr>
          <a:xfrm>
            <a:off x="3485775" y="1135975"/>
            <a:ext cx="5459100" cy="523200"/>
          </a:xfrm>
          <a:prstGeom prst="rect">
            <a:avLst/>
          </a:prstGeom>
          <a:solidFill>
            <a:schemeClr val="accent1"/>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lang="en-GB" sz="2200">
                <a:solidFill>
                  <a:schemeClr val="lt1"/>
                </a:solidFill>
                <a:latin typeface="Lato"/>
                <a:ea typeface="Lato"/>
                <a:cs typeface="Lato"/>
                <a:sym typeface="Lato"/>
              </a:rPr>
              <a:t>Step 3</a:t>
            </a:r>
            <a:r>
              <a:rPr b="0" i="0" lang="en-GB" sz="2200" u="none" cap="none" strike="noStrike">
                <a:solidFill>
                  <a:schemeClr val="lt1"/>
                </a:solidFill>
                <a:latin typeface="Lato"/>
                <a:ea typeface="Lato"/>
                <a:cs typeface="Lato"/>
                <a:sym typeface="Lato"/>
              </a:rPr>
              <a:t>: FUTURE - 20%</a:t>
            </a:r>
            <a:endParaRPr b="0" i="0" sz="2200" u="none" cap="none" strike="noStrike">
              <a:solidFill>
                <a:schemeClr val="lt1"/>
              </a:solidFill>
              <a:latin typeface="Lato"/>
              <a:ea typeface="Lato"/>
              <a:cs typeface="Lato"/>
              <a:sym typeface="Lato"/>
            </a:endParaRPr>
          </a:p>
        </p:txBody>
      </p:sp>
      <p:sp>
        <p:nvSpPr>
          <p:cNvPr id="353" name="Google Shape;353;g1a6652b9aac_0_70"/>
          <p:cNvSpPr txBox="1"/>
          <p:nvPr/>
        </p:nvSpPr>
        <p:spPr>
          <a:xfrm>
            <a:off x="3485775" y="4204800"/>
            <a:ext cx="5459100" cy="785100"/>
          </a:xfrm>
          <a:prstGeom prst="rect">
            <a:avLst/>
          </a:prstGeom>
          <a:solidFill>
            <a:schemeClr val="accent6"/>
          </a:solid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What do you notice?</a:t>
            </a:r>
            <a:endParaRPr b="1" i="1" sz="1300" u="none" cap="none" strike="noStrike">
              <a:solidFill>
                <a:srgbClr val="000000"/>
              </a:solidFill>
              <a:latin typeface="Lato"/>
              <a:ea typeface="Lato"/>
              <a:cs typeface="Lato"/>
              <a:sym typeface="Lato"/>
            </a:endParaRPr>
          </a:p>
          <a:p>
            <a:pPr indent="-311150" lvl="0" marL="457200" marR="0" rtl="0" algn="l">
              <a:lnSpc>
                <a:spcPct val="100000"/>
              </a:lnSpc>
              <a:spcBef>
                <a:spcPts val="0"/>
              </a:spcBef>
              <a:spcAft>
                <a:spcPts val="0"/>
              </a:spcAft>
              <a:buClr>
                <a:srgbClr val="000000"/>
              </a:buClr>
              <a:buSzPts val="1300"/>
              <a:buFont typeface="Lato"/>
              <a:buChar char="●"/>
            </a:pPr>
            <a:r>
              <a:rPr b="1" i="1" lang="en-GB" sz="1300" u="none" cap="none" strike="noStrike">
                <a:solidFill>
                  <a:srgbClr val="000000"/>
                </a:solidFill>
                <a:latin typeface="Lato"/>
                <a:ea typeface="Lato"/>
                <a:cs typeface="Lato"/>
                <a:sym typeface="Lato"/>
              </a:rPr>
              <a:t>Stretch - what </a:t>
            </a:r>
            <a:r>
              <a:rPr b="1" i="1" lang="en-GB" sz="1300" u="sng" cap="none" strike="noStrike">
                <a:solidFill>
                  <a:srgbClr val="000000"/>
                </a:solidFill>
                <a:latin typeface="Lato"/>
                <a:ea typeface="Lato"/>
                <a:cs typeface="Lato"/>
                <a:sym typeface="Lato"/>
              </a:rPr>
              <a:t>percentage</a:t>
            </a:r>
            <a:r>
              <a:rPr b="1" i="1" lang="en-GB" sz="1300" u="none" cap="none" strike="noStrike">
                <a:solidFill>
                  <a:srgbClr val="000000"/>
                </a:solidFill>
                <a:latin typeface="Lato"/>
                <a:ea typeface="Lato"/>
                <a:cs typeface="Lato"/>
                <a:sym typeface="Lato"/>
              </a:rPr>
              <a:t> of Karim’s budget was actually spent on needs?</a:t>
            </a:r>
            <a:endParaRPr b="0" i="0" sz="1300" u="none" cap="none" strike="noStrike">
              <a:solidFill>
                <a:srgbClr val="000000"/>
              </a:solidFill>
              <a:latin typeface="Arial"/>
              <a:ea typeface="Arial"/>
              <a:cs typeface="Arial"/>
              <a:sym typeface="Arial"/>
            </a:endParaRPr>
          </a:p>
        </p:txBody>
      </p:sp>
      <p:sp>
        <p:nvSpPr>
          <p:cNvPr id="354" name="Google Shape;354;g1a6652b9aac_0_70"/>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1:  Karim’s Budget Worked Example</a:t>
            </a:r>
            <a:endParaRPr b="0" i="0" sz="1000" u="none" cap="none" strike="noStrike">
              <a:solidFill>
                <a:srgbClr val="000000"/>
              </a:solidFill>
              <a:latin typeface="Arial"/>
              <a:ea typeface="Arial"/>
              <a:cs typeface="Arial"/>
              <a:sym typeface="Arial"/>
            </a:endParaRPr>
          </a:p>
        </p:txBody>
      </p:sp>
      <p:sp>
        <p:nvSpPr>
          <p:cNvPr id="355" name="Google Shape;355;g1a6652b9aac_0_70"/>
          <p:cNvSpPr txBox="1"/>
          <p:nvPr/>
        </p:nvSpPr>
        <p:spPr>
          <a:xfrm>
            <a:off x="1059200" y="214675"/>
            <a:ext cx="6506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Applying the 50:30:20 rule</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359" name="Shape 359"/>
        <p:cNvGrpSpPr/>
        <p:nvPr/>
      </p:nvGrpSpPr>
      <p:grpSpPr>
        <a:xfrm>
          <a:off x="0" y="0"/>
          <a:ext cx="0" cy="0"/>
          <a:chOff x="0" y="0"/>
          <a:chExt cx="0" cy="0"/>
        </a:xfrm>
      </p:grpSpPr>
      <p:sp>
        <p:nvSpPr>
          <p:cNvPr id="360" name="Google Shape;360;g4187d26f57118f21_23"/>
          <p:cNvSpPr txBox="1"/>
          <p:nvPr/>
        </p:nvSpPr>
        <p:spPr>
          <a:xfrm>
            <a:off x="439450" y="6739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g4187d26f57118f21_23"/>
          <p:cNvSpPr txBox="1"/>
          <p:nvPr/>
        </p:nvSpPr>
        <p:spPr>
          <a:xfrm>
            <a:off x="442300" y="904150"/>
            <a:ext cx="8234400" cy="7353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4100"/>
              <a:buFont typeface="Arial"/>
              <a:buNone/>
            </a:pPr>
            <a:r>
              <a:rPr b="1" i="0" lang="en-GB" sz="2900" u="none" cap="none" strike="noStrike">
                <a:solidFill>
                  <a:schemeClr val="lt1"/>
                </a:solidFill>
                <a:latin typeface="Lato"/>
                <a:ea typeface="Lato"/>
                <a:cs typeface="Lato"/>
                <a:sym typeface="Lato"/>
              </a:rPr>
              <a:t>Do you think Karim has a </a:t>
            </a:r>
            <a:endParaRPr b="1" i="0" sz="29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4100"/>
              <a:buFont typeface="Arial"/>
              <a:buNone/>
            </a:pPr>
            <a:r>
              <a:rPr b="1" i="0" lang="en-GB" sz="2900" u="none" cap="none" strike="noStrike">
                <a:solidFill>
                  <a:schemeClr val="lt1"/>
                </a:solidFill>
                <a:latin typeface="Lato"/>
                <a:ea typeface="Lato"/>
                <a:cs typeface="Lato"/>
                <a:sym typeface="Lato"/>
              </a:rPr>
              <a:t>balanced budget?</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rPr b="0" i="0" lang="en-GB" sz="2900" u="none" cap="none" strike="noStrike">
                <a:solidFill>
                  <a:schemeClr val="lt1"/>
                </a:solidFill>
                <a:latin typeface="Lato"/>
                <a:ea typeface="Lato"/>
                <a:cs typeface="Lato"/>
                <a:sym typeface="Lato"/>
              </a:rPr>
              <a:t> </a:t>
            </a:r>
            <a:endParaRPr b="0"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3900" u="none" cap="none" strike="noStrike">
              <a:solidFill>
                <a:schemeClr val="lt1"/>
              </a:solidFill>
              <a:latin typeface="Lato"/>
              <a:ea typeface="Lato"/>
              <a:cs typeface="Lato"/>
              <a:sym typeface="Lato"/>
            </a:endParaRPr>
          </a:p>
        </p:txBody>
      </p:sp>
      <p:sp>
        <p:nvSpPr>
          <p:cNvPr id="362" name="Google Shape;362;g4187d26f57118f21_23"/>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363" name="Google Shape;363;g4187d26f57118f21_23"/>
          <p:cNvSpPr txBox="1"/>
          <p:nvPr/>
        </p:nvSpPr>
        <p:spPr>
          <a:xfrm>
            <a:off x="280400" y="1832225"/>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4" name="Google Shape;364;g4187d26f57118f21_23"/>
          <p:cNvPicPr preferRelativeResize="0"/>
          <p:nvPr/>
        </p:nvPicPr>
        <p:blipFill rotWithShape="1">
          <a:blip r:embed="rId3">
            <a:alphaModFix/>
          </a:blip>
          <a:srcRect b="0" l="0" r="0" t="0"/>
          <a:stretch/>
        </p:blipFill>
        <p:spPr>
          <a:xfrm>
            <a:off x="3160075" y="2294275"/>
            <a:ext cx="2505750" cy="2001750"/>
          </a:xfrm>
          <a:prstGeom prst="rect">
            <a:avLst/>
          </a:prstGeom>
          <a:noFill/>
          <a:ln cap="flat" cmpd="sng" w="28575">
            <a:solidFill>
              <a:srgbClr val="FF802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g1646f31eaf0_0_307"/>
          <p:cNvSpPr txBox="1"/>
          <p:nvPr/>
        </p:nvSpPr>
        <p:spPr>
          <a:xfrm>
            <a:off x="113375" y="1182625"/>
            <a:ext cx="5937300" cy="3209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B </a:t>
            </a:r>
            <a:r>
              <a:rPr b="1" i="0" lang="en-GB" sz="1800" u="none" cap="none" strike="noStrike">
                <a:solidFill>
                  <a:schemeClr val="dk1"/>
                </a:solidFill>
                <a:latin typeface="Lato"/>
                <a:ea typeface="Lato"/>
                <a:cs typeface="Lato"/>
                <a:sym typeface="Lato"/>
              </a:rPr>
              <a:t>and answer the questions on your worksheet.</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rgbClr val="FF0000"/>
                </a:solidFill>
                <a:latin typeface="Lato"/>
                <a:ea typeface="Lato"/>
                <a:cs typeface="Lato"/>
                <a:sym typeface="Lato"/>
              </a:rPr>
              <a:t>As you are working through, write down any questions you have and put them in the classroom anonymous box.</a:t>
            </a:r>
            <a:endParaRPr b="1" i="0" sz="1800" u="none" cap="none" strike="noStrike">
              <a:solidFill>
                <a:srgbClr val="FF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370" name="Google Shape;370;g1646f31eaf0_0_307"/>
          <p:cNvSpPr txBox="1"/>
          <p:nvPr/>
        </p:nvSpPr>
        <p:spPr>
          <a:xfrm>
            <a:off x="986775" y="185150"/>
            <a:ext cx="68436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Budgeting deep dive</a:t>
            </a:r>
            <a:endParaRPr b="1" i="0" sz="2900" u="none" cap="none" strike="noStrike">
              <a:solidFill>
                <a:schemeClr val="lt1"/>
              </a:solidFill>
              <a:latin typeface="Lato"/>
              <a:ea typeface="Lato"/>
              <a:cs typeface="Lato"/>
              <a:sym typeface="Lato"/>
            </a:endParaRPr>
          </a:p>
        </p:txBody>
      </p:sp>
      <p:sp>
        <p:nvSpPr>
          <p:cNvPr id="371" name="Google Shape;371;g1646f31eaf0_0_307"/>
          <p:cNvSpPr txBox="1"/>
          <p:nvPr/>
        </p:nvSpPr>
        <p:spPr>
          <a:xfrm>
            <a:off x="93050" y="46718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pic>
        <p:nvPicPr>
          <p:cNvPr id="372" name="Google Shape;372;g1646f31eaf0_0_307"/>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pic>
        <p:nvPicPr>
          <p:cNvPr id="373" name="Google Shape;373;g1646f31eaf0_0_307"/>
          <p:cNvPicPr preferRelativeResize="0"/>
          <p:nvPr/>
        </p:nvPicPr>
        <p:blipFill rotWithShape="1">
          <a:blip r:embed="rId4">
            <a:alphaModFix/>
          </a:blip>
          <a:srcRect b="0" l="0" r="0" t="0"/>
          <a:stretch/>
        </p:blipFill>
        <p:spPr>
          <a:xfrm>
            <a:off x="194500" y="3434300"/>
            <a:ext cx="1237499" cy="12374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g1add24e6c6f_0_29"/>
          <p:cNvSpPr txBox="1"/>
          <p:nvPr/>
        </p:nvSpPr>
        <p:spPr>
          <a:xfrm>
            <a:off x="29750" y="1095275"/>
            <a:ext cx="7613100" cy="4306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Read through </a:t>
            </a:r>
            <a:r>
              <a:rPr b="1" i="0" lang="en-GB" sz="1800" u="none" cap="none" strike="noStrike">
                <a:solidFill>
                  <a:schemeClr val="accent1"/>
                </a:solidFill>
                <a:latin typeface="Lato"/>
                <a:ea typeface="Lato"/>
                <a:cs typeface="Lato"/>
                <a:sym typeface="Lato"/>
              </a:rPr>
              <a:t>Part B a</a:t>
            </a:r>
            <a:r>
              <a:rPr b="1" i="0" lang="en-GB" sz="1800" u="none" cap="none" strike="noStrike">
                <a:solidFill>
                  <a:schemeClr val="dk1"/>
                </a:solidFill>
                <a:latin typeface="Lato"/>
                <a:ea typeface="Lato"/>
                <a:cs typeface="Lato"/>
                <a:sym typeface="Lato"/>
              </a:rPr>
              <a:t>nd answer the questions on your worksheet.</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500"/>
              <a:buFont typeface="Arial"/>
              <a:buNone/>
            </a:pPr>
            <a:r>
              <a:t/>
            </a:r>
            <a:endParaRPr b="1" i="0" sz="5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Using the 50:30:20 budgeting framework </a:t>
            </a:r>
            <a:endParaRPr b="0" i="0" sz="600" u="none" cap="none" strike="noStrike">
              <a:solidFill>
                <a:srgbClr val="000000"/>
              </a:solidFill>
              <a:latin typeface="Lato"/>
              <a:ea typeface="Lato"/>
              <a:cs typeface="Lato"/>
              <a:sym typeface="Lato"/>
            </a:endParaRPr>
          </a:p>
          <a:p>
            <a:pPr indent="-298450" lvl="0" marL="457200" marR="0" rtl="0" algn="l">
              <a:lnSpc>
                <a:spcPct val="115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Arial"/>
                <a:ea typeface="Arial"/>
                <a:cs typeface="Arial"/>
                <a:sym typeface="Arial"/>
              </a:rPr>
              <a:t>(a) What </a:t>
            </a:r>
            <a:r>
              <a:rPr b="0" i="1" lang="en-GB" sz="1100" u="none" cap="none" strike="noStrike">
                <a:solidFill>
                  <a:srgbClr val="000000"/>
                </a:solidFill>
                <a:latin typeface="Arial"/>
                <a:ea typeface="Arial"/>
                <a:cs typeface="Arial"/>
                <a:sym typeface="Arial"/>
              </a:rPr>
              <a:t>percentage</a:t>
            </a:r>
            <a:r>
              <a:rPr b="0" i="0" lang="en-GB" sz="1100" u="none" cap="none" strike="noStrike">
                <a:solidFill>
                  <a:srgbClr val="000000"/>
                </a:solidFill>
                <a:latin typeface="Arial"/>
                <a:ea typeface="Arial"/>
                <a:cs typeface="Arial"/>
                <a:sym typeface="Arial"/>
              </a:rPr>
              <a:t> of her </a:t>
            </a:r>
            <a:r>
              <a:rPr b="1" i="0" lang="en-GB" sz="1100" u="none" cap="none" strike="noStrike">
                <a:solidFill>
                  <a:srgbClr val="000000"/>
                </a:solidFill>
                <a:latin typeface="Arial"/>
                <a:ea typeface="Arial"/>
                <a:cs typeface="Arial"/>
                <a:sym typeface="Arial"/>
              </a:rPr>
              <a:t>total income</a:t>
            </a:r>
            <a:r>
              <a:rPr b="0" i="0" lang="en-GB" sz="1100" u="none" cap="none" strike="noStrike">
                <a:solidFill>
                  <a:srgbClr val="000000"/>
                </a:solidFill>
                <a:latin typeface="Arial"/>
                <a:ea typeface="Arial"/>
                <a:cs typeface="Arial"/>
                <a:sym typeface="Arial"/>
              </a:rPr>
              <a:t> did she spend on needs in the month? </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1" lang="en-GB" sz="1100" u="none" cap="none" strike="noStrike">
                <a:solidFill>
                  <a:srgbClr val="000000"/>
                </a:solidFill>
                <a:latin typeface="Arial"/>
                <a:ea typeface="Arial"/>
                <a:cs typeface="Arial"/>
                <a:sym typeface="Arial"/>
              </a:rPr>
              <a:t>(Total spending on needs ÷ total income x 100) </a:t>
            </a:r>
            <a:endParaRPr b="0" i="1"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(b) Stretch - How does that compare with the recommended proportion?</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2.      (a) What </a:t>
            </a:r>
            <a:r>
              <a:rPr b="0" i="1" lang="en-GB" sz="1100" u="none" cap="none" strike="noStrike">
                <a:solidFill>
                  <a:srgbClr val="000000"/>
                </a:solidFill>
                <a:latin typeface="Arial"/>
                <a:ea typeface="Arial"/>
                <a:cs typeface="Arial"/>
                <a:sym typeface="Arial"/>
              </a:rPr>
              <a:t>percentage</a:t>
            </a:r>
            <a:r>
              <a:rPr b="0" i="0" lang="en-GB" sz="1100" u="none" cap="none" strike="noStrike">
                <a:solidFill>
                  <a:srgbClr val="000000"/>
                </a:solidFill>
                <a:latin typeface="Arial"/>
                <a:ea typeface="Arial"/>
                <a:cs typeface="Arial"/>
                <a:sym typeface="Arial"/>
              </a:rPr>
              <a:t> of her </a:t>
            </a:r>
            <a:r>
              <a:rPr b="1" i="0" lang="en-GB" sz="1100" u="none" cap="none" strike="noStrike">
                <a:solidFill>
                  <a:srgbClr val="000000"/>
                </a:solidFill>
                <a:latin typeface="Arial"/>
                <a:ea typeface="Arial"/>
                <a:cs typeface="Arial"/>
                <a:sym typeface="Arial"/>
              </a:rPr>
              <a:t>total income </a:t>
            </a:r>
            <a:r>
              <a:rPr b="0" i="0" lang="en-GB" sz="1100" u="none" cap="none" strike="noStrike">
                <a:solidFill>
                  <a:srgbClr val="000000"/>
                </a:solidFill>
                <a:latin typeface="Arial"/>
                <a:ea typeface="Arial"/>
                <a:cs typeface="Arial"/>
                <a:sym typeface="Arial"/>
              </a:rPr>
              <a:t>did she spend on wants in the month? </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1" lang="en-GB" sz="1100" u="none" cap="none" strike="noStrike">
                <a:solidFill>
                  <a:srgbClr val="000000"/>
                </a:solidFill>
                <a:latin typeface="Arial"/>
                <a:ea typeface="Arial"/>
                <a:cs typeface="Arial"/>
                <a:sym typeface="Arial"/>
              </a:rPr>
              <a:t>(Total spending on wants ÷ total income x 100) </a:t>
            </a:r>
            <a:endParaRPr b="0" i="1"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(b) Stretch - How does that compare with the recommended proportion?</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3.     (a) What </a:t>
            </a:r>
            <a:r>
              <a:rPr b="0" i="1" lang="en-GB" sz="1100" u="none" cap="none" strike="noStrike">
                <a:solidFill>
                  <a:srgbClr val="000000"/>
                </a:solidFill>
                <a:latin typeface="Arial"/>
                <a:ea typeface="Arial"/>
                <a:cs typeface="Arial"/>
                <a:sym typeface="Arial"/>
              </a:rPr>
              <a:t>percentage</a:t>
            </a:r>
            <a:r>
              <a:rPr b="0" i="0" lang="en-GB" sz="1100" u="none" cap="none" strike="noStrike">
                <a:solidFill>
                  <a:srgbClr val="000000"/>
                </a:solidFill>
                <a:latin typeface="Arial"/>
                <a:ea typeface="Arial"/>
                <a:cs typeface="Arial"/>
                <a:sym typeface="Arial"/>
              </a:rPr>
              <a:t> of </a:t>
            </a:r>
            <a:r>
              <a:rPr b="1" i="0" lang="en-GB" sz="1100" u="none" cap="none" strike="noStrike">
                <a:solidFill>
                  <a:srgbClr val="000000"/>
                </a:solidFill>
                <a:latin typeface="Arial"/>
                <a:ea typeface="Arial"/>
                <a:cs typeface="Arial"/>
                <a:sym typeface="Arial"/>
              </a:rPr>
              <a:t>total income</a:t>
            </a:r>
            <a:r>
              <a:rPr b="0" i="0" lang="en-GB" sz="1100" u="none" cap="none" strike="noStrike">
                <a:solidFill>
                  <a:srgbClr val="000000"/>
                </a:solidFill>
                <a:latin typeface="Arial"/>
                <a:ea typeface="Arial"/>
                <a:cs typeface="Arial"/>
                <a:sym typeface="Arial"/>
              </a:rPr>
              <a:t> did she save in the month? </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1" lang="en-GB" sz="1100" u="none" cap="none" strike="noStrike">
                <a:solidFill>
                  <a:srgbClr val="000000"/>
                </a:solidFill>
                <a:latin typeface="Arial"/>
                <a:ea typeface="Arial"/>
                <a:cs typeface="Arial"/>
                <a:sym typeface="Arial"/>
              </a:rPr>
              <a:t>(Total spending on savings ÷ total income x 100) </a:t>
            </a:r>
            <a:endParaRPr b="0" i="1"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(b) Stretch - How does that compare with the recommended proportion?</a:t>
            </a:r>
            <a:endParaRPr b="0" i="0" sz="11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4.      Do you think that Lucy has a </a:t>
            </a:r>
            <a:r>
              <a:rPr b="1" i="0" lang="en-GB" sz="1100" u="none" cap="none" strike="noStrike">
                <a:solidFill>
                  <a:srgbClr val="000000"/>
                </a:solidFill>
                <a:latin typeface="Arial"/>
                <a:ea typeface="Arial"/>
                <a:cs typeface="Arial"/>
                <a:sym typeface="Arial"/>
              </a:rPr>
              <a:t>balanced budget (meaning is she spending roughly the recommended  </a:t>
            </a:r>
            <a:endParaRPr b="1"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Arial"/>
                <a:ea typeface="Arial"/>
                <a:cs typeface="Arial"/>
                <a:sym typeface="Arial"/>
              </a:rPr>
              <a:t>            amounts on needs, wants and savings)</a:t>
            </a:r>
            <a:r>
              <a:rPr b="0" i="0" lang="en-GB" sz="1100" u="none" cap="none" strike="noStrike">
                <a:solidFill>
                  <a:srgbClr val="000000"/>
                </a:solidFill>
                <a:latin typeface="Arial"/>
                <a:ea typeface="Arial"/>
                <a:cs typeface="Arial"/>
                <a:sym typeface="Arial"/>
              </a:rPr>
              <a:t>? If you were giving some advice to Lucy on the proportion of monthly  </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Arial"/>
                <a:ea typeface="Arial"/>
                <a:cs typeface="Arial"/>
                <a:sym typeface="Arial"/>
              </a:rPr>
              <a:t>            money she spent on needs, wants and for the future, what would you say to her? (Answer in 2-3 sentences)</a:t>
            </a:r>
            <a:endParaRPr b="0" i="0" sz="11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379" name="Google Shape;379;g1add24e6c6f_0_29"/>
          <p:cNvSpPr txBox="1"/>
          <p:nvPr/>
        </p:nvSpPr>
        <p:spPr>
          <a:xfrm>
            <a:off x="93050" y="4824200"/>
            <a:ext cx="35976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1" lang="en-GB" sz="1000" u="none" cap="none" strike="noStrike">
                <a:solidFill>
                  <a:schemeClr val="accent2"/>
                </a:solidFill>
                <a:latin typeface="Lato"/>
                <a:ea typeface="Lato"/>
                <a:cs typeface="Lato"/>
                <a:sym typeface="Lato"/>
              </a:rPr>
              <a:t>Resource 2:  Lucy’s Budget</a:t>
            </a:r>
            <a:endParaRPr b="0" i="0" sz="1000" u="none" cap="none" strike="noStrike">
              <a:solidFill>
                <a:srgbClr val="000000"/>
              </a:solidFill>
              <a:latin typeface="Arial"/>
              <a:ea typeface="Arial"/>
              <a:cs typeface="Arial"/>
              <a:sym typeface="Arial"/>
            </a:endParaRPr>
          </a:p>
        </p:txBody>
      </p:sp>
      <p:pic>
        <p:nvPicPr>
          <p:cNvPr id="380" name="Google Shape;380;g1add24e6c6f_0_29"/>
          <p:cNvPicPr preferRelativeResize="0"/>
          <p:nvPr/>
        </p:nvPicPr>
        <p:blipFill rotWithShape="1">
          <a:blip r:embed="rId3">
            <a:alphaModFix/>
          </a:blip>
          <a:srcRect b="0" l="0" r="0" t="0"/>
          <a:stretch/>
        </p:blipFill>
        <p:spPr>
          <a:xfrm>
            <a:off x="296399" y="185088"/>
            <a:ext cx="690376" cy="690376"/>
          </a:xfrm>
          <a:prstGeom prst="rect">
            <a:avLst/>
          </a:prstGeom>
          <a:noFill/>
          <a:ln>
            <a:noFill/>
          </a:ln>
        </p:spPr>
      </p:pic>
      <p:sp>
        <p:nvSpPr>
          <p:cNvPr id="381" name="Google Shape;381;g1add24e6c6f_0_29"/>
          <p:cNvSpPr txBox="1"/>
          <p:nvPr/>
        </p:nvSpPr>
        <p:spPr>
          <a:xfrm>
            <a:off x="986775" y="185150"/>
            <a:ext cx="68436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Budgeting deep dive</a:t>
            </a:r>
            <a:endParaRPr b="1" i="0" sz="2900" u="none" cap="none" strike="noStrike">
              <a:solidFill>
                <a:schemeClr val="lt1"/>
              </a:solidFill>
              <a:latin typeface="Lato"/>
              <a:ea typeface="Lato"/>
              <a:cs typeface="Lato"/>
              <a:sym typeface="Lato"/>
            </a:endParaRPr>
          </a:p>
        </p:txBody>
      </p:sp>
      <p:pic>
        <p:nvPicPr>
          <p:cNvPr id="382" name="Google Shape;382;g1add24e6c6f_0_29"/>
          <p:cNvPicPr preferRelativeResize="0"/>
          <p:nvPr/>
        </p:nvPicPr>
        <p:blipFill rotWithShape="1">
          <a:blip r:embed="rId4">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g205b4cb327c_0_29"/>
          <p:cNvSpPr txBox="1"/>
          <p:nvPr/>
        </p:nvSpPr>
        <p:spPr>
          <a:xfrm>
            <a:off x="42000" y="1007700"/>
            <a:ext cx="7233600" cy="3980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Part B:</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304800" lvl="0" marL="457200" marR="0" rtl="0" algn="l">
              <a:lnSpc>
                <a:spcPct val="115000"/>
              </a:lnSpc>
              <a:spcBef>
                <a:spcPts val="0"/>
              </a:spcBef>
              <a:spcAft>
                <a:spcPts val="0"/>
              </a:spcAft>
              <a:buClr>
                <a:srgbClr val="000000"/>
              </a:buClr>
              <a:buSzPts val="1200"/>
              <a:buFont typeface="Arial"/>
              <a:buAutoNum type="arabicPeriod"/>
            </a:pPr>
            <a:r>
              <a:rPr b="0" i="0" lang="en-GB" sz="1200" u="none" cap="none" strike="noStrike">
                <a:solidFill>
                  <a:srgbClr val="000000"/>
                </a:solidFill>
                <a:latin typeface="Lato"/>
                <a:ea typeface="Lato"/>
                <a:cs typeface="Lato"/>
                <a:sym typeface="Lato"/>
              </a:rPr>
              <a:t>(a) What </a:t>
            </a:r>
            <a:r>
              <a:rPr b="0" i="1" lang="en-GB" sz="1200" u="none" cap="none" strike="noStrike">
                <a:solidFill>
                  <a:srgbClr val="000000"/>
                </a:solidFill>
                <a:latin typeface="Lato"/>
                <a:ea typeface="Lato"/>
                <a:cs typeface="Lato"/>
                <a:sym typeface="Lato"/>
              </a:rPr>
              <a:t>percentage</a:t>
            </a:r>
            <a:r>
              <a:rPr b="0" i="0" lang="en-GB" sz="1200" u="none" cap="none" strike="noStrike">
                <a:solidFill>
                  <a:srgbClr val="000000"/>
                </a:solidFill>
                <a:latin typeface="Lato"/>
                <a:ea typeface="Lato"/>
                <a:cs typeface="Lato"/>
                <a:sym typeface="Lato"/>
              </a:rPr>
              <a:t> of her </a:t>
            </a:r>
            <a:r>
              <a:rPr b="1" i="0" lang="en-GB" sz="1200" u="none" cap="none" strike="noStrike">
                <a:solidFill>
                  <a:srgbClr val="000000"/>
                </a:solidFill>
                <a:latin typeface="Lato"/>
                <a:ea typeface="Lato"/>
                <a:cs typeface="Lato"/>
                <a:sym typeface="Lato"/>
              </a:rPr>
              <a:t>total income</a:t>
            </a:r>
            <a:r>
              <a:rPr b="0" i="0" lang="en-GB" sz="1200" u="none" cap="none" strike="noStrike">
                <a:solidFill>
                  <a:srgbClr val="000000"/>
                </a:solidFill>
                <a:latin typeface="Lato"/>
                <a:ea typeface="Lato"/>
                <a:cs typeface="Lato"/>
                <a:sym typeface="Lato"/>
              </a:rPr>
              <a:t> did Lucy spend on needs in the month?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(Total spending on needs ÷ total income x 100)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sng" cap="none" strike="noStrike">
                <a:solidFill>
                  <a:srgbClr val="9900FF"/>
                </a:solidFill>
                <a:latin typeface="Lato"/>
                <a:ea typeface="Lato"/>
                <a:cs typeface="Lato"/>
                <a:sym typeface="Lato"/>
              </a:rPr>
              <a:t>£1,380</a:t>
            </a:r>
            <a:r>
              <a:rPr b="0" i="0" lang="en-GB" sz="1200" u="none" cap="none" strike="noStrike">
                <a:solidFill>
                  <a:srgbClr val="9900FF"/>
                </a:solidFill>
                <a:latin typeface="Lato"/>
                <a:ea typeface="Lato"/>
                <a:cs typeface="Lato"/>
                <a:sym typeface="Lato"/>
              </a:rPr>
              <a:t>  x 100 = 57%</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£2,400</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 How does that compare with the recommended proportion?</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The recommended proportion is 50% so this is close. Perhaps she could look at cutting back slightly on needs or the costs of those needs, e.g. switching supermarkets to get a better  deal on her weekly food shop.</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   2.         (a) What </a:t>
            </a:r>
            <a:r>
              <a:rPr b="0" i="1" lang="en-GB" sz="1200" u="none" cap="none" strike="noStrike">
                <a:solidFill>
                  <a:srgbClr val="000000"/>
                </a:solidFill>
                <a:latin typeface="Lato"/>
                <a:ea typeface="Lato"/>
                <a:cs typeface="Lato"/>
                <a:sym typeface="Lato"/>
              </a:rPr>
              <a:t>percentage</a:t>
            </a:r>
            <a:r>
              <a:rPr b="0" i="0" lang="en-GB" sz="1200" u="none" cap="none" strike="noStrike">
                <a:solidFill>
                  <a:srgbClr val="000000"/>
                </a:solidFill>
                <a:latin typeface="Lato"/>
                <a:ea typeface="Lato"/>
                <a:cs typeface="Lato"/>
                <a:sym typeface="Lato"/>
              </a:rPr>
              <a:t> of her </a:t>
            </a:r>
            <a:r>
              <a:rPr b="1" i="0" lang="en-GB" sz="1200" u="none" cap="none" strike="noStrike">
                <a:solidFill>
                  <a:srgbClr val="000000"/>
                </a:solidFill>
                <a:latin typeface="Lato"/>
                <a:ea typeface="Lato"/>
                <a:cs typeface="Lato"/>
                <a:sym typeface="Lato"/>
              </a:rPr>
              <a:t>total income </a:t>
            </a:r>
            <a:r>
              <a:rPr b="0" i="0" lang="en-GB" sz="1200" u="none" cap="none" strike="noStrike">
                <a:solidFill>
                  <a:srgbClr val="000000"/>
                </a:solidFill>
                <a:latin typeface="Lato"/>
                <a:ea typeface="Lato"/>
                <a:cs typeface="Lato"/>
                <a:sym typeface="Lato"/>
              </a:rPr>
              <a:t>did Lucy spend on wants in the month?</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 (Total spending on wants ÷ total income x 100)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sng" cap="none" strike="noStrike">
                <a:solidFill>
                  <a:srgbClr val="9900FF"/>
                </a:solidFill>
                <a:latin typeface="Lato"/>
                <a:ea typeface="Lato"/>
                <a:cs typeface="Lato"/>
                <a:sym typeface="Lato"/>
              </a:rPr>
              <a:t>£680</a:t>
            </a:r>
            <a:r>
              <a:rPr b="0" i="0" lang="en-GB" sz="1200" u="none" cap="none" strike="noStrike">
                <a:solidFill>
                  <a:srgbClr val="9900FF"/>
                </a:solidFill>
                <a:latin typeface="Lato"/>
                <a:ea typeface="Lato"/>
                <a:cs typeface="Lato"/>
                <a:sym typeface="Lato"/>
              </a:rPr>
              <a:t>   x 100 = 28%</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£2,400</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 How does that compare with the recommended proportion?</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The recommended proportion is 30% so this is very close. Perhaps she could look at cutting back slightly.</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388" name="Google Shape;388;g205b4cb327c_0_29"/>
          <p:cNvSpPr txBox="1"/>
          <p:nvPr/>
        </p:nvSpPr>
        <p:spPr>
          <a:xfrm>
            <a:off x="225775" y="185150"/>
            <a:ext cx="7988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Lucy’s budget -</a:t>
            </a:r>
            <a:r>
              <a:rPr b="1" i="0" lang="en-GB" sz="2900" u="none" cap="none" strike="noStrike">
                <a:solidFill>
                  <a:schemeClr val="accent2"/>
                </a:solidFill>
                <a:latin typeface="Lato"/>
                <a:ea typeface="Lato"/>
                <a:cs typeface="Lato"/>
                <a:sym typeface="Lato"/>
              </a:rPr>
              <a:t> </a:t>
            </a:r>
            <a:r>
              <a:rPr b="1" i="0" lang="en-GB" sz="2900" u="none" cap="none" strike="noStrike">
                <a:solidFill>
                  <a:srgbClr val="00FF00"/>
                </a:solidFill>
                <a:latin typeface="Lato"/>
                <a:ea typeface="Lato"/>
                <a:cs typeface="Lato"/>
                <a:sym typeface="Lato"/>
              </a:rPr>
              <a:t>Answers | Part B</a:t>
            </a:r>
            <a:endParaRPr b="1" i="0" sz="2900" u="none" cap="none" strike="noStrike">
              <a:solidFill>
                <a:srgbClr val="00FF00"/>
              </a:solidFill>
              <a:latin typeface="Lato"/>
              <a:ea typeface="Lato"/>
              <a:cs typeface="Lato"/>
              <a:sym typeface="Lato"/>
            </a:endParaRPr>
          </a:p>
        </p:txBody>
      </p:sp>
      <p:pic>
        <p:nvPicPr>
          <p:cNvPr id="389" name="Google Shape;389;g205b4cb327c_0_29"/>
          <p:cNvPicPr preferRelativeResize="0"/>
          <p:nvPr/>
        </p:nvPicPr>
        <p:blipFill rotWithShape="1">
          <a:blip r:embed="rId3">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205b4cb327c_0_20"/>
          <p:cNvSpPr txBox="1"/>
          <p:nvPr/>
        </p:nvSpPr>
        <p:spPr>
          <a:xfrm>
            <a:off x="84000" y="842100"/>
            <a:ext cx="6876600" cy="4334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3.   (a) What </a:t>
            </a:r>
            <a:r>
              <a:rPr b="0" i="1" lang="en-GB" sz="1200" u="none" cap="none" strike="noStrike">
                <a:solidFill>
                  <a:srgbClr val="000000"/>
                </a:solidFill>
                <a:latin typeface="Lato"/>
                <a:ea typeface="Lato"/>
                <a:cs typeface="Lato"/>
                <a:sym typeface="Lato"/>
              </a:rPr>
              <a:t>percentage</a:t>
            </a:r>
            <a:r>
              <a:rPr b="0" i="0" lang="en-GB" sz="1200" u="none" cap="none" strike="noStrike">
                <a:solidFill>
                  <a:srgbClr val="000000"/>
                </a:solidFill>
                <a:latin typeface="Lato"/>
                <a:ea typeface="Lato"/>
                <a:cs typeface="Lato"/>
                <a:sym typeface="Lato"/>
              </a:rPr>
              <a:t> of </a:t>
            </a:r>
            <a:r>
              <a:rPr b="1" i="0" lang="en-GB" sz="1200" u="none" cap="none" strike="noStrike">
                <a:solidFill>
                  <a:srgbClr val="000000"/>
                </a:solidFill>
                <a:latin typeface="Lato"/>
                <a:ea typeface="Lato"/>
                <a:cs typeface="Lato"/>
                <a:sym typeface="Lato"/>
              </a:rPr>
              <a:t>total income</a:t>
            </a:r>
            <a:r>
              <a:rPr b="0" i="0" lang="en-GB" sz="1200" u="none" cap="none" strike="noStrike">
                <a:solidFill>
                  <a:srgbClr val="000000"/>
                </a:solidFill>
                <a:latin typeface="Lato"/>
                <a:ea typeface="Lato"/>
                <a:cs typeface="Lato"/>
                <a:sym typeface="Lato"/>
              </a:rPr>
              <a:t> did Lucy save? (Total spending on savings ÷ total income x 100)      </a:t>
            </a:r>
            <a:endParaRPr b="0" i="0" sz="1200" u="none" cap="none" strike="noStrike">
              <a:solidFill>
                <a:srgbClr val="000000"/>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sng" cap="none" strike="noStrike">
                <a:solidFill>
                  <a:srgbClr val="9900FF"/>
                </a:solidFill>
                <a:latin typeface="Lato"/>
                <a:ea typeface="Lato"/>
                <a:cs typeface="Lato"/>
                <a:sym typeface="Lato"/>
              </a:rPr>
              <a:t>£340</a:t>
            </a:r>
            <a:r>
              <a:rPr b="0" i="0" lang="en-GB" sz="1200" u="none" cap="none" strike="noStrike">
                <a:solidFill>
                  <a:srgbClr val="9900FF"/>
                </a:solidFill>
                <a:latin typeface="Lato"/>
                <a:ea typeface="Lato"/>
                <a:cs typeface="Lato"/>
                <a:sym typeface="Lato"/>
              </a:rPr>
              <a:t>   x 100 = 14%</a:t>
            </a:r>
            <a:endParaRPr b="0" i="0" sz="1200" u="none" cap="none" strike="noStrike">
              <a:solidFill>
                <a:srgbClr val="9900FF"/>
              </a:solidFill>
              <a:latin typeface="Lato"/>
              <a:ea typeface="Lato"/>
              <a:cs typeface="Lato"/>
              <a:sym typeface="Lato"/>
            </a:endParaRPr>
          </a:p>
          <a:p>
            <a:pPr indent="0" lvl="0" marL="45720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£2,400</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(b) How does that compare with the recommended proportion?</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The recommended proportion is 20% so this is not too far off. However, if she can reduce her spending on needs then she can put away more for savings. </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000000"/>
                </a:solidFill>
                <a:latin typeface="Lato"/>
                <a:ea typeface="Lato"/>
                <a:cs typeface="Lato"/>
                <a:sym typeface="Lato"/>
              </a:rPr>
              <a:t>4.   Do you think that Lucy has a </a:t>
            </a:r>
            <a:r>
              <a:rPr b="1" i="0" lang="en-GB" sz="1200" u="none" cap="none" strike="noStrike">
                <a:solidFill>
                  <a:srgbClr val="000000"/>
                </a:solidFill>
                <a:latin typeface="Lato"/>
                <a:ea typeface="Lato"/>
                <a:cs typeface="Lato"/>
                <a:sym typeface="Lato"/>
              </a:rPr>
              <a:t>balanced budget (meaning is she spending roughly the recommended amounts on needs, wants and savings)</a:t>
            </a:r>
            <a:r>
              <a:rPr b="0" i="0" lang="en-GB" sz="1200" u="none" cap="none" strike="noStrike">
                <a:solidFill>
                  <a:srgbClr val="000000"/>
                </a:solidFill>
                <a:latin typeface="Lato"/>
                <a:ea typeface="Lato"/>
                <a:cs typeface="Lato"/>
                <a:sym typeface="Lato"/>
              </a:rPr>
              <a:t>? If you were giving some advice to Lucy on the proportion of monthly money she spent on needs, wants and for the future, what would you say to her? </a:t>
            </a:r>
            <a:endParaRPr b="0" i="0" sz="12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800"/>
              <a:buFont typeface="Arial"/>
              <a:buNone/>
            </a:pPr>
            <a:r>
              <a:t/>
            </a:r>
            <a:endParaRPr b="0" i="0" sz="8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rPr b="0" i="0" lang="en-GB" sz="1200" u="none" cap="none" strike="noStrike">
                <a:solidFill>
                  <a:srgbClr val="9900FF"/>
                </a:solidFill>
                <a:latin typeface="Lato"/>
                <a:ea typeface="Lato"/>
                <a:cs typeface="Lato"/>
                <a:sym typeface="Lato"/>
              </a:rPr>
              <a:t>Lucy’s budget is well balanced, but there are tweaks that she can make to get closer to the 50:30:20 guidance. Nevertheless, in normal life it is hard to get to these percentages exactly so she has a well balanced budget, where she can cover all of her spending costs and has some money left for savings. Students may wish to explore tweaks that she can make to get even closer to the 50:30:20 rule. Please see some suggestions above.</a:t>
            </a:r>
            <a:endParaRPr b="0" i="0" sz="1200" u="none" cap="none" strike="noStrike">
              <a:solidFill>
                <a:srgbClr val="9900FF"/>
              </a:solidFill>
              <a:latin typeface="Lato"/>
              <a:ea typeface="Lato"/>
              <a:cs typeface="Lato"/>
              <a:sym typeface="Lato"/>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Lato"/>
              <a:ea typeface="Lato"/>
              <a:cs typeface="Lato"/>
              <a:sym typeface="Lato"/>
            </a:endParaRPr>
          </a:p>
        </p:txBody>
      </p:sp>
      <p:sp>
        <p:nvSpPr>
          <p:cNvPr id="395" name="Google Shape;395;g205b4cb327c_0_20"/>
          <p:cNvSpPr txBox="1"/>
          <p:nvPr/>
        </p:nvSpPr>
        <p:spPr>
          <a:xfrm>
            <a:off x="225775" y="185150"/>
            <a:ext cx="79884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Lucy’s budget -</a:t>
            </a:r>
            <a:r>
              <a:rPr b="1" i="0" lang="en-GB" sz="2900" u="none" cap="none" strike="noStrike">
                <a:solidFill>
                  <a:schemeClr val="accent2"/>
                </a:solidFill>
                <a:latin typeface="Lato"/>
                <a:ea typeface="Lato"/>
                <a:cs typeface="Lato"/>
                <a:sym typeface="Lato"/>
              </a:rPr>
              <a:t> </a:t>
            </a:r>
            <a:r>
              <a:rPr b="1" i="0" lang="en-GB" sz="2900" u="none" cap="none" strike="noStrike">
                <a:solidFill>
                  <a:srgbClr val="00FF00"/>
                </a:solidFill>
                <a:latin typeface="Lato"/>
                <a:ea typeface="Lato"/>
                <a:cs typeface="Lato"/>
                <a:sym typeface="Lato"/>
              </a:rPr>
              <a:t>Answers | Part B</a:t>
            </a:r>
            <a:endParaRPr b="1" i="0" sz="2900" u="none" cap="none" strike="noStrike">
              <a:solidFill>
                <a:srgbClr val="00FF00"/>
              </a:solidFill>
              <a:latin typeface="Lato"/>
              <a:ea typeface="Lato"/>
              <a:cs typeface="Lato"/>
              <a:sym typeface="Lato"/>
            </a:endParaRPr>
          </a:p>
        </p:txBody>
      </p:sp>
      <p:pic>
        <p:nvPicPr>
          <p:cNvPr id="396" name="Google Shape;396;g205b4cb327c_0_20"/>
          <p:cNvPicPr preferRelativeResize="0"/>
          <p:nvPr/>
        </p:nvPicPr>
        <p:blipFill rotWithShape="1">
          <a:blip r:embed="rId3">
            <a:alphaModFix/>
          </a:blip>
          <a:srcRect b="298" l="0" r="0" t="288"/>
          <a:stretch/>
        </p:blipFill>
        <p:spPr>
          <a:xfrm rot="327881">
            <a:off x="7280744" y="1701739"/>
            <a:ext cx="1650784" cy="2322673"/>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00" name="Shape 400"/>
        <p:cNvGrpSpPr/>
        <p:nvPr/>
      </p:nvGrpSpPr>
      <p:grpSpPr>
        <a:xfrm>
          <a:off x="0" y="0"/>
          <a:ext cx="0" cy="0"/>
          <a:chOff x="0" y="0"/>
          <a:chExt cx="0" cy="0"/>
        </a:xfrm>
      </p:grpSpPr>
      <p:sp>
        <p:nvSpPr>
          <p:cNvPr id="401" name="Google Shape;401;g1646f31eaf0_0_362"/>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g1646f31eaf0_0_362"/>
          <p:cNvSpPr txBox="1"/>
          <p:nvPr/>
        </p:nvSpPr>
        <p:spPr>
          <a:xfrm>
            <a:off x="442300" y="1208950"/>
            <a:ext cx="8234400" cy="1328400"/>
          </a:xfrm>
          <a:prstGeom prst="rect">
            <a:avLst/>
          </a:prstGeom>
          <a:noFill/>
          <a:ln>
            <a:noFill/>
          </a:ln>
        </p:spPr>
        <p:txBody>
          <a:bodyPr anchorCtr="0" anchor="t" bIns="0" lIns="0" spcFirstLastPara="1" rIns="0" wrap="square" tIns="0">
            <a:noAutofit/>
          </a:bodyPr>
          <a:lstStyle/>
          <a:p>
            <a:pPr indent="-393700" lvl="0" marL="457200" marR="0" rtl="0" algn="l">
              <a:lnSpc>
                <a:spcPct val="115000"/>
              </a:lnSpc>
              <a:spcBef>
                <a:spcPts val="0"/>
              </a:spcBef>
              <a:spcAft>
                <a:spcPts val="0"/>
              </a:spcAft>
              <a:buClr>
                <a:schemeClr val="lt1"/>
              </a:buClr>
              <a:buSzPts val="2600"/>
              <a:buFont typeface="Lato"/>
              <a:buAutoNum type="arabicPeriod"/>
            </a:pPr>
            <a:r>
              <a:rPr b="0" i="0" lang="en-GB" sz="2600" u="none" cap="none" strike="noStrike">
                <a:solidFill>
                  <a:schemeClr val="lt1"/>
                </a:solidFill>
                <a:latin typeface="Lato"/>
                <a:ea typeface="Lato"/>
                <a:cs typeface="Lato"/>
                <a:sym typeface="Lato"/>
              </a:rPr>
              <a:t>How </a:t>
            </a:r>
            <a:r>
              <a:rPr b="1" i="0" lang="en-GB" sz="2600" u="none" cap="none" strike="noStrike">
                <a:solidFill>
                  <a:schemeClr val="lt1"/>
                </a:solidFill>
                <a:latin typeface="Lato"/>
                <a:ea typeface="Lato"/>
                <a:cs typeface="Lato"/>
                <a:sym typeface="Lato"/>
              </a:rPr>
              <a:t>helpful</a:t>
            </a:r>
            <a:r>
              <a:rPr b="0" i="0" lang="en-GB" sz="2600" u="none" cap="none" strike="noStrike">
                <a:solidFill>
                  <a:schemeClr val="lt1"/>
                </a:solidFill>
                <a:latin typeface="Lato"/>
                <a:ea typeface="Lato"/>
                <a:cs typeface="Lato"/>
                <a:sym typeface="Lato"/>
              </a:rPr>
              <a:t> do you think the 50:30:20 rule is? </a:t>
            </a:r>
            <a:endParaRPr b="0" i="0" sz="2600" u="none" cap="none" strike="noStrike">
              <a:solidFill>
                <a:schemeClr val="lt1"/>
              </a:solidFill>
              <a:latin typeface="Lato"/>
              <a:ea typeface="Lato"/>
              <a:cs typeface="Lato"/>
              <a:sym typeface="Lato"/>
            </a:endParaRPr>
          </a:p>
          <a:p>
            <a:pPr indent="-393700" lvl="0" marL="457200" marR="0" rtl="0" algn="l">
              <a:lnSpc>
                <a:spcPct val="115000"/>
              </a:lnSpc>
              <a:spcBef>
                <a:spcPts val="0"/>
              </a:spcBef>
              <a:spcAft>
                <a:spcPts val="0"/>
              </a:spcAft>
              <a:buClr>
                <a:schemeClr val="lt1"/>
              </a:buClr>
              <a:buSzPts val="2600"/>
              <a:buFont typeface="Lato"/>
              <a:buAutoNum type="arabicPeriod"/>
            </a:pPr>
            <a:r>
              <a:rPr b="0" i="0" lang="en-GB" sz="2600" u="none" cap="none" strike="noStrike">
                <a:solidFill>
                  <a:schemeClr val="lt1"/>
                </a:solidFill>
                <a:latin typeface="Lato"/>
                <a:ea typeface="Lato"/>
                <a:cs typeface="Lato"/>
                <a:sym typeface="Lato"/>
              </a:rPr>
              <a:t>How </a:t>
            </a:r>
            <a:r>
              <a:rPr b="1" i="0" lang="en-GB" sz="2600" u="none" cap="none" strike="noStrike">
                <a:solidFill>
                  <a:schemeClr val="lt1"/>
                </a:solidFill>
                <a:latin typeface="Lato"/>
                <a:ea typeface="Lato"/>
                <a:cs typeface="Lato"/>
                <a:sym typeface="Lato"/>
              </a:rPr>
              <a:t>realistic</a:t>
            </a:r>
            <a:r>
              <a:rPr b="0" i="0" lang="en-GB" sz="2600" u="none" cap="none" strike="noStrike">
                <a:solidFill>
                  <a:schemeClr val="lt1"/>
                </a:solidFill>
                <a:latin typeface="Lato"/>
                <a:ea typeface="Lato"/>
                <a:cs typeface="Lato"/>
                <a:sym typeface="Lato"/>
              </a:rPr>
              <a:t> do you think it is to apply the 50:30:20 rule in everyday life?</a:t>
            </a:r>
            <a:endParaRPr b="0" i="0" sz="2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lt1"/>
              </a:solidFill>
              <a:latin typeface="Lato"/>
              <a:ea typeface="Lato"/>
              <a:cs typeface="Lato"/>
              <a:sym typeface="Lato"/>
            </a:endParaRPr>
          </a:p>
        </p:txBody>
      </p:sp>
      <p:sp>
        <p:nvSpPr>
          <p:cNvPr id="403" name="Google Shape;403;g1646f31eaf0_0_362"/>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04" name="Google Shape;404;g1646f31eaf0_0_362"/>
          <p:cNvSpPr txBox="1"/>
          <p:nvPr/>
        </p:nvSpPr>
        <p:spPr>
          <a:xfrm>
            <a:off x="442300" y="401175"/>
            <a:ext cx="7135800" cy="6150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Discussion</a:t>
            </a:r>
            <a:endParaRPr b="1" i="0" sz="2900" u="none" cap="none" strike="noStrike">
              <a:solidFill>
                <a:schemeClr val="lt1"/>
              </a:solidFill>
              <a:latin typeface="Lato"/>
              <a:ea typeface="Lato"/>
              <a:cs typeface="Lato"/>
              <a:sym typeface="Lato"/>
            </a:endParaRPr>
          </a:p>
        </p:txBody>
      </p:sp>
      <p:sp>
        <p:nvSpPr>
          <p:cNvPr id="405" name="Google Shape;405;g1646f31eaf0_0_362"/>
          <p:cNvSpPr txBox="1"/>
          <p:nvPr/>
        </p:nvSpPr>
        <p:spPr>
          <a:xfrm>
            <a:off x="439450" y="2673600"/>
            <a:ext cx="8448300" cy="2272800"/>
          </a:xfrm>
          <a:prstGeom prst="rect">
            <a:avLst/>
          </a:prstGeom>
          <a:solidFill>
            <a:schemeClr val="lt1"/>
          </a:solidFill>
          <a:ln>
            <a:noFill/>
          </a:ln>
        </p:spPr>
        <p:txBody>
          <a:bodyPr anchorCtr="0" anchor="t" bIns="91425" lIns="91425" spcFirstLastPara="1" rIns="91425" wrap="square" tIns="91425">
            <a:spAutoFit/>
          </a:bodyPr>
          <a:lstStyle/>
          <a:p>
            <a:pPr indent="-336550" lvl="0" marL="457200" marR="0" rtl="0" algn="l">
              <a:lnSpc>
                <a:spcPct val="100000"/>
              </a:lnSpc>
              <a:spcBef>
                <a:spcPts val="100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Budgeting goals are really important to help us plan and feel confident when it comes to how we use our money and being able to afford our needs. </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100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However, sometimes people's finances can suddenly change e.g. energy and petrol prices go up, so there is not the desired amount of money left for needs and wants and budgets may need to be adjusted.</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100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We want to be sensitive when it comes to money issues as everyone's circumstances are different.</a:t>
            </a:r>
            <a:endParaRPr b="0" i="0" sz="1700" u="none" cap="none" strike="noStrike">
              <a:solidFill>
                <a:schemeClr val="dk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g23ce884b032_0_10"/>
          <p:cNvSpPr txBox="1"/>
          <p:nvPr/>
        </p:nvSpPr>
        <p:spPr>
          <a:xfrm>
            <a:off x="712350" y="2348550"/>
            <a:ext cx="7719300" cy="446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3600"/>
              <a:buFont typeface="Arial"/>
              <a:buNone/>
            </a:pPr>
            <a:r>
              <a:rPr b="1" lang="en-GB" sz="2900">
                <a:solidFill>
                  <a:schemeClr val="lt1"/>
                </a:solidFill>
                <a:latin typeface="Lato"/>
                <a:ea typeface="Lato"/>
                <a:cs typeface="Lato"/>
                <a:sym typeface="Lato"/>
              </a:rPr>
              <a:t>End: </a:t>
            </a:r>
            <a:r>
              <a:rPr b="1" i="0" lang="en-GB" sz="2900" u="none" cap="none" strike="noStrike">
                <a:solidFill>
                  <a:schemeClr val="lt1"/>
                </a:solidFill>
                <a:latin typeface="Lato"/>
                <a:ea typeface="Lato"/>
                <a:cs typeface="Lato"/>
                <a:sym typeface="Lato"/>
              </a:rPr>
              <a:t>Optional | Stretch material (15 mins)</a:t>
            </a:r>
            <a:endParaRPr b="0" i="0" sz="2700" u="none" cap="none" strike="noStrike">
              <a:solidFill>
                <a:schemeClr val="lt1"/>
              </a:solidFill>
              <a:latin typeface="Lato"/>
              <a:ea typeface="Lato"/>
              <a:cs typeface="Lato"/>
              <a:sym typeface="Lat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14bd10484b6_0_17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g14bd10484b6_0_17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17" name="Google Shape;417;g14bd10484b6_0_173"/>
          <p:cNvSpPr txBox="1"/>
          <p:nvPr/>
        </p:nvSpPr>
        <p:spPr>
          <a:xfrm>
            <a:off x="488175" y="1274075"/>
            <a:ext cx="69651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budget is and why it is important </a:t>
            </a:r>
            <a:endParaRPr b="1" i="0" sz="22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rgbClr val="00FF00"/>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budgets, looking at income and expenses </a:t>
            </a:r>
            <a:endParaRPr b="1" i="0" sz="22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Set budgeting goals and ways to plan for the future</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0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g132c63cc0bd_0_20"/>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75" name="Google Shape;75;g132c63cc0bd_0_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g132c63cc0bd_0_20"/>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2:</a:t>
            </a:r>
            <a:endParaRPr b="0" i="0" sz="2400" u="none" cap="none" strike="noStrike">
              <a:solidFill>
                <a:schemeClr val="lt1"/>
              </a:solidFill>
              <a:latin typeface="Lato"/>
              <a:ea typeface="Lato"/>
              <a:cs typeface="Lato"/>
              <a:sym typeface="Lato"/>
            </a:endParaRPr>
          </a:p>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1"/>
                  </a:ext>
                </a:extLst>
              </a:rPr>
              <a:t>Budgeting</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21"/>
          <p:cNvSpPr txBox="1"/>
          <p:nvPr/>
        </p:nvSpPr>
        <p:spPr>
          <a:xfrm>
            <a:off x="379375" y="253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Planning your future</a:t>
            </a:r>
            <a:endParaRPr b="1" i="0" sz="2900" u="none" cap="none" strike="noStrike">
              <a:solidFill>
                <a:schemeClr val="lt1"/>
              </a:solidFill>
              <a:latin typeface="Lato"/>
              <a:ea typeface="Lato"/>
              <a:cs typeface="Lato"/>
              <a:sym typeface="Lato"/>
            </a:endParaRPr>
          </a:p>
        </p:txBody>
      </p:sp>
      <p:pic>
        <p:nvPicPr>
          <p:cNvPr id="423" name="Google Shape;423;p21"/>
          <p:cNvPicPr preferRelativeResize="0"/>
          <p:nvPr/>
        </p:nvPicPr>
        <p:blipFill rotWithShape="1">
          <a:blip r:embed="rId3">
            <a:alphaModFix/>
          </a:blip>
          <a:srcRect b="0" l="0" r="0" t="0"/>
          <a:stretch/>
        </p:blipFill>
        <p:spPr>
          <a:xfrm>
            <a:off x="872050" y="1664100"/>
            <a:ext cx="1607148" cy="1607148"/>
          </a:xfrm>
          <a:prstGeom prst="rect">
            <a:avLst/>
          </a:prstGeom>
          <a:noFill/>
          <a:ln>
            <a:noFill/>
          </a:ln>
        </p:spPr>
      </p:pic>
      <p:pic>
        <p:nvPicPr>
          <p:cNvPr id="424" name="Google Shape;424;p21"/>
          <p:cNvPicPr preferRelativeResize="0"/>
          <p:nvPr/>
        </p:nvPicPr>
        <p:blipFill rotWithShape="1">
          <a:blip r:embed="rId4">
            <a:alphaModFix/>
          </a:blip>
          <a:srcRect b="0" l="0" r="0" t="0"/>
          <a:stretch/>
        </p:blipFill>
        <p:spPr>
          <a:xfrm>
            <a:off x="3593312" y="1664100"/>
            <a:ext cx="1607148" cy="1607148"/>
          </a:xfrm>
          <a:prstGeom prst="rect">
            <a:avLst/>
          </a:prstGeom>
          <a:noFill/>
          <a:ln>
            <a:noFill/>
          </a:ln>
        </p:spPr>
      </p:pic>
      <p:pic>
        <p:nvPicPr>
          <p:cNvPr id="425" name="Google Shape;425;p21"/>
          <p:cNvPicPr preferRelativeResize="0"/>
          <p:nvPr/>
        </p:nvPicPr>
        <p:blipFill rotWithShape="1">
          <a:blip r:embed="rId5">
            <a:alphaModFix/>
          </a:blip>
          <a:srcRect b="0" l="0" r="0" t="0"/>
          <a:stretch/>
        </p:blipFill>
        <p:spPr>
          <a:xfrm>
            <a:off x="6489825" y="1830850"/>
            <a:ext cx="1234825" cy="1234825"/>
          </a:xfrm>
          <a:prstGeom prst="rect">
            <a:avLst/>
          </a:prstGeom>
          <a:noFill/>
          <a:ln>
            <a:noFill/>
          </a:ln>
        </p:spPr>
      </p:pic>
      <p:sp>
        <p:nvSpPr>
          <p:cNvPr id="426" name="Google Shape;426;p21"/>
          <p:cNvSpPr/>
          <p:nvPr/>
        </p:nvSpPr>
        <p:spPr>
          <a:xfrm>
            <a:off x="6419638" y="1748125"/>
            <a:ext cx="1357200" cy="14391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1"/>
          <p:cNvSpPr txBox="1"/>
          <p:nvPr/>
        </p:nvSpPr>
        <p:spPr>
          <a:xfrm>
            <a:off x="449425" y="1073650"/>
            <a:ext cx="8227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Lato"/>
                <a:ea typeface="Lato"/>
                <a:cs typeface="Lato"/>
                <a:sym typeface="Lato"/>
              </a:rPr>
              <a:t>How can a person use their savings to plan for the future?</a:t>
            </a:r>
            <a:endParaRPr b="1" i="0" sz="2200" u="none" cap="none" strike="noStrike">
              <a:solidFill>
                <a:srgbClr val="000000"/>
              </a:solidFill>
              <a:latin typeface="Lato"/>
              <a:ea typeface="Lato"/>
              <a:cs typeface="Lato"/>
              <a:sym typeface="Lato"/>
            </a:endParaRPr>
          </a:p>
        </p:txBody>
      </p:sp>
      <p:sp>
        <p:nvSpPr>
          <p:cNvPr id="428" name="Google Shape;428;p21"/>
          <p:cNvSpPr txBox="1"/>
          <p:nvPr/>
        </p:nvSpPr>
        <p:spPr>
          <a:xfrm>
            <a:off x="449425" y="3847800"/>
            <a:ext cx="5836200" cy="800100"/>
          </a:xfrm>
          <a:prstGeom prst="rect">
            <a:avLst/>
          </a:prstGeom>
          <a:noFill/>
          <a:ln cap="flat" cmpd="sng" w="19050">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en-GB" sz="2900">
                <a:solidFill>
                  <a:srgbClr val="FF8022"/>
                </a:solidFill>
                <a:latin typeface="Lato"/>
                <a:ea typeface="Lato"/>
                <a:cs typeface="Lato"/>
                <a:sym typeface="Lato"/>
              </a:rPr>
              <a:t>Discuss: What do these make you think about? 2 minutes. </a:t>
            </a:r>
            <a:endParaRPr b="1" i="0" sz="2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3"/>
                                        </p:tgtEl>
                                        <p:attrNameLst>
                                          <p:attrName>style.visibility</p:attrName>
                                        </p:attrNameLst>
                                      </p:cBhvr>
                                      <p:to>
                                        <p:strVal val="visible"/>
                                      </p:to>
                                    </p:set>
                                    <p:animEffect filter="fade" transition="in">
                                      <p:cBhvr>
                                        <p:cTn dur="1000"/>
                                        <p:tgtEl>
                                          <p:spTgt spid="423"/>
                                        </p:tgtEl>
                                      </p:cBhvr>
                                    </p:animEffect>
                                  </p:childTnLst>
                                </p:cTn>
                              </p:par>
                              <p:par>
                                <p:cTn fill="hold" nodeType="with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1000"/>
                                        <p:tgtEl>
                                          <p:spTgt spid="424"/>
                                        </p:tgtEl>
                                      </p:cBhvr>
                                    </p:animEffect>
                                  </p:childTnLst>
                                </p:cTn>
                              </p:par>
                              <p:par>
                                <p:cTn fill="hold" nodeType="with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g14bd10484b6_0_188"/>
          <p:cNvSpPr txBox="1"/>
          <p:nvPr/>
        </p:nvSpPr>
        <p:spPr>
          <a:xfrm>
            <a:off x="627475" y="3337450"/>
            <a:ext cx="2072700" cy="83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1600" u="none" cap="none" strike="noStrike">
                <a:solidFill>
                  <a:schemeClr val="accent1"/>
                </a:solidFill>
                <a:latin typeface="Lato Black"/>
                <a:ea typeface="Lato Black"/>
                <a:cs typeface="Lato Black"/>
                <a:sym typeface="Lato Black"/>
              </a:rPr>
              <a:t>Savings</a:t>
            </a:r>
            <a:r>
              <a:rPr b="0" i="0" lang="en-GB" sz="1600" u="none" cap="none" strike="noStrike">
                <a:solidFill>
                  <a:schemeClr val="accent1"/>
                </a:solidFill>
                <a:latin typeface="Lato"/>
                <a:ea typeface="Lato"/>
                <a:cs typeface="Lato"/>
                <a:sym typeface="Lato"/>
              </a:rPr>
              <a:t> can be kept in a bank to earn interest*</a:t>
            </a:r>
            <a:endParaRPr b="0" i="0" sz="1600" u="none" cap="none" strike="noStrike">
              <a:solidFill>
                <a:schemeClr val="accent1"/>
              </a:solidFill>
              <a:latin typeface="Lato"/>
              <a:ea typeface="Lato"/>
              <a:cs typeface="Lato"/>
              <a:sym typeface="Lato"/>
            </a:endParaRPr>
          </a:p>
        </p:txBody>
      </p:sp>
      <p:sp>
        <p:nvSpPr>
          <p:cNvPr id="434" name="Google Shape;434;g14bd10484b6_0_188"/>
          <p:cNvSpPr txBox="1"/>
          <p:nvPr/>
        </p:nvSpPr>
        <p:spPr>
          <a:xfrm>
            <a:off x="379375" y="25375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Planning your future</a:t>
            </a:r>
            <a:endParaRPr b="1" i="0" sz="2900" u="none" cap="none" strike="noStrike">
              <a:solidFill>
                <a:schemeClr val="lt1"/>
              </a:solidFill>
              <a:latin typeface="Lato"/>
              <a:ea typeface="Lato"/>
              <a:cs typeface="Lato"/>
              <a:sym typeface="Lato"/>
            </a:endParaRPr>
          </a:p>
        </p:txBody>
      </p:sp>
      <p:sp>
        <p:nvSpPr>
          <p:cNvPr id="435" name="Google Shape;435;g14bd10484b6_0_188"/>
          <p:cNvSpPr txBox="1"/>
          <p:nvPr/>
        </p:nvSpPr>
        <p:spPr>
          <a:xfrm>
            <a:off x="3297490" y="3337458"/>
            <a:ext cx="2198700" cy="1077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1600" u="none" cap="none" strike="noStrike">
                <a:solidFill>
                  <a:schemeClr val="accent1"/>
                </a:solidFill>
                <a:latin typeface="Lato"/>
                <a:ea typeface="Lato"/>
                <a:cs typeface="Lato"/>
                <a:sym typeface="Lato"/>
              </a:rPr>
              <a:t>Money can be </a:t>
            </a:r>
            <a:r>
              <a:rPr b="0" i="0" lang="en-GB" sz="1600" u="none" cap="none" strike="noStrike">
                <a:solidFill>
                  <a:schemeClr val="accent1"/>
                </a:solidFill>
                <a:latin typeface="Lato Black"/>
                <a:ea typeface="Lato Black"/>
                <a:cs typeface="Lato Black"/>
                <a:sym typeface="Lato Black"/>
              </a:rPr>
              <a:t>invested</a:t>
            </a:r>
            <a:r>
              <a:rPr b="0" i="0" lang="en-GB" sz="1600" u="none" cap="none" strike="noStrike">
                <a:solidFill>
                  <a:schemeClr val="accent1"/>
                </a:solidFill>
                <a:latin typeface="Lato"/>
                <a:ea typeface="Lato"/>
                <a:cs typeface="Lato"/>
                <a:sym typeface="Lato"/>
              </a:rPr>
              <a:t> in the hope that it will grow in the future</a:t>
            </a:r>
            <a:endParaRPr b="0" i="0" sz="1600" u="none" cap="none" strike="noStrike">
              <a:solidFill>
                <a:schemeClr val="accent1"/>
              </a:solidFill>
              <a:latin typeface="Lato"/>
              <a:ea typeface="Lato"/>
              <a:cs typeface="Lato"/>
              <a:sym typeface="Lato"/>
            </a:endParaRPr>
          </a:p>
        </p:txBody>
      </p:sp>
      <p:sp>
        <p:nvSpPr>
          <p:cNvPr id="436" name="Google Shape;436;g14bd10484b6_0_188"/>
          <p:cNvSpPr txBox="1"/>
          <p:nvPr/>
        </p:nvSpPr>
        <p:spPr>
          <a:xfrm>
            <a:off x="6018730" y="3337458"/>
            <a:ext cx="2198700" cy="1323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n-GB" sz="1600" u="none" cap="none" strike="noStrike">
                <a:solidFill>
                  <a:schemeClr val="accent1"/>
                </a:solidFill>
                <a:latin typeface="Lato"/>
                <a:ea typeface="Lato"/>
                <a:cs typeface="Lato"/>
                <a:sym typeface="Lato"/>
              </a:rPr>
              <a:t>Extra money may need to be spent on </a:t>
            </a:r>
            <a:r>
              <a:rPr b="0" i="0" lang="en-GB" sz="1600" u="none" cap="none" strike="noStrike">
                <a:solidFill>
                  <a:schemeClr val="accent1"/>
                </a:solidFill>
                <a:latin typeface="Lato Black"/>
                <a:ea typeface="Lato Black"/>
                <a:cs typeface="Lato Black"/>
                <a:sym typeface="Lato Black"/>
              </a:rPr>
              <a:t>unplanned for events. </a:t>
            </a:r>
            <a:r>
              <a:rPr b="0" i="0" lang="en-GB" sz="1600" u="none" cap="none" strike="noStrike">
                <a:solidFill>
                  <a:schemeClr val="accent1"/>
                </a:solidFill>
                <a:latin typeface="Lato"/>
                <a:ea typeface="Lato"/>
                <a:cs typeface="Lato"/>
                <a:sym typeface="Lato"/>
              </a:rPr>
              <a:t>This is known as an</a:t>
            </a:r>
            <a:r>
              <a:rPr b="0" i="0" lang="en-GB" sz="1600" u="none" cap="none" strike="noStrike">
                <a:solidFill>
                  <a:schemeClr val="accent1"/>
                </a:solidFill>
                <a:latin typeface="Lato Black"/>
                <a:ea typeface="Lato Black"/>
                <a:cs typeface="Lato Black"/>
                <a:sym typeface="Lato Black"/>
              </a:rPr>
              <a:t> emergency fund.</a:t>
            </a:r>
            <a:endParaRPr b="0" i="0" sz="1600" u="none" cap="none" strike="noStrike">
              <a:solidFill>
                <a:schemeClr val="accent1"/>
              </a:solidFill>
              <a:latin typeface="Lato"/>
              <a:ea typeface="Lato"/>
              <a:cs typeface="Lato"/>
              <a:sym typeface="Lato"/>
            </a:endParaRPr>
          </a:p>
        </p:txBody>
      </p:sp>
      <p:pic>
        <p:nvPicPr>
          <p:cNvPr id="437" name="Google Shape;437;g14bd10484b6_0_188"/>
          <p:cNvPicPr preferRelativeResize="0"/>
          <p:nvPr/>
        </p:nvPicPr>
        <p:blipFill rotWithShape="1">
          <a:blip r:embed="rId3">
            <a:alphaModFix/>
          </a:blip>
          <a:srcRect b="0" l="0" r="0" t="0"/>
          <a:stretch/>
        </p:blipFill>
        <p:spPr>
          <a:xfrm>
            <a:off x="872050" y="1664100"/>
            <a:ext cx="1607148" cy="1607148"/>
          </a:xfrm>
          <a:prstGeom prst="rect">
            <a:avLst/>
          </a:prstGeom>
          <a:noFill/>
          <a:ln>
            <a:noFill/>
          </a:ln>
        </p:spPr>
      </p:pic>
      <p:pic>
        <p:nvPicPr>
          <p:cNvPr id="438" name="Google Shape;438;g14bd10484b6_0_188"/>
          <p:cNvPicPr preferRelativeResize="0"/>
          <p:nvPr/>
        </p:nvPicPr>
        <p:blipFill rotWithShape="1">
          <a:blip r:embed="rId4">
            <a:alphaModFix/>
          </a:blip>
          <a:srcRect b="0" l="0" r="0" t="0"/>
          <a:stretch/>
        </p:blipFill>
        <p:spPr>
          <a:xfrm>
            <a:off x="3593312" y="1664100"/>
            <a:ext cx="1607148" cy="1607148"/>
          </a:xfrm>
          <a:prstGeom prst="rect">
            <a:avLst/>
          </a:prstGeom>
          <a:noFill/>
          <a:ln>
            <a:noFill/>
          </a:ln>
        </p:spPr>
      </p:pic>
      <p:pic>
        <p:nvPicPr>
          <p:cNvPr id="439" name="Google Shape;439;g14bd10484b6_0_188"/>
          <p:cNvPicPr preferRelativeResize="0"/>
          <p:nvPr/>
        </p:nvPicPr>
        <p:blipFill rotWithShape="1">
          <a:blip r:embed="rId5">
            <a:alphaModFix/>
          </a:blip>
          <a:srcRect b="0" l="0" r="0" t="0"/>
          <a:stretch/>
        </p:blipFill>
        <p:spPr>
          <a:xfrm>
            <a:off x="6489825" y="1830850"/>
            <a:ext cx="1234825" cy="1234825"/>
          </a:xfrm>
          <a:prstGeom prst="rect">
            <a:avLst/>
          </a:prstGeom>
          <a:noFill/>
          <a:ln>
            <a:noFill/>
          </a:ln>
        </p:spPr>
      </p:pic>
      <p:sp>
        <p:nvSpPr>
          <p:cNvPr id="440" name="Google Shape;440;g14bd10484b6_0_188"/>
          <p:cNvSpPr/>
          <p:nvPr/>
        </p:nvSpPr>
        <p:spPr>
          <a:xfrm>
            <a:off x="6419638" y="1748125"/>
            <a:ext cx="1357200" cy="1439100"/>
          </a:xfrm>
          <a:prstGeom prst="roundRect">
            <a:avLst>
              <a:gd fmla="val 16667" name="adj"/>
            </a:avLst>
          </a:prstGeom>
          <a:no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g14bd10484b6_0_188"/>
          <p:cNvSpPr txBox="1"/>
          <p:nvPr/>
        </p:nvSpPr>
        <p:spPr>
          <a:xfrm>
            <a:off x="449425" y="1073650"/>
            <a:ext cx="82272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000000"/>
                </a:solidFill>
                <a:latin typeface="Lato"/>
                <a:ea typeface="Lato"/>
                <a:cs typeface="Lato"/>
                <a:sym typeface="Lato"/>
              </a:rPr>
              <a:t>How can a person use their savings to plan for the future?</a:t>
            </a:r>
            <a:endParaRPr b="1" i="0" sz="2200" u="none" cap="none" strike="noStrike">
              <a:solidFill>
                <a:srgbClr val="000000"/>
              </a:solidFill>
              <a:latin typeface="Lato"/>
              <a:ea typeface="Lato"/>
              <a:cs typeface="Lato"/>
              <a:sym typeface="Lato"/>
            </a:endParaRPr>
          </a:p>
        </p:txBody>
      </p:sp>
      <p:sp>
        <p:nvSpPr>
          <p:cNvPr id="442" name="Google Shape;442;g14bd10484b6_0_188"/>
          <p:cNvSpPr txBox="1"/>
          <p:nvPr/>
        </p:nvSpPr>
        <p:spPr>
          <a:xfrm>
            <a:off x="194775" y="4795575"/>
            <a:ext cx="7059600" cy="3231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Lato"/>
                <a:ea typeface="Lato"/>
                <a:cs typeface="Lato"/>
                <a:sym typeface="Lato"/>
              </a:rPr>
              <a:t>*Interest is the cost of borrowing or reward for saving. It is the amount of money that is regularly added to a person’s savings account.</a:t>
            </a:r>
            <a:endParaRPr b="0" i="0" sz="900" u="none" cap="none" strike="noStrike">
              <a:solidFill>
                <a:srgbClr val="000000"/>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1000"/>
                                        <p:tgtEl>
                                          <p:spTgt spid="433"/>
                                        </p:tgtEl>
                                      </p:cBhvr>
                                    </p:animEffect>
                                  </p:childTnLst>
                                </p:cTn>
                              </p:par>
                              <p:par>
                                <p:cTn fill="hold" nodeType="with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1000"/>
                                        <p:tgtEl>
                                          <p:spTgt spid="435"/>
                                        </p:tgtEl>
                                      </p:cBhvr>
                                    </p:animEffect>
                                  </p:childTnLst>
                                </p:cTn>
                              </p:par>
                              <p:par>
                                <p:cTn fill="hold" nodeType="with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1000"/>
                                        <p:tgtEl>
                                          <p:spTgt spid="436"/>
                                        </p:tgtEl>
                                      </p:cBhvr>
                                    </p:animEffect>
                                  </p:childTnLst>
                                </p:cTn>
                              </p:par>
                              <p:par>
                                <p:cTn fill="hold" nodeType="with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1000"/>
                                        <p:tgtEl>
                                          <p:spTgt spid="437"/>
                                        </p:tgtEl>
                                      </p:cBhvr>
                                    </p:animEffect>
                                  </p:childTnLst>
                                </p:cTn>
                              </p:par>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par>
                                <p:cTn fill="hold" nodeType="with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1000"/>
                                        <p:tgtEl>
                                          <p:spTgt spid="439"/>
                                        </p:tgtEl>
                                      </p:cBhvr>
                                    </p:animEffect>
                                  </p:childTnLst>
                                </p:cTn>
                              </p:par>
                              <p:par>
                                <p:cTn fill="hold" nodeType="with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1000"/>
                                        <p:tgtEl>
                                          <p:spTgt spid="4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138dbd52ed1_0_338"/>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Planning your future</a:t>
            </a:r>
            <a:r>
              <a:rPr b="1" i="0" lang="en-GB" sz="2600" u="none" cap="none" strike="noStrike">
                <a:solidFill>
                  <a:schemeClr val="lt1"/>
                </a:solidFill>
                <a:latin typeface="Lato Black"/>
                <a:ea typeface="Lato Black"/>
                <a:cs typeface="Lato Black"/>
                <a:sym typeface="Lato Black"/>
              </a:rPr>
              <a:t> </a:t>
            </a:r>
            <a:endParaRPr b="0" i="0" sz="1400" u="none" cap="none" strike="noStrike">
              <a:solidFill>
                <a:schemeClr val="lt1"/>
              </a:solidFill>
              <a:latin typeface="Arial"/>
              <a:ea typeface="Arial"/>
              <a:cs typeface="Arial"/>
              <a:sym typeface="Arial"/>
            </a:endParaRPr>
          </a:p>
        </p:txBody>
      </p:sp>
      <p:sp>
        <p:nvSpPr>
          <p:cNvPr id="448" name="Google Shape;448;g138dbd52ed1_0_338"/>
          <p:cNvSpPr txBox="1"/>
          <p:nvPr/>
        </p:nvSpPr>
        <p:spPr>
          <a:xfrm>
            <a:off x="447900" y="1000500"/>
            <a:ext cx="7932300" cy="1708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Lato"/>
                <a:ea typeface="Lato"/>
                <a:cs typeface="Lato"/>
                <a:sym typeface="Lato"/>
              </a:rPr>
              <a:t>Think carefully about a personal goal you have e.g. going to university, supporting a family member, owning a car one day or starting your own business.</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Write your personal goal </a:t>
            </a:r>
            <a:endParaRPr b="0" i="0" sz="1700" u="none" cap="none" strike="noStrike">
              <a:solidFill>
                <a:schemeClr val="dk1"/>
              </a:solidFill>
              <a:latin typeface="Lato"/>
              <a:ea typeface="Lato"/>
              <a:cs typeface="Lato"/>
              <a:sym typeface="Lato"/>
            </a:endParaRPr>
          </a:p>
          <a:p>
            <a:pPr indent="-336550" lvl="0" marL="457200" marR="0" rtl="0" algn="l">
              <a:lnSpc>
                <a:spcPct val="100000"/>
              </a:lnSpc>
              <a:spcBef>
                <a:spcPts val="0"/>
              </a:spcBef>
              <a:spcAft>
                <a:spcPts val="0"/>
              </a:spcAft>
              <a:buClr>
                <a:schemeClr val="dk1"/>
              </a:buClr>
              <a:buSzPts val="1700"/>
              <a:buFont typeface="Lato"/>
              <a:buChar char="●"/>
            </a:pPr>
            <a:r>
              <a:rPr b="0" i="0" lang="en-GB" sz="1700" u="none" cap="none" strike="noStrike">
                <a:solidFill>
                  <a:schemeClr val="dk1"/>
                </a:solidFill>
                <a:latin typeface="Lato"/>
                <a:ea typeface="Lato"/>
                <a:cs typeface="Lato"/>
                <a:sym typeface="Lato"/>
              </a:rPr>
              <a:t>Stretch - below your goal, write down the main steps you’ll need to take to reach it</a:t>
            </a:r>
            <a:endParaRPr b="0" i="0" sz="1700" u="none" cap="none" strike="noStrike">
              <a:solidFill>
                <a:schemeClr val="dk1"/>
              </a:solidFill>
              <a:latin typeface="Lato"/>
              <a:ea typeface="Lato"/>
              <a:cs typeface="Lato"/>
              <a:sym typeface="Lato"/>
            </a:endParaRPr>
          </a:p>
        </p:txBody>
      </p:sp>
      <p:grpSp>
        <p:nvGrpSpPr>
          <p:cNvPr id="449" name="Google Shape;449;g138dbd52ed1_0_338"/>
          <p:cNvGrpSpPr/>
          <p:nvPr/>
        </p:nvGrpSpPr>
        <p:grpSpPr>
          <a:xfrm>
            <a:off x="2203550" y="2806227"/>
            <a:ext cx="4069800" cy="1708500"/>
            <a:chOff x="2203550" y="2806227"/>
            <a:chExt cx="4069800" cy="1708500"/>
          </a:xfrm>
        </p:grpSpPr>
        <p:sp>
          <p:nvSpPr>
            <p:cNvPr id="450" name="Google Shape;450;g138dbd52ed1_0_338"/>
            <p:cNvSpPr txBox="1"/>
            <p:nvPr/>
          </p:nvSpPr>
          <p:spPr>
            <a:xfrm>
              <a:off x="2203550" y="2806227"/>
              <a:ext cx="4069800" cy="1708500"/>
            </a:xfrm>
            <a:prstGeom prst="rect">
              <a:avLst/>
            </a:prstGeom>
            <a:noFill/>
            <a:ln cap="flat" cmpd="sng" w="3810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latin typeface="Lato"/>
                  <a:ea typeface="Lato"/>
                  <a:cs typeface="Lato"/>
                  <a:sym typeface="Lato"/>
                </a:rPr>
                <a:t>I am going to…</a:t>
              </a:r>
              <a:endParaRPr b="1" sz="2100">
                <a:latin typeface="Lato"/>
                <a:ea typeface="Lato"/>
                <a:cs typeface="Lato"/>
                <a:sym typeface="Lato"/>
              </a:endParaRPr>
            </a:p>
            <a:p>
              <a:pPr indent="0" lvl="0" marL="0" rtl="0" algn="l">
                <a:spcBef>
                  <a:spcPts val="0"/>
                </a:spcBef>
                <a:spcAft>
                  <a:spcPts val="0"/>
                </a:spcAft>
                <a:buNone/>
              </a:pPr>
              <a:r>
                <a:t/>
              </a:r>
              <a:endParaRPr b="1" sz="2100">
                <a:latin typeface="Lato"/>
                <a:ea typeface="Lato"/>
                <a:cs typeface="Lato"/>
                <a:sym typeface="Lato"/>
              </a:endParaRPr>
            </a:p>
            <a:p>
              <a:pPr indent="0" lvl="0" marL="0" rtl="0" algn="l">
                <a:spcBef>
                  <a:spcPts val="0"/>
                </a:spcBef>
                <a:spcAft>
                  <a:spcPts val="0"/>
                </a:spcAft>
                <a:buNone/>
              </a:pPr>
              <a:r>
                <a:t/>
              </a:r>
              <a:endParaRPr b="1" sz="2100">
                <a:latin typeface="Lato"/>
                <a:ea typeface="Lato"/>
                <a:cs typeface="Lato"/>
                <a:sym typeface="Lato"/>
              </a:endParaRPr>
            </a:p>
          </p:txBody>
        </p:sp>
        <p:pic>
          <p:nvPicPr>
            <p:cNvPr id="451" name="Google Shape;451;g138dbd52ed1_0_338"/>
            <p:cNvPicPr preferRelativeResize="0"/>
            <p:nvPr/>
          </p:nvPicPr>
          <p:blipFill>
            <a:blip r:embed="rId3">
              <a:alphaModFix/>
            </a:blip>
            <a:stretch>
              <a:fillRect/>
            </a:stretch>
          </p:blipFill>
          <p:spPr>
            <a:xfrm>
              <a:off x="5320475" y="3779524"/>
              <a:ext cx="851725" cy="657350"/>
            </a:xfrm>
            <a:prstGeom prst="rect">
              <a:avLst/>
            </a:prstGeom>
            <a:noFill/>
            <a:ln>
              <a:noFill/>
            </a:ln>
          </p:spPr>
        </p:pic>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g138dbd52ed1_0_344"/>
          <p:cNvGrpSpPr/>
          <p:nvPr/>
        </p:nvGrpSpPr>
        <p:grpSpPr>
          <a:xfrm>
            <a:off x="1204225" y="1199475"/>
            <a:ext cx="6476199" cy="3523550"/>
            <a:chOff x="545840" y="930633"/>
            <a:chExt cx="8034987" cy="4103354"/>
          </a:xfrm>
        </p:grpSpPr>
        <p:pic>
          <p:nvPicPr>
            <p:cNvPr id="457" name="Google Shape;457;g138dbd52ed1_0_344"/>
            <p:cNvPicPr preferRelativeResize="0"/>
            <p:nvPr/>
          </p:nvPicPr>
          <p:blipFill rotWithShape="1">
            <a:blip r:embed="rId3">
              <a:alphaModFix/>
            </a:blip>
            <a:srcRect b="0" l="0" r="0" t="0"/>
            <a:stretch/>
          </p:blipFill>
          <p:spPr>
            <a:xfrm>
              <a:off x="545840" y="2802096"/>
              <a:ext cx="3861847" cy="2231891"/>
            </a:xfrm>
            <a:prstGeom prst="rect">
              <a:avLst/>
            </a:prstGeom>
            <a:noFill/>
            <a:ln cap="flat" cmpd="sng" w="28575">
              <a:solidFill>
                <a:srgbClr val="FF8022"/>
              </a:solidFill>
              <a:prstDash val="solid"/>
              <a:round/>
              <a:headEnd len="sm" w="sm" type="none"/>
              <a:tailEnd len="sm" w="sm" type="none"/>
            </a:ln>
          </p:spPr>
        </p:pic>
        <p:pic>
          <p:nvPicPr>
            <p:cNvPr id="458" name="Google Shape;458;g138dbd52ed1_0_344"/>
            <p:cNvPicPr preferRelativeResize="0"/>
            <p:nvPr/>
          </p:nvPicPr>
          <p:blipFill rotWithShape="1">
            <a:blip r:embed="rId4">
              <a:alphaModFix/>
            </a:blip>
            <a:srcRect b="0" l="0" r="0" t="0"/>
            <a:stretch/>
          </p:blipFill>
          <p:spPr>
            <a:xfrm>
              <a:off x="4461193" y="930633"/>
              <a:ext cx="4119634" cy="2370473"/>
            </a:xfrm>
            <a:prstGeom prst="rect">
              <a:avLst/>
            </a:prstGeom>
            <a:noFill/>
            <a:ln cap="flat" cmpd="sng" w="28575">
              <a:solidFill>
                <a:srgbClr val="FF8022"/>
              </a:solidFill>
              <a:prstDash val="solid"/>
              <a:round/>
              <a:headEnd len="sm" w="sm" type="none"/>
              <a:tailEnd len="sm" w="sm" type="none"/>
            </a:ln>
          </p:spPr>
        </p:pic>
        <p:pic>
          <p:nvPicPr>
            <p:cNvPr id="459" name="Google Shape;459;g138dbd52ed1_0_344"/>
            <p:cNvPicPr preferRelativeResize="0"/>
            <p:nvPr/>
          </p:nvPicPr>
          <p:blipFill rotWithShape="1">
            <a:blip r:embed="rId5">
              <a:alphaModFix/>
            </a:blip>
            <a:srcRect b="0" l="0" r="0" t="0"/>
            <a:stretch/>
          </p:blipFill>
          <p:spPr>
            <a:xfrm>
              <a:off x="545850" y="930635"/>
              <a:ext cx="3915351" cy="2202365"/>
            </a:xfrm>
            <a:prstGeom prst="rect">
              <a:avLst/>
            </a:prstGeom>
            <a:noFill/>
            <a:ln cap="flat" cmpd="sng" w="28575">
              <a:solidFill>
                <a:srgbClr val="FF8022"/>
              </a:solidFill>
              <a:prstDash val="solid"/>
              <a:round/>
              <a:headEnd len="sm" w="sm" type="none"/>
              <a:tailEnd len="sm" w="sm" type="none"/>
            </a:ln>
          </p:spPr>
        </p:pic>
        <p:pic>
          <p:nvPicPr>
            <p:cNvPr id="460" name="Google Shape;460;g138dbd52ed1_0_344"/>
            <p:cNvPicPr preferRelativeResize="0"/>
            <p:nvPr/>
          </p:nvPicPr>
          <p:blipFill rotWithShape="1">
            <a:blip r:embed="rId6">
              <a:alphaModFix/>
            </a:blip>
            <a:srcRect b="0" l="0" r="0" t="0"/>
            <a:stretch/>
          </p:blipFill>
          <p:spPr>
            <a:xfrm>
              <a:off x="4461193" y="2663514"/>
              <a:ext cx="4119634" cy="2370473"/>
            </a:xfrm>
            <a:prstGeom prst="rect">
              <a:avLst/>
            </a:prstGeom>
            <a:noFill/>
            <a:ln cap="flat" cmpd="sng" w="28575">
              <a:solidFill>
                <a:srgbClr val="FF8022"/>
              </a:solidFill>
              <a:prstDash val="solid"/>
              <a:round/>
              <a:headEnd len="sm" w="sm" type="none"/>
              <a:tailEnd len="sm" w="sm" type="none"/>
            </a:ln>
          </p:spPr>
        </p:pic>
      </p:grpSp>
      <p:sp>
        <p:nvSpPr>
          <p:cNvPr id="461" name="Google Shape;461;g138dbd52ed1_0_344"/>
          <p:cNvSpPr txBox="1"/>
          <p:nvPr/>
        </p:nvSpPr>
        <p:spPr>
          <a:xfrm>
            <a:off x="379375" y="253750"/>
            <a:ext cx="5894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Planning your future </a:t>
            </a:r>
            <a:endParaRPr b="1" i="0" sz="2900" u="none" cap="none" strike="noStrike">
              <a:solidFill>
                <a:schemeClr val="lt1"/>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65" name="Shape 465"/>
        <p:cNvGrpSpPr/>
        <p:nvPr/>
      </p:nvGrpSpPr>
      <p:grpSpPr>
        <a:xfrm>
          <a:off x="0" y="0"/>
          <a:ext cx="0" cy="0"/>
          <a:chOff x="0" y="0"/>
          <a:chExt cx="0" cy="0"/>
        </a:xfrm>
      </p:grpSpPr>
      <p:sp>
        <p:nvSpPr>
          <p:cNvPr id="466" name="Google Shape;466;g18e987b3026_0_2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g18e987b3026_0_24"/>
          <p:cNvSpPr txBox="1"/>
          <p:nvPr/>
        </p:nvSpPr>
        <p:spPr>
          <a:xfrm>
            <a:off x="152650" y="4600825"/>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468" name="Google Shape;468;g18e987b3026_0_24"/>
          <p:cNvSpPr/>
          <p:nvPr/>
        </p:nvSpPr>
        <p:spPr>
          <a:xfrm>
            <a:off x="3356888" y="1592050"/>
            <a:ext cx="2163600" cy="1745100"/>
          </a:xfrm>
          <a:prstGeom prst="rect">
            <a:avLst/>
          </a:prstGeom>
          <a:solidFill>
            <a:srgbClr val="7EACF7"/>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Black"/>
                <a:ea typeface="Lato Black"/>
                <a:cs typeface="Lato Black"/>
                <a:sym typeface="Lato Black"/>
              </a:rPr>
              <a:t>2.What might be included in a person’s budget?</a:t>
            </a:r>
            <a:endParaRPr b="0" i="0" sz="2400" u="none" cap="none" strike="noStrike">
              <a:solidFill>
                <a:srgbClr val="000000"/>
              </a:solidFill>
              <a:latin typeface="Lato Black"/>
              <a:ea typeface="Lato Black"/>
              <a:cs typeface="Lato Black"/>
              <a:sym typeface="Lato Black"/>
            </a:endParaRPr>
          </a:p>
        </p:txBody>
      </p:sp>
      <p:sp>
        <p:nvSpPr>
          <p:cNvPr id="469" name="Google Shape;469;g18e987b3026_0_24"/>
          <p:cNvSpPr/>
          <p:nvPr/>
        </p:nvSpPr>
        <p:spPr>
          <a:xfrm>
            <a:off x="856575" y="1592050"/>
            <a:ext cx="2163600" cy="1745100"/>
          </a:xfrm>
          <a:prstGeom prst="rect">
            <a:avLst/>
          </a:prstGeom>
          <a:solidFill>
            <a:schemeClr val="accent2"/>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Black"/>
                <a:ea typeface="Lato Black"/>
                <a:cs typeface="Lato Black"/>
                <a:sym typeface="Lato Black"/>
              </a:rPr>
              <a:t>1. What is meant by the term ‘budget’?</a:t>
            </a:r>
            <a:endParaRPr b="0" i="0" sz="2400" u="none" cap="none" strike="noStrike">
              <a:solidFill>
                <a:srgbClr val="000000"/>
              </a:solidFill>
              <a:latin typeface="Lato Black"/>
              <a:ea typeface="Lato Black"/>
              <a:cs typeface="Lato Black"/>
              <a:sym typeface="Lato Black"/>
            </a:endParaRPr>
          </a:p>
        </p:txBody>
      </p:sp>
      <p:sp>
        <p:nvSpPr>
          <p:cNvPr id="470" name="Google Shape;470;g18e987b3026_0_24"/>
          <p:cNvSpPr/>
          <p:nvPr/>
        </p:nvSpPr>
        <p:spPr>
          <a:xfrm>
            <a:off x="5857200" y="1592050"/>
            <a:ext cx="2163600" cy="1745100"/>
          </a:xfrm>
          <a:prstGeom prst="rect">
            <a:avLst/>
          </a:prstGeom>
          <a:solidFill>
            <a:srgbClr val="FF00FF"/>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Lato Black"/>
                <a:ea typeface="Lato Black"/>
                <a:cs typeface="Lato Black"/>
                <a:sym typeface="Lato Black"/>
              </a:rPr>
              <a:t>3. What are some top tips to budget well?</a:t>
            </a:r>
            <a:endParaRPr b="0" i="0" sz="2400" u="none" cap="none" strike="noStrike">
              <a:solidFill>
                <a:srgbClr val="000000"/>
              </a:solidFill>
              <a:latin typeface="Lato Black"/>
              <a:ea typeface="Lato Black"/>
              <a:cs typeface="Lato Black"/>
              <a:sym typeface="Lato Black"/>
            </a:endParaRPr>
          </a:p>
        </p:txBody>
      </p:sp>
      <p:sp>
        <p:nvSpPr>
          <p:cNvPr id="471" name="Google Shape;471;g18e987b3026_0_24"/>
          <p:cNvSpPr txBox="1"/>
          <p:nvPr/>
        </p:nvSpPr>
        <p:spPr>
          <a:xfrm>
            <a:off x="439450" y="403100"/>
            <a:ext cx="58362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i="0" lang="en-GB" sz="2900" u="none" cap="none" strike="noStrike">
                <a:solidFill>
                  <a:schemeClr val="lt1"/>
                </a:solidFill>
                <a:latin typeface="Lato"/>
                <a:ea typeface="Lato"/>
                <a:cs typeface="Lato"/>
                <a:sym typeface="Lato"/>
              </a:rPr>
              <a:t>Learning Review </a:t>
            </a:r>
            <a:endParaRPr b="1" i="0" sz="2900" u="none" cap="none" strike="noStrike">
              <a:solidFill>
                <a:schemeClr val="lt1"/>
              </a:solidFill>
              <a:latin typeface="Lato"/>
              <a:ea typeface="Lato"/>
              <a:cs typeface="Lato"/>
              <a:sym typeface="Lato"/>
            </a:endParaRPr>
          </a:p>
        </p:txBody>
      </p:sp>
      <p:sp>
        <p:nvSpPr>
          <p:cNvPr id="472" name="Google Shape;472;g18e987b3026_0_24"/>
          <p:cNvSpPr txBox="1"/>
          <p:nvPr/>
        </p:nvSpPr>
        <p:spPr>
          <a:xfrm>
            <a:off x="811750" y="3707388"/>
            <a:ext cx="7202400" cy="5232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en-GB" sz="2200" u="none" cap="none" strike="noStrike">
                <a:solidFill>
                  <a:schemeClr val="accent1"/>
                </a:solidFill>
                <a:latin typeface="Lato"/>
                <a:ea typeface="Lato"/>
                <a:cs typeface="Lato"/>
                <a:sym typeface="Lato"/>
              </a:rPr>
              <a:t>How will you use what you have learnt in your daily life?</a:t>
            </a:r>
            <a:endParaRPr b="1" i="0" sz="2200" u="none" cap="none" strike="noStrike">
              <a:solidFill>
                <a:schemeClr val="accent1"/>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g1646f31eaf0_0_42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g1646f31eaf0_0_42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479" name="Google Shape;479;g1646f31eaf0_0_425"/>
          <p:cNvSpPr txBox="1"/>
          <p:nvPr/>
        </p:nvSpPr>
        <p:spPr>
          <a:xfrm>
            <a:off x="488167" y="1274087"/>
            <a:ext cx="6625500" cy="3375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Describe what a budget is and why a budget is important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9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Analyse budgets, looking at income and expenses and the 50:30:20 rule of budgeting</a:t>
            </a:r>
            <a:endParaRPr b="1" i="0" sz="22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9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rgbClr val="00FF00"/>
              </a:buClr>
              <a:buSzPts val="2200"/>
              <a:buFont typeface="Lato"/>
              <a:buChar char="●"/>
            </a:pPr>
            <a:r>
              <a:rPr b="1" i="0" lang="en-GB" sz="2200" u="none" cap="none" strike="noStrike">
                <a:solidFill>
                  <a:srgbClr val="00FF00"/>
                </a:solidFill>
                <a:latin typeface="Lato"/>
                <a:ea typeface="Lato"/>
                <a:cs typeface="Lato"/>
                <a:sym typeface="Lato"/>
              </a:rPr>
              <a:t>Set budgeting goals and plan for the future</a:t>
            </a:r>
            <a:r>
              <a:rPr b="0" i="0" lang="en-GB" sz="2200" u="none" cap="none" strike="noStrike">
                <a:solidFill>
                  <a:srgbClr val="00FF00"/>
                </a:solidFill>
                <a:latin typeface="Lato Light"/>
                <a:ea typeface="Lato Light"/>
                <a:cs typeface="Lato Light"/>
                <a:sym typeface="Lato Light"/>
              </a:rPr>
              <a:t> </a:t>
            </a:r>
            <a:endParaRPr b="0" i="0" sz="2200" u="none" cap="none" strike="noStrike">
              <a:solidFill>
                <a:srgbClr val="00FF00"/>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900"/>
              <a:buFont typeface="Arial"/>
              <a:buNone/>
            </a:pPr>
            <a:r>
              <a:t/>
            </a:r>
            <a:endParaRPr b="1" i="0" sz="22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900"/>
              <a:buFont typeface="Arial"/>
              <a:buNone/>
            </a:pPr>
            <a:r>
              <a:t/>
            </a:r>
            <a:endParaRPr b="0" i="0" sz="19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g138dbd52ed1_0_332"/>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85" name="Google Shape;485;g138dbd52ed1_0_332"/>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g25fc1d34dd2_0_10"/>
          <p:cNvSpPr/>
          <p:nvPr/>
        </p:nvSpPr>
        <p:spPr>
          <a:xfrm>
            <a:off x="6177819" y="1184061"/>
            <a:ext cx="2846400" cy="19956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g25fc1d34dd2_0_10"/>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16"/>
                  </a:ext>
                </a:extLst>
              </a:rPr>
              <a:t>Services available for people who have concerns about their personal </a:t>
            </a:r>
            <a:r>
              <a:rPr b="1" i="0" lang="en-GB" sz="1800" u="none" cap="none" strike="noStrike">
                <a:solidFill>
                  <a:srgbClr val="FFFFFF"/>
                </a:solidFill>
                <a:latin typeface="Lato"/>
                <a:ea typeface="Lato"/>
                <a:cs typeface="Lato"/>
                <a:sym typeface="Lato"/>
                <a:extLst>
                  <a:ext uri="http://customooxmlschemas.google.com/">
                    <go:slidesCustomData xmlns:go="http://customooxmlschemas.google.com/" textRoundtripDataId="17"/>
                  </a:ext>
                </a:extLst>
              </a:rPr>
              <a:t>finances</a:t>
            </a:r>
            <a:endParaRPr b="0" i="0" sz="1400" u="none" cap="none" strike="noStrike">
              <a:solidFill>
                <a:srgbClr val="FFFFFF"/>
              </a:solidFill>
              <a:latin typeface="Arial"/>
              <a:ea typeface="Arial"/>
              <a:cs typeface="Arial"/>
              <a:sym typeface="Arial"/>
            </a:endParaRPr>
          </a:p>
        </p:txBody>
      </p:sp>
      <p:grpSp>
        <p:nvGrpSpPr>
          <p:cNvPr id="492" name="Google Shape;492;g25fc1d34dd2_0_10"/>
          <p:cNvGrpSpPr/>
          <p:nvPr/>
        </p:nvGrpSpPr>
        <p:grpSpPr>
          <a:xfrm>
            <a:off x="151999" y="1183981"/>
            <a:ext cx="2846301" cy="2013582"/>
            <a:chOff x="463400" y="1321175"/>
            <a:chExt cx="2914500" cy="2113109"/>
          </a:xfrm>
        </p:grpSpPr>
        <p:sp>
          <p:nvSpPr>
            <p:cNvPr id="493" name="Google Shape;493;g25fc1d34dd2_0_10"/>
            <p:cNvSpPr/>
            <p:nvPr/>
          </p:nvSpPr>
          <p:spPr>
            <a:xfrm>
              <a:off x="463400" y="1321175"/>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g25fc1d34dd2_0_10"/>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rgbClr val="FFFFFF"/>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rgbClr val="FFFFFF"/>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95" name="Google Shape;495;g25fc1d34dd2_0_10"/>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96" name="Google Shape;496;g25fc1d34dd2_0_10"/>
          <p:cNvSpPr txBox="1"/>
          <p:nvPr/>
        </p:nvSpPr>
        <p:spPr>
          <a:xfrm>
            <a:off x="198525" y="3312950"/>
            <a:ext cx="8778900" cy="738900"/>
          </a:xfrm>
          <a:prstGeom prst="rect">
            <a:avLst/>
          </a:prstGeom>
          <a:noFill/>
          <a:ln cap="flat" cmpd="sng" w="19050">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At school, you can speak with an adult you trust. </a:t>
            </a:r>
            <a:endParaRPr b="1" i="0" sz="18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Lato"/>
                <a:ea typeface="Lato"/>
                <a:cs typeface="Lato"/>
                <a:sym typeface="Lato"/>
              </a:rPr>
              <a:t>This could be your form tutor, head of year or the school’s safeguarding officer.</a:t>
            </a:r>
            <a:endParaRPr b="1" i="0" sz="1800" u="none" cap="none" strike="noStrike">
              <a:solidFill>
                <a:schemeClr val="lt1"/>
              </a:solidFill>
              <a:latin typeface="Lato"/>
              <a:ea typeface="Lato"/>
              <a:cs typeface="Lato"/>
              <a:sym typeface="Lato"/>
            </a:endParaRPr>
          </a:p>
        </p:txBody>
      </p:sp>
      <p:sp>
        <p:nvSpPr>
          <p:cNvPr id="497" name="Google Shape;497;g25fc1d34dd2_0_10"/>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8" name="Google Shape;498;g25fc1d34dd2_0_10"/>
          <p:cNvGrpSpPr/>
          <p:nvPr/>
        </p:nvGrpSpPr>
        <p:grpSpPr>
          <a:xfrm>
            <a:off x="3164819" y="1184021"/>
            <a:ext cx="2846301" cy="1995658"/>
            <a:chOff x="3237025" y="1184050"/>
            <a:chExt cx="2914500" cy="2094300"/>
          </a:xfrm>
        </p:grpSpPr>
        <p:sp>
          <p:nvSpPr>
            <p:cNvPr id="499" name="Google Shape;499;g25fc1d34dd2_0_10"/>
            <p:cNvSpPr/>
            <p:nvPr/>
          </p:nvSpPr>
          <p:spPr>
            <a:xfrm>
              <a:off x="3237025" y="1184050"/>
              <a:ext cx="2914500" cy="2094300"/>
            </a:xfrm>
            <a:prstGeom prst="rect">
              <a:avLst/>
            </a:prstGeom>
            <a:noFill/>
            <a:ln cap="flat" cmpd="sng" w="28575">
              <a:solidFill>
                <a:srgbClr val="FF802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0" name="Google Shape;500;g25fc1d34dd2_0_10"/>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501" name="Google Shape;501;g25fc1d34dd2_0_10"/>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rgbClr val="FFFFFF"/>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rgbClr val="FFFFFF"/>
                  </a:solidFill>
                  <a:latin typeface="Lato"/>
                  <a:ea typeface="Lato"/>
                  <a:cs typeface="Lato"/>
                  <a:sym typeface="Lato"/>
                </a:rPr>
                <a:t> – a debt advice charity run by the </a:t>
              </a:r>
              <a:r>
                <a:rPr b="0" i="0" lang="en-GB" sz="1300" u="sng" cap="none" strike="noStrike">
                  <a:solidFill>
                    <a:srgbClr val="FFFFFF"/>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rgbClr val="FFFFFF"/>
                  </a:solidFill>
                  <a:latin typeface="Lato"/>
                  <a:ea typeface="Lato"/>
                  <a:cs typeface="Lato"/>
                  <a:sym typeface="Lato"/>
                </a:rPr>
                <a:t>, offering a  free and confidential debt advice service.</a:t>
              </a:r>
              <a:endParaRPr b="0" i="0" sz="1300" u="none" cap="none" strike="noStrike">
                <a:solidFill>
                  <a:srgbClr val="FFFFFF"/>
                </a:solidFill>
                <a:latin typeface="Lato"/>
                <a:ea typeface="Lato"/>
                <a:cs typeface="Lato"/>
                <a:sym typeface="Lato"/>
              </a:endParaRPr>
            </a:p>
          </p:txBody>
        </p:sp>
      </p:grpSp>
      <p:pic>
        <p:nvPicPr>
          <p:cNvPr id="502" name="Google Shape;502;g25fc1d34dd2_0_10"/>
          <p:cNvPicPr preferRelativeResize="0"/>
          <p:nvPr/>
        </p:nvPicPr>
        <p:blipFill rotWithShape="1">
          <a:blip r:embed="rId8">
            <a:alphaModFix/>
          </a:blip>
          <a:srcRect b="0" l="0" r="0" t="0"/>
          <a:stretch/>
        </p:blipFill>
        <p:spPr>
          <a:xfrm>
            <a:off x="6282823" y="1436300"/>
            <a:ext cx="876125" cy="490636"/>
          </a:xfrm>
          <a:prstGeom prst="rect">
            <a:avLst/>
          </a:prstGeom>
          <a:noFill/>
          <a:ln>
            <a:noFill/>
          </a:ln>
        </p:spPr>
      </p:pic>
      <p:sp>
        <p:nvSpPr>
          <p:cNvPr id="503" name="Google Shape;503;g25fc1d34dd2_0_10"/>
          <p:cNvSpPr txBox="1"/>
          <p:nvPr/>
        </p:nvSpPr>
        <p:spPr>
          <a:xfrm>
            <a:off x="7217328" y="1360088"/>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none" cap="none" strike="noStrike">
                <a:solidFill>
                  <a:srgbClr val="FFFFFF"/>
                </a:solidFill>
                <a:latin typeface="Lato"/>
                <a:ea typeface="Lato"/>
                <a:cs typeface="Lato"/>
                <a:sym typeface="Lato"/>
              </a:rPr>
              <a:t>Childline </a:t>
            </a:r>
            <a:r>
              <a:rPr b="1"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8"/>
                  </a:ext>
                </a:extLst>
              </a:rPr>
              <a:t>Helpline</a:t>
            </a:r>
            <a:b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9"/>
                  </a:ext>
                </a:extLst>
              </a:rPr>
            </a:br>
            <a:r>
              <a:rPr b="0" i="0" lang="en-GB" sz="1300" u="none" cap="none" strike="noStrike">
                <a:solidFill>
                  <a:srgbClr val="FFFFFF"/>
                </a:solidFill>
                <a:latin typeface="Lato"/>
                <a:ea typeface="Lato"/>
                <a:cs typeface="Lato"/>
                <a:sym typeface="Lato"/>
                <a:extLst>
                  <a:ext uri="http://customooxmlschemas.google.com/">
                    <go:slidesCustomData xmlns:go="http://customooxmlschemas.google.com/" textRoundtripDataId="19"/>
                  </a:ext>
                </a:extLst>
              </a:rPr>
              <a:t>080</a:t>
            </a:r>
            <a:r>
              <a:rPr b="0" i="0" lang="en-GB" sz="1300" u="none" cap="none" strike="noStrike">
                <a:solidFill>
                  <a:srgbClr val="FFFFFF"/>
                </a:solidFill>
                <a:latin typeface="Lato"/>
                <a:ea typeface="Lato"/>
                <a:cs typeface="Lato"/>
                <a:sym typeface="Lato"/>
              </a:rPr>
              <a:t>0 1111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07" name="Shape 507"/>
        <p:cNvGrpSpPr/>
        <p:nvPr/>
      </p:nvGrpSpPr>
      <p:grpSpPr>
        <a:xfrm>
          <a:off x="0" y="0"/>
          <a:ext cx="0" cy="0"/>
          <a:chOff x="0" y="0"/>
          <a:chExt cx="0" cy="0"/>
        </a:xfrm>
      </p:grpSpPr>
      <p:sp>
        <p:nvSpPr>
          <p:cNvPr id="508" name="Google Shape;508;g157707a00a2_0_57"/>
          <p:cNvSpPr txBox="1"/>
          <p:nvPr/>
        </p:nvSpPr>
        <p:spPr>
          <a:xfrm>
            <a:off x="462425" y="1142575"/>
            <a:ext cx="7875600" cy="2276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extLst>
                  <a:ext uri="http://customooxmlschemas.google.com/">
                    <go:slidesCustomData xmlns:go="http://customooxmlschemas.google.com/" textRoundtripDataId="20"/>
                  </a:ext>
                </a:extLst>
              </a:rPr>
              <a:t>Articles </a:t>
            </a:r>
            <a:r>
              <a:rPr b="1" i="0" lang="en-GB" sz="1800" u="none" cap="none" strike="noStrike">
                <a:solidFill>
                  <a:schemeClr val="lt1"/>
                </a:solidFill>
                <a:latin typeface="Lato Black"/>
                <a:ea typeface="Lato Black"/>
                <a:cs typeface="Lato Black"/>
                <a:sym typeface="Lato Black"/>
              </a:rPr>
              <a:t>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rPr b="0" i="0" lang="en-GB" sz="1400" u="none" cap="none" strike="noStrike">
                <a:solidFill>
                  <a:schemeClr val="lt1"/>
                </a:solidFill>
                <a:latin typeface="Lato"/>
                <a:ea typeface="Lato"/>
                <a:cs typeface="Lato"/>
                <a:sym typeface="Lato"/>
              </a:rPr>
              <a:t>Please visit the  </a:t>
            </a:r>
            <a:r>
              <a:rPr b="0" i="0" lang="en-GB" sz="1400" u="sng" cap="none" strike="noStrike">
                <a:solidFill>
                  <a:schemeClr val="lt1"/>
                </a:solidFill>
                <a:latin typeface="Lato"/>
                <a:ea typeface="Lato"/>
                <a:cs typeface="Lato"/>
                <a:sym typeface="Lato"/>
                <a:hlinkClick r:id="rId3">
                  <a:extLst>
                    <a:ext uri="{A12FA001-AC4F-418D-AE19-62706E023703}">
                      <ahyp:hlinkClr val="tx"/>
                    </a:ext>
                  </a:extLst>
                </a:hlinkClick>
              </a:rPr>
              <a:t>FLIC </a:t>
            </a:r>
            <a:r>
              <a:rPr lang="en-GB" u="sng">
                <a:solidFill>
                  <a:schemeClr val="lt1"/>
                </a:solidFill>
                <a:latin typeface="Lato"/>
                <a:ea typeface="Lato"/>
                <a:cs typeface="Lato"/>
                <a:sym typeface="Lato"/>
                <a:hlinkClick r:id="rId4">
                  <a:extLst>
                    <a:ext uri="{A12FA001-AC4F-418D-AE19-62706E023703}">
                      <ahyp:hlinkClr val="tx"/>
                    </a:ext>
                  </a:extLst>
                </a:hlinkClick>
              </a:rPr>
              <a:t>Learning Hub</a:t>
            </a:r>
            <a:r>
              <a:rPr lang="en-GB">
                <a:solidFill>
                  <a:schemeClr val="lt1"/>
                </a:solidFill>
                <a:latin typeface="Lato"/>
                <a:ea typeface="Lato"/>
                <a:cs typeface="Lato"/>
                <a:sym typeface="Lato"/>
              </a:rPr>
              <a:t> </a:t>
            </a:r>
            <a:r>
              <a:rPr b="0" i="0" lang="en-GB" sz="1400" u="none" cap="none" strike="noStrike">
                <a:solidFill>
                  <a:schemeClr val="lt1"/>
                </a:solidFill>
                <a:latin typeface="Lato"/>
                <a:ea typeface="Lato"/>
                <a:cs typeface="Lato"/>
                <a:sym typeface="Lato"/>
              </a:rPr>
              <a:t>for further resources</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5">
                  <a:extLst>
                    <a:ext uri="{A12FA001-AC4F-418D-AE19-62706E023703}">
                      <ahyp:hlinkClr val="tx"/>
                    </a:ext>
                  </a:extLst>
                </a:hlinkClick>
              </a:rPr>
              <a:t>NatWest Thrive: Become a Budgeting Master</a:t>
            </a:r>
            <a:r>
              <a:rPr lang="en-GB">
                <a:solidFill>
                  <a:schemeClr val="lt1"/>
                </a:solidFill>
                <a:latin typeface="Lato"/>
                <a:ea typeface="Lato"/>
                <a:cs typeface="Lato"/>
                <a:sym typeface="Lato"/>
              </a:rPr>
              <a:t> (game)</a:t>
            </a:r>
            <a:endParaRPr b="0" i="0" sz="1400" u="none" cap="none" strike="noStrike">
              <a:solidFill>
                <a:schemeClr val="lt1"/>
              </a:solidFill>
              <a:latin typeface="Lato"/>
              <a:ea typeface="Lato"/>
              <a:cs typeface="Lato"/>
              <a:sym typeface="Lato"/>
            </a:endParaRPr>
          </a:p>
          <a:p>
            <a:pPr indent="-317500" lvl="0" marL="457200" marR="0" rtl="0" algn="l">
              <a:lnSpc>
                <a:spcPct val="115000"/>
              </a:lnSpc>
              <a:spcBef>
                <a:spcPts val="0"/>
              </a:spcBef>
              <a:spcAft>
                <a:spcPts val="0"/>
              </a:spcAft>
              <a:buClr>
                <a:schemeClr val="lt1"/>
              </a:buClr>
              <a:buSzPts val="1400"/>
              <a:buFont typeface="Lato"/>
              <a:buChar char="●"/>
            </a:pPr>
            <a:r>
              <a:rPr b="0" i="0" lang="en-GB" sz="1400" u="sng" cap="none" strike="noStrike">
                <a:solidFill>
                  <a:schemeClr val="lt1"/>
                </a:solidFill>
                <a:latin typeface="Lato"/>
                <a:ea typeface="Lato"/>
                <a:cs typeface="Lato"/>
                <a:sym typeface="Lato"/>
                <a:hlinkClick r:id="rId6">
                  <a:extLst>
                    <a:ext uri="{A12FA001-AC4F-418D-AE19-62706E023703}">
                      <ahyp:hlinkClr val="tx"/>
                    </a:ext>
                  </a:extLst>
                </a:hlinkClick>
              </a:rPr>
              <a:t>Budgeting </a:t>
            </a:r>
            <a:r>
              <a:rPr b="0" i="0" lang="en-GB" sz="1400" u="none" cap="none" strike="noStrike">
                <a:solidFill>
                  <a:schemeClr val="lt1"/>
                </a:solidFill>
                <a:latin typeface="Lato"/>
                <a:ea typeface="Lato"/>
                <a:cs typeface="Lato"/>
                <a:sym typeface="Lato"/>
              </a:rPr>
              <a:t>(BBC Bitesize)</a:t>
            </a:r>
            <a:endParaRPr b="0" i="0" sz="1400" u="none" cap="none" strike="noStrike">
              <a:solidFill>
                <a:schemeClr val="lt1"/>
              </a:solidFill>
              <a:latin typeface="Lato"/>
              <a:ea typeface="Lato"/>
              <a:cs typeface="Lato"/>
              <a:sym typeface="Lato"/>
            </a:endParaRPr>
          </a:p>
          <a:p>
            <a:pPr indent="-317500" lvl="0" marL="457200" rtl="0" algn="l">
              <a:lnSpc>
                <a:spcPct val="115000"/>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7">
                  <a:extLst>
                    <a:ext uri="{A12FA001-AC4F-418D-AE19-62706E023703}">
                      <ahyp:hlinkClr val="tx"/>
                    </a:ext>
                  </a:extLst>
                </a:hlinkClick>
              </a:rPr>
              <a:t>Cost of Living Crisis: What is it and when will it end?</a:t>
            </a:r>
            <a:r>
              <a:rPr lang="en-GB">
                <a:solidFill>
                  <a:schemeClr val="lt1"/>
                </a:solidFill>
                <a:latin typeface="Lato"/>
                <a:ea typeface="Lato"/>
                <a:cs typeface="Lato"/>
                <a:sym typeface="Lato"/>
              </a:rPr>
              <a:t> (2024)</a:t>
            </a:r>
            <a:endParaRPr b="0" i="0" sz="1400" u="none" cap="none" strike="noStrike">
              <a:solidFill>
                <a:schemeClr val="lt1"/>
              </a:solidFill>
              <a:latin typeface="Lato"/>
              <a:ea typeface="Lato"/>
              <a:cs typeface="Lato"/>
              <a:sym typeface="Lato"/>
            </a:endParaRPr>
          </a:p>
        </p:txBody>
      </p:sp>
      <p:sp>
        <p:nvSpPr>
          <p:cNvPr id="509" name="Google Shape;509;g157707a00a2_0_57"/>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g157707a00a2_0_29"/>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g157707a00a2_0_29"/>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1" i="0" lang="en-GB" sz="2000" u="none" cap="none" strike="noStrike">
                <a:solidFill>
                  <a:schemeClr val="accent2"/>
                </a:solidFill>
                <a:latin typeface="Lato"/>
                <a:ea typeface="Lato"/>
                <a:cs typeface="Lato"/>
                <a:sym typeface="Lato"/>
              </a:rPr>
              <a:t>By the end of the session, I will be able to:</a:t>
            </a:r>
            <a:endParaRPr b="1" i="0" sz="2000" u="none" cap="none" strike="noStrike">
              <a:solidFill>
                <a:schemeClr val="accent2"/>
              </a:solidFill>
              <a:latin typeface="Lato"/>
              <a:ea typeface="Lato"/>
              <a:cs typeface="Lato"/>
              <a:sym typeface="Lato"/>
            </a:endParaRPr>
          </a:p>
        </p:txBody>
      </p:sp>
      <p:sp>
        <p:nvSpPr>
          <p:cNvPr id="83" name="Google Shape;83;g157707a00a2_0_29"/>
          <p:cNvSpPr txBox="1"/>
          <p:nvPr/>
        </p:nvSpPr>
        <p:spPr>
          <a:xfrm>
            <a:off x="488176" y="1293475"/>
            <a:ext cx="7217400" cy="23349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Describe what a budget is and why it is important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Analyse budgets, looking at income and expenses </a:t>
            </a:r>
            <a:endParaRPr b="1" i="0" sz="22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2000"/>
              <a:buFont typeface="Arial"/>
              <a:buNone/>
            </a:pPr>
            <a:r>
              <a:t/>
            </a:r>
            <a:endParaRPr b="1" i="0" sz="2200" u="none" cap="none" strike="noStrike">
              <a:solidFill>
                <a:schemeClr val="lt1"/>
              </a:solidFill>
              <a:latin typeface="Lato"/>
              <a:ea typeface="Lato"/>
              <a:cs typeface="Lato"/>
              <a:sym typeface="Lato"/>
            </a:endParaRPr>
          </a:p>
          <a:p>
            <a:pPr indent="-368300" lvl="0" marL="457200" marR="0" rtl="0" algn="l">
              <a:lnSpc>
                <a:spcPct val="107000"/>
              </a:lnSpc>
              <a:spcBef>
                <a:spcPts val="0"/>
              </a:spcBef>
              <a:spcAft>
                <a:spcPts val="0"/>
              </a:spcAft>
              <a:buClr>
                <a:schemeClr val="lt1"/>
              </a:buClr>
              <a:buSzPts val="2200"/>
              <a:buFont typeface="Lato"/>
              <a:buChar char="●"/>
            </a:pPr>
            <a:r>
              <a:rPr b="1" i="0" lang="en-GB" sz="2200" u="none" cap="none" strike="noStrike">
                <a:solidFill>
                  <a:schemeClr val="lt1"/>
                </a:solidFill>
                <a:latin typeface="Lato"/>
                <a:ea typeface="Lato"/>
                <a:cs typeface="Lato"/>
                <a:sym typeface="Lato"/>
              </a:rPr>
              <a:t>Set budgeting goals and ways to plan for the future</a:t>
            </a:r>
            <a:endParaRPr b="0" i="0" sz="22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2000"/>
              <a:buFont typeface="Arial"/>
              <a:buNone/>
            </a:pPr>
            <a:r>
              <a:t/>
            </a:r>
            <a:endParaRPr b="0" i="0" sz="2200" u="none" cap="none" strike="noStrike">
              <a:solidFill>
                <a:schemeClr val="lt1"/>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57707a00a2_0_0"/>
          <p:cNvSpPr txBox="1"/>
          <p:nvPr>
            <p:ph type="ctrTitle"/>
          </p:nvPr>
        </p:nvSpPr>
        <p:spPr>
          <a:xfrm>
            <a:off x="379375" y="253750"/>
            <a:ext cx="57021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3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lt1"/>
                </a:solidFill>
                <a:latin typeface="Lato"/>
                <a:ea typeface="Lato"/>
                <a:cs typeface="Lato"/>
                <a:sym typeface="Lato"/>
              </a:rPr>
              <a:t>Starter | Needs vs Wants</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p:txBody>
      </p:sp>
      <p:sp>
        <p:nvSpPr>
          <p:cNvPr id="89" name="Google Shape;89;g157707a00a2_0_0"/>
          <p:cNvSpPr txBox="1"/>
          <p:nvPr/>
        </p:nvSpPr>
        <p:spPr>
          <a:xfrm>
            <a:off x="499555" y="1304231"/>
            <a:ext cx="5289665" cy="633319"/>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t/>
            </a:r>
            <a:endParaRPr b="1" i="0" sz="2200" u="none" cap="none" strike="noStrike">
              <a:solidFill>
                <a:srgbClr val="FF8022"/>
              </a:solidFill>
              <a:latin typeface="Lato Black"/>
              <a:ea typeface="Lato Black"/>
              <a:cs typeface="Lato Black"/>
              <a:sym typeface="Lato Black"/>
            </a:endParaRPr>
          </a:p>
        </p:txBody>
      </p:sp>
      <p:sp>
        <p:nvSpPr>
          <p:cNvPr id="90" name="Google Shape;90;g157707a00a2_0_0"/>
          <p:cNvSpPr/>
          <p:nvPr/>
        </p:nvSpPr>
        <p:spPr>
          <a:xfrm>
            <a:off x="4880123" y="26652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g157707a00a2_0_0"/>
          <p:cNvSpPr/>
          <p:nvPr/>
        </p:nvSpPr>
        <p:spPr>
          <a:xfrm>
            <a:off x="3300055" y="2665214"/>
            <a:ext cx="2105400" cy="2126700"/>
          </a:xfrm>
          <a:prstGeom prst="ellipse">
            <a:avLst/>
          </a:prstGeom>
          <a:no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157707a00a2_0_0"/>
          <p:cNvSpPr/>
          <p:nvPr/>
        </p:nvSpPr>
        <p:spPr>
          <a:xfrm>
            <a:off x="3803957" y="2128091"/>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Needs</a:t>
            </a:r>
            <a:endParaRPr b="1" i="0" sz="1600" u="none" cap="none" strike="noStrike">
              <a:solidFill>
                <a:schemeClr val="dk1"/>
              </a:solidFill>
              <a:latin typeface="Lato"/>
              <a:ea typeface="Lato"/>
              <a:cs typeface="Lato"/>
              <a:sym typeface="Lato"/>
            </a:endParaRPr>
          </a:p>
        </p:txBody>
      </p:sp>
      <p:sp>
        <p:nvSpPr>
          <p:cNvPr id="93" name="Google Shape;93;g157707a00a2_0_0"/>
          <p:cNvSpPr/>
          <p:nvPr/>
        </p:nvSpPr>
        <p:spPr>
          <a:xfrm>
            <a:off x="5474881" y="2124800"/>
            <a:ext cx="987900" cy="3273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Wants</a:t>
            </a:r>
            <a:endParaRPr b="1" i="0" sz="1600" u="none" cap="none" strike="noStrike">
              <a:solidFill>
                <a:schemeClr val="dk1"/>
              </a:solidFill>
              <a:latin typeface="Lato"/>
              <a:ea typeface="Lato"/>
              <a:cs typeface="Lato"/>
              <a:sym typeface="Lato"/>
            </a:endParaRPr>
          </a:p>
        </p:txBody>
      </p:sp>
      <p:sp>
        <p:nvSpPr>
          <p:cNvPr id="94" name="Google Shape;94;g157707a00a2_0_0"/>
          <p:cNvSpPr txBox="1"/>
          <p:nvPr/>
        </p:nvSpPr>
        <p:spPr>
          <a:xfrm>
            <a:off x="499550" y="1175550"/>
            <a:ext cx="6556200" cy="68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600"/>
              <a:buFont typeface="Arial"/>
              <a:buNone/>
            </a:pPr>
            <a:r>
              <a:rPr b="1" i="0" lang="en-GB" sz="2200" u="none" cap="none" strike="noStrike">
                <a:solidFill>
                  <a:schemeClr val="dk1"/>
                </a:solidFill>
                <a:latin typeface="Lato"/>
                <a:ea typeface="Lato"/>
                <a:cs typeface="Lato"/>
                <a:sym typeface="Lato"/>
              </a:rPr>
              <a:t>Recap. Draw a V</a:t>
            </a: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2"/>
                  </a:ext>
                </a:extLst>
              </a:rPr>
              <a:t>enn </a:t>
            </a: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3"/>
                  </a:ext>
                </a:extLst>
              </a:rPr>
              <a:t>diagram</a:t>
            </a:r>
            <a:r>
              <a:rPr b="1" i="0" lang="en-GB" sz="2200" u="none" cap="none" strike="noStrike">
                <a:solidFill>
                  <a:schemeClr val="dk1"/>
                </a:solidFill>
                <a:latin typeface="Lato"/>
                <a:ea typeface="Lato"/>
                <a:cs typeface="Lato"/>
                <a:sym typeface="Lato"/>
                <a:extLst>
                  <a:ext uri="http://customooxmlschemas.google.com/">
                    <go:slidesCustomData xmlns:go="http://customooxmlschemas.google.com/" textRoundtripDataId="4"/>
                  </a:ext>
                </a:extLst>
              </a:rPr>
              <a:t> </a:t>
            </a:r>
            <a:r>
              <a:rPr b="1" i="0" lang="en-GB" sz="2200" u="none" cap="none" strike="noStrike">
                <a:solidFill>
                  <a:schemeClr val="dk1"/>
                </a:solidFill>
                <a:latin typeface="Lato"/>
                <a:ea typeface="Lato"/>
                <a:cs typeface="Lato"/>
                <a:sym typeface="Lato"/>
              </a:rPr>
              <a:t>and put the items below into the different categories. Which overlap?</a:t>
            </a:r>
            <a:endParaRPr b="1" i="0" sz="2200" u="none" cap="none" strike="noStrike">
              <a:solidFill>
                <a:schemeClr val="dk1"/>
              </a:solidFill>
              <a:latin typeface="Lato"/>
              <a:ea typeface="Lato"/>
              <a:cs typeface="Lato"/>
              <a:sym typeface="Lato"/>
            </a:endParaRPr>
          </a:p>
        </p:txBody>
      </p:sp>
      <p:sp>
        <p:nvSpPr>
          <p:cNvPr id="95" name="Google Shape;95;g157707a00a2_0_0"/>
          <p:cNvSpPr/>
          <p:nvPr/>
        </p:nvSpPr>
        <p:spPr>
          <a:xfrm>
            <a:off x="520225" y="2088025"/>
            <a:ext cx="2524500" cy="2703900"/>
          </a:xfrm>
          <a:prstGeom prst="rect">
            <a:avLst/>
          </a:prstGeom>
          <a:solidFill>
            <a:schemeClr val="lt1"/>
          </a:solidFill>
          <a:ln cap="flat" cmpd="sng" w="1905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Smart phone</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Paying housing rent</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Home heating</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New pair of trainers</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Stationary (pens, ruler, pencils)</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Laptop</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Holiday abroad</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Cracked screen repair</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Electricity bills </a:t>
            </a:r>
            <a:endParaRPr b="0" i="0" sz="1300" u="none" cap="none" strike="noStrike">
              <a:solidFill>
                <a:schemeClr val="accent1"/>
              </a:solidFill>
              <a:latin typeface="Lato"/>
              <a:ea typeface="Lato"/>
              <a:cs typeface="Lato"/>
              <a:sym typeface="Lato"/>
            </a:endParaRPr>
          </a:p>
          <a:p>
            <a:pPr indent="-311150" lvl="0" marL="457200" marR="0" rtl="0" algn="l">
              <a:lnSpc>
                <a:spcPct val="100000"/>
              </a:lnSpc>
              <a:spcBef>
                <a:spcPts val="0"/>
              </a:spcBef>
              <a:spcAft>
                <a:spcPts val="0"/>
              </a:spcAft>
              <a:buClr>
                <a:schemeClr val="accent1"/>
              </a:buClr>
              <a:buSzPts val="1300"/>
              <a:buFont typeface="Lato"/>
              <a:buAutoNum type="arabicPeriod"/>
            </a:pPr>
            <a:r>
              <a:rPr b="0" i="0" lang="en-GB" sz="1300" u="none" cap="none" strike="noStrike">
                <a:solidFill>
                  <a:schemeClr val="accent1"/>
                </a:solidFill>
                <a:latin typeface="Lato"/>
                <a:ea typeface="Lato"/>
                <a:cs typeface="Lato"/>
                <a:sym typeface="Lato"/>
              </a:rPr>
              <a:t>Netflix subscription</a:t>
            </a:r>
            <a:endParaRPr b="0" i="0" sz="1400" u="none" cap="none" strike="noStrike">
              <a:solidFill>
                <a:srgbClr val="000000"/>
              </a:solidFill>
              <a:latin typeface="Arial"/>
              <a:ea typeface="Arial"/>
              <a:cs typeface="Arial"/>
              <a:sym typeface="Arial"/>
            </a:endParaRPr>
          </a:p>
        </p:txBody>
      </p:sp>
      <p:sp>
        <p:nvSpPr>
          <p:cNvPr id="96" name="Google Shape;96;g157707a00a2_0_0"/>
          <p:cNvSpPr txBox="1"/>
          <p:nvPr/>
        </p:nvSpPr>
        <p:spPr>
          <a:xfrm>
            <a:off x="3601175" y="2934025"/>
            <a:ext cx="13272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Lato"/>
                <a:ea typeface="Lato"/>
                <a:cs typeface="Lato"/>
                <a:sym typeface="Lato"/>
              </a:rPr>
              <a:t>Home heating</a:t>
            </a:r>
            <a:endParaRPr>
              <a:solidFill>
                <a:schemeClr val="accent1"/>
              </a:solidFill>
              <a:latin typeface="Lato"/>
              <a:ea typeface="Lato"/>
              <a:cs typeface="Lato"/>
              <a:sym typeface="Lato"/>
            </a:endParaRPr>
          </a:p>
        </p:txBody>
      </p:sp>
      <p:sp>
        <p:nvSpPr>
          <p:cNvPr id="97" name="Google Shape;97;g157707a00a2_0_0"/>
          <p:cNvSpPr txBox="1"/>
          <p:nvPr/>
        </p:nvSpPr>
        <p:spPr>
          <a:xfrm>
            <a:off x="5538075" y="3142075"/>
            <a:ext cx="1327200" cy="40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accent1"/>
                </a:solidFill>
                <a:latin typeface="Lato"/>
                <a:ea typeface="Lato"/>
                <a:cs typeface="Lato"/>
                <a:sym typeface="Lato"/>
              </a:rPr>
              <a:t>Holiday abroad</a:t>
            </a:r>
            <a:endParaRPr>
              <a:solidFill>
                <a:schemeClr val="accen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g1646f31eaf0_0_33"/>
          <p:cNvSpPr txBox="1"/>
          <p:nvPr/>
        </p:nvSpPr>
        <p:spPr>
          <a:xfrm>
            <a:off x="4414600" y="1714825"/>
            <a:ext cx="4667700" cy="1965600"/>
          </a:xfrm>
          <a:prstGeom prst="rect">
            <a:avLst/>
          </a:prstGeom>
          <a:noFill/>
          <a:ln>
            <a:noFill/>
          </a:ln>
        </p:spPr>
        <p:txBody>
          <a:bodyPr anchorCtr="0" anchor="t" bIns="91425" lIns="91425" spcFirstLastPara="1" rIns="91425" wrap="square" tIns="91425">
            <a:spAutoFit/>
          </a:bodyPr>
          <a:lstStyle/>
          <a:p>
            <a:pPr indent="-374650" lvl="0" marL="457200" marR="0" rtl="0" algn="l">
              <a:lnSpc>
                <a:spcPct val="115000"/>
              </a:lnSpc>
              <a:spcBef>
                <a:spcPts val="1200"/>
              </a:spcBef>
              <a:spcAft>
                <a:spcPts val="0"/>
              </a:spcAft>
              <a:buClr>
                <a:schemeClr val="lt1"/>
              </a:buClr>
              <a:buSzPts val="2300"/>
              <a:buFont typeface="Lato"/>
              <a:buAutoNum type="arabicPeriod"/>
            </a:pPr>
            <a:r>
              <a:rPr b="0" i="0" lang="en-GB" sz="2600" u="none" cap="none" strike="noStrike">
                <a:solidFill>
                  <a:schemeClr val="lt1"/>
                </a:solidFill>
                <a:latin typeface="Lato"/>
                <a:ea typeface="Lato"/>
                <a:cs typeface="Lato"/>
                <a:sym typeface="Lato"/>
              </a:rPr>
              <a:t>What is a budget?</a:t>
            </a:r>
            <a:endParaRPr b="0" i="0" sz="2600" u="none" cap="none" strike="noStrike">
              <a:solidFill>
                <a:schemeClr val="lt1"/>
              </a:solidFill>
              <a:latin typeface="Lato"/>
              <a:ea typeface="Lato"/>
              <a:cs typeface="Lato"/>
              <a:sym typeface="Lato"/>
            </a:endParaRPr>
          </a:p>
          <a:p>
            <a:pPr indent="-374650" lvl="0" marL="457200" marR="0" rtl="0" algn="l">
              <a:lnSpc>
                <a:spcPct val="115000"/>
              </a:lnSpc>
              <a:spcBef>
                <a:spcPts val="0"/>
              </a:spcBef>
              <a:spcAft>
                <a:spcPts val="0"/>
              </a:spcAft>
              <a:buClr>
                <a:schemeClr val="lt1"/>
              </a:buClr>
              <a:buSzPts val="2300"/>
              <a:buFont typeface="Lato"/>
              <a:buAutoNum type="arabicPeriod"/>
            </a:pPr>
            <a:r>
              <a:rPr b="0" i="0" lang="en-GB" sz="2600" u="none" cap="none" strike="noStrike">
                <a:solidFill>
                  <a:schemeClr val="lt1"/>
                </a:solidFill>
                <a:latin typeface="Lato"/>
                <a:ea typeface="Lato"/>
                <a:cs typeface="Lato"/>
                <a:sym typeface="Lato"/>
              </a:rPr>
              <a:t>Why would Charlie budget?</a:t>
            </a:r>
            <a:endParaRPr b="0" i="0" sz="2600" u="none" cap="none" strike="noStrike">
              <a:solidFill>
                <a:schemeClr val="lt1"/>
              </a:solidFill>
              <a:latin typeface="Lato"/>
              <a:ea typeface="Lato"/>
              <a:cs typeface="Lato"/>
              <a:sym typeface="Lato"/>
            </a:endParaRPr>
          </a:p>
          <a:p>
            <a:pPr indent="-374650" lvl="0" marL="457200" marR="0" rtl="0" algn="l">
              <a:lnSpc>
                <a:spcPct val="115000"/>
              </a:lnSpc>
              <a:spcBef>
                <a:spcPts val="0"/>
              </a:spcBef>
              <a:spcAft>
                <a:spcPts val="0"/>
              </a:spcAft>
              <a:buClr>
                <a:schemeClr val="lt1"/>
              </a:buClr>
              <a:buSzPts val="2300"/>
              <a:buFont typeface="Lato"/>
              <a:buAutoNum type="arabicPeriod"/>
            </a:pPr>
            <a:r>
              <a:rPr b="0" i="0" lang="en-GB" sz="2600" u="none" cap="none" strike="noStrike">
                <a:solidFill>
                  <a:schemeClr val="lt1"/>
                </a:solidFill>
                <a:latin typeface="Lato"/>
                <a:ea typeface="Lato"/>
                <a:cs typeface="Lato"/>
                <a:sym typeface="Lato"/>
              </a:rPr>
              <a:t>How do people budget?</a:t>
            </a:r>
            <a:endParaRPr b="0" i="0" sz="26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600"/>
              <a:buFont typeface="Arial"/>
              <a:buNone/>
            </a:pPr>
            <a:r>
              <a:t/>
            </a:r>
            <a:endParaRPr b="0" i="0" sz="2600" u="none" cap="none" strike="noStrike">
              <a:solidFill>
                <a:schemeClr val="lt1"/>
              </a:solidFill>
              <a:latin typeface="Lato"/>
              <a:ea typeface="Lato"/>
              <a:cs typeface="Lato"/>
              <a:sym typeface="Lato"/>
            </a:endParaRPr>
          </a:p>
        </p:txBody>
      </p:sp>
      <p:sp>
        <p:nvSpPr>
          <p:cNvPr id="103" name="Google Shape;103;g1646f31eaf0_0_33"/>
          <p:cNvSpPr txBox="1"/>
          <p:nvPr/>
        </p:nvSpPr>
        <p:spPr>
          <a:xfrm>
            <a:off x="420678" y="403088"/>
            <a:ext cx="60717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Budgeting</a:t>
            </a:r>
            <a:endParaRPr b="1" i="0" sz="29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3600"/>
              <a:buFont typeface="Arial"/>
              <a:buNone/>
            </a:pPr>
            <a:r>
              <a:rPr b="0" i="0" lang="en-GB" sz="2700" u="none" cap="none" strike="noStrike">
                <a:solidFill>
                  <a:schemeClr val="lt1"/>
                </a:solidFill>
                <a:latin typeface="Lato"/>
                <a:ea typeface="Lato"/>
                <a:cs typeface="Lato"/>
                <a:sym typeface="Lato"/>
                <a:extLst>
                  <a:ext uri="http://customooxmlschemas.google.com/">
                    <go:slidesCustomData xmlns:go="http://customooxmlschemas.google.com/" textRoundtripDataId="5"/>
                  </a:ext>
                </a:extLst>
              </a:rPr>
              <a:t>Think - Pair - Share</a:t>
            </a:r>
            <a:endParaRPr b="0" i="0" sz="2700" u="none" cap="none" strike="noStrike">
              <a:solidFill>
                <a:schemeClr val="lt1"/>
              </a:solidFill>
              <a:latin typeface="Lato"/>
              <a:ea typeface="Lato"/>
              <a:cs typeface="Lato"/>
              <a:sym typeface="Lato"/>
            </a:endParaRPr>
          </a:p>
        </p:txBody>
      </p:sp>
      <p:sp>
        <p:nvSpPr>
          <p:cNvPr id="104" name="Google Shape;104;g1646f31eaf0_0_33"/>
          <p:cNvSpPr txBox="1"/>
          <p:nvPr/>
        </p:nvSpPr>
        <p:spPr>
          <a:xfrm>
            <a:off x="5738375" y="1314625"/>
            <a:ext cx="2781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5" name="Google Shape;105;g1646f31eaf0_0_33"/>
          <p:cNvPicPr preferRelativeResize="0"/>
          <p:nvPr/>
        </p:nvPicPr>
        <p:blipFill rotWithShape="1">
          <a:blip r:embed="rId3">
            <a:alphaModFix/>
          </a:blip>
          <a:srcRect b="0" l="0" r="0" t="0"/>
          <a:stretch/>
        </p:blipFill>
        <p:spPr>
          <a:xfrm>
            <a:off x="530500" y="3218100"/>
            <a:ext cx="2241750" cy="1579225"/>
          </a:xfrm>
          <a:prstGeom prst="rect">
            <a:avLst/>
          </a:prstGeom>
          <a:noFill/>
          <a:ln>
            <a:noFill/>
          </a:ln>
        </p:spPr>
      </p:pic>
      <p:sp>
        <p:nvSpPr>
          <p:cNvPr id="106" name="Google Shape;106;g1646f31eaf0_0_33"/>
          <p:cNvSpPr/>
          <p:nvPr/>
        </p:nvSpPr>
        <p:spPr>
          <a:xfrm>
            <a:off x="420675" y="1714825"/>
            <a:ext cx="3708000" cy="1352700"/>
          </a:xfrm>
          <a:prstGeom prst="wedgeRoundRectCallout">
            <a:avLst>
              <a:gd fmla="val 1791" name="adj1"/>
              <a:gd fmla="val 73880" name="adj2"/>
              <a:gd fmla="val 0" name="adj3"/>
            </a:avLst>
          </a:prstGeom>
          <a:solidFill>
            <a:schemeClr val="lt1"/>
          </a:solid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I would love to go to the cinema with my sister. However, I’ve now factored in the bus price and the fact that I need to buy my best friend a birthday present, and I don’t have enough money in my budget.</a:t>
            </a:r>
            <a:endParaRPr b="1" i="0" sz="1400" u="none" cap="none" strike="noStrike">
              <a:solidFill>
                <a:schemeClr val="dk1"/>
              </a:solidFill>
              <a:latin typeface="Lato"/>
              <a:ea typeface="Lato"/>
              <a:cs typeface="Lato"/>
              <a:sym typeface="Lato"/>
            </a:endParaRPr>
          </a:p>
        </p:txBody>
      </p:sp>
      <p:sp>
        <p:nvSpPr>
          <p:cNvPr id="107" name="Google Shape;107;g1646f31eaf0_0_33"/>
          <p:cNvSpPr txBox="1"/>
          <p:nvPr/>
        </p:nvSpPr>
        <p:spPr>
          <a:xfrm>
            <a:off x="1112275" y="4743300"/>
            <a:ext cx="10782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i="0" lang="en-GB" sz="1400" u="none" cap="none" strike="noStrike">
                <a:solidFill>
                  <a:schemeClr val="lt1"/>
                </a:solidFill>
                <a:latin typeface="Lato"/>
                <a:ea typeface="Lato"/>
                <a:cs typeface="Lato"/>
                <a:sym typeface="Lato"/>
              </a:rPr>
              <a:t>Charlie</a:t>
            </a:r>
            <a:endParaRPr i="0" sz="1400" u="none" cap="none" strike="noStrike">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g1646f31eaf0_0_161"/>
          <p:cNvSpPr txBox="1"/>
          <p:nvPr/>
        </p:nvSpPr>
        <p:spPr>
          <a:xfrm>
            <a:off x="360325" y="3075475"/>
            <a:ext cx="8159400" cy="1736100"/>
          </a:xfrm>
          <a:prstGeom prst="rect">
            <a:avLst/>
          </a:prstGeom>
          <a:solidFill>
            <a:schemeClr val="accent6"/>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A person can feel more in control over their money</a:t>
            </a:r>
            <a:endParaRPr b="1" i="0" sz="1800" u="none" cap="none" strike="noStrike">
              <a:solidFill>
                <a:srgbClr val="1C1C1C"/>
              </a:solidFill>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Understand spending better and where to </a:t>
            </a:r>
            <a:r>
              <a:rPr b="1" i="0" lang="en-GB" sz="1800" u="none" cap="none" strike="noStrike">
                <a:solidFill>
                  <a:srgbClr val="1C1C1C"/>
                </a:solidFill>
                <a:latin typeface="Lato"/>
                <a:ea typeface="Lato"/>
                <a:cs typeface="Lato"/>
                <a:sym typeface="Lato"/>
                <a:extLst>
                  <a:ext uri="http://customooxmlschemas.google.com/">
                    <go:slidesCustomData xmlns:go="http://customooxmlschemas.google.com/" textRoundtripDataId="6"/>
                  </a:ext>
                </a:extLst>
              </a:rPr>
              <a:t>cutback </a:t>
            </a:r>
            <a:r>
              <a:rPr b="1" i="0" lang="en-GB" sz="1800" u="none" cap="none" strike="noStrike">
                <a:solidFill>
                  <a:srgbClr val="1C1C1C"/>
                </a:solidFill>
                <a:latin typeface="Lato"/>
                <a:ea typeface="Lato"/>
                <a:cs typeface="Lato"/>
                <a:sym typeface="Lato"/>
              </a:rPr>
              <a:t>if needed</a:t>
            </a:r>
            <a:endParaRPr b="1" i="0" sz="1800" u="none" cap="none" strike="noStrike">
              <a:solidFill>
                <a:srgbClr val="1C1C1C"/>
              </a:solidFill>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Allows us to save for the future</a:t>
            </a:r>
            <a:endParaRPr b="1" i="0" sz="1800" u="none" cap="none" strike="noStrike">
              <a:solidFill>
                <a:srgbClr val="1C1C1C"/>
              </a:solidFill>
              <a:latin typeface="Lato"/>
              <a:ea typeface="Lato"/>
              <a:cs typeface="Lato"/>
              <a:sym typeface="Lato"/>
            </a:endParaRPr>
          </a:p>
          <a:p>
            <a:pPr indent="-342900" lvl="0" marL="457200" marR="0" rtl="0" algn="l">
              <a:lnSpc>
                <a:spcPct val="115000"/>
              </a:lnSpc>
              <a:spcBef>
                <a:spcPts val="0"/>
              </a:spcBef>
              <a:spcAft>
                <a:spcPts val="0"/>
              </a:spcAft>
              <a:buClr>
                <a:srgbClr val="000000"/>
              </a:buClr>
              <a:buSzPts val="1800"/>
              <a:buFont typeface="Lato"/>
              <a:buChar char="●"/>
            </a:pPr>
            <a:r>
              <a:rPr b="1" i="0" lang="en-GB" sz="1800" u="none" cap="none" strike="noStrike">
                <a:solidFill>
                  <a:srgbClr val="1C1C1C"/>
                </a:solidFill>
                <a:latin typeface="Lato"/>
                <a:ea typeface="Lato"/>
                <a:cs typeface="Lato"/>
                <a:sym typeface="Lato"/>
              </a:rPr>
              <a:t>Provides financial security and safety</a:t>
            </a:r>
            <a:endParaRPr b="1" i="0" sz="1800" u="none" cap="none" strike="noStrike">
              <a:solidFill>
                <a:srgbClr val="1C1C1C"/>
              </a:solidFill>
              <a:latin typeface="Lato"/>
              <a:ea typeface="Lato"/>
              <a:cs typeface="Lato"/>
              <a:sym typeface="Lato"/>
            </a:endParaRPr>
          </a:p>
          <a:p>
            <a:pPr indent="-342900" lvl="0" marL="457200" marR="0" rtl="0" algn="l">
              <a:lnSpc>
                <a:spcPct val="100000"/>
              </a:lnSpc>
              <a:spcBef>
                <a:spcPts val="0"/>
              </a:spcBef>
              <a:spcAft>
                <a:spcPts val="0"/>
              </a:spcAft>
              <a:buClr>
                <a:srgbClr val="1C1C1C"/>
              </a:buClr>
              <a:buSzPts val="1800"/>
              <a:buFont typeface="Lato"/>
              <a:buChar char="●"/>
            </a:pPr>
            <a:r>
              <a:rPr b="1" i="0" lang="en-GB" sz="1800" u="none" cap="none" strike="noStrike">
                <a:solidFill>
                  <a:srgbClr val="1C1C1C"/>
                </a:solidFill>
                <a:latin typeface="Lato"/>
                <a:ea typeface="Lato"/>
                <a:cs typeface="Lato"/>
                <a:sym typeface="Lato"/>
              </a:rPr>
              <a:t>Can increase confidence and improve wellbeing</a:t>
            </a:r>
            <a:endParaRPr b="1" i="0" sz="1800" u="none" cap="none" strike="noStrike">
              <a:solidFill>
                <a:srgbClr val="1C1C1C"/>
              </a:solidFill>
              <a:latin typeface="Lato"/>
              <a:ea typeface="Lato"/>
              <a:cs typeface="Lato"/>
              <a:sym typeface="Lato"/>
            </a:endParaRPr>
          </a:p>
        </p:txBody>
      </p:sp>
      <p:sp>
        <p:nvSpPr>
          <p:cNvPr id="113" name="Google Shape;113;g1646f31eaf0_0_161"/>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114" name="Google Shape;114;g1646f31eaf0_0_161"/>
          <p:cNvSpPr txBox="1"/>
          <p:nvPr/>
        </p:nvSpPr>
        <p:spPr>
          <a:xfrm>
            <a:off x="360375" y="1199175"/>
            <a:ext cx="8159400" cy="461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dk1"/>
                </a:solidFill>
                <a:latin typeface="Lato"/>
                <a:ea typeface="Lato"/>
                <a:cs typeface="Lato"/>
                <a:sym typeface="Lato"/>
              </a:rPr>
              <a:t>What is a budget?</a:t>
            </a:r>
            <a:endParaRPr b="1" i="0" sz="2400" u="none" cap="none" strike="noStrike">
              <a:solidFill>
                <a:schemeClr val="dk1"/>
              </a:solidFill>
              <a:latin typeface="Lato"/>
              <a:ea typeface="Lato"/>
              <a:cs typeface="Lato"/>
              <a:sym typeface="Lato"/>
            </a:endParaRPr>
          </a:p>
        </p:txBody>
      </p:sp>
      <p:sp>
        <p:nvSpPr>
          <p:cNvPr id="115" name="Google Shape;115;g1646f31eaf0_0_161"/>
          <p:cNvSpPr txBox="1"/>
          <p:nvPr/>
        </p:nvSpPr>
        <p:spPr>
          <a:xfrm>
            <a:off x="481125" y="162200"/>
            <a:ext cx="76221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Budgeting     </a:t>
            </a:r>
            <a:r>
              <a:rPr b="1" i="0" lang="en-GB" sz="3200" u="none" cap="none" strike="noStrike">
                <a:solidFill>
                  <a:schemeClr val="lt1"/>
                </a:solidFill>
                <a:latin typeface="Lato"/>
                <a:ea typeface="Lato"/>
                <a:cs typeface="Lato"/>
                <a:sym typeface="Lato"/>
              </a:rPr>
              <a:t>                                                                                </a:t>
            </a:r>
            <a:endParaRPr b="1" i="0" sz="3200" u="none" cap="none" strike="noStrike">
              <a:solidFill>
                <a:schemeClr val="lt1"/>
              </a:solidFill>
              <a:latin typeface="Lato"/>
              <a:ea typeface="Lato"/>
              <a:cs typeface="Lato"/>
              <a:sym typeface="Lato"/>
            </a:endParaRPr>
          </a:p>
        </p:txBody>
      </p:sp>
      <p:sp>
        <p:nvSpPr>
          <p:cNvPr id="116" name="Google Shape;116;g1646f31eaf0_0_161"/>
          <p:cNvSpPr txBox="1"/>
          <p:nvPr/>
        </p:nvSpPr>
        <p:spPr>
          <a:xfrm>
            <a:off x="360375" y="1660875"/>
            <a:ext cx="8159400" cy="4617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rgbClr val="1C1C1C"/>
                </a:solidFill>
                <a:latin typeface="Lato"/>
                <a:ea typeface="Lato"/>
                <a:cs typeface="Lato"/>
                <a:sym typeface="Lato"/>
                <a:extLst>
                  <a:ext uri="http://customooxmlschemas.google.com/">
                    <go:slidesCustomData xmlns:go="http://customooxmlschemas.google.com/" textRoundtripDataId="7"/>
                  </a:ext>
                </a:extLst>
              </a:rPr>
              <a:t>A way of planning finances, taking into account income and expenses.</a:t>
            </a:r>
            <a:endParaRPr b="1" i="0" sz="2400" u="none" cap="none" strike="noStrike">
              <a:solidFill>
                <a:schemeClr val="dk1"/>
              </a:solidFill>
              <a:latin typeface="Lato"/>
              <a:ea typeface="Lato"/>
              <a:cs typeface="Lato"/>
              <a:sym typeface="Lato"/>
            </a:endParaRPr>
          </a:p>
        </p:txBody>
      </p:sp>
      <p:sp>
        <p:nvSpPr>
          <p:cNvPr id="117" name="Google Shape;117;g1646f31eaf0_0_161"/>
          <p:cNvSpPr txBox="1"/>
          <p:nvPr/>
        </p:nvSpPr>
        <p:spPr>
          <a:xfrm>
            <a:off x="360375" y="2571750"/>
            <a:ext cx="8159400" cy="4617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800"/>
              <a:buFont typeface="Arial"/>
              <a:buNone/>
            </a:pPr>
            <a:r>
              <a:rPr i="0" lang="en-GB" sz="1800" u="none" cap="none" strike="noStrike">
                <a:solidFill>
                  <a:schemeClr val="lt1"/>
                </a:solidFill>
                <a:latin typeface="Lato"/>
                <a:ea typeface="Lato"/>
                <a:cs typeface="Lato"/>
                <a:sym typeface="Lato"/>
              </a:rPr>
              <a:t>Why budget?</a:t>
            </a:r>
            <a:endParaRPr b="1" i="0" sz="2400" u="none" cap="none" strike="noStrike">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1646f31eaf0_0_215"/>
          <p:cNvSpPr/>
          <p:nvPr/>
        </p:nvSpPr>
        <p:spPr>
          <a:xfrm>
            <a:off x="7942350" y="4295125"/>
            <a:ext cx="1026600" cy="6771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latin typeface="Lato"/>
              <a:ea typeface="Lato"/>
              <a:cs typeface="Lato"/>
              <a:sym typeface="Lato"/>
            </a:endParaRPr>
          </a:p>
        </p:txBody>
      </p:sp>
      <p:sp>
        <p:nvSpPr>
          <p:cNvPr id="123" name="Google Shape;123;g1646f31eaf0_0_215"/>
          <p:cNvSpPr txBox="1"/>
          <p:nvPr/>
        </p:nvSpPr>
        <p:spPr>
          <a:xfrm>
            <a:off x="113375" y="1182625"/>
            <a:ext cx="6701100" cy="1722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18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a:p>
            <a:pPr indent="0" lvl="0" marL="0" marR="0" rtl="0" algn="l">
              <a:lnSpc>
                <a:spcPct val="115000"/>
              </a:lnSpc>
              <a:spcBef>
                <a:spcPts val="0"/>
              </a:spcBef>
              <a:spcAft>
                <a:spcPts val="0"/>
              </a:spcAft>
              <a:buClr>
                <a:srgbClr val="000000"/>
              </a:buClr>
              <a:buSzPts val="2400"/>
              <a:buFont typeface="Arial"/>
              <a:buNone/>
            </a:pPr>
            <a:r>
              <a:t/>
            </a:r>
            <a:endParaRPr b="1" i="0" sz="2400" u="none" cap="none" strike="noStrike">
              <a:solidFill>
                <a:schemeClr val="dk1"/>
              </a:solidFill>
              <a:latin typeface="Lato"/>
              <a:ea typeface="Lato"/>
              <a:cs typeface="Lato"/>
              <a:sym typeface="Lato"/>
            </a:endParaRPr>
          </a:p>
        </p:txBody>
      </p:sp>
      <p:sp>
        <p:nvSpPr>
          <p:cNvPr id="124" name="Google Shape;124;g1646f31eaf0_0_215"/>
          <p:cNvSpPr txBox="1"/>
          <p:nvPr/>
        </p:nvSpPr>
        <p:spPr>
          <a:xfrm>
            <a:off x="262025" y="185150"/>
            <a:ext cx="7832700" cy="631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400"/>
              <a:buFont typeface="Arial"/>
              <a:buNone/>
            </a:pPr>
            <a:r>
              <a:rPr b="1" i="0" lang="en-GB" sz="2900" u="none" cap="none" strike="noStrike">
                <a:solidFill>
                  <a:schemeClr val="lt1"/>
                </a:solidFill>
                <a:latin typeface="Lato"/>
                <a:ea typeface="Lato"/>
                <a:cs typeface="Lato"/>
                <a:sym typeface="Lato"/>
              </a:rPr>
              <a:t>How do people budget?</a:t>
            </a:r>
            <a:endParaRPr b="1" i="0" sz="2900" u="none" cap="none" strike="noStrike">
              <a:solidFill>
                <a:schemeClr val="lt1"/>
              </a:solidFill>
              <a:latin typeface="Lato"/>
              <a:ea typeface="Lato"/>
              <a:cs typeface="Lato"/>
              <a:sym typeface="Lato"/>
            </a:endParaRPr>
          </a:p>
        </p:txBody>
      </p:sp>
      <p:sp>
        <p:nvSpPr>
          <p:cNvPr id="125" name="Google Shape;125;g1646f31eaf0_0_215"/>
          <p:cNvSpPr txBox="1"/>
          <p:nvPr/>
        </p:nvSpPr>
        <p:spPr>
          <a:xfrm>
            <a:off x="360175" y="1215400"/>
            <a:ext cx="69858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i="0" lang="en-GB" sz="1800" u="none" cap="none" strike="noStrike">
                <a:solidFill>
                  <a:srgbClr val="000000"/>
                </a:solidFill>
                <a:latin typeface="Lato"/>
                <a:ea typeface="Lato"/>
                <a:cs typeface="Lato"/>
                <a:sym typeface="Lato"/>
              </a:rPr>
              <a:t>There are 2 main things to consider when it comes to budgeting:</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1" i="0" lang="en-GB" sz="1800" u="none" cap="none" strike="noStrike">
                <a:solidFill>
                  <a:schemeClr val="accent1"/>
                </a:solidFill>
                <a:latin typeface="Lato"/>
                <a:ea typeface="Lato"/>
                <a:cs typeface="Lato"/>
                <a:sym typeface="Lato"/>
              </a:rPr>
              <a:t>Income</a:t>
            </a:r>
            <a:r>
              <a:rPr b="1" i="0" lang="en-GB" sz="1800" u="none" cap="none" strike="noStrike">
                <a:solidFill>
                  <a:srgbClr val="000000"/>
                </a:solidFill>
                <a:latin typeface="Lato"/>
                <a:ea typeface="Lato"/>
                <a:cs typeface="Lato"/>
                <a:sym typeface="Lato"/>
              </a:rPr>
              <a:t> </a:t>
            </a:r>
            <a:r>
              <a:rPr i="0" lang="en-GB" sz="1800" u="none" cap="none" strike="noStrike">
                <a:solidFill>
                  <a:srgbClr val="000000"/>
                </a:solidFill>
                <a:latin typeface="Lato"/>
                <a:ea typeface="Lato"/>
                <a:cs typeface="Lato"/>
                <a:sym typeface="Lato"/>
              </a:rPr>
              <a:t>- how much money is available every month</a:t>
            </a:r>
            <a:endParaRPr i="0" sz="1800" u="none" cap="none" strike="noStrike">
              <a:solidFill>
                <a:srgbClr val="000000"/>
              </a:solidFill>
              <a:latin typeface="Lato"/>
              <a:ea typeface="Lato"/>
              <a:cs typeface="Lato"/>
              <a:sym typeface="Lato"/>
            </a:endParaRPr>
          </a:p>
          <a:p>
            <a:pPr indent="-342900" lvl="0" marL="457200" marR="0" rtl="0" algn="l">
              <a:lnSpc>
                <a:spcPct val="100000"/>
              </a:lnSpc>
              <a:spcBef>
                <a:spcPts val="0"/>
              </a:spcBef>
              <a:spcAft>
                <a:spcPts val="0"/>
              </a:spcAft>
              <a:buClr>
                <a:srgbClr val="000000"/>
              </a:buClr>
              <a:buSzPts val="1800"/>
              <a:buFont typeface="Lato"/>
              <a:buAutoNum type="arabicPeriod"/>
            </a:pPr>
            <a:r>
              <a:rPr b="1" i="0" lang="en-GB" sz="1800" u="none" cap="none" strike="noStrike">
                <a:solidFill>
                  <a:schemeClr val="accent1"/>
                </a:solidFill>
                <a:latin typeface="Lato"/>
                <a:ea typeface="Lato"/>
                <a:cs typeface="Lato"/>
                <a:sym typeface="Lato"/>
              </a:rPr>
              <a:t>Expenditures</a:t>
            </a:r>
            <a:r>
              <a:rPr b="1" i="0" lang="en-GB" sz="1800" u="none" cap="none" strike="noStrike">
                <a:solidFill>
                  <a:srgbClr val="000000"/>
                </a:solidFill>
                <a:latin typeface="Lato"/>
                <a:ea typeface="Lato"/>
                <a:cs typeface="Lato"/>
                <a:sym typeface="Lato"/>
              </a:rPr>
              <a:t> </a:t>
            </a:r>
            <a:r>
              <a:rPr i="0" lang="en-GB" sz="1800" u="none" cap="none" strike="noStrike">
                <a:solidFill>
                  <a:srgbClr val="000000"/>
                </a:solidFill>
                <a:latin typeface="Lato"/>
                <a:ea typeface="Lato"/>
                <a:cs typeface="Lato"/>
                <a:sym typeface="Lato"/>
              </a:rPr>
              <a:t>- payments that need to be made throughout the month. Some of these may be regular, others will vary</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i="0" lang="en-GB" sz="1800" u="none" cap="none" strike="noStrike">
                <a:solidFill>
                  <a:srgbClr val="000000"/>
                </a:solidFill>
                <a:latin typeface="Lato"/>
                <a:ea typeface="Lato"/>
                <a:cs typeface="Lato"/>
                <a:sym typeface="Lato"/>
              </a:rPr>
              <a:t>Then people can see how much left there is to spend on other </a:t>
            </a:r>
            <a:r>
              <a:rPr b="1" i="0" lang="en-GB" sz="1800" u="none" cap="none" strike="noStrike">
                <a:solidFill>
                  <a:srgbClr val="FF8022"/>
                </a:solidFill>
                <a:latin typeface="Lato"/>
                <a:ea typeface="Lato"/>
                <a:cs typeface="Lato"/>
                <a:sym typeface="Lato"/>
              </a:rPr>
              <a:t>needs</a:t>
            </a:r>
            <a:r>
              <a:rPr i="0" lang="en-GB" sz="1800" u="none" cap="none" strike="noStrike">
                <a:solidFill>
                  <a:srgbClr val="000000"/>
                </a:solidFill>
                <a:latin typeface="Lato"/>
                <a:ea typeface="Lato"/>
                <a:cs typeface="Lato"/>
                <a:sym typeface="Lato"/>
              </a:rPr>
              <a:t> and additional </a:t>
            </a:r>
            <a:r>
              <a:rPr b="1" i="0" lang="en-GB" sz="1800" u="none" cap="none" strike="noStrike">
                <a:solidFill>
                  <a:schemeClr val="accent2"/>
                </a:solidFill>
                <a:latin typeface="Lato"/>
                <a:ea typeface="Lato"/>
                <a:cs typeface="Lato"/>
                <a:sym typeface="Lato"/>
              </a:rPr>
              <a:t>wants</a:t>
            </a:r>
            <a:r>
              <a:rPr b="1" i="0" lang="en-GB" sz="1800" u="none" cap="none" strike="noStrike">
                <a:solidFill>
                  <a:srgbClr val="000000"/>
                </a:solidFill>
                <a:latin typeface="Lato"/>
                <a:ea typeface="Lato"/>
                <a:cs typeface="Lato"/>
                <a:sym typeface="Lato"/>
              </a:rPr>
              <a:t>,</a:t>
            </a:r>
            <a:r>
              <a:rPr i="0" lang="en-GB" sz="1800" u="none" cap="none" strike="noStrike">
                <a:solidFill>
                  <a:srgbClr val="000000"/>
                </a:solidFill>
                <a:latin typeface="Lato"/>
                <a:ea typeface="Lato"/>
                <a:cs typeface="Lato"/>
                <a:sym typeface="Lato"/>
              </a:rPr>
              <a:t> taking into account money they will want to </a:t>
            </a:r>
            <a:r>
              <a:rPr b="1" i="0" lang="en-GB" sz="1800" u="none" cap="none" strike="noStrike">
                <a:solidFill>
                  <a:schemeClr val="accent2"/>
                </a:solidFill>
                <a:latin typeface="Lato"/>
                <a:ea typeface="Lato"/>
                <a:cs typeface="Lato"/>
                <a:sym typeface="Lato"/>
              </a:rPr>
              <a:t>save for the future.</a:t>
            </a:r>
            <a:endParaRPr b="1" i="0" sz="1800" u="none" cap="none" strike="noStrike">
              <a:solidFill>
                <a:schemeClr val="accent2"/>
              </a:solidFill>
              <a:latin typeface="Lato"/>
              <a:ea typeface="Lato"/>
              <a:cs typeface="Lato"/>
              <a:sym typeface="Lato"/>
            </a:endParaRPr>
          </a:p>
        </p:txBody>
      </p:sp>
      <p:pic>
        <p:nvPicPr>
          <p:cNvPr id="126" name="Google Shape;126;g1646f31eaf0_0_215"/>
          <p:cNvPicPr preferRelativeResize="0"/>
          <p:nvPr/>
        </p:nvPicPr>
        <p:blipFill rotWithShape="1">
          <a:blip r:embed="rId3">
            <a:alphaModFix/>
          </a:blip>
          <a:srcRect b="0" l="0" r="0" t="0"/>
          <a:stretch/>
        </p:blipFill>
        <p:spPr>
          <a:xfrm rot="456549">
            <a:off x="7644100" y="2279448"/>
            <a:ext cx="1250225" cy="2722551"/>
          </a:xfrm>
          <a:prstGeom prst="rect">
            <a:avLst/>
          </a:prstGeom>
          <a:noFill/>
          <a:ln>
            <a:noFill/>
          </a:ln>
          <a:effectLst>
            <a:outerShdw blurRad="57150" rotWithShape="0" algn="bl" dir="5400000" dist="19050">
              <a:srgbClr val="000000">
                <a:alpha val="49411"/>
              </a:srgbClr>
            </a:outerShdw>
          </a:effectLst>
        </p:spPr>
      </p:pic>
      <p:sp>
        <p:nvSpPr>
          <p:cNvPr id="127" name="Google Shape;127;g1646f31eaf0_0_215"/>
          <p:cNvSpPr/>
          <p:nvPr/>
        </p:nvSpPr>
        <p:spPr>
          <a:xfrm>
            <a:off x="4919875" y="4235425"/>
            <a:ext cx="2426100" cy="779400"/>
          </a:xfrm>
          <a:prstGeom prst="rightArrow">
            <a:avLst>
              <a:gd fmla="val 50000" name="adj1"/>
              <a:gd fmla="val 50000" name="adj2"/>
            </a:avLst>
          </a:prstGeom>
          <a:solidFill>
            <a:schemeClr val="accent1"/>
          </a:solidFill>
          <a:ln cap="flat" cmpd="sng" w="9525">
            <a:solidFill>
              <a:schemeClr val="accent1"/>
            </a:solidFill>
            <a:prstDash val="solid"/>
            <a:round/>
            <a:headEnd len="sm" w="sm" type="none"/>
            <a:tailEnd len="sm" w="sm" type="none"/>
          </a:ln>
          <a:effectLst>
            <a:outerShdw blurRad="57150" rotWithShape="0" algn="bl" dir="5400000" dist="19050">
              <a:srgbClr val="000000">
                <a:alpha val="49411"/>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Arial"/>
                <a:ea typeface="Arial"/>
                <a:cs typeface="Arial"/>
                <a:sym typeface="Arial"/>
              </a:rPr>
              <a:t>Receipts can a be useful way of tracking spending</a:t>
            </a:r>
            <a:endParaRPr b="0" i="0" sz="13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