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39cfb1e9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39cfb1e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3.png"/><Relationship Id="rId6"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3316449" y="8033175"/>
            <a:ext cx="3945298" cy="1453300"/>
            <a:chOff x="3316449" y="8033175"/>
            <a:chExt cx="3945298" cy="1453300"/>
          </a:xfrm>
        </p:grpSpPr>
        <p:pic>
          <p:nvPicPr>
            <p:cNvPr id="55" name="Google Shape;55;p13"/>
            <p:cNvPicPr preferRelativeResize="0"/>
            <p:nvPr/>
          </p:nvPicPr>
          <p:blipFill>
            <a:blip r:embed="rId3">
              <a:alphaModFix/>
            </a:blip>
            <a:stretch>
              <a:fillRect/>
            </a:stretch>
          </p:blipFill>
          <p:spPr>
            <a:xfrm>
              <a:off x="3316449" y="8084025"/>
              <a:ext cx="3945298" cy="1402450"/>
            </a:xfrm>
            <a:prstGeom prst="rect">
              <a:avLst/>
            </a:prstGeom>
            <a:noFill/>
            <a:ln>
              <a:noFill/>
            </a:ln>
          </p:spPr>
        </p:pic>
        <p:sp>
          <p:nvSpPr>
            <p:cNvPr id="56" name="Google Shape;56;p13"/>
            <p:cNvSpPr/>
            <p:nvPr/>
          </p:nvSpPr>
          <p:spPr>
            <a:xfrm>
              <a:off x="5945525" y="8033175"/>
              <a:ext cx="506675" cy="630650"/>
            </a:xfrm>
            <a:custGeom>
              <a:rect b="b" l="l" r="r" t="t"/>
              <a:pathLst>
                <a:path extrusionOk="0" h="25226" w="20267">
                  <a:moveTo>
                    <a:pt x="9220" y="0"/>
                  </a:moveTo>
                  <a:lnTo>
                    <a:pt x="18441" y="4089"/>
                  </a:lnTo>
                  <a:lnTo>
                    <a:pt x="20267" y="22878"/>
                  </a:lnTo>
                  <a:lnTo>
                    <a:pt x="13395" y="25226"/>
                  </a:lnTo>
                  <a:lnTo>
                    <a:pt x="5828" y="24270"/>
                  </a:lnTo>
                  <a:lnTo>
                    <a:pt x="0" y="20703"/>
                  </a:lnTo>
                  <a:close/>
                </a:path>
              </a:pathLst>
            </a:custGeom>
            <a:solidFill>
              <a:schemeClr val="lt1"/>
            </a:solidFill>
            <a:ln>
              <a:noFill/>
            </a:ln>
          </p:spPr>
        </p:sp>
        <p:sp>
          <p:nvSpPr>
            <p:cNvPr id="57" name="Google Shape;57;p13"/>
            <p:cNvSpPr/>
            <p:nvPr/>
          </p:nvSpPr>
          <p:spPr>
            <a:xfrm>
              <a:off x="5991175" y="8409400"/>
              <a:ext cx="687200" cy="393625"/>
            </a:xfrm>
            <a:custGeom>
              <a:rect b="b" l="l" r="r" t="t"/>
              <a:pathLst>
                <a:path extrusionOk="0" h="15745" w="27488">
                  <a:moveTo>
                    <a:pt x="27488" y="15745"/>
                  </a:moveTo>
                  <a:lnTo>
                    <a:pt x="15832" y="5480"/>
                  </a:lnTo>
                  <a:lnTo>
                    <a:pt x="0" y="0"/>
                  </a:lnTo>
                </a:path>
              </a:pathLst>
            </a:custGeom>
            <a:noFill/>
            <a:ln cap="flat" cmpd="sng" w="19050">
              <a:solidFill>
                <a:schemeClr val="dk1"/>
              </a:solidFill>
              <a:prstDash val="solid"/>
              <a:round/>
              <a:headEnd len="med" w="med" type="none"/>
              <a:tailEnd len="med" w="med" type="none"/>
            </a:ln>
          </p:spPr>
        </p:sp>
      </p:grpSp>
      <p:sp>
        <p:nvSpPr>
          <p:cNvPr id="58" name="Google Shape;58;p13"/>
          <p:cNvSpPr txBox="1"/>
          <p:nvPr/>
        </p:nvSpPr>
        <p:spPr>
          <a:xfrm>
            <a:off x="540225" y="2150775"/>
            <a:ext cx="4885200" cy="289080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t/>
            </a:r>
            <a:endParaRPr sz="1050"/>
          </a:p>
          <a:p>
            <a:pPr indent="0" lvl="0" marL="0" rtl="0" algn="l">
              <a:spcBef>
                <a:spcPts val="0"/>
              </a:spcBef>
              <a:spcAft>
                <a:spcPts val="0"/>
              </a:spcAft>
              <a:buClr>
                <a:srgbClr val="000000"/>
              </a:buClr>
              <a:buSzPts val="1100"/>
              <a:buFont typeface="Arial"/>
              <a:buNone/>
            </a:pPr>
            <a:r>
              <a:t/>
            </a:r>
            <a:endParaRPr sz="1050"/>
          </a:p>
          <a:p>
            <a:pPr indent="457200" lvl="0" marL="0" rtl="0" algn="l">
              <a:lnSpc>
                <a:spcPct val="115000"/>
              </a:lnSpc>
              <a:spcBef>
                <a:spcPts val="0"/>
              </a:spcBef>
              <a:spcAft>
                <a:spcPts val="0"/>
              </a:spcAft>
              <a:buClr>
                <a:schemeClr val="dk1"/>
              </a:buClr>
              <a:buSzPts val="1100"/>
              <a:buFont typeface="Arial"/>
              <a:buNone/>
            </a:pPr>
            <a:r>
              <a:rPr lang="en" sz="1050">
                <a:solidFill>
                  <a:schemeClr val="dk1"/>
                </a:solidFill>
              </a:rPr>
              <a:t>A las 12:41 de la tarde, ¡se escuchó un fuerte PUM! Un tanque de acero enorme que contenía más de dos millones de galones de melaza explotó en el norte de la ciudad. Este fue un gran problema. La melaza es un jarabe oscuro, espeso y viscoso. La gente usa la melaza en muchas recetas diferentes, pero probablemente es mejor conocida como el ingrediente esencial de las galletas de jengibre.</a:t>
            </a:r>
            <a:endParaRPr sz="1050"/>
          </a:p>
          <a:p>
            <a:pPr indent="0" lvl="0" marL="0" rtl="0" algn="l">
              <a:spcBef>
                <a:spcPts val="0"/>
              </a:spcBef>
              <a:spcAft>
                <a:spcPts val="0"/>
              </a:spcAft>
              <a:buClr>
                <a:srgbClr val="000000"/>
              </a:buClr>
              <a:buSzPts val="1100"/>
              <a:buFont typeface="Arial"/>
              <a:buNone/>
            </a:pPr>
            <a:r>
              <a:t/>
            </a:r>
            <a:endParaRPr sz="1050"/>
          </a:p>
          <a:p>
            <a:pPr indent="457200" lvl="0" marL="0" rtl="0" algn="l">
              <a:lnSpc>
                <a:spcPct val="128571"/>
              </a:lnSpc>
              <a:spcBef>
                <a:spcPts val="0"/>
              </a:spcBef>
              <a:spcAft>
                <a:spcPts val="0"/>
              </a:spcAft>
              <a:buClr>
                <a:schemeClr val="dk1"/>
              </a:buClr>
              <a:buSzPts val="1100"/>
              <a:buFont typeface="Arial"/>
              <a:buNone/>
            </a:pPr>
            <a:r>
              <a:rPr lang="en" sz="1050">
                <a:solidFill>
                  <a:schemeClr val="dk1"/>
                </a:solidFill>
              </a:rPr>
              <a:t>¿Qué hizo que explotara este enorme tanque de melaza? Bueno, la melaza no siempre está sin hacer nada. A veces puede pasar por una reacción química. Y en ese día inusualmente cálido de enero, la melaza del tanque experimentó una reacción química que formó muchas burbujas de gas. Se formaron cada vez más burbujas, llenando el tanque con más y más gas. El gas hizo que la presión dentro del tanque subiera y subiera, hasta que: ¡PUM!</a:t>
            </a:r>
            <a:endParaRPr sz="1050">
              <a:solidFill>
                <a:schemeClr val="dk1"/>
              </a:solidFill>
            </a:endParaRPr>
          </a:p>
        </p:txBody>
      </p:sp>
      <p:grpSp>
        <p:nvGrpSpPr>
          <p:cNvPr id="59" name="Google Shape;59;p13"/>
          <p:cNvGrpSpPr/>
          <p:nvPr/>
        </p:nvGrpSpPr>
        <p:grpSpPr>
          <a:xfrm>
            <a:off x="-1961425" y="9209407"/>
            <a:ext cx="7487153" cy="391991"/>
            <a:chOff x="0" y="9175900"/>
            <a:chExt cx="7772400" cy="406925"/>
          </a:xfrm>
        </p:grpSpPr>
        <p:sp>
          <p:nvSpPr>
            <p:cNvPr id="60" name="Google Shape;60;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Chemical Reactions &amp; Properties of Matter</a:t>
              </a:r>
              <a:endParaRPr sz="900">
                <a:solidFill>
                  <a:schemeClr val="dk1"/>
                </a:solidFill>
              </a:endParaRPr>
            </a:p>
            <a:p>
              <a:pPr indent="0" lvl="0" marL="0" rtl="0" algn="ctr">
                <a:spcBef>
                  <a:spcPts val="0"/>
                </a:spcBef>
                <a:spcAft>
                  <a:spcPts val="0"/>
                </a:spcAft>
                <a:buNone/>
              </a:pPr>
              <a:r>
                <a:t/>
              </a:r>
              <a:endParaRPr sz="900"/>
            </a:p>
          </p:txBody>
        </p:sp>
        <p:pic>
          <p:nvPicPr>
            <p:cNvPr id="61" name="Google Shape;61;p13"/>
            <p:cNvPicPr preferRelativeResize="0"/>
            <p:nvPr/>
          </p:nvPicPr>
          <p:blipFill rotWithShape="1">
            <a:blip r:embed="rId4">
              <a:alphaModFix/>
            </a:blip>
            <a:srcRect b="-34811" l="0" r="-3852" t="-11579"/>
            <a:stretch/>
          </p:blipFill>
          <p:spPr>
            <a:xfrm>
              <a:off x="3004538" y="9175900"/>
              <a:ext cx="1763323" cy="328500"/>
            </a:xfrm>
            <a:prstGeom prst="rect">
              <a:avLst/>
            </a:prstGeom>
            <a:noFill/>
            <a:ln>
              <a:noFill/>
            </a:ln>
          </p:spPr>
        </p:pic>
      </p:grpSp>
      <p:sp>
        <p:nvSpPr>
          <p:cNvPr id="62" name="Google Shape;62;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chemeClr val="dk1"/>
                </a:solidFill>
              </a:rPr>
              <a:t>Nombr</a:t>
            </a:r>
            <a:r>
              <a:rPr lang="en" sz="1100">
                <a:solidFill>
                  <a:schemeClr val="dk1"/>
                </a:solidFill>
              </a:rPr>
              <a:t>e:</a:t>
            </a:r>
            <a:r>
              <a:rPr lang="en" sz="1100">
                <a:solidFill>
                  <a:srgbClr val="000000"/>
                </a:solidFill>
              </a:rPr>
              <a:t> </a:t>
            </a:r>
            <a:r>
              <a:rPr lang="en" sz="1100">
                <a:solidFill>
                  <a:srgbClr val="B7B7B7"/>
                </a:solidFill>
              </a:rPr>
              <a:t>_____________________</a:t>
            </a:r>
            <a:endParaRPr sz="1100">
              <a:solidFill>
                <a:srgbClr val="B7B7B7"/>
              </a:solidFill>
            </a:endParaRPr>
          </a:p>
        </p:txBody>
      </p:sp>
      <p:sp>
        <p:nvSpPr>
          <p:cNvPr id="63" name="Google Shape;63;p13"/>
          <p:cNvSpPr txBox="1"/>
          <p:nvPr/>
        </p:nvSpPr>
        <p:spPr>
          <a:xfrm>
            <a:off x="463875" y="499550"/>
            <a:ext cx="6880800" cy="831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300">
                <a:solidFill>
                  <a:schemeClr val="dk1"/>
                </a:solidFill>
                <a:latin typeface="Londrina Shadow"/>
                <a:ea typeface="Londrina Shadow"/>
                <a:cs typeface="Londrina Shadow"/>
                <a:sym typeface="Londrina Shadow"/>
              </a:rPr>
              <a:t>La gran i</a:t>
            </a:r>
            <a:r>
              <a:rPr b="1" lang="en" sz="4300">
                <a:solidFill>
                  <a:schemeClr val="dk1"/>
                </a:solidFill>
                <a:latin typeface="Londrina Shadow"/>
                <a:ea typeface="Londrina Shadow"/>
                <a:cs typeface="Londrina Shadow"/>
                <a:sym typeface="Londrina Shadow"/>
              </a:rPr>
              <a:t>nundación</a:t>
            </a:r>
            <a:r>
              <a:rPr b="1" lang="en" sz="4300">
                <a:solidFill>
                  <a:schemeClr val="dk1"/>
                </a:solidFill>
                <a:latin typeface="Londrina Shadow"/>
                <a:ea typeface="Londrina Shadow"/>
                <a:cs typeface="Londrina Shadow"/>
                <a:sym typeface="Londrina Shadow"/>
              </a:rPr>
              <a:t> de melaza</a:t>
            </a:r>
            <a:endParaRPr b="1" sz="4300">
              <a:solidFill>
                <a:schemeClr val="dk1"/>
              </a:solidFill>
              <a:latin typeface="Londrina Shadow"/>
              <a:ea typeface="Londrina Shadow"/>
              <a:cs typeface="Londrina Shadow"/>
              <a:sym typeface="Londrina Shadow"/>
            </a:endParaRPr>
          </a:p>
        </p:txBody>
      </p:sp>
      <p:sp>
        <p:nvSpPr>
          <p:cNvPr id="64" name="Google Shape;64;p13"/>
          <p:cNvSpPr/>
          <p:nvPr/>
        </p:nvSpPr>
        <p:spPr>
          <a:xfrm>
            <a:off x="464050" y="1368776"/>
            <a:ext cx="6880926" cy="60149"/>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5" name="Google Shape;65;p13"/>
          <p:cNvSpPr txBox="1"/>
          <p:nvPr/>
        </p:nvSpPr>
        <p:spPr>
          <a:xfrm>
            <a:off x="463875" y="1502800"/>
            <a:ext cx="6880800" cy="797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500">
                <a:solidFill>
                  <a:schemeClr val="dk1"/>
                </a:solidFill>
                <a:latin typeface="Poppins SemiBold"/>
                <a:ea typeface="Poppins SemiBold"/>
                <a:cs typeface="Poppins SemiBold"/>
                <a:sym typeface="Poppins SemiBold"/>
              </a:rPr>
              <a:t>El</a:t>
            </a:r>
            <a:r>
              <a:rPr lang="en" sz="1500">
                <a:solidFill>
                  <a:schemeClr val="dk1"/>
                </a:solidFill>
                <a:latin typeface="Poppins SemiBold"/>
                <a:ea typeface="Poppins SemiBold"/>
                <a:cs typeface="Poppins SemiBold"/>
                <a:sym typeface="Poppins SemiBold"/>
              </a:rPr>
              <a:t> 15 de enero de 1919 empezó como cualquier día normal en Boston.</a:t>
            </a:r>
            <a:r>
              <a:rPr lang="en" sz="1100">
                <a:solidFill>
                  <a:schemeClr val="dk1"/>
                </a:solidFill>
              </a:rPr>
              <a:t> </a:t>
            </a:r>
            <a:r>
              <a:rPr lang="en" sz="1050">
                <a:solidFill>
                  <a:schemeClr val="dk1"/>
                </a:solidFill>
              </a:rPr>
              <a:t>Los niños caminaron para llegar a la escuela. Los trabajadores viajaron a sus trabajos con prisa. Los compradores andaban de compras en las tiendas. Pero todo eso fue antes de la gran inundación de melaza.</a:t>
            </a:r>
            <a:endParaRPr sz="1050"/>
          </a:p>
        </p:txBody>
      </p:sp>
      <p:sp>
        <p:nvSpPr>
          <p:cNvPr id="66" name="Google Shape;66;p13"/>
          <p:cNvSpPr txBox="1"/>
          <p:nvPr/>
        </p:nvSpPr>
        <p:spPr>
          <a:xfrm>
            <a:off x="464050" y="5041575"/>
            <a:ext cx="6914400" cy="2890800"/>
          </a:xfrm>
          <a:prstGeom prst="rect">
            <a:avLst/>
          </a:prstGeom>
          <a:noFill/>
          <a:ln>
            <a:noFill/>
          </a:ln>
        </p:spPr>
        <p:txBody>
          <a:bodyPr anchorCtr="0" anchor="t" bIns="91425" lIns="91425" spcFirstLastPara="1" rIns="91425" wrap="square" tIns="91425">
            <a:noAutofit/>
          </a:bodyPr>
          <a:lstStyle/>
          <a:p>
            <a:pPr indent="457200" lvl="0" marL="0" rtl="0" algn="l">
              <a:lnSpc>
                <a:spcPct val="115000"/>
              </a:lnSpc>
              <a:spcBef>
                <a:spcPts val="0"/>
              </a:spcBef>
              <a:spcAft>
                <a:spcPts val="0"/>
              </a:spcAft>
              <a:buClr>
                <a:schemeClr val="dk1"/>
              </a:buClr>
              <a:buSzPts val="1100"/>
              <a:buFont typeface="Arial"/>
              <a:buNone/>
            </a:pPr>
            <a:r>
              <a:rPr lang="en" sz="1050">
                <a:solidFill>
                  <a:schemeClr val="dk1"/>
                </a:solidFill>
              </a:rPr>
              <a:t>El tanque de acero enorme lleno de melaza se abrió y una ola de melaza inundó las calles. La gente huyó en todas direcciones. Un niño llamado Antonio, que caminaba a casa después de salir de clases, gritó de terror. Corrió lo más rápido que pudo. Pero fue arrastrado por la inundación junto con carros, caballos, botes de basura, personas, perros y otras cosas.</a:t>
            </a:r>
            <a:endParaRPr sz="1050">
              <a:solidFill>
                <a:schemeClr val="dk1"/>
              </a:solidFill>
            </a:endParaRPr>
          </a:p>
          <a:p>
            <a:pPr indent="457200" lvl="0" marL="0" rtl="0" algn="l">
              <a:spcBef>
                <a:spcPts val="0"/>
              </a:spcBef>
              <a:spcAft>
                <a:spcPts val="0"/>
              </a:spcAft>
              <a:buClr>
                <a:schemeClr val="dk1"/>
              </a:buClr>
              <a:buSzPts val="1100"/>
              <a:buFont typeface="Arial"/>
              <a:buNone/>
            </a:pPr>
            <a:r>
              <a:t/>
            </a:r>
            <a:endParaRPr sz="1050">
              <a:solidFill>
                <a:schemeClr val="dk1"/>
              </a:solidFill>
            </a:endParaRPr>
          </a:p>
          <a:p>
            <a:pPr indent="457200" lvl="0" marL="0" rtl="0" algn="l">
              <a:lnSpc>
                <a:spcPct val="115000"/>
              </a:lnSpc>
              <a:spcBef>
                <a:spcPts val="0"/>
              </a:spcBef>
              <a:spcAft>
                <a:spcPts val="0"/>
              </a:spcAft>
              <a:buClr>
                <a:schemeClr val="dk1"/>
              </a:buClr>
              <a:buSzPts val="1100"/>
              <a:buFont typeface="Arial"/>
              <a:buNone/>
            </a:pPr>
            <a:r>
              <a:rPr lang="en" sz="1050">
                <a:solidFill>
                  <a:schemeClr val="dk1"/>
                </a:solidFill>
              </a:rPr>
              <a:t>Cuando se puso el sol, la melaza se enfrió. Y cuando la melaza se enfría, se vuelve más espesa y pegajosa. El problema de la ola aterradora de jarabe que se movía rápidamente hace unas horas, se convirtió en un tipo de problema diferente: ahora había una capa azucarada y pegajosa que cubría todo. Los rescatistas salvaron a todas las personas que pudieron. Pero después de cuatro días y cuatro noches, finalmente dejaron de buscar sobrevivientes. Al final, 21 personas murieron en la inundación.</a:t>
            </a:r>
            <a:endParaRPr sz="1050">
              <a:solidFill>
                <a:schemeClr val="dk1"/>
              </a:solidFill>
            </a:endParaRPr>
          </a:p>
          <a:p>
            <a:pPr indent="457200" lvl="0" marL="0" rtl="0" algn="l">
              <a:spcBef>
                <a:spcPts val="0"/>
              </a:spcBef>
              <a:spcAft>
                <a:spcPts val="0"/>
              </a:spcAft>
              <a:buClr>
                <a:schemeClr val="dk1"/>
              </a:buClr>
              <a:buSzPts val="1100"/>
              <a:buFont typeface="Arial"/>
              <a:buNone/>
            </a:pPr>
            <a:r>
              <a:t/>
            </a:r>
            <a:endParaRPr sz="1050">
              <a:solidFill>
                <a:schemeClr val="dk1"/>
              </a:solidFill>
            </a:endParaRPr>
          </a:p>
          <a:p>
            <a:pPr indent="0" lvl="0" marL="0" rtl="0" algn="l">
              <a:lnSpc>
                <a:spcPct val="128571"/>
              </a:lnSpc>
              <a:spcBef>
                <a:spcPts val="0"/>
              </a:spcBef>
              <a:spcAft>
                <a:spcPts val="0"/>
              </a:spcAft>
              <a:buClr>
                <a:schemeClr val="dk1"/>
              </a:buClr>
              <a:buSzPts val="1100"/>
              <a:buFont typeface="Arial"/>
              <a:buNone/>
            </a:pPr>
            <a:r>
              <a:rPr lang="en" sz="1050">
                <a:solidFill>
                  <a:schemeClr val="dk1"/>
                </a:solidFill>
              </a:rPr>
              <a:t>Pero el pequeño Antonio fue uno de los afortunados. Un bombero vio al niño luchando entre la melaza, se metió y lo sacó. Antonio se despertó en un hospital, pegajoso y oliendo a azúcar… pero vivo.</a:t>
            </a:r>
            <a:endParaRPr sz="1050">
              <a:solidFill>
                <a:schemeClr val="dk1"/>
              </a:solidFill>
            </a:endParaRPr>
          </a:p>
          <a:p>
            <a:pPr indent="0" lvl="0" marL="0" rtl="0" algn="l">
              <a:spcBef>
                <a:spcPts val="0"/>
              </a:spcBef>
              <a:spcAft>
                <a:spcPts val="0"/>
              </a:spcAft>
              <a:buNone/>
            </a:pPr>
            <a:r>
              <a:t/>
            </a:r>
            <a:endParaRPr sz="1050">
              <a:solidFill>
                <a:schemeClr val="dk2"/>
              </a:solidFill>
            </a:endParaRPr>
          </a:p>
        </p:txBody>
      </p:sp>
      <p:sp>
        <p:nvSpPr>
          <p:cNvPr id="67" name="Google Shape;67;p13"/>
          <p:cNvSpPr txBox="1"/>
          <p:nvPr/>
        </p:nvSpPr>
        <p:spPr>
          <a:xfrm>
            <a:off x="464050" y="7688950"/>
            <a:ext cx="3867000" cy="1161900"/>
          </a:xfrm>
          <a:prstGeom prst="rect">
            <a:avLst/>
          </a:prstGeom>
          <a:noFill/>
          <a:ln>
            <a:noFill/>
          </a:ln>
        </p:spPr>
        <p:txBody>
          <a:bodyPr anchorCtr="0" anchor="t" bIns="91425" lIns="91425" spcFirstLastPara="1" rIns="91425" wrap="square" tIns="91425">
            <a:noAutofit/>
          </a:bodyPr>
          <a:lstStyle/>
          <a:p>
            <a:pPr indent="457200" lvl="0" marL="0" rtl="0" algn="l">
              <a:lnSpc>
                <a:spcPct val="128571"/>
              </a:lnSpc>
              <a:spcBef>
                <a:spcPts val="0"/>
              </a:spcBef>
              <a:spcAft>
                <a:spcPts val="0"/>
              </a:spcAft>
              <a:buClr>
                <a:schemeClr val="dk1"/>
              </a:buClr>
              <a:buSzPts val="1100"/>
              <a:buFont typeface="Arial"/>
              <a:buNone/>
            </a:pPr>
            <a:r>
              <a:rPr lang="en" sz="1050">
                <a:solidFill>
                  <a:schemeClr val="dk1"/>
                </a:solidFill>
              </a:rPr>
              <a:t>Tomó mucho tiempo limpiar la </a:t>
            </a:r>
            <a:r>
              <a:rPr lang="en" sz="1050">
                <a:solidFill>
                  <a:schemeClr val="dk1"/>
                </a:solidFill>
              </a:rPr>
              <a:t>ciudad</a:t>
            </a:r>
            <a:r>
              <a:rPr lang="en" sz="1050">
                <a:solidFill>
                  <a:schemeClr val="dk1"/>
                </a:solidFill>
              </a:rPr>
              <a:t>. El agua en el puerto de la ciudad permaneció café hasta el verano. Pero los sobrevivientes de la gran inundación de melaza nunca olvidarán lo dulce que olía el aire en Boston en esos días.</a:t>
            </a:r>
            <a:endParaRPr sz="1050">
              <a:solidFill>
                <a:schemeClr val="dk2"/>
              </a:solidFill>
            </a:endParaRPr>
          </a:p>
          <a:p>
            <a:pPr indent="0" lvl="0" marL="0" rtl="0" algn="l">
              <a:spcBef>
                <a:spcPts val="0"/>
              </a:spcBef>
              <a:spcAft>
                <a:spcPts val="0"/>
              </a:spcAft>
              <a:buNone/>
            </a:pPr>
            <a:r>
              <a:t/>
            </a:r>
            <a:endParaRPr sz="1050">
              <a:solidFill>
                <a:schemeClr val="dk2"/>
              </a:solidFill>
            </a:endParaRPr>
          </a:p>
        </p:txBody>
      </p:sp>
      <p:grpSp>
        <p:nvGrpSpPr>
          <p:cNvPr id="68" name="Google Shape;68;p13"/>
          <p:cNvGrpSpPr/>
          <p:nvPr/>
        </p:nvGrpSpPr>
        <p:grpSpPr>
          <a:xfrm>
            <a:off x="5425525" y="2668775"/>
            <a:ext cx="2156151" cy="2372812"/>
            <a:chOff x="5273125" y="2668775"/>
            <a:chExt cx="2156151" cy="2372812"/>
          </a:xfrm>
        </p:grpSpPr>
        <p:grpSp>
          <p:nvGrpSpPr>
            <p:cNvPr id="69" name="Google Shape;69;p13"/>
            <p:cNvGrpSpPr/>
            <p:nvPr/>
          </p:nvGrpSpPr>
          <p:grpSpPr>
            <a:xfrm>
              <a:off x="5273125" y="2668775"/>
              <a:ext cx="2156151" cy="2372812"/>
              <a:chOff x="5273125" y="2668775"/>
              <a:chExt cx="2156151" cy="2372812"/>
            </a:xfrm>
          </p:grpSpPr>
          <p:sp>
            <p:nvSpPr>
              <p:cNvPr id="70" name="Google Shape;70;p13"/>
              <p:cNvSpPr txBox="1"/>
              <p:nvPr/>
            </p:nvSpPr>
            <p:spPr>
              <a:xfrm>
                <a:off x="5312377" y="4483587"/>
                <a:ext cx="1133700" cy="55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Poppins SemiBold"/>
                    <a:ea typeface="Poppins SemiBold"/>
                    <a:cs typeface="Poppins SemiBold"/>
                    <a:sym typeface="Poppins SemiBold"/>
                  </a:rPr>
                  <a:t>melaza</a:t>
                </a:r>
                <a:endParaRPr>
                  <a:solidFill>
                    <a:schemeClr val="dk1"/>
                  </a:solidFill>
                  <a:latin typeface="Poppins SemiBold"/>
                  <a:ea typeface="Poppins SemiBold"/>
                  <a:cs typeface="Poppins SemiBold"/>
                  <a:sym typeface="Poppins SemiBold"/>
                </a:endParaRPr>
              </a:p>
            </p:txBody>
          </p:sp>
          <p:grpSp>
            <p:nvGrpSpPr>
              <p:cNvPr id="71" name="Google Shape;71;p13"/>
              <p:cNvGrpSpPr/>
              <p:nvPr/>
            </p:nvGrpSpPr>
            <p:grpSpPr>
              <a:xfrm>
                <a:off x="5273125" y="2668775"/>
                <a:ext cx="2156151" cy="2241550"/>
                <a:chOff x="5273125" y="2668775"/>
                <a:chExt cx="2156151" cy="2241550"/>
              </a:xfrm>
            </p:grpSpPr>
            <p:pic>
              <p:nvPicPr>
                <p:cNvPr id="72" name="Google Shape;72;p13"/>
                <p:cNvPicPr preferRelativeResize="0"/>
                <p:nvPr/>
              </p:nvPicPr>
              <p:blipFill>
                <a:blip r:embed="rId5">
                  <a:alphaModFix/>
                </a:blip>
                <a:stretch>
                  <a:fillRect/>
                </a:stretch>
              </p:blipFill>
              <p:spPr>
                <a:xfrm>
                  <a:off x="5273125" y="2668775"/>
                  <a:ext cx="1266426" cy="1737175"/>
                </a:xfrm>
                <a:prstGeom prst="rect">
                  <a:avLst/>
                </a:prstGeom>
                <a:noFill/>
                <a:ln>
                  <a:noFill/>
                </a:ln>
              </p:spPr>
            </p:pic>
            <p:pic>
              <p:nvPicPr>
                <p:cNvPr id="73" name="Google Shape;73;p13"/>
                <p:cNvPicPr preferRelativeResize="0"/>
                <p:nvPr/>
              </p:nvPicPr>
              <p:blipFill>
                <a:blip r:embed="rId6">
                  <a:alphaModFix/>
                </a:blip>
                <a:stretch>
                  <a:fillRect/>
                </a:stretch>
              </p:blipFill>
              <p:spPr>
                <a:xfrm rot="603179">
                  <a:off x="6363112" y="3844162"/>
                  <a:ext cx="987552" cy="987552"/>
                </a:xfrm>
                <a:prstGeom prst="rect">
                  <a:avLst/>
                </a:prstGeom>
                <a:noFill/>
                <a:ln>
                  <a:noFill/>
                </a:ln>
              </p:spPr>
            </p:pic>
          </p:grpSp>
        </p:grpSp>
        <p:sp>
          <p:nvSpPr>
            <p:cNvPr id="74" name="Google Shape;74;p13"/>
            <p:cNvSpPr/>
            <p:nvPr/>
          </p:nvSpPr>
          <p:spPr>
            <a:xfrm>
              <a:off x="5680248" y="3581300"/>
              <a:ext cx="98428" cy="347427"/>
            </a:xfrm>
            <a:custGeom>
              <a:rect b="b" l="l" r="r" t="t"/>
              <a:pathLst>
                <a:path extrusionOk="0" h="36247" w="10885">
                  <a:moveTo>
                    <a:pt x="10422" y="0"/>
                  </a:moveTo>
                  <a:lnTo>
                    <a:pt x="8106" y="3242"/>
                  </a:lnTo>
                  <a:lnTo>
                    <a:pt x="8106" y="8338"/>
                  </a:lnTo>
                  <a:lnTo>
                    <a:pt x="7411" y="14591"/>
                  </a:lnTo>
                  <a:lnTo>
                    <a:pt x="6137" y="17139"/>
                  </a:lnTo>
                  <a:lnTo>
                    <a:pt x="6369" y="21076"/>
                  </a:lnTo>
                  <a:lnTo>
                    <a:pt x="5443" y="23045"/>
                  </a:lnTo>
                  <a:lnTo>
                    <a:pt x="4053" y="26288"/>
                  </a:lnTo>
                  <a:lnTo>
                    <a:pt x="4285" y="28835"/>
                  </a:lnTo>
                  <a:lnTo>
                    <a:pt x="3011" y="29414"/>
                  </a:lnTo>
                  <a:lnTo>
                    <a:pt x="1389" y="31499"/>
                  </a:lnTo>
                  <a:lnTo>
                    <a:pt x="1968" y="33004"/>
                  </a:lnTo>
                  <a:lnTo>
                    <a:pt x="1274" y="34510"/>
                  </a:lnTo>
                  <a:lnTo>
                    <a:pt x="0" y="36247"/>
                  </a:lnTo>
                  <a:lnTo>
                    <a:pt x="10885" y="36247"/>
                  </a:lnTo>
                  <a:close/>
                </a:path>
              </a:pathLst>
            </a:custGeom>
            <a:solidFill>
              <a:srgbClr val="434343"/>
            </a:solidFill>
            <a:ln>
              <a:noFill/>
            </a:ln>
          </p:spPr>
        </p:sp>
        <p:sp>
          <p:nvSpPr>
            <p:cNvPr id="75" name="Google Shape;75;p13"/>
            <p:cNvSpPr/>
            <p:nvPr/>
          </p:nvSpPr>
          <p:spPr>
            <a:xfrm flipH="1">
              <a:off x="5864481" y="3571550"/>
              <a:ext cx="24219" cy="347427"/>
            </a:xfrm>
            <a:custGeom>
              <a:rect b="b" l="l" r="r" t="t"/>
              <a:pathLst>
                <a:path extrusionOk="0" h="36247" w="10885">
                  <a:moveTo>
                    <a:pt x="10422" y="0"/>
                  </a:moveTo>
                  <a:lnTo>
                    <a:pt x="8106" y="3242"/>
                  </a:lnTo>
                  <a:lnTo>
                    <a:pt x="8106" y="8338"/>
                  </a:lnTo>
                  <a:lnTo>
                    <a:pt x="7411" y="14591"/>
                  </a:lnTo>
                  <a:lnTo>
                    <a:pt x="6137" y="17139"/>
                  </a:lnTo>
                  <a:lnTo>
                    <a:pt x="6369" y="21076"/>
                  </a:lnTo>
                  <a:lnTo>
                    <a:pt x="5443" y="23045"/>
                  </a:lnTo>
                  <a:lnTo>
                    <a:pt x="4053" y="26288"/>
                  </a:lnTo>
                  <a:lnTo>
                    <a:pt x="4285" y="28835"/>
                  </a:lnTo>
                  <a:lnTo>
                    <a:pt x="3011" y="29414"/>
                  </a:lnTo>
                  <a:lnTo>
                    <a:pt x="1389" y="31499"/>
                  </a:lnTo>
                  <a:lnTo>
                    <a:pt x="1968" y="33004"/>
                  </a:lnTo>
                  <a:lnTo>
                    <a:pt x="1274" y="34510"/>
                  </a:lnTo>
                  <a:lnTo>
                    <a:pt x="0" y="36247"/>
                  </a:lnTo>
                  <a:lnTo>
                    <a:pt x="10885" y="36247"/>
                  </a:lnTo>
                  <a:close/>
                </a:path>
              </a:pathLst>
            </a:custGeom>
            <a:solidFill>
              <a:srgbClr val="434343"/>
            </a:solidFill>
            <a:ln>
              <a:noFill/>
            </a:ln>
          </p:spPr>
        </p:sp>
        <p:sp>
          <p:nvSpPr>
            <p:cNvPr id="76" name="Google Shape;76;p13"/>
            <p:cNvSpPr/>
            <p:nvPr/>
          </p:nvSpPr>
          <p:spPr>
            <a:xfrm>
              <a:off x="5654200" y="3581300"/>
              <a:ext cx="124475" cy="347425"/>
            </a:xfrm>
            <a:custGeom>
              <a:rect b="b" l="l" r="r" t="t"/>
              <a:pathLst>
                <a:path extrusionOk="0" h="13897" w="4979">
                  <a:moveTo>
                    <a:pt x="4812" y="0"/>
                  </a:moveTo>
                  <a:lnTo>
                    <a:pt x="3974" y="1243"/>
                  </a:lnTo>
                  <a:lnTo>
                    <a:pt x="3974" y="3197"/>
                  </a:lnTo>
                  <a:lnTo>
                    <a:pt x="3722" y="5594"/>
                  </a:lnTo>
                  <a:lnTo>
                    <a:pt x="3262" y="6571"/>
                  </a:lnTo>
                  <a:lnTo>
                    <a:pt x="3346" y="8081"/>
                  </a:lnTo>
                  <a:lnTo>
                    <a:pt x="3011" y="8835"/>
                  </a:lnTo>
                  <a:lnTo>
                    <a:pt x="2508" y="10079"/>
                  </a:lnTo>
                  <a:lnTo>
                    <a:pt x="2592" y="11055"/>
                  </a:lnTo>
                  <a:lnTo>
                    <a:pt x="1621" y="11464"/>
                  </a:lnTo>
                  <a:lnTo>
                    <a:pt x="1158" y="12275"/>
                  </a:lnTo>
                  <a:lnTo>
                    <a:pt x="695" y="12854"/>
                  </a:lnTo>
                  <a:lnTo>
                    <a:pt x="0" y="13201"/>
                  </a:lnTo>
                  <a:lnTo>
                    <a:pt x="1042" y="13897"/>
                  </a:lnTo>
                  <a:lnTo>
                    <a:pt x="4979" y="13897"/>
                  </a:lnTo>
                  <a:close/>
                </a:path>
              </a:pathLst>
            </a:custGeom>
            <a:solidFill>
              <a:srgbClr val="434343"/>
            </a:solidFill>
            <a:ln>
              <a:noFill/>
            </a:ln>
          </p:spPr>
        </p:sp>
      </p:gr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