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2A7CEB-F57C-49E4-880F-13046D7A174E}">
  <a:tblStyle styleId="{142A7CEB-F57C-49E4-880F-13046D7A174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dk1"/>
                </a:solidFill>
                <a:latin typeface="Arial"/>
                <a:ea typeface="Arial"/>
                <a:cs typeface="Arial"/>
                <a:sym typeface="Arial"/>
              </a:rPr>
              <a:t>How does our research match up to this notion that instructional leadership is the key to effective principals</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Instructional leadership</a:t>
            </a:r>
            <a:r>
              <a:rPr b="0" i="0" lang="en-US" sz="1200" u="none" cap="none" strike="noStrike">
                <a:solidFill>
                  <a:schemeClr val="dk1"/>
                </a:solidFill>
                <a:latin typeface="Arial"/>
                <a:ea typeface="Arial"/>
                <a:cs typeface="Arial"/>
                <a:sym typeface="Arial"/>
              </a:rPr>
              <a:t>: an approach in which the principal encourages educational achievement by making instructional quality the top priority of the school.</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Transformational leadership</a:t>
            </a:r>
            <a:r>
              <a:rPr b="0" i="0" lang="en-US" sz="1200" u="none" cap="none" strike="noStrike">
                <a:solidFill>
                  <a:schemeClr val="dk1"/>
                </a:solidFill>
                <a:latin typeface="Arial"/>
                <a:ea typeface="Arial"/>
                <a:cs typeface="Arial"/>
                <a:sym typeface="Arial"/>
              </a:rPr>
              <a:t>: an approach in which the principal provides motivation through inspiration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67" name="Google Shape;167;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1" i="0" lang="en-US" sz="1200" u="none" cap="none" strike="noStrike">
                <a:solidFill>
                  <a:schemeClr val="dk1"/>
                </a:solidFill>
                <a:latin typeface="Arial"/>
                <a:ea typeface="Arial"/>
                <a:cs typeface="Arial"/>
                <a:sym typeface="Arial"/>
              </a:rPr>
              <a:t>Setting the standards and goals</a:t>
            </a:r>
            <a:r>
              <a:rPr b="0" i="0" lang="en-US" sz="1200" u="none" cap="none" strike="noStrike">
                <a:solidFill>
                  <a:schemeClr val="dk1"/>
                </a:solidFill>
                <a:latin typeface="Arial"/>
                <a:ea typeface="Arial"/>
                <a:cs typeface="Arial"/>
                <a:sym typeface="Arial"/>
              </a:rPr>
              <a:t>, communicating expectations, sustain expectations over time, monitoring learning goals, and involve staff in the process</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Strategic Resourcing</a:t>
            </a:r>
            <a:r>
              <a:rPr b="0" i="0" lang="en-US" sz="1200" u="none" cap="none" strike="noStrike">
                <a:solidFill>
                  <a:schemeClr val="dk1"/>
                </a:solidFill>
                <a:latin typeface="Arial"/>
                <a:ea typeface="Arial"/>
                <a:cs typeface="Arial"/>
                <a:sym typeface="Arial"/>
              </a:rPr>
              <a:t>: Aligning and allocating resources to teaching goals, and maintaining recruitment and hiring.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Teaching and Curriculum</a:t>
            </a:r>
            <a:r>
              <a:rPr b="0" i="0" lang="en-US" sz="1200" u="none" cap="none" strike="noStrike">
                <a:solidFill>
                  <a:schemeClr val="dk1"/>
                </a:solidFill>
                <a:latin typeface="Arial"/>
                <a:ea typeface="Arial"/>
                <a:cs typeface="Arial"/>
                <a:sym typeface="Arial"/>
              </a:rPr>
              <a:t>: Having a direct role in the support and evaluation of teaching, regular visits, on-going formative and summative feedback, direct oversight of curriculum, coordination across classrooms and levels, and aligning goals to curriculum and teaching.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Teacher Development</a:t>
            </a:r>
            <a:r>
              <a:rPr b="0" i="0" lang="en-US" sz="1200" u="none" cap="none" strike="noStrike">
                <a:solidFill>
                  <a:schemeClr val="dk1"/>
                </a:solidFill>
                <a:latin typeface="Arial"/>
                <a:ea typeface="Arial"/>
                <a:cs typeface="Arial"/>
                <a:sym typeface="Arial"/>
              </a:rPr>
              <a:t>: Promoting and participating in informal and formal development</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Supportive Environment</a:t>
            </a:r>
            <a:r>
              <a:rPr b="0" i="0" lang="en-US" sz="1200" u="none" cap="none" strike="noStrike">
                <a:solidFill>
                  <a:schemeClr val="dk1"/>
                </a:solidFill>
                <a:latin typeface="Arial"/>
                <a:ea typeface="Arial"/>
                <a:cs typeface="Arial"/>
                <a:sym typeface="Arial"/>
              </a:rPr>
              <a:t>: Assuring and protecting time for teaching by reducing external pressures and interruptions, and establishing and supporting orderly classroom environments (classroom management and climate).</a:t>
            </a:r>
            <a:endParaRPr/>
          </a:p>
        </p:txBody>
      </p:sp>
      <p:sp>
        <p:nvSpPr>
          <p:cNvPr id="179" name="Google Shape;179;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87" name="Google Shape;187;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5" name="Google Shape;195;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This is not a surprise as Randy will present; Principals aren’t trained in the area that make a difference and are not comfortable, find the other roles more reinforcing, and they are often redirected away from instructional roles into crisis intervention.</a:t>
            </a:r>
            <a:endParaRPr/>
          </a:p>
        </p:txBody>
      </p:sp>
      <p:sp>
        <p:nvSpPr>
          <p:cNvPr id="196" name="Google Shape;196;p2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0" marR="0" rtl="0" algn="l">
              <a:spcBef>
                <a:spcPts val="0"/>
              </a:spcBef>
              <a:spcAft>
                <a:spcPts val="0"/>
              </a:spcAft>
              <a:buNone/>
            </a:pPr>
            <a:r>
              <a:rPr b="1" i="0" lang="en-US" sz="1200" u="none" cap="none" strike="noStrike">
                <a:solidFill>
                  <a:schemeClr val="dk1"/>
                </a:solidFill>
                <a:latin typeface="Arial"/>
                <a:ea typeface="Arial"/>
                <a:cs typeface="Arial"/>
                <a:sym typeface="Arial"/>
              </a:rPr>
              <a:t>Observation data - Overall Instructional Time =  12.7</a:t>
            </a:r>
            <a:endParaRPr/>
          </a:p>
          <a:p>
            <a:pPr indent="0" lvl="1" marL="0" marR="0" rtl="0" algn="l">
              <a:spcBef>
                <a:spcPts val="360"/>
              </a:spcBef>
              <a:spcAft>
                <a:spcPts val="0"/>
              </a:spcAft>
              <a:buNone/>
            </a:pPr>
            <a:r>
              <a:rPr b="1" i="0" lang="en-US" sz="1200" u="none" cap="none" strike="noStrike">
                <a:solidFill>
                  <a:schemeClr val="dk1"/>
                </a:solidFill>
                <a:latin typeface="Arial"/>
                <a:ea typeface="Arial"/>
                <a:cs typeface="Arial"/>
                <a:sym typeface="Arial"/>
              </a:rPr>
              <a:t>Walk-through</a:t>
            </a:r>
            <a:r>
              <a:rPr b="0" i="0" lang="en-US" sz="1200" u="none" cap="none" strike="noStrike">
                <a:solidFill>
                  <a:schemeClr val="dk1"/>
                </a:solidFill>
                <a:latin typeface="Arial"/>
                <a:ea typeface="Arial"/>
                <a:cs typeface="Arial"/>
                <a:sym typeface="Arial"/>
              </a:rPr>
              <a:t>: the most popular method of sampling can function for error detection, but not effective for improving performance</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Coaching</a:t>
            </a:r>
            <a:r>
              <a:rPr b="0" i="0" lang="en-US" sz="1200" u="none" cap="none" strike="noStrike">
                <a:solidFill>
                  <a:schemeClr val="dk1"/>
                </a:solidFill>
                <a:latin typeface="Arial"/>
                <a:ea typeface="Arial"/>
                <a:cs typeface="Arial"/>
                <a:sym typeface="Arial"/>
              </a:rPr>
              <a:t>: Joyce and Showers and Jim Knight</a:t>
            </a:r>
            <a:endParaRPr/>
          </a:p>
          <a:p>
            <a:pPr indent="0" lvl="0" marL="0" marR="0" rtl="0" algn="l">
              <a:spcBef>
                <a:spcPts val="360"/>
              </a:spcBef>
              <a:spcAft>
                <a:spcPts val="0"/>
              </a:spcAft>
              <a:buNone/>
            </a:pPr>
            <a:r>
              <a:rPr b="1" i="0" lang="en-US" sz="1200" u="none" cap="none" strike="noStrike">
                <a:solidFill>
                  <a:schemeClr val="dk1"/>
                </a:solidFill>
                <a:latin typeface="Arial"/>
                <a:ea typeface="Arial"/>
                <a:cs typeface="Arial"/>
                <a:sym typeface="Arial"/>
              </a:rPr>
              <a:t>Where does that leave us? Change what the principal does or change the model</a:t>
            </a:r>
            <a:endParaRPr/>
          </a:p>
          <a:p>
            <a:pPr indent="0" lvl="1" marL="45720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05" name="Google Shape;205;p3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Purpose: How lessons connect with external standards and The learning goals that are expected of a lesson</a:t>
            </a:r>
            <a:endParaRPr/>
          </a:p>
          <a:p>
            <a:pPr indent="0" lvl="0" marL="0" marR="0" rtl="0" algn="l">
              <a:spcBef>
                <a:spcPts val="36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New Teachers Project, 2009 -  98% of teachers evaluations satisfactory or better (12 districts)</a:t>
            </a:r>
            <a:endParaRPr/>
          </a:p>
          <a:p>
            <a:pPr indent="0" lvl="0" marL="0" marR="0" rtl="0" algn="l">
              <a:spcBef>
                <a:spcPts val="36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Principals 80% reported at least one teacher should not be teaching</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13" name="Google Shape;213;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0" name="Google Shape;22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26" name="Google Shape;22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2011-12</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40" name="Google Shape;240;p3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0" name="Google Shape;250;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0" i="0" lang="en-US" sz="1200" u="none" cap="none" strike="noStrike">
                <a:solidFill>
                  <a:schemeClr val="dk1"/>
                </a:solidFill>
                <a:latin typeface="Arial"/>
                <a:ea typeface="Arial"/>
                <a:cs typeface="Arial"/>
                <a:sym typeface="Arial"/>
              </a:rPr>
              <a:t>set of skills, knowledge, and dispositions that a principal must 	have in order to drive high levels of student achievement</a:t>
            </a:r>
            <a:endParaRPr/>
          </a:p>
          <a:p>
            <a:pPr indent="0" lvl="0" marL="228600" marR="0" rtl="0" algn="l">
              <a:spcBef>
                <a:spcPts val="240"/>
              </a:spcBef>
              <a:spcAft>
                <a:spcPts val="0"/>
              </a:spcAft>
              <a:buNone/>
            </a:pPr>
            <a:r>
              <a:t/>
            </a:r>
            <a:endParaRPr b="0" i="0" sz="800" u="none" cap="none" strike="noStrike">
              <a:solidFill>
                <a:schemeClr val="dk1"/>
              </a:solidFill>
              <a:latin typeface="Arial"/>
              <a:ea typeface="Arial"/>
              <a:cs typeface="Arial"/>
              <a:sym typeface="Arial"/>
            </a:endParaRPr>
          </a:p>
          <a:p>
            <a:pPr indent="0" lvl="0" marL="228600" marR="0" rtl="0" algn="l">
              <a:spcBef>
                <a:spcPts val="360"/>
              </a:spcBef>
              <a:spcAft>
                <a:spcPts val="0"/>
              </a:spcAft>
              <a:buNone/>
            </a:pPr>
            <a:r>
              <a:rPr b="0" i="0" lang="en-US" sz="1200" u="none" cap="none" strike="noStrike">
                <a:solidFill>
                  <a:schemeClr val="dk1"/>
                </a:solidFill>
                <a:latin typeface="Arial"/>
                <a:ea typeface="Arial"/>
                <a:cs typeface="Arial"/>
                <a:sym typeface="Arial"/>
              </a:rPr>
              <a:t>it guides ALL aspects of the system</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	</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Leadership-Centered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51" name="Google Shape;251;p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4" name="Google Shape;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95" name="Google Shape;95;p7: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4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57" name="Google Shape;25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4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2" name="Google Shape;26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67" name="Google Shape;267;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6" name="Google Shape;27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7" name="Google Shape;2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293" name="Google Shape;293;p4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If equal each 14%</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Technical: law, finance, facilities, data, and research </a:t>
            </a:r>
            <a:endParaRPr/>
          </a:p>
        </p:txBody>
      </p:sp>
      <p:sp>
        <p:nvSpPr>
          <p:cNvPr id="304" name="Google Shape;304;p4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0" name="Google Shape;31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8" name="Google Shape;31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3" name="Google Shape;32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03" name="Google Shape;103;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29" name="Google Shape;32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4" name="Google Shape;33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0" name="Google Shape;340;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6" name="Google Shape;34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2" name="Google Shape;35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3" name="Google Shape;36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9" name="Google Shape;36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5" name="Google Shape;37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p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228600" marR="0" rtl="0" algn="l">
              <a:spcBef>
                <a:spcPts val="0"/>
              </a:spcBef>
              <a:spcAft>
                <a:spcPts val="0"/>
              </a:spcAft>
              <a:buNone/>
            </a:pPr>
            <a:r>
              <a:rPr b="0" i="0" lang="en-US" sz="1200" u="none" cap="none" strike="noStrike">
                <a:solidFill>
                  <a:schemeClr val="dk1"/>
                </a:solidFill>
                <a:latin typeface="Arial"/>
                <a:ea typeface="Arial"/>
                <a:cs typeface="Arial"/>
                <a:sym typeface="Arial"/>
              </a:rPr>
              <a:t>set of skills, knowledge, and dispositions that a principal must 	have in order to drive high levels of student achievement</a:t>
            </a:r>
            <a:endParaRPr/>
          </a:p>
          <a:p>
            <a:pPr indent="0" lvl="0" marL="228600" marR="0" rtl="0" algn="l">
              <a:spcBef>
                <a:spcPts val="240"/>
              </a:spcBef>
              <a:spcAft>
                <a:spcPts val="0"/>
              </a:spcAft>
              <a:buNone/>
            </a:pPr>
            <a:r>
              <a:t/>
            </a:r>
            <a:endParaRPr b="0" i="0" sz="800" u="none" cap="none" strike="noStrike">
              <a:solidFill>
                <a:schemeClr val="dk1"/>
              </a:solidFill>
              <a:latin typeface="Arial"/>
              <a:ea typeface="Arial"/>
              <a:cs typeface="Arial"/>
              <a:sym typeface="Arial"/>
            </a:endParaRPr>
          </a:p>
          <a:p>
            <a:pPr indent="0" lvl="0" marL="228600" marR="0" rtl="0" algn="l">
              <a:spcBef>
                <a:spcPts val="360"/>
              </a:spcBef>
              <a:spcAft>
                <a:spcPts val="0"/>
              </a:spcAft>
              <a:buNone/>
            </a:pPr>
            <a:r>
              <a:rPr b="0" i="0" lang="en-US" sz="1200" u="none" cap="none" strike="noStrike">
                <a:solidFill>
                  <a:schemeClr val="dk1"/>
                </a:solidFill>
                <a:latin typeface="Arial"/>
                <a:ea typeface="Arial"/>
                <a:cs typeface="Arial"/>
                <a:sym typeface="Arial"/>
              </a:rPr>
              <a:t>it guides ALL aspects of the system</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	</a:t>
            </a:r>
            <a:endParaRPr/>
          </a:p>
          <a:p>
            <a:pPr indent="0" lvl="0" marL="228600" marR="0" rtl="0" algn="l">
              <a:spcBef>
                <a:spcPts val="360"/>
              </a:spcBef>
              <a:spcAft>
                <a:spcPts val="0"/>
              </a:spcAft>
              <a:buNone/>
            </a:pPr>
            <a:r>
              <a:rPr b="0" i="0" lang="en-US" sz="1200" u="none" cap="none" strike="noStrike">
                <a:solidFill>
                  <a:srgbClr val="FFFFFF"/>
                </a:solidFill>
                <a:latin typeface="Arial"/>
                <a:ea typeface="Arial"/>
                <a:cs typeface="Arial"/>
                <a:sym typeface="Arial"/>
              </a:rPr>
              <a:t>Leadership-Centered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382" name="Google Shape;382;p6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6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5" name="Google Shape;395;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109" name="Google Shape;10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01" name="Google Shape;401;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07" name="Google Shape;40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6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3" name="Google Shape;41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9" name="Google Shape;419;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6" name="Google Shape;426;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Where does that leave us? </a:t>
            </a:r>
            <a:r>
              <a:rPr b="1" i="0" lang="en-US" sz="1200" u="none" cap="none" strike="noStrike">
                <a:solidFill>
                  <a:schemeClr val="dk1"/>
                </a:solidFill>
                <a:latin typeface="Arial"/>
                <a:ea typeface="Arial"/>
                <a:cs typeface="Arial"/>
                <a:sym typeface="Arial"/>
              </a:rPr>
              <a:t>Change what the principal does or change the model</a:t>
            </a:r>
            <a:r>
              <a:rPr b="0" i="0" lang="en-US" sz="1200" u="none" cap="none" strike="noStrike">
                <a:solidFill>
                  <a:schemeClr val="dk1"/>
                </a:solidFill>
                <a:latin typeface="Arial"/>
                <a:ea typeface="Arial"/>
                <a:cs typeface="Arial"/>
                <a:sym typeface="Arial"/>
              </a:rPr>
              <a:t>. I believe we can discount the</a:t>
            </a:r>
            <a:r>
              <a:rPr b="1" i="0" lang="en-US" sz="1200" u="none" cap="none" strike="noStrike">
                <a:solidFill>
                  <a:schemeClr val="dk1"/>
                </a:solidFill>
                <a:latin typeface="Arial"/>
                <a:ea typeface="Arial"/>
                <a:cs typeface="Arial"/>
                <a:sym typeface="Arial"/>
              </a:rPr>
              <a:t> The Heroic Leader model is flawed. </a:t>
            </a:r>
            <a:r>
              <a:rPr b="0" i="0" lang="en-US" sz="1200" u="none" cap="none" strike="noStrike">
                <a:solidFill>
                  <a:schemeClr val="dk1"/>
                </a:solidFill>
                <a:latin typeface="Arial"/>
                <a:ea typeface="Arial"/>
                <a:cs typeface="Arial"/>
                <a:sym typeface="Arial"/>
              </a:rPr>
              <a:t>We need research to tell us how many of the pieces need to be in place for significant change.</a:t>
            </a:r>
            <a:endParaRPr/>
          </a:p>
          <a:p>
            <a:pPr indent="0" lvl="0" marL="0" marR="0" rtl="0" algn="l">
              <a:spcBef>
                <a:spcPts val="360"/>
              </a:spcBef>
              <a:spcAft>
                <a:spcPts val="0"/>
              </a:spcAft>
              <a:buNone/>
            </a:pPr>
            <a:r>
              <a:t/>
            </a:r>
            <a:endParaRPr b="1"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27" name="Google Shape;427;p6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3" name="Google Shape;43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7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38" name="Google Shape;438;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7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4" name="Google Shape;444;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7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9" name="Google Shape;44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7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55" name="Google Shape;455;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5" name="Google Shape;11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number of new initiatives is staggering: class size reduction, technology, drug prevention, school discipline, professional development. Principals typically work 10 hour days and many believe the job is just not “doable” as it is configured now (Usdan, McCloud and Podmostko 2000). </a:t>
            </a:r>
            <a:endParaRPr/>
          </a:p>
        </p:txBody>
      </p:sp>
      <p:sp>
        <p:nvSpPr>
          <p:cNvPr id="116" name="Google Shape;116;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7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60" name="Google Shape;460;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7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65" name="Google Shape;46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2" name="Google Shape;472;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7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77" name="Google Shape;47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7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83" name="Google Shape;483;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88" name="Google Shape;488;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8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93" name="Google Shape;493;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16" name="Google Shape;51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8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2" name="Google Shape;522;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8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28" name="Google Shape;528;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25" name="Google Shape;125;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34" name="Google Shape;534;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540" name="Google Shape;540;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6" name="Google Shape;546;p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Ineffective leadership is primary reason for teachers leaving</a:t>
            </a:r>
            <a:r>
              <a:rPr b="0" i="0" lang="en-US" sz="1050" u="none" cap="none" strike="noStrike">
                <a:solidFill>
                  <a:schemeClr val="dk1"/>
                </a:solidFill>
                <a:latin typeface="Arial"/>
                <a:ea typeface="Arial"/>
                <a:cs typeface="Arial"/>
                <a:sym typeface="Arial"/>
              </a:rPr>
              <a:t>,  North Carolina Teacher Working Conditions Survey, (2008)</a:t>
            </a:r>
            <a:endParaRPr b="0" i="0" sz="900" u="none" cap="none" strike="noStrike">
              <a:solidFill>
                <a:schemeClr val="dk1"/>
              </a:solidFill>
              <a:latin typeface="Arial"/>
              <a:ea typeface="Arial"/>
              <a:cs typeface="Arial"/>
              <a:sym typeface="Arial"/>
            </a:endParaRPr>
          </a:p>
          <a:p>
            <a:pPr indent="-228600" lvl="0" marL="2286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Less effective teachers tend to leave under an effective principal, while more effective teachers tend to leave when the school is taken over by an ineffective principal. </a:t>
            </a:r>
            <a:endParaRPr/>
          </a:p>
          <a:p>
            <a:pPr indent="-228600" lvl="0" marL="2286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Furthermore, effective principals are more likely to replace teachers who leave with more effective teachers (Beteille, Kalogrides and Loeb 2011, Branch, Hanushek and Rivkin 2012, Portin, et al. 2003). </a:t>
            </a:r>
            <a:endParaRPr b="0" i="0" sz="900" u="none" cap="none" strike="noStrike">
              <a:solidFill>
                <a:schemeClr val="dk1"/>
              </a:solidFill>
              <a:latin typeface="Arial"/>
              <a:ea typeface="Arial"/>
              <a:cs typeface="Arial"/>
              <a:sym typeface="Arial"/>
            </a:endParaRPr>
          </a:p>
          <a:p>
            <a:pPr indent="-161925" lvl="0" marL="228600" marR="0" rtl="0" algn="l">
              <a:spcBef>
                <a:spcPts val="315"/>
              </a:spcBef>
              <a:spcAft>
                <a:spcPts val="0"/>
              </a:spcAft>
              <a:buClr>
                <a:schemeClr val="dk1"/>
              </a:buClr>
              <a:buSzPts val="1050"/>
              <a:buFont typeface="Calibri"/>
              <a:buNone/>
            </a:pPr>
            <a:r>
              <a:t/>
            </a:r>
            <a:endParaRPr b="0" i="0" sz="1050" u="none" cap="none" strike="noStrike">
              <a:solidFill>
                <a:schemeClr val="dk1"/>
              </a:solidFill>
              <a:latin typeface="Arial"/>
              <a:ea typeface="Arial"/>
              <a:cs typeface="Arial"/>
              <a:sym typeface="Arial"/>
            </a:endParaRPr>
          </a:p>
          <a:p>
            <a:pPr indent="-152400" lvl="0" marL="22860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547" name="Google Shape;547;p8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4" name="Google Shape;554;p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rPr b="1" i="0" lang="en-US" sz="1200" u="none" cap="none" strike="noStrike">
                <a:solidFill>
                  <a:schemeClr val="dk1"/>
                </a:solidFill>
                <a:latin typeface="Arial"/>
                <a:ea typeface="Arial"/>
                <a:cs typeface="Arial"/>
                <a:sym typeface="Arial"/>
              </a:rPr>
              <a:t>Setting the standards and goals</a:t>
            </a:r>
            <a:r>
              <a:rPr b="0" i="0" lang="en-US" sz="1200" u="none" cap="none" strike="noStrike">
                <a:solidFill>
                  <a:schemeClr val="dk1"/>
                </a:solidFill>
                <a:latin typeface="Arial"/>
                <a:ea typeface="Arial"/>
                <a:cs typeface="Arial"/>
                <a:sym typeface="Arial"/>
              </a:rPr>
              <a:t>, communicating expectations, sustain expectations over time, monitoring learning goals, and involve staff in the process</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Strategic Resourcing</a:t>
            </a:r>
            <a:r>
              <a:rPr b="0" i="0" lang="en-US" sz="1200" u="none" cap="none" strike="noStrike">
                <a:solidFill>
                  <a:schemeClr val="dk1"/>
                </a:solidFill>
                <a:latin typeface="Arial"/>
                <a:ea typeface="Arial"/>
                <a:cs typeface="Arial"/>
                <a:sym typeface="Arial"/>
              </a:rPr>
              <a:t>: Aligning and allocating resources to teaching goals, and maintaining recruitment and hiring.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Teaching and Curriculum</a:t>
            </a:r>
            <a:r>
              <a:rPr b="0" i="0" lang="en-US" sz="1200" u="none" cap="none" strike="noStrike">
                <a:solidFill>
                  <a:schemeClr val="dk1"/>
                </a:solidFill>
                <a:latin typeface="Arial"/>
                <a:ea typeface="Arial"/>
                <a:cs typeface="Arial"/>
                <a:sym typeface="Arial"/>
              </a:rPr>
              <a:t>: Having a direct role in the support and evaluation of teaching, regular visits, on-going formative and summative feedback, direct oversight of curriculum, coordination across classrooms and levels, and aligning goals to curriculum and teaching.</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Teacher Development</a:t>
            </a:r>
            <a:r>
              <a:rPr b="0" i="0" lang="en-US" sz="1200" u="none" cap="none" strike="noStrike">
                <a:solidFill>
                  <a:schemeClr val="dk1"/>
                </a:solidFill>
                <a:latin typeface="Arial"/>
                <a:ea typeface="Arial"/>
                <a:cs typeface="Arial"/>
                <a:sym typeface="Arial"/>
              </a:rPr>
              <a:t>: Promoting and participating in informal and formal development</a:t>
            </a:r>
            <a:endParaRPr/>
          </a:p>
          <a:p>
            <a:pPr indent="0" lvl="1" marL="457200" marR="0" rtl="0" algn="l">
              <a:spcBef>
                <a:spcPts val="360"/>
              </a:spcBef>
              <a:spcAft>
                <a:spcPts val="0"/>
              </a:spcAft>
              <a:buNone/>
            </a:pPr>
            <a:r>
              <a:rPr b="1" i="0" lang="en-US" sz="1200" u="none" cap="none" strike="noStrike">
                <a:solidFill>
                  <a:schemeClr val="dk1"/>
                </a:solidFill>
                <a:latin typeface="Arial"/>
                <a:ea typeface="Arial"/>
                <a:cs typeface="Arial"/>
                <a:sym typeface="Arial"/>
              </a:rPr>
              <a:t>Supportive Environment</a:t>
            </a:r>
            <a:r>
              <a:rPr b="0" i="0" lang="en-US" sz="1200" u="none" cap="none" strike="noStrike">
                <a:solidFill>
                  <a:schemeClr val="dk1"/>
                </a:solidFill>
                <a:latin typeface="Arial"/>
                <a:ea typeface="Arial"/>
                <a:cs typeface="Arial"/>
                <a:sym typeface="Arial"/>
              </a:rPr>
              <a:t>: Assuring and protecting time for teaching by reducing external pressures and interruptions, and establishing and supporting orderly classroom environments (classroom management and climate).</a:t>
            </a:r>
            <a:endParaRPr/>
          </a:p>
        </p:txBody>
      </p:sp>
      <p:sp>
        <p:nvSpPr>
          <p:cNvPr id="555" name="Google Shape;555;p8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2" name="Google Shape;562;p9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Higher principal turnover in schools with low achieving student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Higher principal turnover in schools of high poverty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Unfortunately, these are the schools that require stable leadership</a:t>
            </a:r>
            <a:endParaRPr/>
          </a:p>
        </p:txBody>
      </p:sp>
      <p:sp>
        <p:nvSpPr>
          <p:cNvPr id="563" name="Google Shape;563;p9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average tenure for a high school principal in Texas is just over three years—</a:t>
            </a:r>
            <a:r>
              <a:rPr b="1" i="1" lang="en-US" sz="1200" u="none" cap="none" strike="noStrike">
                <a:solidFill>
                  <a:schemeClr val="dk1"/>
                </a:solidFill>
                <a:latin typeface="Arial"/>
                <a:ea typeface="Arial"/>
                <a:cs typeface="Arial"/>
                <a:sym typeface="Arial"/>
              </a:rPr>
              <a:t>the average high school principal will not see her/his first freshman class graduate</a:t>
            </a:r>
            <a:r>
              <a:rPr b="0" i="0" lang="en-US" sz="1200" u="none" cap="none" strike="noStrike">
                <a:solidFill>
                  <a:schemeClr val="dk1"/>
                </a:solidFill>
                <a:latin typeface="Arial"/>
                <a:ea typeface="Arial"/>
                <a:cs typeface="Arial"/>
                <a:sym typeface="Arial"/>
              </a:rPr>
              <a:t>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39" name="Google Shape;139;p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The average tenure for a high school principal in Texas is just over three years—</a:t>
            </a:r>
            <a:r>
              <a:rPr b="1" i="1" lang="en-US" sz="1200" u="none" cap="none" strike="noStrike">
                <a:solidFill>
                  <a:schemeClr val="dk1"/>
                </a:solidFill>
                <a:latin typeface="Arial"/>
                <a:ea typeface="Arial"/>
                <a:cs typeface="Arial"/>
                <a:sym typeface="Arial"/>
              </a:rPr>
              <a:t>the average high school principal will not see her/his first freshman class graduate</a:t>
            </a:r>
            <a:r>
              <a:rPr b="0" i="0" lang="en-US" sz="1200" u="none" cap="none" strike="noStrike">
                <a:solidFill>
                  <a:schemeClr val="dk1"/>
                </a:solidFill>
                <a:latin typeface="Arial"/>
                <a:ea typeface="Arial"/>
                <a:cs typeface="Arial"/>
                <a:sym typeface="Arial"/>
              </a:rPr>
              <a:t>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49" name="Google Shape;149;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National Implementation Research Karen Blasé and Dean Fixsen</a:t>
            </a:r>
            <a:endParaRPr/>
          </a:p>
        </p:txBody>
      </p:sp>
      <p:sp>
        <p:nvSpPr>
          <p:cNvPr id="159" name="Google Shape;159;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0" name="Google Shape;30;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1" name="Google Shape;31;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5" name="Google Shape;35;p5"/>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6" name="Google Shape;36;p5"/>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7" name="Google Shape;37;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8" name="Google Shape;38;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9" name="Google Shape;3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6" name="Google Shape;46;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7" name="Google Shape;47;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8" name="Google Shape;48;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1" name="Google Shape;51;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2" name="Google Shape;52;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3" name="Google Shape;5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400">
                <a:solidFill>
                  <a:schemeClr val="dk1"/>
                </a:solidFill>
                <a:latin typeface="Arial"/>
                <a:ea typeface="Arial"/>
                <a:cs typeface="Arial"/>
                <a:sym typeface="Arial"/>
              </a:defRPr>
            </a:lvl1pPr>
            <a:lvl2pPr indent="0" lvl="1" marL="0" marR="0" rtl="0" algn="r">
              <a:spcBef>
                <a:spcPts val="0"/>
              </a:spcBef>
              <a:spcAft>
                <a:spcPts val="0"/>
              </a:spcAft>
              <a:buNone/>
              <a:defRPr b="0" sz="1400">
                <a:solidFill>
                  <a:schemeClr val="dk1"/>
                </a:solidFill>
                <a:latin typeface="Arial"/>
                <a:ea typeface="Arial"/>
                <a:cs typeface="Arial"/>
                <a:sym typeface="Arial"/>
              </a:defRPr>
            </a:lvl2pPr>
            <a:lvl3pPr indent="0" lvl="2" marL="0" marR="0" rtl="0" algn="r">
              <a:spcBef>
                <a:spcPts val="0"/>
              </a:spcBef>
              <a:spcAft>
                <a:spcPts val="0"/>
              </a:spcAft>
              <a:buNone/>
              <a:defRPr b="0" sz="1400">
                <a:solidFill>
                  <a:schemeClr val="dk1"/>
                </a:solidFill>
                <a:latin typeface="Arial"/>
                <a:ea typeface="Arial"/>
                <a:cs typeface="Arial"/>
                <a:sym typeface="Arial"/>
              </a:defRPr>
            </a:lvl3pPr>
            <a:lvl4pPr indent="0" lvl="3" marL="0" marR="0" rtl="0" algn="r">
              <a:spcBef>
                <a:spcPts val="0"/>
              </a:spcBef>
              <a:spcAft>
                <a:spcPts val="0"/>
              </a:spcAft>
              <a:buNone/>
              <a:defRPr b="0" sz="1400">
                <a:solidFill>
                  <a:schemeClr val="dk1"/>
                </a:solidFill>
                <a:latin typeface="Arial"/>
                <a:ea typeface="Arial"/>
                <a:cs typeface="Arial"/>
                <a:sym typeface="Arial"/>
              </a:defRPr>
            </a:lvl4pPr>
            <a:lvl5pPr indent="0" lvl="4" marL="0" marR="0" rtl="0" algn="r">
              <a:spcBef>
                <a:spcPts val="0"/>
              </a:spcBef>
              <a:spcAft>
                <a:spcPts val="0"/>
              </a:spcAft>
              <a:buNone/>
              <a:defRPr b="0" sz="1400">
                <a:solidFill>
                  <a:schemeClr val="dk1"/>
                </a:solidFill>
                <a:latin typeface="Arial"/>
                <a:ea typeface="Arial"/>
                <a:cs typeface="Arial"/>
                <a:sym typeface="Arial"/>
              </a:defRPr>
            </a:lvl5pPr>
            <a:lvl6pPr indent="0" lvl="5" marL="0" marR="0" rtl="0" algn="r">
              <a:spcBef>
                <a:spcPts val="0"/>
              </a:spcBef>
              <a:spcAft>
                <a:spcPts val="0"/>
              </a:spcAft>
              <a:buNone/>
              <a:defRPr b="0" sz="1400">
                <a:solidFill>
                  <a:schemeClr val="dk1"/>
                </a:solidFill>
                <a:latin typeface="Arial"/>
                <a:ea typeface="Arial"/>
                <a:cs typeface="Arial"/>
                <a:sym typeface="Arial"/>
              </a:defRPr>
            </a:lvl6pPr>
            <a:lvl7pPr indent="0" lvl="6" marL="0" marR="0" rtl="0" algn="r">
              <a:spcBef>
                <a:spcPts val="0"/>
              </a:spcBef>
              <a:spcAft>
                <a:spcPts val="0"/>
              </a:spcAft>
              <a:buNone/>
              <a:defRPr b="0" sz="1400">
                <a:solidFill>
                  <a:schemeClr val="dk1"/>
                </a:solidFill>
                <a:latin typeface="Arial"/>
                <a:ea typeface="Arial"/>
                <a:cs typeface="Arial"/>
                <a:sym typeface="Arial"/>
              </a:defRPr>
            </a:lvl7pPr>
            <a:lvl8pPr indent="0" lvl="7" marL="0" marR="0" rtl="0" algn="r">
              <a:spcBef>
                <a:spcPts val="0"/>
              </a:spcBef>
              <a:spcAft>
                <a:spcPts val="0"/>
              </a:spcAft>
              <a:buNone/>
              <a:defRPr b="0" sz="1400">
                <a:solidFill>
                  <a:schemeClr val="dk1"/>
                </a:solidFill>
                <a:latin typeface="Arial"/>
                <a:ea typeface="Arial"/>
                <a:cs typeface="Arial"/>
                <a:sym typeface="Arial"/>
              </a:defRPr>
            </a:lvl8pPr>
            <a:lvl9pPr indent="0" lvl="8" marL="0" marR="0" rtl="0" algn="r">
              <a:spcBef>
                <a:spcPts val="0"/>
              </a:spcBef>
              <a:spcAft>
                <a:spcPts val="0"/>
              </a:spcAft>
              <a:buNone/>
              <a:defRPr b="0"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304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subTitle"/>
          </p:nvPr>
        </p:nvSpPr>
        <p:spPr>
          <a:xfrm>
            <a:off x="0" y="1282700"/>
            <a:ext cx="9144000" cy="1816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What Makes an Effective School Principal?  </a:t>
            </a:r>
            <a:endParaRPr/>
          </a:p>
          <a:p>
            <a:pPr indent="0" lvl="0" marL="0" marR="0" rtl="0" algn="ctr">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ctr">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Jack States, The Wing Institute</a:t>
            </a:r>
            <a:endParaRPr/>
          </a:p>
          <a:p>
            <a:pPr indent="0" lvl="0" marL="0" marR="0" rtl="0" algn="ctr">
              <a:spcBef>
                <a:spcPts val="56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The Current State of Principal </a:t>
            </a:r>
            <a:endParaRPr/>
          </a:p>
          <a:p>
            <a:pPr indent="0" lvl="0" marL="0" marR="0" rtl="0" algn="ctr">
              <a:spcBef>
                <a:spcPts val="560"/>
              </a:spcBef>
              <a:spcAft>
                <a:spcPts val="0"/>
              </a:spcAft>
              <a:buClr>
                <a:schemeClr val="lt1"/>
              </a:buClr>
              <a:buFont typeface="Arial"/>
              <a:buNone/>
            </a:pPr>
            <a:r>
              <a:rPr b="0" i="0" lang="en-US" sz="2800" u="none" cap="none" strike="noStrike">
                <a:solidFill>
                  <a:schemeClr val="lt1"/>
                </a:solidFill>
                <a:latin typeface="Arial"/>
                <a:ea typeface="Arial"/>
                <a:cs typeface="Arial"/>
                <a:sym typeface="Arial"/>
              </a:rPr>
              <a:t>Preparation, Evaluation, and Support </a:t>
            </a:r>
            <a:endParaRPr/>
          </a:p>
          <a:p>
            <a:pPr indent="0" lvl="0" marL="0" marR="0" rtl="0" algn="ctr">
              <a:spcBef>
                <a:spcPts val="56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p:txBody>
      </p:sp>
      <p:pic>
        <p:nvPicPr>
          <p:cNvPr id="90" name="Google Shape;90;p13"/>
          <p:cNvPicPr preferRelativeResize="0"/>
          <p:nvPr/>
        </p:nvPicPr>
        <p:blipFill rotWithShape="1">
          <a:blip r:embed="rId3">
            <a:alphaModFix/>
          </a:blip>
          <a:srcRect b="0" l="0" r="0" t="0"/>
          <a:stretch/>
        </p:blipFill>
        <p:spPr>
          <a:xfrm>
            <a:off x="2438400" y="0"/>
            <a:ext cx="4330700" cy="914400"/>
          </a:xfrm>
          <a:prstGeom prst="rect">
            <a:avLst/>
          </a:prstGeom>
          <a:noFill/>
          <a:ln>
            <a:noFill/>
          </a:ln>
        </p:spPr>
      </p:pic>
      <p:sp>
        <p:nvSpPr>
          <p:cNvPr id="91" name="Google Shape;91;p13"/>
          <p:cNvSpPr txBox="1"/>
          <p:nvPr/>
        </p:nvSpPr>
        <p:spPr>
          <a:xfrm>
            <a:off x="1066800" y="5118100"/>
            <a:ext cx="68834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Randy Keyworth, The Wing Institute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0" y="0"/>
            <a:ext cx="9067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Does Research Tell Us About Leadership Styles?</a:t>
            </a:r>
            <a:endParaRPr b="1" i="0" sz="2800" u="none" cap="none" strike="noStrike">
              <a:solidFill>
                <a:srgbClr val="FFFF00"/>
              </a:solidFill>
              <a:latin typeface="Arial"/>
              <a:ea typeface="Arial"/>
              <a:cs typeface="Arial"/>
              <a:sym typeface="Arial"/>
            </a:endParaRPr>
          </a:p>
        </p:txBody>
      </p:sp>
      <p:pic>
        <p:nvPicPr>
          <p:cNvPr id="170" name="Google Shape;170;p22"/>
          <p:cNvPicPr preferRelativeResize="0"/>
          <p:nvPr/>
        </p:nvPicPr>
        <p:blipFill rotWithShape="1">
          <a:blip r:embed="rId3">
            <a:alphaModFix/>
          </a:blip>
          <a:srcRect b="0" l="0" r="0" t="0"/>
          <a:stretch/>
        </p:blipFill>
        <p:spPr>
          <a:xfrm>
            <a:off x="4114800" y="1828800"/>
            <a:ext cx="5003800" cy="4114800"/>
          </a:xfrm>
          <a:prstGeom prst="rect">
            <a:avLst/>
          </a:prstGeom>
          <a:noFill/>
          <a:ln>
            <a:noFill/>
          </a:ln>
        </p:spPr>
      </p:pic>
      <p:sp>
        <p:nvSpPr>
          <p:cNvPr id="171" name="Google Shape;171;p22"/>
          <p:cNvSpPr txBox="1"/>
          <p:nvPr/>
        </p:nvSpPr>
        <p:spPr>
          <a:xfrm>
            <a:off x="5105400" y="4343400"/>
            <a:ext cx="1623288" cy="207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172" name="Google Shape;172;p22"/>
          <p:cNvSpPr txBox="1"/>
          <p:nvPr/>
        </p:nvSpPr>
        <p:spPr>
          <a:xfrm>
            <a:off x="7241787" y="5708028"/>
            <a:ext cx="2283213" cy="2355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173" name="Google Shape;173;p22"/>
          <p:cNvSpPr txBox="1"/>
          <p:nvPr/>
        </p:nvSpPr>
        <p:spPr>
          <a:xfrm>
            <a:off x="228600" y="1676400"/>
            <a:ext cx="4419600" cy="145097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FFFF00"/>
                </a:solidFill>
                <a:latin typeface="Arial"/>
                <a:ea typeface="Arial"/>
                <a:cs typeface="Arial"/>
                <a:sym typeface="Arial"/>
              </a:rPr>
              <a:t>Transformational Leadership:</a:t>
            </a:r>
            <a:endParaRPr/>
          </a:p>
          <a:p>
            <a:pPr indent="0" lvl="0" marL="0" marR="0" rtl="0" algn="l">
              <a:lnSpc>
                <a:spcPct val="150000"/>
              </a:lnSpc>
              <a:spcBef>
                <a:spcPts val="0"/>
              </a:spcBef>
              <a:spcAft>
                <a:spcPts val="0"/>
              </a:spcAft>
              <a:buNone/>
            </a:pPr>
            <a:r>
              <a:rPr b="1" lang="en-US" sz="2000">
                <a:solidFill>
                  <a:schemeClr val="lt1"/>
                </a:solidFill>
                <a:latin typeface="Arial"/>
                <a:ea typeface="Arial"/>
                <a:cs typeface="Arial"/>
                <a:sym typeface="Arial"/>
              </a:rPr>
              <a:t>focus on motivation through inspiration</a:t>
            </a:r>
            <a:endParaRPr/>
          </a:p>
        </p:txBody>
      </p:sp>
      <p:sp>
        <p:nvSpPr>
          <p:cNvPr id="174" name="Google Shape;174;p22"/>
          <p:cNvSpPr txBox="1"/>
          <p:nvPr/>
        </p:nvSpPr>
        <p:spPr>
          <a:xfrm>
            <a:off x="152400" y="3429000"/>
            <a:ext cx="4038600" cy="23082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FFFF00"/>
                </a:solidFill>
                <a:latin typeface="Arial"/>
                <a:ea typeface="Arial"/>
                <a:cs typeface="Arial"/>
                <a:sym typeface="Arial"/>
              </a:rPr>
              <a:t>Instructional Leadership:</a:t>
            </a:r>
            <a:endParaRPr/>
          </a:p>
          <a:p>
            <a:pPr indent="0" lvl="0" marL="0" marR="0" rtl="0" algn="l">
              <a:lnSpc>
                <a:spcPct val="150000"/>
              </a:lnSpc>
              <a:spcBef>
                <a:spcPts val="0"/>
              </a:spcBef>
              <a:spcAft>
                <a:spcPts val="0"/>
              </a:spcAft>
              <a:buNone/>
            </a:pPr>
            <a:r>
              <a:rPr b="1" lang="en-US" sz="2000">
                <a:solidFill>
                  <a:schemeClr val="lt1"/>
                </a:solidFill>
                <a:latin typeface="Arial"/>
                <a:ea typeface="Arial"/>
                <a:cs typeface="Arial"/>
                <a:sym typeface="Arial"/>
              </a:rPr>
              <a:t>systematic focus on     instructional quality and educational achievement</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175" name="Google Shape;175;p22"/>
          <p:cNvSpPr txBox="1"/>
          <p:nvPr/>
        </p:nvSpPr>
        <p:spPr>
          <a:xfrm>
            <a:off x="4714875" y="6096000"/>
            <a:ext cx="4033838" cy="1077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FFFF"/>
                </a:solidFill>
                <a:latin typeface="Arial"/>
                <a:ea typeface="Arial"/>
                <a:cs typeface="Arial"/>
                <a:sym typeface="Arial"/>
              </a:rPr>
              <a:t>Robinson, Lloyd, and Rowe, 2008</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0" y="101600"/>
            <a:ext cx="91313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Which leadership practices have the greatest impact on student outcomes?</a:t>
            </a:r>
            <a:endParaRPr/>
          </a:p>
        </p:txBody>
      </p:sp>
      <p:sp>
        <p:nvSpPr>
          <p:cNvPr id="182" name="Google Shape;182;p23"/>
          <p:cNvSpPr txBox="1"/>
          <p:nvPr/>
        </p:nvSpPr>
        <p:spPr>
          <a:xfrm>
            <a:off x="127000" y="1003300"/>
            <a:ext cx="8763000" cy="5293757"/>
          </a:xfrm>
          <a:prstGeom prst="rect">
            <a:avLst/>
          </a:prstGeom>
          <a:noFill/>
          <a:ln>
            <a:noFill/>
          </a:ln>
        </p:spPr>
        <p:txBody>
          <a:bodyPr anchorCtr="0" anchor="t" bIns="45700" lIns="91425" spcFirstLastPara="1" rIns="91425" wrap="square" tIns="45700">
            <a:noAutofit/>
          </a:bodyPr>
          <a:lstStyle/>
          <a:p>
            <a:pPr indent="0" lvl="1" marL="457200" marR="0" rtl="0" algn="l">
              <a:spcBef>
                <a:spcPts val="0"/>
              </a:spcBef>
              <a:spcAft>
                <a:spcPts val="0"/>
              </a:spcAft>
              <a:buNone/>
            </a:pPr>
            <a:r>
              <a:t/>
            </a:r>
            <a:endParaRPr b="1" i="0" sz="2000" u="none" cap="none" strike="noStrike">
              <a:solidFill>
                <a:srgbClr val="FFFFFF"/>
              </a:solidFill>
              <a:latin typeface="Arial"/>
              <a:ea typeface="Arial"/>
              <a:cs typeface="Arial"/>
              <a:sym typeface="Arial"/>
            </a:endParaRPr>
          </a:p>
          <a:p>
            <a:pPr indent="-342900" lvl="1" marL="457200" marR="0" rtl="0" algn="l">
              <a:spcBef>
                <a:spcPts val="0"/>
              </a:spcBef>
              <a:spcAft>
                <a:spcPts val="0"/>
              </a:spcAft>
              <a:buNone/>
            </a:pPr>
            <a:r>
              <a:rPr b="1" i="0" lang="en-US" sz="2000" u="none" cap="none" strike="noStrike">
                <a:solidFill>
                  <a:srgbClr val="FFFF00"/>
                </a:solidFill>
                <a:latin typeface="Arial"/>
                <a:ea typeface="Arial"/>
                <a:cs typeface="Arial"/>
                <a:sym typeface="Arial"/>
              </a:rPr>
              <a:t>1.	</a:t>
            </a:r>
            <a:r>
              <a:rPr b="1" i="0" lang="en-US" sz="2000" u="sng" cap="none" strike="noStrike">
                <a:solidFill>
                  <a:srgbClr val="FFFF00"/>
                </a:solidFill>
                <a:latin typeface="Arial"/>
                <a:ea typeface="Arial"/>
                <a:cs typeface="Arial"/>
                <a:sym typeface="Arial"/>
              </a:rPr>
              <a:t>Leading teacher learning and development</a:t>
            </a:r>
            <a:r>
              <a:rPr b="1" i="0" lang="en-US" sz="2000" u="none" cap="none" strike="noStrike">
                <a:solidFill>
                  <a:srgbClr val="FFFF00"/>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promoting and participating in informal and formal development</a:t>
            </a:r>
            <a:endParaRPr/>
          </a:p>
          <a:p>
            <a:pPr indent="-342900" lvl="1" marL="457200" marR="0" rtl="0" algn="l">
              <a:spcBef>
                <a:spcPts val="0"/>
              </a:spcBef>
              <a:spcAft>
                <a:spcPts val="0"/>
              </a:spcAft>
              <a:buNone/>
            </a:pPr>
            <a:r>
              <a:t/>
            </a:r>
            <a:endParaRPr b="1" i="0" sz="2000" u="sng" cap="none" strike="noStrike">
              <a:solidFill>
                <a:srgbClr val="FFFF00"/>
              </a:solidFill>
              <a:latin typeface="Arial"/>
              <a:ea typeface="Arial"/>
              <a:cs typeface="Arial"/>
              <a:sym typeface="Arial"/>
            </a:endParaRPr>
          </a:p>
          <a:p>
            <a:pPr indent="-342900" lvl="1" marL="457200" marR="0" rtl="0" algn="l">
              <a:spcBef>
                <a:spcPts val="0"/>
              </a:spcBef>
              <a:spcAft>
                <a:spcPts val="0"/>
              </a:spcAft>
              <a:buNone/>
            </a:pPr>
            <a:r>
              <a:rPr b="1" i="0" lang="en-US" sz="2000" u="none" cap="none" strike="noStrike">
                <a:solidFill>
                  <a:srgbClr val="FFFF00"/>
                </a:solidFill>
                <a:latin typeface="Arial"/>
                <a:ea typeface="Arial"/>
                <a:cs typeface="Arial"/>
                <a:sym typeface="Arial"/>
              </a:rPr>
              <a:t>2.	</a:t>
            </a:r>
            <a:r>
              <a:rPr b="1" i="0" lang="en-US" sz="2000" u="sng" cap="none" strike="noStrike">
                <a:solidFill>
                  <a:srgbClr val="FFFF00"/>
                </a:solidFill>
                <a:latin typeface="Arial"/>
                <a:ea typeface="Arial"/>
                <a:cs typeface="Arial"/>
                <a:sym typeface="Arial"/>
              </a:rPr>
              <a:t>Establishing goals and expectations</a:t>
            </a:r>
            <a:r>
              <a:rPr b="1" i="0" lang="en-US" sz="2000" u="none" cap="none" strike="noStrike">
                <a:solidFill>
                  <a:srgbClr val="FFFFFF"/>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communicating expectations, sustaining expectations over time, monitoring learning goals, and involve staff in the process</a:t>
            </a:r>
            <a:endParaRPr/>
          </a:p>
          <a:p>
            <a:pPr indent="-342900" lvl="1" marL="457200" marR="0" rtl="0" algn="l">
              <a:spcBef>
                <a:spcPts val="0"/>
              </a:spcBef>
              <a:spcAft>
                <a:spcPts val="0"/>
              </a:spcAft>
              <a:buNone/>
            </a:pPr>
            <a:r>
              <a:t/>
            </a:r>
            <a:endParaRPr b="1" i="0" sz="2000" u="sng" cap="none" strike="noStrike">
              <a:solidFill>
                <a:srgbClr val="FFFFFF"/>
              </a:solidFill>
              <a:latin typeface="Arial"/>
              <a:ea typeface="Arial"/>
              <a:cs typeface="Arial"/>
              <a:sym typeface="Arial"/>
            </a:endParaRPr>
          </a:p>
          <a:p>
            <a:pPr indent="-342900" lvl="1" marL="457200" marR="0" rtl="0" algn="l">
              <a:spcBef>
                <a:spcPts val="0"/>
              </a:spcBef>
              <a:spcAft>
                <a:spcPts val="0"/>
              </a:spcAft>
              <a:buNone/>
            </a:pPr>
            <a:r>
              <a:rPr b="1" i="0" lang="en-US" sz="2000" u="none" cap="none" strike="noStrike">
                <a:solidFill>
                  <a:srgbClr val="FFFF00"/>
                </a:solidFill>
                <a:latin typeface="Arial"/>
                <a:ea typeface="Arial"/>
                <a:cs typeface="Arial"/>
                <a:sym typeface="Arial"/>
              </a:rPr>
              <a:t>3.	</a:t>
            </a:r>
            <a:r>
              <a:rPr b="1" i="0" lang="en-US" sz="2000" u="sng" cap="none" strike="noStrike">
                <a:solidFill>
                  <a:srgbClr val="FFFF00"/>
                </a:solidFill>
                <a:latin typeface="Arial"/>
                <a:ea typeface="Arial"/>
                <a:cs typeface="Arial"/>
                <a:sym typeface="Arial"/>
              </a:rPr>
              <a:t>Ensuring quality teaching</a:t>
            </a:r>
            <a:r>
              <a:rPr b="1" i="0" lang="en-US" sz="2000" u="none" cap="none" strike="noStrike">
                <a:solidFill>
                  <a:srgbClr val="FFFF00"/>
                </a:solidFill>
                <a:latin typeface="Arial"/>
                <a:ea typeface="Arial"/>
                <a:cs typeface="Arial"/>
                <a:sym typeface="Arial"/>
              </a:rPr>
              <a:t>: </a:t>
            </a:r>
            <a:r>
              <a:rPr b="1" i="0" lang="en-US" sz="2000" u="none" cap="none" strike="noStrike">
                <a:solidFill>
                  <a:srgbClr val="FFFFFF"/>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ongoing support and evaluation of teaching, direct oversight of curriculum, coordination across classrooms and levels, and aligning goals to curriculum and teaching</a:t>
            </a:r>
            <a:endParaRPr/>
          </a:p>
          <a:p>
            <a:pPr indent="-342900" lvl="1" marL="457200" marR="0" rtl="0" algn="l">
              <a:spcBef>
                <a:spcPts val="0"/>
              </a:spcBef>
              <a:spcAft>
                <a:spcPts val="0"/>
              </a:spcAft>
              <a:buNone/>
            </a:pPr>
            <a:r>
              <a:t/>
            </a:r>
            <a:endParaRPr b="1" i="0" sz="2000" u="none" cap="none" strike="noStrike">
              <a:solidFill>
                <a:srgbClr val="FFFFFF"/>
              </a:solidFill>
              <a:latin typeface="Arial"/>
              <a:ea typeface="Arial"/>
              <a:cs typeface="Arial"/>
              <a:sym typeface="Arial"/>
            </a:endParaRPr>
          </a:p>
          <a:p>
            <a:pPr indent="-342900" lvl="1" marL="457200" marR="0" rtl="0" algn="l">
              <a:spcBef>
                <a:spcPts val="0"/>
              </a:spcBef>
              <a:spcAft>
                <a:spcPts val="0"/>
              </a:spcAft>
              <a:buNone/>
            </a:pPr>
            <a:r>
              <a:rPr b="1" i="0" lang="en-US" sz="2000" u="none" cap="none" strike="noStrike">
                <a:solidFill>
                  <a:srgbClr val="FFFF00"/>
                </a:solidFill>
                <a:latin typeface="Arial"/>
                <a:ea typeface="Arial"/>
                <a:cs typeface="Arial"/>
                <a:sym typeface="Arial"/>
              </a:rPr>
              <a:t>4.	</a:t>
            </a:r>
            <a:r>
              <a:rPr b="1" i="0" lang="en-US" sz="2000" u="sng" cap="none" strike="noStrike">
                <a:solidFill>
                  <a:srgbClr val="FFFF00"/>
                </a:solidFill>
                <a:latin typeface="Arial"/>
                <a:ea typeface="Arial"/>
                <a:cs typeface="Arial"/>
                <a:sym typeface="Arial"/>
              </a:rPr>
              <a:t>Resourcing Strategically</a:t>
            </a:r>
            <a:r>
              <a:rPr b="1" i="0" lang="en-US" sz="2000" u="none" cap="none" strike="noStrike">
                <a:solidFill>
                  <a:srgbClr val="FFFF00"/>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aligning and allocating resources to teaching goals, and maintaining recruitment and hiring</a:t>
            </a:r>
            <a:endParaRPr/>
          </a:p>
          <a:p>
            <a:pPr indent="-342900" lvl="1" marL="457200" marR="0" rtl="0" algn="l">
              <a:spcBef>
                <a:spcPts val="0"/>
              </a:spcBef>
              <a:spcAft>
                <a:spcPts val="0"/>
              </a:spcAft>
              <a:buNone/>
            </a:pPr>
            <a:r>
              <a:t/>
            </a:r>
            <a:endParaRPr b="1" i="0" sz="2000" u="none" cap="none" strike="noStrike">
              <a:solidFill>
                <a:srgbClr val="FFFFFF"/>
              </a:solidFill>
              <a:latin typeface="Arial"/>
              <a:ea typeface="Arial"/>
              <a:cs typeface="Arial"/>
              <a:sym typeface="Arial"/>
            </a:endParaRPr>
          </a:p>
          <a:p>
            <a:pPr indent="-342900" lvl="1" marL="457200" marR="0" rtl="0" algn="l">
              <a:spcBef>
                <a:spcPts val="0"/>
              </a:spcBef>
              <a:spcAft>
                <a:spcPts val="0"/>
              </a:spcAft>
              <a:buNone/>
            </a:pPr>
            <a:r>
              <a:rPr b="1" i="0" lang="en-US" sz="2000" u="none" cap="none" strike="noStrike">
                <a:solidFill>
                  <a:srgbClr val="FFFF00"/>
                </a:solidFill>
                <a:latin typeface="Arial"/>
                <a:ea typeface="Arial"/>
                <a:cs typeface="Arial"/>
                <a:sym typeface="Arial"/>
              </a:rPr>
              <a:t>5.	</a:t>
            </a:r>
            <a:r>
              <a:rPr b="1" i="0" lang="en-US" sz="2000" u="sng" cap="none" strike="noStrike">
                <a:solidFill>
                  <a:srgbClr val="FFFF00"/>
                </a:solidFill>
                <a:latin typeface="Arial"/>
                <a:ea typeface="Arial"/>
                <a:cs typeface="Arial"/>
                <a:sym typeface="Arial"/>
              </a:rPr>
              <a:t>Ensuring an orderly and safe environment</a:t>
            </a:r>
            <a:r>
              <a:rPr b="1" i="0" lang="en-US" sz="2000" u="none" cap="none" strike="noStrike">
                <a:solidFill>
                  <a:srgbClr val="FFFFFF"/>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assuring and protecting time for teaching by reducing external pressures and interruptions, and establishing and supporting orderly classroom / school environments</a:t>
            </a:r>
            <a:endParaRPr b="0" i="0" sz="1600" u="none" cap="none" strike="noStrike">
              <a:solidFill>
                <a:schemeClr val="dk1"/>
              </a:solidFill>
              <a:latin typeface="Arial"/>
              <a:ea typeface="Arial"/>
              <a:cs typeface="Arial"/>
              <a:sym typeface="Arial"/>
            </a:endParaRPr>
          </a:p>
        </p:txBody>
      </p:sp>
      <p:sp>
        <p:nvSpPr>
          <p:cNvPr id="183" name="Google Shape;183;p23"/>
          <p:cNvSpPr txBox="1"/>
          <p:nvPr/>
        </p:nvSpPr>
        <p:spPr>
          <a:xfrm>
            <a:off x="6794500" y="6375400"/>
            <a:ext cx="19675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Arial"/>
                <a:ea typeface="Arial"/>
                <a:cs typeface="Arial"/>
                <a:sym typeface="Arial"/>
              </a:rPr>
              <a:t>Robinson (2011) </a:t>
            </a:r>
            <a:endParaRPr b="1" sz="1800">
              <a:solidFill>
                <a:srgbClr val="FFFF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762000" y="2286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Spend Their Time</a:t>
            </a:r>
            <a:endParaRPr b="1" i="0" sz="3600" u="none" cap="none" strike="noStrike">
              <a:solidFill>
                <a:srgbClr val="FFFF00"/>
              </a:solidFill>
              <a:latin typeface="Arial"/>
              <a:ea typeface="Arial"/>
              <a:cs typeface="Arial"/>
              <a:sym typeface="Arial"/>
            </a:endParaRPr>
          </a:p>
        </p:txBody>
      </p:sp>
      <p:pic>
        <p:nvPicPr>
          <p:cNvPr id="190" name="Google Shape;190;p24"/>
          <p:cNvPicPr preferRelativeResize="0"/>
          <p:nvPr/>
        </p:nvPicPr>
        <p:blipFill rotWithShape="1">
          <a:blip r:embed="rId3">
            <a:alphaModFix/>
          </a:blip>
          <a:srcRect b="0" l="0" r="0" t="0"/>
          <a:stretch/>
        </p:blipFill>
        <p:spPr>
          <a:xfrm>
            <a:off x="228600" y="1752600"/>
            <a:ext cx="4267200" cy="3657600"/>
          </a:xfrm>
          <a:prstGeom prst="rect">
            <a:avLst/>
          </a:prstGeom>
          <a:noFill/>
          <a:ln>
            <a:noFill/>
          </a:ln>
        </p:spPr>
      </p:pic>
      <p:pic>
        <p:nvPicPr>
          <p:cNvPr id="191" name="Google Shape;191;p24"/>
          <p:cNvPicPr preferRelativeResize="0"/>
          <p:nvPr/>
        </p:nvPicPr>
        <p:blipFill rotWithShape="1">
          <a:blip r:embed="rId4">
            <a:alphaModFix/>
          </a:blip>
          <a:srcRect b="0" l="0" r="0" t="0"/>
          <a:stretch/>
        </p:blipFill>
        <p:spPr>
          <a:xfrm>
            <a:off x="4648200" y="1752600"/>
            <a:ext cx="4267200" cy="3657600"/>
          </a:xfrm>
          <a:prstGeom prst="rect">
            <a:avLst/>
          </a:prstGeom>
          <a:noFill/>
          <a:ln>
            <a:noFill/>
          </a:ln>
        </p:spPr>
      </p:pic>
      <p:sp>
        <p:nvSpPr>
          <p:cNvPr id="192" name="Google Shape;192;p24"/>
          <p:cNvSpPr/>
          <p:nvPr/>
        </p:nvSpPr>
        <p:spPr>
          <a:xfrm>
            <a:off x="6248400" y="5867400"/>
            <a:ext cx="32004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Turnbull et al., 2009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How Principals Use Their Time</a:t>
            </a:r>
            <a:endParaRPr b="1" i="0" sz="3600" u="none" cap="none" strike="noStrike">
              <a:solidFill>
                <a:srgbClr val="FFFF00"/>
              </a:solidFill>
              <a:latin typeface="Arial"/>
              <a:ea typeface="Arial"/>
              <a:cs typeface="Arial"/>
              <a:sym typeface="Arial"/>
            </a:endParaRPr>
          </a:p>
        </p:txBody>
      </p:sp>
      <p:sp>
        <p:nvSpPr>
          <p:cNvPr id="199" name="Google Shape;199;p25"/>
          <p:cNvSpPr/>
          <p:nvPr/>
        </p:nvSpPr>
        <p:spPr>
          <a:xfrm>
            <a:off x="2933700" y="6221413"/>
            <a:ext cx="60833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Horng, E. L., Klasik, D., &amp; Loeb, S. (2010)</a:t>
            </a:r>
            <a:endParaRPr b="1" sz="1800">
              <a:solidFill>
                <a:srgbClr val="FFFFFF"/>
              </a:solidFill>
              <a:latin typeface="Arial"/>
              <a:ea typeface="Arial"/>
              <a:cs typeface="Arial"/>
              <a:sym typeface="Arial"/>
            </a:endParaRPr>
          </a:p>
        </p:txBody>
      </p:sp>
      <p:pic>
        <p:nvPicPr>
          <p:cNvPr id="200" name="Google Shape;200;p25"/>
          <p:cNvPicPr preferRelativeResize="0"/>
          <p:nvPr/>
        </p:nvPicPr>
        <p:blipFill rotWithShape="1">
          <a:blip r:embed="rId3">
            <a:alphaModFix/>
          </a:blip>
          <a:srcRect b="0" l="0" r="0" t="0"/>
          <a:stretch/>
        </p:blipFill>
        <p:spPr>
          <a:xfrm>
            <a:off x="215900" y="749300"/>
            <a:ext cx="8686800" cy="5194300"/>
          </a:xfrm>
          <a:prstGeom prst="rect">
            <a:avLst/>
          </a:prstGeom>
          <a:noFill/>
          <a:ln>
            <a:noFill/>
          </a:ln>
        </p:spPr>
      </p:pic>
      <p:sp>
        <p:nvSpPr>
          <p:cNvPr id="201" name="Google Shape;201;p25"/>
          <p:cNvSpPr/>
          <p:nvPr/>
        </p:nvSpPr>
        <p:spPr>
          <a:xfrm>
            <a:off x="4679950" y="1651000"/>
            <a:ext cx="3086100" cy="1054100"/>
          </a:xfrm>
          <a:prstGeom prst="roundRect">
            <a:avLst>
              <a:gd fmla="val 16667" name="adj"/>
            </a:avLst>
          </a:prstGeom>
          <a:solidFill>
            <a:schemeClr val="lt1"/>
          </a:solidFill>
          <a:ln cap="flat" cmpd="sng" w="9525">
            <a:solidFill>
              <a:srgbClr val="B5DADD"/>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Principals were directly engaged in</a:t>
            </a:r>
            <a:r>
              <a:rPr lang="en-US" sz="1600">
                <a:solidFill>
                  <a:schemeClr val="dk1"/>
                </a:solidFill>
                <a:latin typeface="Arial"/>
                <a:ea typeface="Arial"/>
                <a:cs typeface="Arial"/>
                <a:sym typeface="Arial"/>
              </a:rPr>
              <a:t> classrooms improving teacher instruction only 13% of the time</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6"/>
          <p:cNvSpPr txBox="1"/>
          <p:nvPr>
            <p:ph type="title"/>
          </p:nvPr>
        </p:nvSpPr>
        <p:spPr>
          <a:xfrm>
            <a:off x="0" y="152400"/>
            <a:ext cx="91440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How Principals Engage with Instructional Activities? </a:t>
            </a:r>
            <a:endParaRPr b="1" i="0" sz="2800" u="none" cap="none" strike="noStrike">
              <a:solidFill>
                <a:srgbClr val="FFFF00"/>
              </a:solidFill>
              <a:latin typeface="Arial"/>
              <a:ea typeface="Arial"/>
              <a:cs typeface="Arial"/>
              <a:sym typeface="Arial"/>
            </a:endParaRPr>
          </a:p>
        </p:txBody>
      </p:sp>
      <p:sp>
        <p:nvSpPr>
          <p:cNvPr id="208" name="Google Shape;208;p26"/>
          <p:cNvSpPr/>
          <p:nvPr/>
        </p:nvSpPr>
        <p:spPr>
          <a:xfrm>
            <a:off x="1981200" y="6519863"/>
            <a:ext cx="5562600"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Arial"/>
                <a:ea typeface="Arial"/>
                <a:cs typeface="Arial"/>
                <a:sym typeface="Arial"/>
              </a:rPr>
              <a:t>Grissom, Jason A., Susanna Loeb, and Ben Master. (2012) </a:t>
            </a:r>
            <a:endParaRPr/>
          </a:p>
        </p:txBody>
      </p:sp>
      <p:pic>
        <p:nvPicPr>
          <p:cNvPr id="209" name="Google Shape;209;p26"/>
          <p:cNvPicPr preferRelativeResize="0"/>
          <p:nvPr/>
        </p:nvPicPr>
        <p:blipFill rotWithShape="1">
          <a:blip r:embed="rId3">
            <a:alphaModFix/>
          </a:blip>
          <a:srcRect b="0" l="0" r="0" t="0"/>
          <a:stretch/>
        </p:blipFill>
        <p:spPr>
          <a:xfrm>
            <a:off x="317500" y="1231900"/>
            <a:ext cx="8534400" cy="5105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type="title"/>
          </p:nvPr>
        </p:nvSpPr>
        <p:spPr>
          <a:xfrm>
            <a:off x="762000" y="1143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How Effective Are Principals at Identifying Valued Teachers</a:t>
            </a:r>
            <a:endParaRPr b="1" i="0" sz="3200" u="none" cap="none" strike="noStrike">
              <a:solidFill>
                <a:srgbClr val="FFFF00"/>
              </a:solidFill>
              <a:latin typeface="Arial"/>
              <a:ea typeface="Arial"/>
              <a:cs typeface="Arial"/>
              <a:sym typeface="Arial"/>
            </a:endParaRPr>
          </a:p>
        </p:txBody>
      </p:sp>
      <p:pic>
        <p:nvPicPr>
          <p:cNvPr id="216" name="Google Shape;216;p27"/>
          <p:cNvPicPr preferRelativeResize="0"/>
          <p:nvPr/>
        </p:nvPicPr>
        <p:blipFill rotWithShape="1">
          <a:blip r:embed="rId3">
            <a:alphaModFix/>
          </a:blip>
          <a:srcRect b="0" l="0" r="0" t="0"/>
          <a:stretch/>
        </p:blipFill>
        <p:spPr>
          <a:xfrm>
            <a:off x="190500" y="1524000"/>
            <a:ext cx="8763000" cy="5029200"/>
          </a:xfrm>
          <a:prstGeom prst="rect">
            <a:avLst/>
          </a:prstGeom>
          <a:noFill/>
          <a:ln>
            <a:noFill/>
          </a:ln>
        </p:spPr>
      </p:pic>
      <p:sp>
        <p:nvSpPr>
          <p:cNvPr id="217" name="Google Shape;217;p27"/>
          <p:cNvSpPr/>
          <p:nvPr/>
        </p:nvSpPr>
        <p:spPr>
          <a:xfrm>
            <a:off x="2578100" y="3454400"/>
            <a:ext cx="6273800" cy="101600"/>
          </a:xfrm>
          <a:prstGeom prst="rightArrow">
            <a:avLst>
              <a:gd fmla="val 50000" name="adj1"/>
              <a:gd fmla="val 50029" name="adj2"/>
            </a:avLst>
          </a:pr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223" name="Google Shape;223;p28"/>
          <p:cNvSpPr txBox="1"/>
          <p:nvPr>
            <p:ph idx="1" type="body"/>
          </p:nvPr>
        </p:nvSpPr>
        <p:spPr>
          <a:xfrm>
            <a:off x="190500" y="1981200"/>
            <a:ext cx="8585200" cy="411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3600" u="none" cap="none" strike="noStrike">
                <a:solidFill>
                  <a:srgbClr val="FFFF00"/>
                </a:solidFill>
                <a:latin typeface="Arial"/>
                <a:ea typeface="Arial"/>
                <a:cs typeface="Arial"/>
                <a:sym typeface="Arial"/>
              </a:rPr>
              <a:t>The Current State of Principal </a:t>
            </a:r>
            <a:endParaRPr/>
          </a:p>
          <a:p>
            <a:pPr indent="0" lvl="0" marL="0" marR="0" rtl="0" algn="ctr">
              <a:spcBef>
                <a:spcPts val="720"/>
              </a:spcBef>
              <a:spcAft>
                <a:spcPts val="0"/>
              </a:spcAft>
              <a:buClr>
                <a:srgbClr val="FFFF00"/>
              </a:buClr>
              <a:buFont typeface="Arial"/>
              <a:buNone/>
            </a:pPr>
            <a:r>
              <a:rPr b="0" i="0" lang="en-US" sz="3600" u="none" cap="none" strike="noStrike">
                <a:solidFill>
                  <a:srgbClr val="FFFF00"/>
                </a:solidFill>
                <a:latin typeface="Arial"/>
                <a:ea typeface="Arial"/>
                <a:cs typeface="Arial"/>
                <a:sym typeface="Arial"/>
              </a:rPr>
              <a:t>Preparation, Evaluation, and Support </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idx="1" type="body"/>
          </p:nvPr>
        </p:nvSpPr>
        <p:spPr>
          <a:xfrm>
            <a:off x="330200" y="469900"/>
            <a:ext cx="8953500" cy="6121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342900" lvl="0" marL="3429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a:p>
          <a:p>
            <a:pPr indent="-342900" lvl="0" marL="34290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342900" lvl="0" marL="3429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SY 2012-13</a:t>
            </a:r>
            <a:endParaRPr/>
          </a:p>
        </p:txBody>
      </p:sp>
      <p:sp>
        <p:nvSpPr>
          <p:cNvPr id="229" name="Google Shape;229;p29"/>
          <p:cNvSpPr txBox="1"/>
          <p:nvPr/>
        </p:nvSpPr>
        <p:spPr>
          <a:xfrm>
            <a:off x="101600" y="419100"/>
            <a:ext cx="8953500" cy="830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The Challenge: Developing Effective Principals “At SCALE”</a:t>
            </a:r>
            <a:endParaRPr/>
          </a:p>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pic>
        <p:nvPicPr>
          <p:cNvPr id="230" name="Google Shape;230;p29"/>
          <p:cNvPicPr preferRelativeResize="0"/>
          <p:nvPr/>
        </p:nvPicPr>
        <p:blipFill rotWithShape="1">
          <a:blip r:embed="rId3">
            <a:alphaModFix/>
          </a:blip>
          <a:srcRect b="0" l="0" r="0" t="0"/>
          <a:stretch/>
        </p:blipFill>
        <p:spPr>
          <a:xfrm>
            <a:off x="236538" y="2717800"/>
            <a:ext cx="8501062" cy="2746375"/>
          </a:xfrm>
          <a:prstGeom prst="rect">
            <a:avLst/>
          </a:prstGeom>
          <a:noFill/>
          <a:ln>
            <a:noFill/>
          </a:ln>
        </p:spPr>
      </p:pic>
      <p:sp>
        <p:nvSpPr>
          <p:cNvPr id="231" name="Google Shape;231;p29"/>
          <p:cNvSpPr txBox="1"/>
          <p:nvPr/>
        </p:nvSpPr>
        <p:spPr>
          <a:xfrm>
            <a:off x="190500" y="5715000"/>
            <a:ext cx="8953500" cy="3698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1" lang="en-US" sz="1800">
                <a:solidFill>
                  <a:schemeClr val="lt1"/>
                </a:solidFill>
                <a:latin typeface="Arial"/>
                <a:ea typeface="Arial"/>
                <a:cs typeface="Arial"/>
                <a:sym typeface="Arial"/>
              </a:rPr>
              <a:t>Principal Attrition and Mobility</a:t>
            </a:r>
            <a:r>
              <a:rPr b="0" lang="en-US" sz="1800">
                <a:solidFill>
                  <a:schemeClr val="lt1"/>
                </a:solidFill>
                <a:latin typeface="Arial"/>
                <a:ea typeface="Arial"/>
                <a:cs typeface="Arial"/>
                <a:sym typeface="Arial"/>
              </a:rPr>
              <a:t>, National Center for Education Statistics  (2014)</a:t>
            </a:r>
            <a:endParaRPr/>
          </a:p>
        </p:txBody>
      </p:sp>
      <p:sp>
        <p:nvSpPr>
          <p:cNvPr id="232" name="Google Shape;232;p29"/>
          <p:cNvSpPr/>
          <p:nvPr/>
        </p:nvSpPr>
        <p:spPr>
          <a:xfrm>
            <a:off x="36576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33" name="Google Shape;233;p29"/>
          <p:cNvSpPr/>
          <p:nvPr/>
        </p:nvSpPr>
        <p:spPr>
          <a:xfrm>
            <a:off x="7010400" y="266700"/>
            <a:ext cx="2133600" cy="8001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34" name="Google Shape;234;p29"/>
          <p:cNvSpPr/>
          <p:nvPr/>
        </p:nvSpPr>
        <p:spPr>
          <a:xfrm>
            <a:off x="49784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35" name="Google Shape;235;p29"/>
          <p:cNvSpPr/>
          <p:nvPr/>
        </p:nvSpPr>
        <p:spPr>
          <a:xfrm>
            <a:off x="6388100" y="44196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236" name="Google Shape;236;p29"/>
          <p:cNvSpPr/>
          <p:nvPr/>
        </p:nvSpPr>
        <p:spPr>
          <a:xfrm>
            <a:off x="2222500" y="4432300"/>
            <a:ext cx="1028700" cy="9144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0"/>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Principal Development Universe:  </a:t>
            </a:r>
            <a:r>
              <a:rPr b="1" i="0" lang="en-US" sz="2800" u="none" cap="none" strike="noStrike">
                <a:solidFill>
                  <a:srgbClr val="FF6600"/>
                </a:solidFill>
                <a:latin typeface="Arial"/>
                <a:ea typeface="Arial"/>
                <a:cs typeface="Arial"/>
                <a:sym typeface="Arial"/>
              </a:rPr>
              <a:t>Programs</a:t>
            </a:r>
            <a:endParaRPr/>
          </a:p>
        </p:txBody>
      </p:sp>
      <p:sp>
        <p:nvSpPr>
          <p:cNvPr id="243" name="Google Shape;243;p30"/>
          <p:cNvSpPr txBox="1"/>
          <p:nvPr>
            <p:ph idx="1" type="body"/>
          </p:nvPr>
        </p:nvSpPr>
        <p:spPr>
          <a:xfrm>
            <a:off x="165100" y="825500"/>
            <a:ext cx="8763000" cy="6032500"/>
          </a:xfrm>
          <a:prstGeom prst="rect">
            <a:avLst/>
          </a:prstGeom>
          <a:noFill/>
          <a:ln>
            <a:noFill/>
          </a:ln>
        </p:spPr>
        <p:txBody>
          <a:bodyPr anchorCtr="0" anchor="t" bIns="45700" lIns="91425" spcFirstLastPara="1" rIns="91425" wrap="square" tIns="45700">
            <a:noAutofit/>
          </a:bodyPr>
          <a:lstStyle/>
          <a:p>
            <a:pPr indent="-457200" lvl="0" marL="685800" marR="0" rtl="0" algn="l">
              <a:spcBef>
                <a:spcPts val="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University-based preparation program  		825  (84%)</a:t>
            </a:r>
            <a:endParaRPr/>
          </a:p>
          <a:p>
            <a:pPr indent="-4572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457200" marR="0" rtl="0" algn="l">
              <a:lnSpc>
                <a:spcPct val="90000"/>
              </a:lnSpc>
              <a:spcBef>
                <a:spcPts val="100"/>
              </a:spcBef>
              <a:spcAft>
                <a:spcPts val="0"/>
              </a:spcAft>
              <a:buClr>
                <a:schemeClr val="lt1"/>
              </a:buClr>
              <a:buFont typeface="Arial"/>
              <a:buNone/>
            </a:pPr>
            <a:r>
              <a:t/>
            </a:r>
            <a:endParaRPr b="0" i="0" sz="5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1" i="0" sz="2000" u="none" cap="none" strike="noStrike">
              <a:solidFill>
                <a:srgbClr val="FFFF00"/>
              </a:solidFill>
              <a:latin typeface="Arial"/>
              <a:ea typeface="Arial"/>
              <a:cs typeface="Arial"/>
              <a:sym typeface="Arial"/>
            </a:endParaRPr>
          </a:p>
          <a:p>
            <a:pPr indent="-457200" lvl="0" marL="6858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Non-University-based preparation program  	153  (16%)</a:t>
            </a:r>
            <a:endParaRPr/>
          </a:p>
          <a:p>
            <a:pPr indent="-457200" lvl="0" marL="1143000" marR="0" rtl="0" algn="l">
              <a:spcBef>
                <a:spcPts val="200"/>
              </a:spcBef>
              <a:spcAft>
                <a:spcPts val="0"/>
              </a:spcAft>
              <a:buClr>
                <a:schemeClr val="lt1"/>
              </a:buClr>
              <a:buFont typeface="Arial"/>
              <a:buNone/>
            </a:pPr>
            <a:r>
              <a:t/>
            </a:r>
            <a:endParaRPr b="1" i="0" sz="1000" u="none" cap="none" strike="noStrike">
              <a:solidFill>
                <a:srgbClr val="FFFF00"/>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Private Organizations (nonprofit)</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lnSpc>
                <a:spcPct val="9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New Leaders for New Schools	</a:t>
            </a:r>
            <a:endParaRPr/>
          </a:p>
          <a:p>
            <a:pPr indent="-457200" lvl="0" marL="1143000" marR="0" rtl="0" algn="l">
              <a:lnSpc>
                <a:spcPct val="90000"/>
              </a:lnSpc>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NYC Aspiring Principal Program</a:t>
            </a:r>
            <a:endParaRPr b="0" i="0" sz="1800" u="none" cap="none" strike="noStrike">
              <a:solidFill>
                <a:schemeClr val="lt1"/>
              </a:solidFill>
              <a:latin typeface="Arial"/>
              <a:ea typeface="Arial"/>
              <a:cs typeface="Arial"/>
              <a:sym typeface="Arial"/>
            </a:endParaRPr>
          </a:p>
          <a:p>
            <a:pPr indent="-457200" lvl="0" marL="11430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District-based Programs</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lnSpc>
                <a:spcPct val="9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Ohio Advisory Leadership Council</a:t>
            </a:r>
            <a:endParaRPr/>
          </a:p>
          <a:p>
            <a:pPr indent="-457200" lvl="0" marL="1143000" marR="0" rtl="0" algn="l">
              <a:lnSpc>
                <a:spcPct val="90000"/>
              </a:lnSpc>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Charter School  Programs</a:t>
            </a:r>
            <a:endParaRPr/>
          </a:p>
          <a:p>
            <a:pPr indent="-457200" lvl="0" marL="11430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11430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KIPP</a:t>
            </a:r>
            <a:endParaRPr/>
          </a:p>
        </p:txBody>
      </p:sp>
      <p:sp>
        <p:nvSpPr>
          <p:cNvPr id="244" name="Google Shape;244;p30"/>
          <p:cNvSpPr txBox="1"/>
          <p:nvPr/>
        </p:nvSpPr>
        <p:spPr>
          <a:xfrm>
            <a:off x="0" y="1346200"/>
            <a:ext cx="9055100" cy="1458913"/>
          </a:xfrm>
          <a:prstGeom prst="rect">
            <a:avLst/>
          </a:prstGeom>
          <a:noFill/>
          <a:ln>
            <a:noFill/>
          </a:ln>
        </p:spPr>
        <p:txBody>
          <a:bodyPr anchorCtr="0" anchor="t" bIns="45700" lIns="91425" spcFirstLastPara="1" rIns="91425" wrap="square" tIns="45700">
            <a:noAutofit/>
          </a:bodyPr>
          <a:lstStyle/>
          <a:p>
            <a:pPr indent="0" lvl="0" marL="914400" marR="0" rtl="0" algn="l">
              <a:lnSpc>
                <a:spcPct val="90000"/>
              </a:lnSpc>
              <a:spcBef>
                <a:spcPts val="0"/>
              </a:spcBef>
              <a:spcAft>
                <a:spcPts val="0"/>
              </a:spcAft>
              <a:buNone/>
            </a:pPr>
            <a:r>
              <a:rPr b="0" lang="en-US" sz="1800">
                <a:solidFill>
                  <a:schemeClr val="lt1"/>
                </a:solidFill>
                <a:latin typeface="Arial"/>
                <a:ea typeface="Arial"/>
                <a:cs typeface="Arial"/>
                <a:sym typeface="Arial"/>
              </a:rPr>
              <a:t>Over 95% of America’s …K-12 principals graduate from                                       a university-based preparation program.      		           	  Levine (2005)</a:t>
            </a:r>
            <a:endParaRPr/>
          </a:p>
          <a:p>
            <a:pPr indent="0" lvl="0" marL="914400" marR="0" rtl="0" algn="l">
              <a:lnSpc>
                <a:spcPct val="90000"/>
              </a:lnSpc>
              <a:spcBef>
                <a:spcPts val="0"/>
              </a:spcBef>
              <a:spcAft>
                <a:spcPts val="0"/>
              </a:spcAft>
              <a:buNone/>
            </a:pPr>
            <a:r>
              <a:t/>
            </a:r>
            <a:endParaRPr b="0" sz="1800">
              <a:solidFill>
                <a:schemeClr val="lt1"/>
              </a:solidFill>
              <a:latin typeface="Arial"/>
              <a:ea typeface="Arial"/>
              <a:cs typeface="Arial"/>
              <a:sym typeface="Arial"/>
            </a:endParaRPr>
          </a:p>
          <a:p>
            <a:pPr indent="0" lvl="0" marL="914400" marR="0" rtl="0" algn="l">
              <a:lnSpc>
                <a:spcPct val="90000"/>
              </a:lnSpc>
              <a:spcBef>
                <a:spcPts val="0"/>
              </a:spcBef>
              <a:spcAft>
                <a:spcPts val="0"/>
              </a:spcAft>
              <a:buNone/>
            </a:pPr>
            <a:r>
              <a:rPr b="0" lang="en-US" sz="1800">
                <a:solidFill>
                  <a:schemeClr val="lt1"/>
                </a:solidFill>
                <a:latin typeface="Arial"/>
                <a:ea typeface="Arial"/>
                <a:cs typeface="Arial"/>
                <a:sym typeface="Arial"/>
              </a:rPr>
              <a:t>27,289 M.A degrees	   4,676 Ph.D. degrees   		   NCES (2013</a:t>
            </a:r>
            <a:r>
              <a:rPr b="1" lang="en-US" sz="1800">
                <a:solidFill>
                  <a:schemeClr val="lt1"/>
                </a:solidFill>
                <a:latin typeface="Arial"/>
                <a:ea typeface="Arial"/>
                <a:cs typeface="Arial"/>
                <a:sym typeface="Arial"/>
              </a:rPr>
              <a:t>)</a:t>
            </a:r>
            <a:endParaRPr/>
          </a:p>
          <a:p>
            <a:pPr indent="0" lvl="0" marL="91440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245" name="Google Shape;245;p30"/>
          <p:cNvSpPr txBox="1"/>
          <p:nvPr/>
        </p:nvSpPr>
        <p:spPr>
          <a:xfrm>
            <a:off x="5054600" y="3708400"/>
            <a:ext cx="2981325" cy="6969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FF"/>
                </a:solidFill>
                <a:latin typeface="Arial"/>
                <a:ea typeface="Arial"/>
                <a:cs typeface="Arial"/>
                <a:sym typeface="Arial"/>
              </a:rPr>
              <a:t>1600 leaders over 10 years</a:t>
            </a:r>
            <a:endParaRPr/>
          </a:p>
          <a:p>
            <a:pPr indent="0" lvl="0" marL="0" marR="0" rtl="0" algn="l">
              <a:spcBef>
                <a:spcPts val="438"/>
              </a:spcBef>
              <a:spcAft>
                <a:spcPts val="0"/>
              </a:spcAft>
              <a:buNone/>
            </a:pPr>
            <a:r>
              <a:rPr b="0" lang="en-US" sz="1800">
                <a:solidFill>
                  <a:srgbClr val="FFFFFF"/>
                </a:solidFill>
                <a:latin typeface="Arial"/>
                <a:ea typeface="Arial"/>
                <a:cs typeface="Arial"/>
                <a:sym typeface="Arial"/>
              </a:rPr>
              <a:t>500 leaders over 11 years</a:t>
            </a:r>
            <a:endParaRPr/>
          </a:p>
        </p:txBody>
      </p:sp>
      <p:sp>
        <p:nvSpPr>
          <p:cNvPr id="246" name="Google Shape;246;p30"/>
          <p:cNvSpPr/>
          <p:nvPr/>
        </p:nvSpPr>
        <p:spPr>
          <a:xfrm>
            <a:off x="558800" y="1943100"/>
            <a:ext cx="5791200" cy="5842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
        <p:nvSpPr>
          <p:cNvPr id="247" name="Google Shape;247;p30"/>
          <p:cNvSpPr/>
          <p:nvPr/>
        </p:nvSpPr>
        <p:spPr>
          <a:xfrm>
            <a:off x="4699000" y="3543300"/>
            <a:ext cx="3543300" cy="10160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1"/>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Critical Core Components of Principal Preparation</a:t>
            </a:r>
            <a:endParaRPr/>
          </a:p>
        </p:txBody>
      </p:sp>
      <p:sp>
        <p:nvSpPr>
          <p:cNvPr id="254" name="Google Shape;254;p31"/>
          <p:cNvSpPr txBox="1"/>
          <p:nvPr>
            <p:ph idx="1" type="body"/>
          </p:nvPr>
        </p:nvSpPr>
        <p:spPr>
          <a:xfrm>
            <a:off x="127000" y="774700"/>
            <a:ext cx="8851900" cy="6235700"/>
          </a:xfrm>
          <a:prstGeom prst="rect">
            <a:avLst/>
          </a:prstGeom>
          <a:noFill/>
          <a:ln>
            <a:noFill/>
          </a:ln>
        </p:spPr>
        <p:txBody>
          <a:bodyPr anchorCtr="0" anchor="t" bIns="45700" lIns="91425" spcFirstLastPara="1" rIns="91425" wrap="square" tIns="45700">
            <a:noAutofit/>
          </a:bodyPr>
          <a:lstStyle/>
          <a:p>
            <a:pPr indent="139700" lvl="0" marL="1371600" marR="0" rtl="0" algn="l">
              <a:spcBef>
                <a:spcPts val="0"/>
              </a:spcBef>
              <a:spcAft>
                <a:spcPts val="0"/>
              </a:spcAft>
              <a:buClr>
                <a:schemeClr val="lt1"/>
              </a:buClr>
              <a:buSzPts val="2200"/>
              <a:buFont typeface="Arial"/>
              <a:buNone/>
            </a:pPr>
            <a:r>
              <a:t/>
            </a:r>
            <a:endParaRPr b="1" i="0" sz="2200" u="none" cap="none" strike="noStrike">
              <a:solidFill>
                <a:srgbClr val="FFFF00"/>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Principal competency framework</a:t>
            </a:r>
            <a:endParaRPr/>
          </a:p>
          <a:p>
            <a:pPr indent="-622300" lvl="0" marL="1600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Strategic and and proactive recruiting </a:t>
            </a:r>
            <a:endParaRPr/>
          </a:p>
          <a:p>
            <a:pPr indent="-622300" lvl="0" marL="16002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Rigorous selection process</a:t>
            </a:r>
            <a:endParaRPr/>
          </a:p>
          <a:p>
            <a:pPr indent="-685800" lvl="0" marL="1600200" marR="0" rtl="0" algn="l">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4.	Relevant and practical coursework</a:t>
            </a:r>
            <a:endParaRPr/>
          </a:p>
          <a:p>
            <a:pPr indent="-622300" lvl="0" marL="1600200" marR="0" rtl="0" algn="l">
              <a:spcBef>
                <a:spcPts val="200"/>
              </a:spcBef>
              <a:spcAft>
                <a:spcPts val="0"/>
              </a:spcAft>
              <a:buClr>
                <a:schemeClr val="lt1"/>
              </a:buClr>
              <a:buSzPts val="1000"/>
              <a:buFont typeface="Arial"/>
              <a:buNone/>
            </a:pPr>
            <a:r>
              <a:t/>
            </a:r>
            <a:endParaRPr b="1" i="0" sz="1000" u="none" cap="none" strike="noStrike">
              <a:solidFill>
                <a:srgbClr val="FFFF00"/>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5.	Experiential, clinical school-based opportunities</a:t>
            </a:r>
            <a:endParaRPr b="1" i="0" sz="2200" u="none" cap="none" strike="noStrike">
              <a:solidFill>
                <a:srgbClr val="FFFF00"/>
              </a:solidFill>
              <a:latin typeface="Arial"/>
              <a:ea typeface="Arial"/>
              <a:cs typeface="Arial"/>
              <a:sym typeface="Arial"/>
            </a:endParaRPr>
          </a:p>
          <a:p>
            <a:pPr indent="-685800" lvl="0" marL="16002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r>
              <a:rPr b="0" i="0" lang="en-US" sz="1000" u="none" cap="none" strike="noStrike">
                <a:solidFill>
                  <a:srgbClr val="FFFF00"/>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6.	Placement and on-the-job support</a:t>
            </a:r>
            <a:endParaRPr/>
          </a:p>
          <a:p>
            <a:pPr indent="-685800" lvl="0" marL="16002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1600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7.	Robust data collection and continuous learning</a:t>
            </a:r>
            <a:endParaRPr/>
          </a:p>
          <a:p>
            <a:pPr indent="-457200" lvl="0" marL="1371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Rainwater Leadership Alliance		Cheney, et.al. (2010)</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685800" y="4572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98" name="Google Shape;98;p14"/>
          <p:cNvSpPr txBox="1"/>
          <p:nvPr>
            <p:ph idx="1" type="body"/>
          </p:nvPr>
        </p:nvSpPr>
        <p:spPr>
          <a:xfrm>
            <a:off x="533400" y="1295400"/>
            <a:ext cx="8001000" cy="510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24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independent</a:t>
            </a:r>
            <a:r>
              <a:rPr b="0" i="0" lang="en-US" sz="2000" u="none" cap="none" strike="noStrike">
                <a:solidFill>
                  <a:schemeClr val="lt1"/>
                </a:solidFill>
                <a:latin typeface="Arial"/>
                <a:ea typeface="Arial"/>
                <a:cs typeface="Arial"/>
                <a:sym typeface="Arial"/>
              </a:rPr>
              <a:t>, 501(c)(3) non-profit operating foundation </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promote </a:t>
            </a:r>
            <a:r>
              <a:rPr b="1" i="0" lang="en-US" sz="2400" u="none" cap="none" strike="noStrike">
                <a:solidFill>
                  <a:srgbClr val="FFFF00"/>
                </a:solidFill>
                <a:latin typeface="Arial"/>
                <a:ea typeface="Arial"/>
                <a:cs typeface="Arial"/>
                <a:sym typeface="Arial"/>
              </a:rPr>
              <a:t>evidence-based education</a:t>
            </a:r>
            <a:r>
              <a:rPr b="1" i="0" lang="en-US" sz="24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policies and practices</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6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act as a </a:t>
            </a:r>
            <a:r>
              <a:rPr b="1" i="0" lang="en-US" sz="2400" u="none" cap="none" strike="noStrike">
                <a:solidFill>
                  <a:srgbClr val="FFFF00"/>
                </a:solidFill>
                <a:latin typeface="Arial"/>
                <a:ea typeface="Arial"/>
                <a:cs typeface="Arial"/>
                <a:sym typeface="Arial"/>
              </a:rPr>
              <a:t>catalyst</a:t>
            </a:r>
            <a:r>
              <a:rPr b="1" i="0" lang="en-US" sz="24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to facilitate communication, cooperation and collaboration between individuals and organizations  currently engaged in evidence based education</a:t>
            </a:r>
            <a:endParaRPr b="0" i="0" sz="2000" u="none" cap="none" strike="noStrike">
              <a:solidFill>
                <a:schemeClr val="lt1"/>
              </a:solidFill>
              <a:latin typeface="Times New Roman"/>
              <a:ea typeface="Times New Roman"/>
              <a:cs typeface="Times New Roman"/>
              <a:sym typeface="Times New Roman"/>
            </a:endParaRPr>
          </a:p>
          <a:p>
            <a:pPr indent="0" lvl="0" marL="0" marR="0" rtl="0" algn="l">
              <a:spcBef>
                <a:spcPts val="200"/>
              </a:spcBef>
              <a:spcAft>
                <a:spcPts val="0"/>
              </a:spcAft>
              <a:buClr>
                <a:schemeClr val="lt1"/>
              </a:buClr>
              <a:buFont typeface="Noto Sans Symbols"/>
              <a:buNone/>
            </a:pPr>
            <a:r>
              <a:t/>
            </a:r>
            <a:endParaRPr b="0" i="0" sz="10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Noto Sans Symbols"/>
              <a:buNone/>
            </a:pPr>
            <a:r>
              <a:rPr b="0" i="0" lang="en-US" sz="2000" u="none" cap="none" strike="noStrike">
                <a:solidFill>
                  <a:schemeClr val="lt1"/>
                </a:solidFill>
                <a:latin typeface="Arial"/>
                <a:ea typeface="Arial"/>
                <a:cs typeface="Arial"/>
                <a:sym typeface="Arial"/>
              </a:rPr>
              <a:t>engage in </a:t>
            </a:r>
            <a:r>
              <a:rPr b="1" i="0" lang="en-US" sz="2400" u="none" cap="none" strike="noStrike">
                <a:solidFill>
                  <a:srgbClr val="FFFF00"/>
                </a:solidFill>
                <a:latin typeface="Arial"/>
                <a:ea typeface="Arial"/>
                <a:cs typeface="Arial"/>
                <a:sym typeface="Arial"/>
              </a:rPr>
              <a:t>data-mining</a:t>
            </a:r>
            <a:r>
              <a:rPr b="0" i="0" lang="en-US" sz="2000" u="none" cap="none" strike="noStrike">
                <a:solidFill>
                  <a:schemeClr val="lt1"/>
                </a:solidFill>
                <a:latin typeface="Arial"/>
                <a:ea typeface="Arial"/>
                <a:cs typeface="Arial"/>
                <a:sym typeface="Arial"/>
              </a:rPr>
              <a:t>, gathering, analyzing and disseminating data</a:t>
            </a:r>
            <a:endParaRPr/>
          </a:p>
          <a:p>
            <a:pPr indent="0" lvl="0" marL="0" marR="0" rtl="0" algn="l">
              <a:spcBef>
                <a:spcPts val="200"/>
              </a:spcBef>
              <a:spcAft>
                <a:spcPts val="0"/>
              </a:spcAft>
              <a:buClr>
                <a:schemeClr val="lt1"/>
              </a:buClr>
              <a:buFont typeface="Noto Sans Symbols"/>
              <a:buNone/>
            </a:pPr>
            <a:r>
              <a:t/>
            </a:r>
            <a:endParaRPr b="0" i="0" sz="1000" u="none" cap="none" strike="noStrike">
              <a:solidFill>
                <a:schemeClr val="lt1"/>
              </a:solidFill>
              <a:latin typeface="Arial"/>
              <a:ea typeface="Arial"/>
              <a:cs typeface="Arial"/>
              <a:sym typeface="Arial"/>
            </a:endParaRPr>
          </a:p>
          <a:p>
            <a:pPr indent="0" lvl="0" marL="0" marR="0" rtl="0" algn="l">
              <a:spcBef>
                <a:spcPts val="200"/>
              </a:spcBef>
              <a:spcAft>
                <a:spcPts val="0"/>
              </a:spcAft>
              <a:buClr>
                <a:schemeClr val="lt1"/>
              </a:buClr>
              <a:buFont typeface="Noto Sans Symbols"/>
              <a:buNone/>
            </a:pPr>
            <a:r>
              <a:t/>
            </a:r>
            <a:endParaRPr b="0" i="0" sz="1000" u="none" cap="none" strike="noStrike">
              <a:solidFill>
                <a:schemeClr val="lt1"/>
              </a:solidFill>
              <a:latin typeface="Arial"/>
              <a:ea typeface="Arial"/>
              <a:cs typeface="Arial"/>
              <a:sym typeface="Arial"/>
            </a:endParaRPr>
          </a:p>
          <a:p>
            <a:pPr indent="0" lvl="0" marL="0" marR="0" rtl="0" algn="ctr">
              <a:spcBef>
                <a:spcPts val="640"/>
              </a:spcBef>
              <a:spcAft>
                <a:spcPts val="0"/>
              </a:spcAft>
              <a:buClr>
                <a:srgbClr val="FFFF00"/>
              </a:buClr>
              <a:buFont typeface="Noto Sans Symbols"/>
              <a:buNone/>
            </a:pPr>
            <a:r>
              <a:rPr b="1" i="0" lang="en-US" sz="3200" u="none" cap="none" strike="noStrike">
                <a:solidFill>
                  <a:srgbClr val="FFFF00"/>
                </a:solidFill>
                <a:latin typeface="Arial"/>
                <a:ea typeface="Arial"/>
                <a:cs typeface="Arial"/>
                <a:sym typeface="Arial"/>
              </a:rPr>
              <a:t>www.winginstitute.org</a:t>
            </a:r>
            <a:endParaRPr/>
          </a:p>
          <a:p>
            <a:pPr indent="0" lvl="0" marL="0" marR="0" rtl="0" algn="ctr">
              <a:spcBef>
                <a:spcPts val="640"/>
              </a:spcBef>
              <a:spcAft>
                <a:spcPts val="0"/>
              </a:spcAft>
              <a:buClr>
                <a:schemeClr val="lt1"/>
              </a:buClr>
              <a:buFont typeface="Noto Sans Symbols"/>
              <a:buNone/>
            </a:pPr>
            <a:r>
              <a:rPr b="0" i="0" lang="en-US" sz="3200" u="none" cap="none" strike="noStrike">
                <a:solidFill>
                  <a:schemeClr val="lt1"/>
                </a:solidFill>
                <a:latin typeface="Arial"/>
                <a:ea typeface="Arial"/>
                <a:cs typeface="Arial"/>
                <a:sym typeface="Arial"/>
              </a:rPr>
              <a:t>	</a:t>
            </a:r>
            <a:endParaRPr/>
          </a:p>
        </p:txBody>
      </p:sp>
      <p:pic>
        <p:nvPicPr>
          <p:cNvPr descr="wing_header" id="99" name="Google Shape;99;p14"/>
          <p:cNvPicPr preferRelativeResize="0"/>
          <p:nvPr/>
        </p:nvPicPr>
        <p:blipFill rotWithShape="1">
          <a:blip r:embed="rId3">
            <a:alphaModFix/>
          </a:blip>
          <a:srcRect b="0" l="0" r="0" t="0"/>
          <a:stretch/>
        </p:blipFill>
        <p:spPr>
          <a:xfrm>
            <a:off x="838200" y="0"/>
            <a:ext cx="6934200"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FF00"/>
              </a:buClr>
              <a:buSzPts val="2400"/>
              <a:buFont typeface="Arial"/>
              <a:buAutoNum type="arabicPeriod"/>
            </a:pPr>
            <a:r>
              <a:rPr b="1" i="0" lang="en-US" sz="2400" u="none" cap="none" strike="noStrike">
                <a:solidFill>
                  <a:srgbClr val="FFFF00"/>
                </a:solidFill>
                <a:latin typeface="Arial"/>
                <a:ea typeface="Arial"/>
                <a:cs typeface="Arial"/>
                <a:sym typeface="Arial"/>
              </a:rPr>
              <a:t> Principal competency framework: </a:t>
            </a:r>
            <a:r>
              <a:rPr b="1" i="0" lang="en-US" sz="2400" u="none" cap="none" strike="noStrike">
                <a:solidFill>
                  <a:srgbClr val="FF0000"/>
                </a:solidFill>
                <a:latin typeface="Arial"/>
                <a:ea typeface="Arial"/>
                <a:cs typeface="Arial"/>
                <a:sym typeface="Arial"/>
              </a:rPr>
              <a:t>University Programs</a:t>
            </a:r>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‘’The typical course of study… </a:t>
            </a:r>
            <a:endParaRPr/>
          </a:p>
          <a:p>
            <a:pPr indent="0" lvl="0" marL="0" marR="0" rtl="0" algn="l">
              <a:spcBef>
                <a:spcPts val="480"/>
              </a:spcBef>
              <a:spcAft>
                <a:spcPts val="0"/>
              </a:spcAft>
              <a:buClr>
                <a:srgbClr val="FFFFFF"/>
              </a:buClr>
              <a:buFont typeface="Arial"/>
              <a:buNone/>
            </a:pPr>
            <a:r>
              <a:rPr b="1" i="0" lang="en-US" sz="2400" u="none" cap="none" strike="noStrike">
                <a:solidFill>
                  <a:srgbClr val="FFFFFF"/>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…has nothing to do with the job of being a principal</a:t>
            </a:r>
            <a:endParaRPr/>
          </a:p>
          <a:p>
            <a:pPr indent="-6350" lvl="1" marL="40005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…a nearly random collection of courses…</a:t>
            </a:r>
            <a:endParaRPr/>
          </a:p>
          <a:p>
            <a:pPr indent="-6350" lvl="1" marL="40005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…little more than a grab bag of survey courses”</a:t>
            </a:r>
            <a:endParaRPr/>
          </a:p>
          <a:p>
            <a:pPr indent="0" lvl="0" marL="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Levine 2005</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“Programs offer a …</a:t>
            </a:r>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…disparate array of courses and program elements </a:t>
            </a:r>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…without a governing set of competencies”</a:t>
            </a:r>
            <a:endParaRPr b="0" i="0" sz="2000" u="none" cap="none" strike="noStrike">
              <a:solidFill>
                <a:srgbClr val="FFFF00"/>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10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Cheney &amp; Davis 2011</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685800" lvl="0" marL="1600200" marR="0" rtl="0" algn="l">
              <a:spcBef>
                <a:spcPts val="0"/>
              </a:spcBef>
              <a:spcAft>
                <a:spcPts val="0"/>
              </a:spcAft>
              <a:buClr>
                <a:srgbClr val="FFFF00"/>
              </a:buClr>
              <a:buSzPts val="2800"/>
              <a:buFont typeface="Arial"/>
              <a:buAutoNum type="arabicPeriod" startAt="2"/>
            </a:pPr>
            <a:r>
              <a:rPr b="1" i="0" lang="en-US" sz="2800" u="none" cap="none" strike="noStrike">
                <a:solidFill>
                  <a:srgbClr val="FFFF00"/>
                </a:solidFill>
                <a:latin typeface="Arial"/>
                <a:ea typeface="Arial"/>
                <a:cs typeface="Arial"/>
                <a:sym typeface="Arial"/>
              </a:rPr>
              <a:t>Strategic and and proactive recruiting </a:t>
            </a:r>
            <a:endParaRPr/>
          </a:p>
          <a:p>
            <a:pPr indent="0" lvl="0" marL="914400" marR="0" rtl="0" algn="l">
              <a:spcBef>
                <a:spcPts val="56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			   </a:t>
            </a:r>
            <a:r>
              <a:rPr b="0" i="0" lang="en-US" sz="2400" u="none" cap="none" strike="noStrike">
                <a:solidFill>
                  <a:srgbClr val="FFFF00"/>
                </a:solidFill>
                <a:latin typeface="Arial"/>
                <a:ea typeface="Arial"/>
                <a:cs typeface="Arial"/>
                <a:sym typeface="Arial"/>
              </a:rPr>
              <a:t>&amp;</a:t>
            </a:r>
            <a:endParaRPr/>
          </a:p>
          <a:p>
            <a:pPr indent="0" lvl="0" marL="914400" marR="0" rtl="0" algn="l">
              <a:spcBef>
                <a:spcPts val="56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3.   Rigorous selection process</a:t>
            </a:r>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Recruitment / Selection “Gateways”:</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admission to </a:t>
            </a:r>
            <a:r>
              <a:rPr b="0" i="0" lang="en-US" sz="2400" u="none" cap="none" strike="noStrike">
                <a:solidFill>
                  <a:srgbClr val="FFFF00"/>
                </a:solidFill>
                <a:latin typeface="Arial"/>
                <a:ea typeface="Arial"/>
                <a:cs typeface="Arial"/>
                <a:sym typeface="Arial"/>
              </a:rPr>
              <a:t>UNIVERSITY GRADUATE PROGRAMS</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selection via district </a:t>
            </a:r>
            <a:r>
              <a:rPr b="0" i="0" lang="en-US" sz="2400" u="none" cap="none" strike="noStrike">
                <a:solidFill>
                  <a:srgbClr val="FFFF00"/>
                </a:solidFill>
                <a:latin typeface="Arial"/>
                <a:ea typeface="Arial"/>
                <a:cs typeface="Arial"/>
                <a:sym typeface="Arial"/>
              </a:rPr>
              <a:t>PIPELINE</a:t>
            </a:r>
            <a:endParaRPr/>
          </a:p>
          <a:p>
            <a:pPr indent="0" lvl="0" marL="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0" marL="0" marR="0" rtl="0" algn="l">
              <a:spcBef>
                <a:spcPts val="480"/>
              </a:spcBef>
              <a:spcAft>
                <a:spcPts val="0"/>
              </a:spcAft>
              <a:buClr>
                <a:srgbClr val="FFFFFF"/>
              </a:buClr>
              <a:buFont typeface="Arial"/>
              <a:buNone/>
            </a:pPr>
            <a:r>
              <a:rPr b="0" i="0" lang="en-US" sz="2400" u="none" cap="none" strike="noStrike">
                <a:solidFill>
                  <a:srgbClr val="FFFFFF"/>
                </a:solidFill>
                <a:latin typeface="Arial"/>
                <a:ea typeface="Arial"/>
                <a:cs typeface="Arial"/>
                <a:sym typeface="Arial"/>
              </a:rPr>
              <a:t>	acquisition &amp; renewal of </a:t>
            </a:r>
            <a:r>
              <a:rPr b="0" i="0" lang="en-US" sz="2400" u="none" cap="none" strike="noStrike">
                <a:solidFill>
                  <a:srgbClr val="FFFF00"/>
                </a:solidFill>
                <a:latin typeface="Arial"/>
                <a:ea typeface="Arial"/>
                <a:cs typeface="Arial"/>
                <a:sym typeface="Arial"/>
              </a:rPr>
              <a:t>ADMINISTRATIVE LICENSES</a:t>
            </a:r>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4"/>
          <p:cNvSpPr txBox="1"/>
          <p:nvPr>
            <p:ph type="title"/>
          </p:nvPr>
        </p:nvSpPr>
        <p:spPr>
          <a:xfrm>
            <a:off x="685800" y="1524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Recruitment / Selection:    </a:t>
            </a:r>
            <a:r>
              <a:rPr b="1" i="0" lang="en-US" sz="2800" u="none" cap="none" strike="noStrike">
                <a:solidFill>
                  <a:srgbClr val="FF0000"/>
                </a:solidFill>
                <a:latin typeface="Arial"/>
                <a:ea typeface="Arial"/>
                <a:cs typeface="Arial"/>
                <a:sym typeface="Arial"/>
              </a:rPr>
              <a:t>UNIVERSITY</a:t>
            </a:r>
            <a:br>
              <a:rPr b="0" i="0" lang="en-US" sz="2400" u="none" cap="none" strike="noStrike">
                <a:solidFill>
                  <a:srgbClr val="FF00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270" name="Google Shape;270;p34"/>
          <p:cNvSpPr txBox="1"/>
          <p:nvPr>
            <p:ph idx="1" type="body"/>
          </p:nvPr>
        </p:nvSpPr>
        <p:spPr>
          <a:xfrm>
            <a:off x="139700" y="723900"/>
            <a:ext cx="3975100" cy="603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1" i="0" lang="en-US" sz="1600" u="none" cap="none" strike="noStrike">
                <a:solidFill>
                  <a:srgbClr val="FFFF00"/>
                </a:solidFill>
                <a:latin typeface="Arial"/>
                <a:ea typeface="Arial"/>
                <a:cs typeface="Arial"/>
                <a:sym typeface="Arial"/>
              </a:rPr>
              <a:t>ADMISSION AND GRADUATION STANDARDS</a:t>
            </a:r>
            <a:endParaRPr/>
          </a:p>
          <a:p>
            <a:pPr indent="0" lvl="0" marL="0" marR="0" rtl="0" algn="l">
              <a:spcBef>
                <a:spcPts val="320"/>
              </a:spcBef>
              <a:spcAft>
                <a:spcPts val="0"/>
              </a:spcAft>
              <a:buClr>
                <a:schemeClr val="lt1"/>
              </a:buClr>
              <a:buFont typeface="Arial"/>
              <a:buNone/>
            </a:pPr>
            <a:r>
              <a:t/>
            </a:r>
            <a:endParaRPr b="1" i="0" sz="1600" u="none" cap="none" strike="noStrike">
              <a:solidFill>
                <a:srgbClr val="FFFF00"/>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For all intents and purposes, the majority of educational administration programs </a:t>
            </a:r>
            <a:r>
              <a:rPr b="0" i="0" lang="en-US" sz="2000" u="sng" cap="none" strike="noStrike">
                <a:solidFill>
                  <a:srgbClr val="FFFF00"/>
                </a:solidFill>
                <a:latin typeface="Arial"/>
                <a:ea typeface="Arial"/>
                <a:cs typeface="Arial"/>
                <a:sym typeface="Arial"/>
              </a:rPr>
              <a:t>admit nearly everyone who applies</a:t>
            </a:r>
            <a:r>
              <a:rPr b="0" i="0" lang="en-US" sz="2000" u="none" cap="none" strike="noStrike">
                <a:solidFill>
                  <a:schemeClr val="lt1"/>
                </a:solidFill>
                <a:latin typeface="Arial"/>
                <a:ea typeface="Arial"/>
                <a:cs typeface="Arial"/>
                <a:sym typeface="Arial"/>
              </a:rPr>
              <a:t>.</a:t>
            </a:r>
            <a:endParaRPr/>
          </a:p>
          <a:p>
            <a:pPr indent="0" lvl="0" marL="0" marR="0" rtl="0" algn="l">
              <a:spcBef>
                <a:spcPts val="32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Levine 2005</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Most programs are open enrollment programs and do not target or cultivate relationships with high-potential candidates.  Instead, these programs </a:t>
            </a:r>
            <a:r>
              <a:rPr b="0" i="0" lang="en-US" sz="2000" u="sng" cap="none" strike="noStrike">
                <a:solidFill>
                  <a:srgbClr val="FFFF00"/>
                </a:solidFill>
                <a:latin typeface="Arial"/>
                <a:ea typeface="Arial"/>
                <a:cs typeface="Arial"/>
                <a:sym typeface="Arial"/>
              </a:rPr>
              <a:t>passively accept who comes to them through their applicant pool</a:t>
            </a:r>
            <a:r>
              <a:rPr b="0" i="0" lang="en-US" sz="2000" u="none" cap="none" strike="noStrike">
                <a:solidFill>
                  <a:srgbClr val="FFFFFF"/>
                </a:solidFill>
                <a:latin typeface="Arial"/>
                <a:ea typeface="Arial"/>
                <a:cs typeface="Arial"/>
                <a:sym typeface="Arial"/>
              </a:rPr>
              <a:t>.</a:t>
            </a:r>
            <a:endParaRPr/>
          </a:p>
          <a:p>
            <a:pPr indent="0" lvl="0" marL="0" marR="0" rtl="0" algn="l">
              <a:spcBef>
                <a:spcPts val="320"/>
              </a:spcBef>
              <a:spcAft>
                <a:spcPts val="0"/>
              </a:spcAft>
              <a:buClr>
                <a:schemeClr val="lt1"/>
              </a:buClr>
              <a:buFont typeface="Arial"/>
              <a:buNone/>
            </a:pPr>
            <a:r>
              <a:rPr b="0" i="0" lang="en-US" sz="8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            </a:t>
            </a:r>
            <a:endParaRPr/>
          </a:p>
          <a:p>
            <a:pPr indent="0" lvl="0" marL="0" marR="0" rtl="0" algn="l">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Cheney &amp; Davis 2011</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
        <p:nvSpPr>
          <p:cNvPr id="271" name="Google Shape;271;p34"/>
          <p:cNvSpPr txBox="1"/>
          <p:nvPr/>
        </p:nvSpPr>
        <p:spPr>
          <a:xfrm>
            <a:off x="5321300" y="6519863"/>
            <a:ext cx="3248025" cy="3381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lt1"/>
                </a:solidFill>
                <a:latin typeface="Arial"/>
                <a:ea typeface="Arial"/>
                <a:cs typeface="Arial"/>
                <a:sym typeface="Arial"/>
              </a:rPr>
              <a:t>Education Testing Service 2004</a:t>
            </a:r>
            <a:endParaRPr/>
          </a:p>
        </p:txBody>
      </p:sp>
      <p:pic>
        <p:nvPicPr>
          <p:cNvPr id="272" name="Google Shape;272;p34"/>
          <p:cNvPicPr preferRelativeResize="0"/>
          <p:nvPr/>
        </p:nvPicPr>
        <p:blipFill rotWithShape="1">
          <a:blip r:embed="rId3">
            <a:alphaModFix/>
          </a:blip>
          <a:srcRect b="0" l="0" r="0" t="0"/>
          <a:stretch/>
        </p:blipFill>
        <p:spPr>
          <a:xfrm>
            <a:off x="4343400" y="641350"/>
            <a:ext cx="4648200" cy="5899150"/>
          </a:xfrm>
          <a:prstGeom prst="rect">
            <a:avLst/>
          </a:prstGeom>
          <a:noFill/>
          <a:ln>
            <a:noFill/>
          </a:ln>
        </p:spPr>
      </p:pic>
      <p:sp>
        <p:nvSpPr>
          <p:cNvPr id="273" name="Google Shape;273;p34"/>
          <p:cNvSpPr/>
          <p:nvPr/>
        </p:nvSpPr>
        <p:spPr>
          <a:xfrm>
            <a:off x="4229100" y="5435600"/>
            <a:ext cx="4762500" cy="4953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Recruitment / Selection:  </a:t>
            </a:r>
            <a:r>
              <a:rPr b="0" i="0" lang="en-US" sz="2800" u="none" cap="none" strike="noStrike">
                <a:solidFill>
                  <a:srgbClr val="FF0000"/>
                </a:solidFill>
                <a:latin typeface="Arial"/>
                <a:ea typeface="Arial"/>
                <a:cs typeface="Arial"/>
                <a:sym typeface="Arial"/>
              </a:rPr>
              <a:t>PIPELINE</a:t>
            </a:r>
            <a:endParaRPr b="0" i="0" sz="2800" u="none" cap="none" strike="noStrike">
              <a:solidFill>
                <a:srgbClr val="FF0000"/>
              </a:solidFill>
              <a:latin typeface="Arial"/>
              <a:ea typeface="Arial"/>
              <a:cs typeface="Arial"/>
              <a:sym typeface="Arial"/>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Most recruiting and selection of principals is done internally…tends to be a very laissez-faire process…often valuing the following traditional qualifications…</a:t>
            </a:r>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b="0" i="0" sz="2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Years of experience as a teacher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Years of experience as an Assistant Principal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Having a M.A. degree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Selectivity of principal’s college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Traditional principal training programs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Job-embedded principal training programs		</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		</a:t>
            </a:r>
            <a:endParaRPr b="0" i="0" sz="20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Research on relationship between qualifications and effect on student performance.</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(NYC, 1987 – 2007,  employs well over 1,000 school principals)</a:t>
            </a:r>
            <a:endParaRPr/>
          </a:p>
          <a:p>
            <a:pPr indent="0" lvl="0" marL="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(student test scores, absences and suspensions)		Clark, Martorell, Rockoff (2009)</a:t>
            </a:r>
            <a:endParaRPr/>
          </a:p>
          <a:p>
            <a:pPr indent="0" lvl="0" marL="0" marR="0" rtl="0" algn="l">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a:t>
            </a:r>
            <a:endParaRPr b="0" i="0" sz="16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
        <p:nvSpPr>
          <p:cNvPr id="279" name="Google Shape;279;p35"/>
          <p:cNvSpPr/>
          <p:nvPr/>
        </p:nvSpPr>
        <p:spPr>
          <a:xfrm>
            <a:off x="6581775" y="17129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80" name="Google Shape;280;p35"/>
          <p:cNvSpPr/>
          <p:nvPr/>
        </p:nvSpPr>
        <p:spPr>
          <a:xfrm>
            <a:off x="6581775" y="2259013"/>
            <a:ext cx="1219200"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 </a:t>
            </a:r>
            <a:r>
              <a:rPr b="0" lang="en-US" sz="1800">
                <a:solidFill>
                  <a:srgbClr val="FFFFFF"/>
                </a:solidFill>
                <a:latin typeface="Arial"/>
                <a:ea typeface="Arial"/>
                <a:cs typeface="Arial"/>
                <a:sym typeface="Arial"/>
              </a:rPr>
              <a:t>*</a:t>
            </a:r>
            <a:endParaRPr b="0" sz="1800">
              <a:solidFill>
                <a:schemeClr val="dk1"/>
              </a:solidFill>
              <a:latin typeface="Arial"/>
              <a:ea typeface="Arial"/>
              <a:cs typeface="Arial"/>
              <a:sym typeface="Arial"/>
            </a:endParaRPr>
          </a:p>
        </p:txBody>
      </p:sp>
      <p:sp>
        <p:nvSpPr>
          <p:cNvPr id="281" name="Google Shape;281;p35"/>
          <p:cNvSpPr/>
          <p:nvPr/>
        </p:nvSpPr>
        <p:spPr>
          <a:xfrm>
            <a:off x="6581775" y="28178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82" name="Google Shape;282;p35"/>
          <p:cNvSpPr/>
          <p:nvPr/>
        </p:nvSpPr>
        <p:spPr>
          <a:xfrm>
            <a:off x="6581775" y="33639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83" name="Google Shape;283;p35"/>
          <p:cNvSpPr/>
          <p:nvPr/>
        </p:nvSpPr>
        <p:spPr>
          <a:xfrm>
            <a:off x="6581775" y="3910013"/>
            <a:ext cx="1065213"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no effect</a:t>
            </a:r>
            <a:endParaRPr/>
          </a:p>
        </p:txBody>
      </p:sp>
      <p:sp>
        <p:nvSpPr>
          <p:cNvPr id="284" name="Google Shape;284;p35"/>
          <p:cNvSpPr/>
          <p:nvPr/>
        </p:nvSpPr>
        <p:spPr>
          <a:xfrm>
            <a:off x="6581775" y="4506913"/>
            <a:ext cx="1347788" cy="36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a:solidFill>
                  <a:srgbClr val="FFFF00"/>
                </a:solidFill>
                <a:latin typeface="Arial"/>
                <a:ea typeface="Arial"/>
                <a:cs typeface="Arial"/>
                <a:sym typeface="Arial"/>
              </a:rPr>
              <a:t>small effect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6"/>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Recruitment / Selection:  </a:t>
            </a:r>
            <a:r>
              <a:rPr b="1" i="0" lang="en-US" sz="2400" u="none" cap="none" strike="noStrike">
                <a:solidFill>
                  <a:srgbClr val="FF0000"/>
                </a:solidFill>
                <a:latin typeface="Arial"/>
                <a:ea typeface="Arial"/>
                <a:cs typeface="Arial"/>
                <a:sym typeface="Arial"/>
              </a:rPr>
              <a:t>ADMINISTRATIVE LICENSES</a:t>
            </a:r>
            <a:endParaRPr b="1" i="0" sz="2400" u="none" cap="none" strike="noStrike">
              <a:solidFill>
                <a:srgbClr val="FF0000"/>
              </a:solidFill>
              <a:latin typeface="Arial"/>
              <a:ea typeface="Arial"/>
              <a:cs typeface="Arial"/>
              <a:sym typeface="Arial"/>
            </a:endParaRPr>
          </a:p>
          <a:p>
            <a:pPr indent="0" lvl="1"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1"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1" marL="4572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7 states could not report how many principal licenses are granted annually</a:t>
            </a:r>
            <a:endParaRPr/>
          </a:p>
          <a:p>
            <a:pPr indent="0" lvl="1" marL="457200" marR="0" rtl="0" algn="l">
              <a:spcBef>
                <a:spcPts val="480"/>
              </a:spcBef>
              <a:spcAft>
                <a:spcPts val="0"/>
              </a:spcAft>
              <a:buClr>
                <a:schemeClr val="lt1"/>
              </a:buClr>
              <a:buFont typeface="Arial"/>
              <a:buNone/>
            </a:pPr>
            <a:r>
              <a:t/>
            </a:r>
            <a:endParaRPr b="0" i="0" sz="2400" u="none" cap="none" strike="noStrike">
              <a:solidFill>
                <a:srgbClr val="FFFFFF"/>
              </a:solidFill>
              <a:latin typeface="Arial"/>
              <a:ea typeface="Arial"/>
              <a:cs typeface="Arial"/>
              <a:sym typeface="Arial"/>
            </a:endParaRPr>
          </a:p>
          <a:p>
            <a:pPr indent="0" lvl="1" marL="4572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Only 6 states require principals to demonstrate effectiveness to renew their licenses.</a:t>
            </a:r>
            <a:endParaRPr/>
          </a:p>
          <a:p>
            <a:pPr indent="0" lvl="1" marL="4572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4572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In the 7 states where tenure is granted at the state level, leaders only need to serve for 2.5 years on average before being granted life tenure.</a:t>
            </a:r>
            <a:endParaRPr/>
          </a:p>
          <a:p>
            <a:pPr indent="0" lvl="1" marL="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1" marL="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Cheney &amp; Davis (2012)</a:t>
            </a:r>
            <a:endParaRPr b="0" i="0" sz="18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0" y="0"/>
            <a:ext cx="9004300" cy="914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0" i="0" lang="en-US" sz="2520" u="none" cap="none" strike="noStrike">
                <a:solidFill>
                  <a:srgbClr val="FFFF00"/>
                </a:solidFill>
                <a:latin typeface="Arial"/>
                <a:ea typeface="Arial"/>
                <a:cs typeface="Arial"/>
                <a:sym typeface="Arial"/>
              </a:rPr>
              <a:t>4.	Relevant and practical coursework: </a:t>
            </a:r>
            <a:r>
              <a:rPr b="0" i="0" lang="en-US" sz="2520" u="none" cap="none" strike="noStrike">
                <a:solidFill>
                  <a:srgbClr val="FF0000"/>
                </a:solidFill>
                <a:latin typeface="Arial"/>
                <a:ea typeface="Arial"/>
                <a:cs typeface="Arial"/>
                <a:sym typeface="Arial"/>
              </a:rPr>
              <a:t>University Programs</a:t>
            </a:r>
            <a:endParaRPr b="0" i="0" sz="2520" u="none" cap="none" strike="noStrike">
              <a:solidFill>
                <a:srgbClr val="FF0000"/>
              </a:solidFill>
              <a:latin typeface="Arial"/>
              <a:ea typeface="Arial"/>
              <a:cs typeface="Arial"/>
              <a:sym typeface="Arial"/>
            </a:endParaRPr>
          </a:p>
        </p:txBody>
      </p:sp>
      <p:pic>
        <p:nvPicPr>
          <p:cNvPr id="296" name="Google Shape;296;p37"/>
          <p:cNvPicPr preferRelativeResize="0"/>
          <p:nvPr/>
        </p:nvPicPr>
        <p:blipFill rotWithShape="1">
          <a:blip r:embed="rId3">
            <a:alphaModFix/>
          </a:blip>
          <a:srcRect b="0" l="0" r="0" t="0"/>
          <a:stretch/>
        </p:blipFill>
        <p:spPr>
          <a:xfrm>
            <a:off x="444500" y="1816100"/>
            <a:ext cx="8115300" cy="4064000"/>
          </a:xfrm>
          <a:prstGeom prst="rect">
            <a:avLst/>
          </a:prstGeom>
          <a:noFill/>
          <a:ln>
            <a:noFill/>
          </a:ln>
        </p:spPr>
      </p:pic>
      <p:sp>
        <p:nvSpPr>
          <p:cNvPr id="297" name="Google Shape;297;p37"/>
          <p:cNvSpPr txBox="1"/>
          <p:nvPr/>
        </p:nvSpPr>
        <p:spPr>
          <a:xfrm>
            <a:off x="482600" y="4749800"/>
            <a:ext cx="2374900" cy="20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t>Hess and Kelly, 2007</a:t>
            </a:r>
            <a:endParaRPr sz="1100"/>
          </a:p>
        </p:txBody>
      </p:sp>
      <p:sp>
        <p:nvSpPr>
          <p:cNvPr id="298" name="Google Shape;298;p37"/>
          <p:cNvSpPr txBox="1"/>
          <p:nvPr/>
        </p:nvSpPr>
        <p:spPr>
          <a:xfrm>
            <a:off x="5397500" y="3568700"/>
            <a:ext cx="2971799" cy="4498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t>31 Preparation Programs</a:t>
            </a:r>
            <a:endParaRPr/>
          </a:p>
        </p:txBody>
      </p:sp>
      <p:sp>
        <p:nvSpPr>
          <p:cNvPr id="299" name="Google Shape;299;p37"/>
          <p:cNvSpPr/>
          <p:nvPr/>
        </p:nvSpPr>
        <p:spPr>
          <a:xfrm>
            <a:off x="2870200" y="2197100"/>
            <a:ext cx="1092200" cy="3695700"/>
          </a:xfrm>
          <a:prstGeom prst="ellipse">
            <a:avLst/>
          </a:prstGeom>
          <a:solidFill>
            <a:schemeClr val="accent1">
              <a:alpha val="0"/>
            </a:schemeClr>
          </a:solidFill>
          <a:ln cap="flat" cmpd="sng" w="57150">
            <a:solidFill>
              <a:srgbClr val="FF122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p:txBody>
      </p:sp>
      <p:sp>
        <p:nvSpPr>
          <p:cNvPr id="300" name="Google Shape;300;p37"/>
          <p:cNvSpPr/>
          <p:nvPr/>
        </p:nvSpPr>
        <p:spPr>
          <a:xfrm>
            <a:off x="6477000" y="3784600"/>
            <a:ext cx="1041400" cy="2095500"/>
          </a:xfrm>
          <a:prstGeom prst="ellipse">
            <a:avLst/>
          </a:prstGeom>
          <a:solidFill>
            <a:schemeClr val="accent1">
              <a:alpha val="0"/>
            </a:schemeClr>
          </a:solid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2400">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8"/>
          <p:cNvSpPr txBox="1"/>
          <p:nvPr>
            <p:ph type="title"/>
          </p:nvPr>
        </p:nvSpPr>
        <p:spPr>
          <a:xfrm>
            <a:off x="101600" y="0"/>
            <a:ext cx="8585200" cy="914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0" i="0" lang="en-US" sz="2520" u="none" cap="none" strike="noStrike">
                <a:solidFill>
                  <a:srgbClr val="FFFF00"/>
                </a:solidFill>
                <a:latin typeface="Arial"/>
                <a:ea typeface="Arial"/>
                <a:cs typeface="Arial"/>
                <a:sym typeface="Arial"/>
              </a:rPr>
              <a:t>4.	Relevant and practical coursework: </a:t>
            </a:r>
            <a:r>
              <a:rPr b="0" i="0" lang="en-US" sz="2520" u="none" cap="none" strike="noStrike">
                <a:solidFill>
                  <a:srgbClr val="FF0000"/>
                </a:solidFill>
                <a:latin typeface="Arial"/>
                <a:ea typeface="Arial"/>
                <a:cs typeface="Arial"/>
                <a:sym typeface="Arial"/>
              </a:rPr>
              <a:t>University Programs</a:t>
            </a:r>
            <a:endParaRPr b="0" i="0" sz="2520" u="none" cap="none" strike="noStrike">
              <a:solidFill>
                <a:srgbClr val="FF0000"/>
              </a:solidFill>
              <a:latin typeface="Arial"/>
              <a:ea typeface="Arial"/>
              <a:cs typeface="Arial"/>
              <a:sym typeface="Arial"/>
            </a:endParaRPr>
          </a:p>
        </p:txBody>
      </p:sp>
      <p:sp>
        <p:nvSpPr>
          <p:cNvPr id="307" name="Google Shape;307;p38"/>
          <p:cNvSpPr txBox="1"/>
          <p:nvPr/>
        </p:nvSpPr>
        <p:spPr>
          <a:xfrm>
            <a:off x="355600" y="990600"/>
            <a:ext cx="8699500" cy="6632575"/>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Managing for results</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2% of curricula addressed accountability as it relates to school management</a:t>
            </a:r>
            <a:endParaRPr/>
          </a:p>
          <a:p>
            <a:pPr indent="-228600" lvl="0" marL="228600" marR="0" rtl="0" algn="l">
              <a:spcBef>
                <a:spcPts val="0"/>
              </a:spcBef>
              <a:spcAft>
                <a:spcPts val="0"/>
              </a:spcAft>
              <a:buNone/>
            </a:pPr>
            <a:r>
              <a:t/>
            </a:r>
            <a:endParaRPr b="0" sz="9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5% addressed use of data, research, or technology as it relates to managing school improvement</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Managing personnel</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1% of curricula focused on systematic and “assertive” efforts to identify, enhance and reward teacher quality…the majority failed to mention termination or compensation at all.</a:t>
            </a:r>
            <a:endParaRPr/>
          </a:p>
          <a:p>
            <a:pPr indent="-228600" lvl="0" marL="228600" marR="0" rtl="0" algn="l">
              <a:spcBef>
                <a:spcPts val="0"/>
              </a:spcBef>
              <a:spcAft>
                <a:spcPts val="0"/>
              </a:spcAft>
              <a:buNone/>
            </a:pPr>
            <a:r>
              <a:t/>
            </a:r>
            <a:endParaRPr b="0" sz="2000">
              <a:solidFill>
                <a:schemeClr val="lt1"/>
              </a:solidFill>
              <a:latin typeface="Arial"/>
              <a:ea typeface="Arial"/>
              <a:cs typeface="Arial"/>
              <a:sym typeface="Arial"/>
            </a:endParaRPr>
          </a:p>
          <a:p>
            <a:pPr indent="-228600" lvl="0" marL="228600" marR="0" rtl="0" algn="l">
              <a:spcBef>
                <a:spcPts val="0"/>
              </a:spcBef>
              <a:spcAft>
                <a:spcPts val="0"/>
              </a:spcAft>
              <a:buNone/>
            </a:pPr>
            <a:r>
              <a:rPr b="1" lang="en-US" sz="2000" u="sng">
                <a:solidFill>
                  <a:srgbClr val="FFFF00"/>
                </a:solidFill>
                <a:latin typeface="Arial"/>
                <a:ea typeface="Arial"/>
                <a:cs typeface="Arial"/>
                <a:sym typeface="Arial"/>
              </a:rPr>
              <a:t>Technical knowledge</a:t>
            </a:r>
            <a:endParaRPr/>
          </a:p>
          <a:p>
            <a:pPr indent="-228600" lvl="0" marL="228600" marR="0" rtl="0" algn="l">
              <a:spcBef>
                <a:spcPts val="0"/>
              </a:spcBef>
              <a:spcAft>
                <a:spcPts val="0"/>
              </a:spcAft>
              <a:buNone/>
            </a:pPr>
            <a:r>
              <a:t/>
            </a:r>
            <a:endParaRPr b="1"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7.4% data management and utilization</a:t>
            </a:r>
            <a:endParaRPr b="0" sz="18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10% research skills</a:t>
            </a:r>
            <a:endParaRPr b="0" sz="18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4.7% technology</a:t>
            </a:r>
            <a:endParaRPr/>
          </a:p>
          <a:p>
            <a:pPr indent="-228600" lvl="0" marL="228600" marR="0" rtl="0" algn="l">
              <a:spcBef>
                <a:spcPts val="0"/>
              </a:spcBef>
              <a:spcAft>
                <a:spcPts val="0"/>
              </a:spcAft>
              <a:buNone/>
            </a:pPr>
            <a:r>
              <a:t/>
            </a:r>
            <a:endParaRPr b="0" sz="2000">
              <a:solidFill>
                <a:schemeClr val="lt1"/>
              </a:solidFill>
              <a:latin typeface="Arial"/>
              <a:ea typeface="Arial"/>
              <a:cs typeface="Arial"/>
              <a:sym typeface="Arial"/>
            </a:endParaRPr>
          </a:p>
          <a:p>
            <a:pPr indent="-228600" lvl="0" marL="228600" marR="0" rtl="0" algn="l">
              <a:spcBef>
                <a:spcPts val="0"/>
              </a:spcBef>
              <a:spcAft>
                <a:spcPts val="0"/>
              </a:spcAft>
              <a:buNone/>
            </a:pPr>
            <a:r>
              <a:rPr b="0" lang="en-US" sz="1800">
                <a:solidFill>
                  <a:schemeClr val="lt1"/>
                </a:solidFill>
                <a:latin typeface="Arial"/>
                <a:ea typeface="Arial"/>
                <a:cs typeface="Arial"/>
                <a:sym typeface="Arial"/>
              </a:rPr>
              <a:t>								Hess &amp; Kelly (2007)</a:t>
            </a:r>
            <a:endParaRPr/>
          </a:p>
          <a:p>
            <a:pPr indent="-228600" lvl="0" marL="228600" marR="0" rtl="0" algn="l">
              <a:spcBef>
                <a:spcPts val="0"/>
              </a:spcBef>
              <a:spcAft>
                <a:spcPts val="0"/>
              </a:spcAft>
              <a:buNone/>
            </a:pPr>
            <a:r>
              <a:t/>
            </a:r>
            <a:endParaRPr b="0" sz="1400">
              <a:solidFill>
                <a:schemeClr val="lt1"/>
              </a:solidFill>
              <a:latin typeface="Arial"/>
              <a:ea typeface="Arial"/>
              <a:cs typeface="Arial"/>
              <a:sym typeface="Arial"/>
            </a:endParaRPr>
          </a:p>
          <a:p>
            <a:pPr indent="-228600" lvl="0" marL="228600" marR="0" rtl="0" algn="l">
              <a:spcBef>
                <a:spcPts val="0"/>
              </a:spcBef>
              <a:spcAft>
                <a:spcPts val="0"/>
              </a:spcAft>
              <a:buNone/>
            </a:pPr>
            <a:r>
              <a:t/>
            </a:r>
            <a:endParaRPr b="0" sz="1400" u="sng">
              <a:solidFill>
                <a:schemeClr val="lt1"/>
              </a:solidFill>
              <a:latin typeface="Arial"/>
              <a:ea typeface="Arial"/>
              <a:cs typeface="Arial"/>
              <a:sym typeface="Arial"/>
            </a:endParaRPr>
          </a:p>
          <a:p>
            <a:pPr indent="0" lvl="0" marL="0" marR="0" rtl="0" algn="l">
              <a:spcBef>
                <a:spcPts val="0"/>
              </a:spcBef>
              <a:spcAft>
                <a:spcPts val="0"/>
              </a:spcAft>
              <a:buNone/>
            </a:pPr>
            <a:r>
              <a:t/>
            </a:r>
            <a:endParaRPr b="0" sz="1400" u="sng">
              <a:solidFill>
                <a:schemeClr val="lt1"/>
              </a:solidFill>
              <a:latin typeface="Arial"/>
              <a:ea typeface="Arial"/>
              <a:cs typeface="Arial"/>
              <a:sym typeface="Arial"/>
            </a:endParaRPr>
          </a:p>
          <a:p>
            <a:pPr indent="0" lvl="0" marL="0" marR="0" rtl="0" algn="l">
              <a:spcBef>
                <a:spcPts val="0"/>
              </a:spcBef>
              <a:spcAft>
                <a:spcPts val="0"/>
              </a:spcAft>
              <a:buNone/>
            </a:pPr>
            <a:r>
              <a:t/>
            </a:r>
            <a:endParaRPr b="0" sz="14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190500" y="114300"/>
            <a:ext cx="8801100" cy="596900"/>
          </a:xfrm>
          <a:prstGeom prst="rect">
            <a:avLst/>
          </a:prstGeom>
          <a:noFill/>
          <a:ln>
            <a:noFill/>
          </a:ln>
        </p:spPr>
        <p:txBody>
          <a:bodyPr anchorCtr="0" anchor="ctr" bIns="45700" lIns="91425" spcFirstLastPara="1" rIns="91425" wrap="square" tIns="45700">
            <a:noAutofit/>
          </a:bodyPr>
          <a:lstStyle/>
          <a:p>
            <a:pPr indent="-520700" lvl="0" marL="520700" marR="0" rtl="0" algn="ctr">
              <a:spcBef>
                <a:spcPts val="0"/>
              </a:spcBef>
              <a:spcAft>
                <a:spcPts val="0"/>
              </a:spcAft>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a:p>
        </p:txBody>
      </p:sp>
      <p:sp>
        <p:nvSpPr>
          <p:cNvPr id="313" name="Google Shape;313;p39"/>
          <p:cNvSpPr txBox="1"/>
          <p:nvPr>
            <p:ph idx="1" type="body"/>
          </p:nvPr>
        </p:nvSpPr>
        <p:spPr>
          <a:xfrm>
            <a:off x="241300" y="939800"/>
            <a:ext cx="8763000" cy="581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Schools of education…</a:t>
            </a:r>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314" name="Google Shape;314;p39"/>
          <p:cNvSpPr txBox="1"/>
          <p:nvPr/>
        </p:nvSpPr>
        <p:spPr>
          <a:xfrm>
            <a:off x="6731000" y="6362700"/>
            <a:ext cx="1647825"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Levine (2005)</a:t>
            </a:r>
            <a:endParaRPr/>
          </a:p>
        </p:txBody>
      </p:sp>
      <p:pic>
        <p:nvPicPr>
          <p:cNvPr id="315" name="Google Shape;315;p39"/>
          <p:cNvPicPr preferRelativeResize="0"/>
          <p:nvPr/>
        </p:nvPicPr>
        <p:blipFill rotWithShape="1">
          <a:blip r:embed="rId3">
            <a:alphaModFix/>
          </a:blip>
          <a:srcRect b="0" l="0" r="0" t="0"/>
          <a:stretch/>
        </p:blipFill>
        <p:spPr>
          <a:xfrm>
            <a:off x="1443038" y="1460500"/>
            <a:ext cx="6773862" cy="4876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0"/>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b="0" i="0" sz="24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PEDAGOGY</a:t>
            </a:r>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classes are predominately:</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a:t>
            </a:r>
            <a:r>
              <a:rPr b="0" i="0" lang="en-US" sz="2200" u="none" cap="none" strike="noStrike">
                <a:solidFill>
                  <a:srgbClr val="FFFF00"/>
                </a:solidFill>
                <a:latin typeface="Arial"/>
                <a:ea typeface="Arial"/>
                <a:cs typeface="Arial"/>
                <a:sym typeface="Arial"/>
              </a:rPr>
              <a:t>teacher-centered and lecture-styled</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from a </a:t>
            </a:r>
            <a:r>
              <a:rPr b="0" i="0" lang="en-US" sz="2200" u="none" cap="none" strike="noStrike">
                <a:solidFill>
                  <a:srgbClr val="FFFF00"/>
                </a:solidFill>
                <a:latin typeface="Arial"/>
                <a:ea typeface="Arial"/>
                <a:cs typeface="Arial"/>
                <a:sym typeface="Arial"/>
              </a:rPr>
              <a:t>theoretical context</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with little </a:t>
            </a:r>
            <a:r>
              <a:rPr b="0" i="0" lang="en-US" sz="2200" u="none" cap="none" strike="noStrike">
                <a:solidFill>
                  <a:srgbClr val="FFFF00"/>
                </a:solidFill>
                <a:latin typeface="Arial"/>
                <a:ea typeface="Arial"/>
                <a:cs typeface="Arial"/>
                <a:sym typeface="Arial"/>
              </a:rPr>
              <a:t>opportunity to practice critical leadership skills</a:t>
            </a:r>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	and </a:t>
            </a:r>
            <a:r>
              <a:rPr b="0" i="0" lang="en-US" sz="2200" u="none" cap="none" strike="noStrike">
                <a:solidFill>
                  <a:srgbClr val="FFFF00"/>
                </a:solidFill>
                <a:latin typeface="Arial"/>
                <a:ea typeface="Arial"/>
                <a:cs typeface="Arial"/>
                <a:sym typeface="Arial"/>
              </a:rPr>
              <a:t>no content involving the real-life situations </a:t>
            </a:r>
            <a:r>
              <a:rPr b="0" i="0" lang="en-US" sz="2200" u="none" cap="none" strike="noStrike">
                <a:solidFill>
                  <a:srgbClr val="FFFFFF"/>
                </a:solidFill>
                <a:latin typeface="Arial"/>
                <a:ea typeface="Arial"/>
                <a:cs typeface="Arial"/>
                <a:sym typeface="Arial"/>
              </a:rPr>
              <a:t>they are likely 	to confront on the job.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r">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Cheney &amp; Davis  2011</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88900" y="152400"/>
            <a:ext cx="88519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b="1" i="0" sz="2400" u="none" cap="none" strike="noStrike">
              <a:solidFill>
                <a:srgbClr val="FF0000"/>
              </a:solidFill>
              <a:latin typeface="Arial"/>
              <a:ea typeface="Arial"/>
              <a:cs typeface="Arial"/>
              <a:sym typeface="Arial"/>
            </a:endParaRPr>
          </a:p>
        </p:txBody>
      </p:sp>
      <p:sp>
        <p:nvSpPr>
          <p:cNvPr id="326" name="Google Shape;326;p41"/>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FACULTY</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2286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the field depends too heavily on practitioners serving as part-time faculty</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lack of instructional experience, knowledge of research, and rely on anecdotal “war stories”</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2286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 	it employs too many full time professors who have minimal, if any, recent experience in the practice of school administration</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8% of faculty who have had experience as school administrators</a:t>
            </a:r>
            <a:endParaRPr/>
          </a:p>
          <a:p>
            <a:pPr indent="-2286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22% of deans who have had experience as school administrators</a:t>
            </a:r>
            <a:endParaRPr/>
          </a:p>
          <a:p>
            <a:pPr indent="-228600" lvl="0" marL="2286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28600" lvl="0" marL="228600" marR="0" rtl="0" algn="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Levine (2005)</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5"/>
          <p:cNvPicPr preferRelativeResize="0"/>
          <p:nvPr/>
        </p:nvPicPr>
        <p:blipFill rotWithShape="1">
          <a:blip r:embed="rId3">
            <a:alphaModFix/>
          </a:blip>
          <a:srcRect b="0" l="0" r="0" t="0"/>
          <a:stretch/>
        </p:blipFill>
        <p:spPr>
          <a:xfrm>
            <a:off x="0" y="1320800"/>
            <a:ext cx="9144000" cy="5435600"/>
          </a:xfrm>
          <a:prstGeom prst="rect">
            <a:avLst/>
          </a:prstGeom>
          <a:noFill/>
          <a:ln>
            <a:noFill/>
          </a:ln>
        </p:spPr>
      </p:pic>
      <p:sp>
        <p:nvSpPr>
          <p:cNvPr id="106" name="Google Shape;106;p15"/>
          <p:cNvSpPr txBox="1"/>
          <p:nvPr/>
        </p:nvSpPr>
        <p:spPr>
          <a:xfrm>
            <a:off x="0" y="0"/>
            <a:ext cx="91440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Highly effective Principals have significant impact </a:t>
            </a:r>
            <a:endParaRPr/>
          </a:p>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on student achievement.</a:t>
            </a:r>
            <a:endParaRPr b="1" i="0" sz="24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b="0" i="0" sz="1600" u="none" cap="none" strike="noStrike">
              <a:solidFill>
                <a:srgbClr val="FFFFFF"/>
              </a:solidFill>
              <a:latin typeface="Arial"/>
              <a:ea typeface="Arial"/>
              <a:cs typeface="Arial"/>
              <a:sym typeface="Arial"/>
            </a:endParaRPr>
          </a:p>
          <a:p>
            <a:pPr indent="-2794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Internship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vague or unclear goals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insufficient focus on instructional leadership and / or overemphasis on managerial role</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training for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insufficient mentoring time or duration</a:t>
            </a:r>
            <a:endParaRPr/>
          </a:p>
          <a:p>
            <a:pPr indent="-279400" lvl="0" marL="3429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The Wallace Foundation (2007)</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279400" lvl="0" marL="3429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evaluation of mentors</a:t>
            </a:r>
            <a:endParaRPr/>
          </a:p>
          <a:p>
            <a:pPr indent="-2794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79400" lvl="0" marL="3429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weak or non-existent evaluation of principal interns</a:t>
            </a:r>
            <a:endParaRPr/>
          </a:p>
          <a:p>
            <a:pPr indent="-2794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1765300" lvl="0" marL="18288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Southern Regional Education Board (2007)</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3"/>
          <p:cNvSpPr txBox="1"/>
          <p:nvPr>
            <p:ph type="title"/>
          </p:nvPr>
        </p:nvSpPr>
        <p:spPr>
          <a:xfrm>
            <a:off x="114300" y="15240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a:t>
            </a:r>
            <a:endParaRPr/>
          </a:p>
        </p:txBody>
      </p:sp>
      <p:sp>
        <p:nvSpPr>
          <p:cNvPr id="337" name="Google Shape;337;p43"/>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Principal Supervisors 	</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Professional Development</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1" i="0" lang="en-US" sz="2000" u="none" cap="none" strike="noStrike">
                <a:solidFill>
                  <a:schemeClr val="lt1"/>
                </a:solidFill>
                <a:latin typeface="Arial"/>
                <a:ea typeface="Arial"/>
                <a:cs typeface="Arial"/>
                <a:sym typeface="Arial"/>
              </a:rPr>
              <a:t>		Principal Feedback &amp; Evaluation</a:t>
            </a:r>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4"/>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Supervision</a:t>
            </a:r>
            <a:endParaRPr/>
          </a:p>
        </p:txBody>
      </p:sp>
      <p:sp>
        <p:nvSpPr>
          <p:cNvPr id="343" name="Google Shape;343;p44"/>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Supervisors</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supervisors oversee an average of 24 schools,              ranging from 6 to 67</a:t>
            </a:r>
            <a:endParaRPr/>
          </a:p>
          <a:p>
            <a:pPr indent="-2286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Districts by and large have not articulated an explicit set of principal supervisory competencies on which to base evaluations.</a:t>
            </a:r>
            <a:endParaRPr/>
          </a:p>
          <a:p>
            <a:pPr indent="-2286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6858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Few districts select principal supervisors on the basis of their explicit results and measurable student achievement gains.</a:t>
            </a:r>
            <a:endParaRPr/>
          </a:p>
          <a:p>
            <a:pPr indent="-228600" lvl="0" marL="6858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 Wallace Foundation and Council of the Great City Schools</a:t>
            </a:r>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Survey of 41 urban public school districts			Corcoran. et al. (2012)</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101600" y="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Evaluation</a:t>
            </a:r>
            <a:endParaRPr/>
          </a:p>
        </p:txBody>
      </p:sp>
      <p:sp>
        <p:nvSpPr>
          <p:cNvPr id="349" name="Google Shape;349;p45"/>
          <p:cNvSpPr txBox="1"/>
          <p:nvPr>
            <p:ph idx="1" type="body"/>
          </p:nvPr>
        </p:nvSpPr>
        <p:spPr>
          <a:xfrm>
            <a:off x="101600" y="609600"/>
            <a:ext cx="8763000" cy="5943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342900" lvl="0" marL="34290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INSTRUMENT </a:t>
            </a:r>
            <a:r>
              <a:rPr b="1" i="0" lang="en-US" sz="1800" u="none" cap="none" strike="noStrike">
                <a:solidFill>
                  <a:srgbClr val="FF6600"/>
                </a:solidFill>
                <a:latin typeface="Arial"/>
                <a:ea typeface="Arial"/>
                <a:cs typeface="Arial"/>
                <a:sym typeface="Arial"/>
              </a:rPr>
              <a:t>CONTENT</a:t>
            </a:r>
            <a:r>
              <a:rPr b="0" i="0" lang="en-US" sz="1800" u="none" cap="none" strike="noStrike">
                <a:solidFill>
                  <a:srgbClr val="FF6600"/>
                </a:solidFill>
                <a:latin typeface="Arial"/>
                <a:ea typeface="Arial"/>
                <a:cs typeface="Arial"/>
                <a:sym typeface="Arial"/>
              </a:rPr>
              <a:t> </a:t>
            </a:r>
            <a:r>
              <a:rPr b="0" i="0" lang="en-US" sz="1800" u="none" cap="none" strike="noStrike">
                <a:solidFill>
                  <a:srgbClr val="FFFF00"/>
                </a:solidFill>
                <a:latin typeface="Arial"/>
                <a:ea typeface="Arial"/>
                <a:cs typeface="Arial"/>
                <a:sym typeface="Arial"/>
              </a:rPr>
              <a:t>ANALYSIS</a:t>
            </a:r>
            <a:endParaRPr/>
          </a:p>
          <a:p>
            <a:pPr indent="-342900" lvl="0" marL="3429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800100" marR="0" rtl="0" algn="l">
              <a:spcBef>
                <a:spcPts val="360"/>
              </a:spcBef>
              <a:spcAft>
                <a:spcPts val="0"/>
              </a:spcAft>
              <a:buClr>
                <a:schemeClr val="lt1"/>
              </a:buClr>
              <a:buFont typeface="Arial"/>
              <a:buNone/>
            </a:pPr>
            <a:r>
              <a:rPr b="1" i="0" lang="en-US" sz="1800" u="none" cap="none" strike="noStrike">
                <a:solidFill>
                  <a:schemeClr val="lt1"/>
                </a:solidFill>
                <a:latin typeface="Arial"/>
                <a:ea typeface="Arial"/>
                <a:cs typeface="Arial"/>
                <a:sym typeface="Arial"/>
              </a:rPr>
              <a:t>Learning Centered Leadership: A Behavior-Anchored Framework</a:t>
            </a:r>
            <a:endParaRPr/>
          </a:p>
          <a:p>
            <a:pPr indent="-342900" lvl="0" marL="8001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(Vanderbilt Assessment of Leadership in Education)</a:t>
            </a:r>
            <a:endParaRPr/>
          </a:p>
          <a:p>
            <a:pPr indent="-342900" lvl="0" marL="3429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342900" lvl="0" marL="7493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high standards for student learning	culture of learning </a:t>
            </a:r>
            <a:endParaRPr/>
          </a:p>
          <a:p>
            <a:pPr indent="-342900" lvl="0" marL="7493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rigorous curriculum			connections to external communities</a:t>
            </a:r>
            <a:endParaRPr/>
          </a:p>
          <a:p>
            <a:pPr indent="-342900" lvl="0" marL="7493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quality instruction			performance accountability</a:t>
            </a:r>
            <a:endParaRPr/>
          </a:p>
          <a:p>
            <a:pPr indent="-342900" lvl="0" marL="342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342900" lvl="0" marL="34290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INSTRUMENT </a:t>
            </a:r>
            <a:r>
              <a:rPr b="0" i="0" lang="en-US" sz="1800" u="none" cap="none" strike="noStrike">
                <a:solidFill>
                  <a:srgbClr val="FF6600"/>
                </a:solidFill>
                <a:latin typeface="Arial"/>
                <a:ea typeface="Arial"/>
                <a:cs typeface="Arial"/>
                <a:sym typeface="Arial"/>
              </a:rPr>
              <a:t>USAGE</a:t>
            </a:r>
            <a:r>
              <a:rPr b="0" i="0" lang="en-US" sz="1800" u="none" cap="none" strike="noStrike">
                <a:solidFill>
                  <a:srgbClr val="FFFF00"/>
                </a:solidFill>
                <a:latin typeface="Arial"/>
                <a:ea typeface="Arial"/>
                <a:cs typeface="Arial"/>
                <a:sym typeface="Arial"/>
              </a:rPr>
              <a:t> ANALYSIS</a:t>
            </a:r>
            <a:endParaRPr/>
          </a:p>
          <a:p>
            <a:pPr indent="-342900" lvl="0" marL="3429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1663700" lvl="0" marL="2120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UTILITY:  	information is used to improvement performance </a:t>
            </a:r>
            <a:endParaRPr/>
          </a:p>
          <a:p>
            <a:pPr indent="-1663700" lvl="0" marL="21209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a:p>
          <a:p>
            <a:pPr indent="-1663700" lvl="0" marL="21209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ACCURACY:	instrument produces sound information about the principal’s performance (e.g. sound psychometric development)</a:t>
            </a:r>
            <a:endParaRPr b="0" i="0" sz="1600" u="none" cap="none" strike="noStrike">
              <a:solidFill>
                <a:schemeClr val="lt1"/>
              </a:solidFill>
              <a:latin typeface="Arial"/>
              <a:ea typeface="Arial"/>
              <a:cs typeface="Arial"/>
              <a:sym typeface="Arial"/>
            </a:endParaRPr>
          </a:p>
          <a:p>
            <a:pPr indent="-342900" lvl="0" marL="342900" marR="0" rtl="0" algn="ct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The Wallace Foundation and Council of the Great City Schools. Survey of 65 Principal Assessment Instruments from 65 districts (43 states and DC) </a:t>
            </a:r>
            <a:endParaRPr b="0" i="0" sz="1800" u="none" cap="none" strike="noStrike">
              <a:solidFill>
                <a:srgbClr val="FFFF00"/>
              </a:solidFill>
              <a:latin typeface="Arial"/>
              <a:ea typeface="Arial"/>
              <a:cs typeface="Arial"/>
              <a:sym typeface="Arial"/>
            </a:endParaRPr>
          </a:p>
          <a:p>
            <a:pPr indent="0" lvl="0" marL="0" marR="0" rtl="0" algn="l">
              <a:spcBef>
                <a:spcPts val="360"/>
              </a:spcBef>
              <a:spcAft>
                <a:spcPts val="0"/>
              </a:spcAft>
              <a:buClr>
                <a:srgbClr val="FFFF00"/>
              </a:buClr>
              <a:buFont typeface="Arial"/>
              <a:buNone/>
            </a:pPr>
            <a:r>
              <a:rPr b="0" i="0" lang="en-US" sz="1800" u="none" cap="none" strike="noStrike">
                <a:solidFill>
                  <a:srgbClr val="FFFF00"/>
                </a:solidFill>
                <a:latin typeface="Arial"/>
                <a:ea typeface="Arial"/>
                <a:cs typeface="Arial"/>
                <a:sym typeface="Arial"/>
              </a:rPr>
              <a:t>							Goldring, et.al. (2012)</a:t>
            </a:r>
            <a:endParaRPr/>
          </a:p>
          <a:p>
            <a:pPr indent="-342900" lvl="0" marL="34290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6"/>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CONTENT:</a:t>
            </a:r>
            <a:r>
              <a:rPr b="1" i="1" lang="en-US" sz="2000" u="none" cap="none" strike="noStrike">
                <a:solidFill>
                  <a:srgbClr val="FFFF00"/>
                </a:solidFill>
                <a:latin typeface="Arial"/>
                <a:ea typeface="Arial"/>
                <a:cs typeface="Arial"/>
                <a:sym typeface="Arial"/>
              </a:rPr>
              <a:t>	</a:t>
            </a:r>
            <a:r>
              <a:rPr b="0" i="1" lang="en-US" sz="2000" u="none" cap="none" strike="noStrike">
                <a:solidFill>
                  <a:srgbClr val="FFFF00"/>
                </a:solidFill>
                <a:latin typeface="Arial"/>
                <a:ea typeface="Arial"/>
                <a:cs typeface="Arial"/>
                <a:sym typeface="Arial"/>
              </a:rPr>
              <a:t>Principal evaluation systems do not focus on the most 			critical items:  student outcomes and teacher effectiveness</a:t>
            </a:r>
            <a:endParaRPr b="0" i="1" sz="2000" u="none" cap="none" strike="noStrike">
              <a:solidFill>
                <a:srgbClr val="FFFF00"/>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only 25 instruments (38%) touched on </a:t>
            </a:r>
            <a:r>
              <a:rPr b="0" i="1" lang="en-US" sz="2000" u="none" cap="none" strike="noStrike">
                <a:solidFill>
                  <a:srgbClr val="FFFF00"/>
                </a:solidFill>
                <a:latin typeface="Arial"/>
                <a:ea typeface="Arial"/>
                <a:cs typeface="Arial"/>
                <a:sym typeface="Arial"/>
              </a:rPr>
              <a:t>all six core components</a:t>
            </a:r>
            <a:endParaRPr/>
          </a:p>
          <a:p>
            <a:pPr indent="-279400" lvl="0" marL="3429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5" name="Google Shape;355;p46"/>
          <p:cNvSpPr txBox="1"/>
          <p:nvPr/>
        </p:nvSpPr>
        <p:spPr>
          <a:xfrm>
            <a:off x="165100" y="0"/>
            <a:ext cx="876935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6.	Placement and on-the-job support: </a:t>
            </a:r>
            <a:r>
              <a:rPr b="1" lang="en-US" sz="2400">
                <a:solidFill>
                  <a:srgbClr val="FF0000"/>
                </a:solidFill>
                <a:latin typeface="Arial"/>
                <a:ea typeface="Arial"/>
                <a:cs typeface="Arial"/>
                <a:sym typeface="Arial"/>
              </a:rPr>
              <a:t>Evaluation</a:t>
            </a:r>
            <a:endParaRPr b="1" sz="2400">
              <a:solidFill>
                <a:schemeClr val="dk1"/>
              </a:solidFill>
              <a:latin typeface="Arial"/>
              <a:ea typeface="Arial"/>
              <a:cs typeface="Arial"/>
              <a:sym typeface="Arial"/>
            </a:endParaRPr>
          </a:p>
        </p:txBody>
      </p:sp>
      <p:pic>
        <p:nvPicPr>
          <p:cNvPr id="356" name="Google Shape;356;p46"/>
          <p:cNvPicPr preferRelativeResize="0"/>
          <p:nvPr/>
        </p:nvPicPr>
        <p:blipFill rotWithShape="1">
          <a:blip r:embed="rId3">
            <a:alphaModFix/>
          </a:blip>
          <a:srcRect b="0" l="0" r="0" t="0"/>
          <a:stretch/>
        </p:blipFill>
        <p:spPr>
          <a:xfrm>
            <a:off x="298450" y="1809750"/>
            <a:ext cx="8845550" cy="4006850"/>
          </a:xfrm>
          <a:prstGeom prst="rect">
            <a:avLst/>
          </a:prstGeom>
          <a:noFill/>
          <a:ln>
            <a:noFill/>
          </a:ln>
        </p:spPr>
      </p:pic>
      <p:sp>
        <p:nvSpPr>
          <p:cNvPr id="357" name="Google Shape;357;p46"/>
          <p:cNvSpPr/>
          <p:nvPr/>
        </p:nvSpPr>
        <p:spPr>
          <a:xfrm>
            <a:off x="88900" y="37084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358" name="Google Shape;358;p46"/>
          <p:cNvSpPr/>
          <p:nvPr/>
        </p:nvSpPr>
        <p:spPr>
          <a:xfrm>
            <a:off x="88900" y="41021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359" name="Google Shape;359;p46"/>
          <p:cNvSpPr/>
          <p:nvPr/>
        </p:nvSpPr>
        <p:spPr>
          <a:xfrm>
            <a:off x="101600" y="48133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
        <p:nvSpPr>
          <p:cNvPr id="360" name="Google Shape;360;p46"/>
          <p:cNvSpPr/>
          <p:nvPr/>
        </p:nvSpPr>
        <p:spPr>
          <a:xfrm>
            <a:off x="114300" y="5219700"/>
            <a:ext cx="5003800" cy="469900"/>
          </a:xfrm>
          <a:prstGeom prst="ellipse">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7"/>
          <p:cNvSpPr txBox="1"/>
          <p:nvPr>
            <p:ph idx="1" type="body"/>
          </p:nvPr>
        </p:nvSpPr>
        <p:spPr>
          <a:xfrm>
            <a:off x="317500" y="266700"/>
            <a:ext cx="8661400" cy="647700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a:p>
            <a:pPr indent="-1257300" lvl="0" marL="12573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UTILITY:</a:t>
            </a:r>
            <a:r>
              <a:rPr b="1" i="0" lang="en-US" sz="2000" u="none" cap="none" strike="noStrike">
                <a:solidFill>
                  <a:srgbClr val="FFFF00"/>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Principal evaluation systems are not used effectively to   improve principal performance</a:t>
            </a:r>
            <a:endParaRPr/>
          </a:p>
          <a:p>
            <a:pPr indent="-1257300" lvl="0" marL="125730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43% of the reviewed instruments </a:t>
            </a:r>
            <a:r>
              <a:rPr b="0" i="0" lang="en-US" sz="1800" u="none" cap="none" strike="noStrike">
                <a:solidFill>
                  <a:srgbClr val="FFFF00"/>
                </a:solidFill>
                <a:latin typeface="Arial"/>
                <a:ea typeface="Arial"/>
                <a:cs typeface="Arial"/>
                <a:sym typeface="Arial"/>
              </a:rPr>
              <a:t>failed to give leaders clear feedback </a:t>
            </a:r>
            <a:r>
              <a:rPr b="0" i="0" lang="en-US" sz="1800" u="none" cap="none" strike="noStrike">
                <a:solidFill>
                  <a:srgbClr val="FFFFFF"/>
                </a:solidFill>
                <a:latin typeface="Arial"/>
                <a:ea typeface="Arial"/>
                <a:cs typeface="Arial"/>
                <a:sym typeface="Arial"/>
              </a:rPr>
              <a:t>on what they could be doing more or better to improve teaching and learning</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there are often inconsistent (or nonexistent) connections between evaluation and professional development plans</a:t>
            </a:r>
            <a:endParaRPr/>
          </a:p>
          <a:p>
            <a:pPr indent="-1257300" lvl="0" marL="12573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1257300" lvl="0" marL="12573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a:p>
          <a:p>
            <a:pPr indent="-1257300" lvl="0" marL="12573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ACCURACY:</a:t>
            </a:r>
            <a:r>
              <a:rPr b="1" i="0" lang="en-US" sz="2000" u="none" cap="none" strike="noStrike">
                <a:solidFill>
                  <a:srgbClr val="FFFF00"/>
                </a:solidFill>
                <a:latin typeface="Arial"/>
                <a:ea typeface="Arial"/>
                <a:cs typeface="Arial"/>
                <a:sym typeface="Arial"/>
              </a:rPr>
              <a:t>	</a:t>
            </a:r>
            <a:r>
              <a:rPr b="0" i="0" lang="en-US" sz="2000" u="none" cap="none" strike="noStrike">
                <a:solidFill>
                  <a:srgbClr val="FFFF00"/>
                </a:solidFill>
                <a:latin typeface="Arial"/>
                <a:ea typeface="Arial"/>
                <a:cs typeface="Arial"/>
                <a:sym typeface="Arial"/>
              </a:rPr>
              <a:t>Principal evaluation systems are not used effectively to   	improve principal performance</a:t>
            </a:r>
            <a:endParaRPr/>
          </a:p>
          <a:p>
            <a:pPr indent="-1257300" lvl="0" marL="125730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evaluation systems are seldom based on clear performance standards</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there is little attention paid to the skills, qualifications, or authority of the reviewer</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457200" lvl="0" marL="4572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few have been tested for important psychometric properties for validity and reliability</a:t>
            </a:r>
            <a:endParaRPr b="0" i="0" sz="1800" u="none" cap="none" strike="noStrike">
              <a:solidFill>
                <a:srgbClr val="FFFFFF"/>
              </a:solidFill>
              <a:latin typeface="Arial"/>
              <a:ea typeface="Arial"/>
              <a:cs typeface="Arial"/>
              <a:sym typeface="Arial"/>
            </a:endParaRPr>
          </a:p>
          <a:p>
            <a:pPr indent="-1257300" lvl="0" marL="12573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Goldring, et.al. (2012)</a:t>
            </a:r>
            <a:endParaRPr/>
          </a:p>
          <a:p>
            <a:pPr indent="-228600" lvl="0" marL="342900" marR="0" rtl="0" algn="l">
              <a:spcBef>
                <a:spcPts val="36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6" name="Google Shape;366;p47"/>
          <p:cNvSpPr txBox="1"/>
          <p:nvPr/>
        </p:nvSpPr>
        <p:spPr>
          <a:xfrm>
            <a:off x="165100" y="0"/>
            <a:ext cx="8769350" cy="8302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6.	Placement and on-the-job support: </a:t>
            </a:r>
            <a:r>
              <a:rPr b="1" lang="en-US" sz="2400">
                <a:solidFill>
                  <a:srgbClr val="FF0000"/>
                </a:solidFill>
                <a:latin typeface="Arial"/>
                <a:ea typeface="Arial"/>
                <a:cs typeface="Arial"/>
                <a:sym typeface="Arial"/>
              </a:rPr>
              <a:t>Evaluation</a:t>
            </a:r>
            <a:br>
              <a:rPr b="1" lang="en-US" sz="2400">
                <a:solidFill>
                  <a:srgbClr val="FFFF00"/>
                </a:solidFill>
                <a:latin typeface="Arial"/>
                <a:ea typeface="Arial"/>
                <a:cs typeface="Arial"/>
                <a:sym typeface="Arial"/>
              </a:rPr>
            </a:br>
            <a:endParaRPr b="1" sz="24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114300" y="152400"/>
            <a:ext cx="89408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  </a:t>
            </a:r>
            <a:r>
              <a:rPr b="1" i="0" lang="en-US" sz="2400" u="none" cap="none" strike="noStrike">
                <a:solidFill>
                  <a:srgbClr val="FF0000"/>
                </a:solidFill>
                <a:latin typeface="Arial"/>
                <a:ea typeface="Arial"/>
                <a:cs typeface="Arial"/>
                <a:sym typeface="Arial"/>
              </a:rPr>
              <a:t>Supervision</a:t>
            </a:r>
            <a:endParaRPr/>
          </a:p>
        </p:txBody>
      </p:sp>
      <p:sp>
        <p:nvSpPr>
          <p:cNvPr id="372" name="Google Shape;372;p48"/>
          <p:cNvSpPr txBox="1"/>
          <p:nvPr>
            <p:ph idx="1" type="body"/>
          </p:nvPr>
        </p:nvSpPr>
        <p:spPr>
          <a:xfrm>
            <a:off x="152400" y="609600"/>
            <a:ext cx="8712200" cy="55499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Professional Development</a:t>
            </a:r>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Professional development is generally not seen as sufficient to support school principals as instructional leaders.</a:t>
            </a:r>
            <a:endParaRPr/>
          </a:p>
          <a:p>
            <a:pPr indent="-457200" lvl="0"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0" marL="4572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The Wallace Foundation and Council of the Great City Schools , Corcoran. et.al. (2012)</a:t>
            </a:r>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457200" lvl="0" marL="457200" marR="0" rtl="0" algn="l">
              <a:spcBef>
                <a:spcPts val="40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Principal development opportunities are based more on              </a:t>
            </a:r>
            <a:r>
              <a:rPr b="0" i="0" lang="en-US" sz="2000" u="none" cap="none" strike="noStrike">
                <a:solidFill>
                  <a:srgbClr val="FFFF00"/>
                </a:solidFill>
                <a:latin typeface="Arial"/>
                <a:ea typeface="Arial"/>
                <a:cs typeface="Arial"/>
                <a:sym typeface="Arial"/>
              </a:rPr>
              <a:t>“whims, fads, opportunism and ideology” </a:t>
            </a:r>
            <a:r>
              <a:rPr b="0" i="0" lang="en-US" sz="2000" u="none" cap="none" strike="noStrike">
                <a:solidFill>
                  <a:schemeClr val="lt1"/>
                </a:solidFill>
                <a:latin typeface="Arial"/>
                <a:ea typeface="Arial"/>
                <a:cs typeface="Arial"/>
                <a:sym typeface="Arial"/>
              </a:rPr>
              <a:t>than sound research            and that while participation rates were high, it rarely lead to any changes in practice that had an impact on student achievement.</a:t>
            </a:r>
            <a:endParaRPr/>
          </a:p>
          <a:p>
            <a:pPr indent="-457200" lvl="0" marL="4572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457200" lvl="0" marL="4572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National Association of State Boards of Education, Sun (2011)</a:t>
            </a:r>
            <a:endParaRPr/>
          </a:p>
          <a:p>
            <a:pPr indent="-342900" lvl="0" marL="3429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9"/>
          <p:cNvSpPr txBox="1"/>
          <p:nvPr>
            <p:ph type="title"/>
          </p:nvPr>
        </p:nvSpPr>
        <p:spPr>
          <a:xfrm>
            <a:off x="685800" y="0"/>
            <a:ext cx="77724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2400" u="none" cap="none" strike="noStrike">
                <a:solidFill>
                  <a:srgbClr val="FFFF00"/>
                </a:solidFill>
                <a:latin typeface="Arial"/>
                <a:ea typeface="Arial"/>
                <a:cs typeface="Arial"/>
                <a:sym typeface="Arial"/>
              </a:rPr>
            </a:br>
            <a:r>
              <a:rPr b="0" i="0" lang="en-US" sz="2400" u="none" cap="none" strike="noStrike">
                <a:solidFill>
                  <a:srgbClr val="FFFF00"/>
                </a:solidFill>
                <a:latin typeface="Arial"/>
                <a:ea typeface="Arial"/>
                <a:cs typeface="Arial"/>
                <a:sym typeface="Arial"/>
              </a:rPr>
              <a:t>7.  Robust data collection and continuous learning: </a:t>
            </a:r>
            <a:br>
              <a:rPr b="0" i="0" lang="en-US" sz="2400" u="none" cap="none" strike="noStrike">
                <a:solidFill>
                  <a:srgbClr val="FFFF00"/>
                </a:solidFill>
                <a:latin typeface="Arial"/>
                <a:ea typeface="Arial"/>
                <a:cs typeface="Arial"/>
                <a:sym typeface="Arial"/>
              </a:rPr>
            </a:br>
            <a:r>
              <a:rPr b="0" i="0" lang="en-US" sz="2400" u="none" cap="none" strike="noStrike">
                <a:solidFill>
                  <a:srgbClr val="FF0000"/>
                </a:solidFill>
                <a:latin typeface="Arial"/>
                <a:ea typeface="Arial"/>
                <a:cs typeface="Arial"/>
                <a:sym typeface="Arial"/>
              </a:rPr>
              <a:t>State Oversight</a:t>
            </a:r>
            <a:endParaRPr b="1" i="0" sz="2400" u="none" cap="none" strike="noStrike">
              <a:solidFill>
                <a:srgbClr val="FFFF00"/>
              </a:solidFill>
              <a:latin typeface="Arial"/>
              <a:ea typeface="Arial"/>
              <a:cs typeface="Arial"/>
              <a:sym typeface="Arial"/>
            </a:endParaRPr>
          </a:p>
        </p:txBody>
      </p:sp>
      <p:sp>
        <p:nvSpPr>
          <p:cNvPr id="378" name="Google Shape;378;p49"/>
          <p:cNvSpPr txBox="1"/>
          <p:nvPr>
            <p:ph idx="1" type="body"/>
          </p:nvPr>
        </p:nvSpPr>
        <p:spPr>
          <a:xfrm>
            <a:off x="0" y="1181100"/>
            <a:ext cx="8864600" cy="6172200"/>
          </a:xfrm>
          <a:prstGeom prst="rect">
            <a:avLst/>
          </a:prstGeom>
          <a:noFill/>
          <a:ln>
            <a:noFill/>
          </a:ln>
        </p:spPr>
        <p:txBody>
          <a:bodyPr anchorCtr="0" anchor="t" bIns="45700" lIns="91425" spcFirstLastPara="1" rIns="91425" wrap="square" tIns="45700">
            <a:noAutofit/>
          </a:bodyPr>
          <a:lstStyle/>
          <a:p>
            <a:pPr indent="-228600" lvl="1" marL="457200" marR="0" rtl="0" algn="l">
              <a:spcBef>
                <a:spcPts val="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Performance  data</a:t>
            </a:r>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19 states were unable to report how many people graduate from state-approved principal preparation programs in their state on an annual basis	</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28 states report than neither the state nor principal preparation programs are required to collect </a:t>
            </a:r>
            <a:r>
              <a:rPr b="0" i="0" lang="en-US" sz="2000" u="sng" cap="none" strike="noStrike">
                <a:solidFill>
                  <a:srgbClr val="FFFF00"/>
                </a:solidFill>
                <a:latin typeface="Arial"/>
                <a:ea typeface="Arial"/>
                <a:cs typeface="Arial"/>
                <a:sym typeface="Arial"/>
              </a:rPr>
              <a:t>any outcome data </a:t>
            </a:r>
            <a:r>
              <a:rPr b="0" i="0" lang="en-US" sz="2000" u="none" cap="none" strike="noStrike">
                <a:solidFill>
                  <a:schemeClr val="lt1"/>
                </a:solidFill>
                <a:latin typeface="Arial"/>
                <a:ea typeface="Arial"/>
                <a:cs typeface="Arial"/>
                <a:sym typeface="Arial"/>
              </a:rPr>
              <a:t>on principal preparation program graduates to know if they secure jobs, retain them, show impact on student achievement, or earn effective ratings on principal evaluations program</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Universities typically do not track performance outcomes</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0"/>
          <p:cNvSpPr txBox="1"/>
          <p:nvPr>
            <p:ph type="title"/>
          </p:nvPr>
        </p:nvSpPr>
        <p:spPr>
          <a:xfrm>
            <a:off x="228600" y="0"/>
            <a:ext cx="8686800" cy="50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Critical Core Components of Principal Preparation</a:t>
            </a:r>
            <a:endParaRPr/>
          </a:p>
        </p:txBody>
      </p:sp>
      <p:sp>
        <p:nvSpPr>
          <p:cNvPr id="385" name="Google Shape;385;p50"/>
          <p:cNvSpPr txBox="1"/>
          <p:nvPr>
            <p:ph idx="1" type="body"/>
          </p:nvPr>
        </p:nvSpPr>
        <p:spPr>
          <a:xfrm>
            <a:off x="1612900" y="723900"/>
            <a:ext cx="8077200" cy="6286500"/>
          </a:xfrm>
          <a:prstGeom prst="rect">
            <a:avLst/>
          </a:prstGeom>
          <a:noFill/>
          <a:ln>
            <a:noFill/>
          </a:ln>
        </p:spPr>
        <p:txBody>
          <a:bodyPr anchorCtr="0" anchor="t" bIns="45700" lIns="91425" spcFirstLastPara="1" rIns="91425" wrap="square" tIns="45700">
            <a:noAutofit/>
          </a:bodyPr>
          <a:lstStyle/>
          <a:p>
            <a:pPr indent="139700" lvl="0" marL="1371600" marR="0" rtl="0" algn="l">
              <a:spcBef>
                <a:spcPts val="0"/>
              </a:spcBef>
              <a:spcAft>
                <a:spcPts val="0"/>
              </a:spcAft>
              <a:buClr>
                <a:schemeClr val="lt1"/>
              </a:buClr>
              <a:buSzPts val="2200"/>
              <a:buFont typeface="Arial"/>
              <a:buNone/>
            </a:pPr>
            <a:r>
              <a:t/>
            </a:r>
            <a:endParaRPr b="1" i="0" sz="2200" u="none" cap="none" strike="noStrike">
              <a:solidFill>
                <a:srgbClr val="FFFF00"/>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Principal competency framework</a:t>
            </a:r>
            <a:endParaRPr/>
          </a:p>
          <a:p>
            <a:pPr indent="-622300" lvl="0" marL="6858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Strategic and and proactive recruiting </a:t>
            </a:r>
            <a:endParaRPr/>
          </a:p>
          <a:p>
            <a:pPr indent="-622300" lvl="0" marL="685800" marR="0" rtl="0" algn="l">
              <a:spcBef>
                <a:spcPts val="2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SzPts val="2200"/>
              <a:buFont typeface="Arial"/>
              <a:buAutoNum type="arabicPeriod"/>
            </a:pPr>
            <a:r>
              <a:rPr b="1" i="0" lang="en-US" sz="2200" u="none" cap="none" strike="noStrike">
                <a:solidFill>
                  <a:srgbClr val="FFFF00"/>
                </a:solidFill>
                <a:latin typeface="Arial"/>
                <a:ea typeface="Arial"/>
                <a:cs typeface="Arial"/>
                <a:sym typeface="Arial"/>
              </a:rPr>
              <a:t>Rigorous selection process</a:t>
            </a:r>
            <a:endParaRPr/>
          </a:p>
          <a:p>
            <a:pPr indent="-685800" lvl="0" marL="685800" marR="0" rtl="0" algn="l">
              <a:spcBef>
                <a:spcPts val="20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4.	Relevant and practical coursework</a:t>
            </a:r>
            <a:endParaRPr/>
          </a:p>
          <a:p>
            <a:pPr indent="-622300" lvl="0" marL="685800" marR="0" rtl="0" algn="l">
              <a:spcBef>
                <a:spcPts val="200"/>
              </a:spcBef>
              <a:spcAft>
                <a:spcPts val="0"/>
              </a:spcAft>
              <a:buClr>
                <a:schemeClr val="lt1"/>
              </a:buClr>
              <a:buSzPts val="1000"/>
              <a:buFont typeface="Arial"/>
              <a:buNone/>
            </a:pPr>
            <a:r>
              <a:t/>
            </a:r>
            <a:endParaRPr b="1" i="0" sz="1000" u="none" cap="none" strike="noStrike">
              <a:solidFill>
                <a:srgbClr val="FFFF00"/>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5.	Experiential, clinical school-based opportunities</a:t>
            </a:r>
            <a:endParaRPr b="1" i="0" sz="2200" u="none" cap="none" strike="noStrike">
              <a:solidFill>
                <a:srgbClr val="FFFF00"/>
              </a:solidFill>
              <a:latin typeface="Arial"/>
              <a:ea typeface="Arial"/>
              <a:cs typeface="Arial"/>
              <a:sym typeface="Arial"/>
            </a:endParaRPr>
          </a:p>
          <a:p>
            <a:pPr indent="-685800" lvl="0" marL="6858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r>
              <a:rPr b="0" i="0" lang="en-US" sz="1000" u="none" cap="none" strike="noStrike">
                <a:solidFill>
                  <a:srgbClr val="FFFF00"/>
                </a:solidFill>
                <a:latin typeface="Arial"/>
                <a:ea typeface="Arial"/>
                <a:cs typeface="Arial"/>
                <a:sym typeface="Arial"/>
              </a:rPr>
              <a:t>		</a:t>
            </a: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6.	Placement and on-the-job support</a:t>
            </a:r>
            <a:endParaRPr/>
          </a:p>
          <a:p>
            <a:pPr indent="-685800" lvl="0" marL="685800" marR="0" rtl="0" algn="l">
              <a:spcBef>
                <a:spcPts val="200"/>
              </a:spcBef>
              <a:spcAft>
                <a:spcPts val="0"/>
              </a:spcAft>
              <a:buClr>
                <a:schemeClr val="lt1"/>
              </a:buClr>
              <a:buFont typeface="Arial"/>
              <a:buNone/>
            </a:pPr>
            <a:r>
              <a:rPr b="0" i="0" lang="en-US" sz="1000" u="none" cap="none" strike="noStrike">
                <a:solidFill>
                  <a:schemeClr val="lt1"/>
                </a:solidFill>
                <a:latin typeface="Arial"/>
                <a:ea typeface="Arial"/>
                <a:cs typeface="Arial"/>
                <a:sym typeface="Arial"/>
              </a:rPr>
              <a:t>		</a:t>
            </a:r>
            <a:endParaRPr b="0" i="0" sz="1000" u="none" cap="none" strike="noStrike">
              <a:solidFill>
                <a:schemeClr val="lt1"/>
              </a:solidFill>
              <a:latin typeface="Arial"/>
              <a:ea typeface="Arial"/>
              <a:cs typeface="Arial"/>
              <a:sym typeface="Arial"/>
            </a:endParaRPr>
          </a:p>
          <a:p>
            <a:pPr indent="-685800" lvl="0" marL="6858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7.	Robust data collection and continuous learning</a:t>
            </a:r>
            <a:endParaRPr/>
          </a:p>
          <a:p>
            <a:pPr indent="-457200" lvl="0" marL="1371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685800" marR="0" rtl="0" algn="ct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Rainwater Leadership Alliance         Cheney, et.al. (2010)</a:t>
            </a:r>
            <a:endParaRPr b="0" i="0" sz="2000" u="none" cap="none" strike="noStrike">
              <a:solidFill>
                <a:schemeClr val="lt1"/>
              </a:solidFill>
              <a:latin typeface="Arial"/>
              <a:ea typeface="Arial"/>
              <a:cs typeface="Arial"/>
              <a:sym typeface="Arial"/>
            </a:endParaRPr>
          </a:p>
        </p:txBody>
      </p:sp>
      <p:sp>
        <p:nvSpPr>
          <p:cNvPr id="386" name="Google Shape;386;p50"/>
          <p:cNvSpPr txBox="1"/>
          <p:nvPr/>
        </p:nvSpPr>
        <p:spPr>
          <a:xfrm>
            <a:off x="482600" y="16764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87" name="Google Shape;387;p50"/>
          <p:cNvSpPr txBox="1"/>
          <p:nvPr/>
        </p:nvSpPr>
        <p:spPr>
          <a:xfrm>
            <a:off x="482600" y="11176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88" name="Google Shape;388;p50"/>
          <p:cNvSpPr txBox="1"/>
          <p:nvPr/>
        </p:nvSpPr>
        <p:spPr>
          <a:xfrm>
            <a:off x="482600" y="22733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89" name="Google Shape;389;p50"/>
          <p:cNvSpPr txBox="1"/>
          <p:nvPr/>
        </p:nvSpPr>
        <p:spPr>
          <a:xfrm>
            <a:off x="469900" y="28448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90" name="Google Shape;390;p50"/>
          <p:cNvSpPr txBox="1"/>
          <p:nvPr/>
        </p:nvSpPr>
        <p:spPr>
          <a:xfrm>
            <a:off x="495300" y="34036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91" name="Google Shape;391;p50"/>
          <p:cNvSpPr txBox="1"/>
          <p:nvPr/>
        </p:nvSpPr>
        <p:spPr>
          <a:xfrm>
            <a:off x="482600" y="40132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
        <p:nvSpPr>
          <p:cNvPr id="392" name="Google Shape;392;p50"/>
          <p:cNvSpPr txBox="1"/>
          <p:nvPr/>
        </p:nvSpPr>
        <p:spPr>
          <a:xfrm>
            <a:off x="482600" y="4584700"/>
            <a:ext cx="8858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Poor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What’s next?</a:t>
            </a:r>
            <a:endParaRPr/>
          </a:p>
        </p:txBody>
      </p:sp>
      <p:sp>
        <p:nvSpPr>
          <p:cNvPr id="398" name="Google Shape;398;p51"/>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0" lvl="0" marL="457200" marR="0" rtl="0" algn="l">
              <a:spcBef>
                <a:spcPts val="240"/>
              </a:spcBef>
              <a:spcAft>
                <a:spcPts val="0"/>
              </a:spcAft>
              <a:buClr>
                <a:schemeClr val="lt1"/>
              </a:buClr>
              <a:buFont typeface="Arial"/>
              <a:buNone/>
            </a:pPr>
            <a:r>
              <a:rPr b="0" i="0" lang="en-US" sz="1200" u="none" cap="none" strike="noStrike">
                <a:solidFill>
                  <a:schemeClr val="lt1"/>
                </a:solidFill>
                <a:latin typeface="Arial"/>
                <a:ea typeface="Arial"/>
                <a:cs typeface="Arial"/>
                <a:sym typeface="Arial"/>
              </a:rPr>
              <a:t>	</a:t>
            </a:r>
            <a:endParaRPr/>
          </a:p>
          <a:p>
            <a:pPr indent="0" lvl="0"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U.S. Department of Education			</a:t>
            </a:r>
            <a:endParaRPr b="0" i="0" sz="2000" u="none" cap="none" strike="noStrike">
              <a:solidFill>
                <a:schemeClr val="lt1"/>
              </a:solidFill>
              <a:latin typeface="Arial"/>
              <a:ea typeface="Arial"/>
              <a:cs typeface="Arial"/>
              <a:sym typeface="Arial"/>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State Boards of Education	</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Conference of State Legislators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Education Commission of the States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Council of State Chief School Officers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Elementary School Principals</a:t>
            </a:r>
            <a:endParaRPr/>
          </a:p>
          <a:p>
            <a:pPr indent="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National Association of Secondary School Principals</a:t>
            </a:r>
            <a:endParaRPr/>
          </a:p>
          <a:p>
            <a:pPr indent="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711200" y="0"/>
            <a:ext cx="7772400" cy="977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FFFF00"/>
                </a:solidFill>
                <a:latin typeface="Arial"/>
                <a:ea typeface="Arial"/>
                <a:cs typeface="Arial"/>
                <a:sym typeface="Arial"/>
              </a:rPr>
              <a:t>Highly effective Principals have significant impact </a:t>
            </a:r>
            <a:br>
              <a:rPr b="0" i="0" lang="en-US" sz="2400" u="none" cap="none" strike="noStrike">
                <a:solidFill>
                  <a:srgbClr val="FFFF00"/>
                </a:solidFill>
                <a:latin typeface="Arial"/>
                <a:ea typeface="Arial"/>
                <a:cs typeface="Arial"/>
                <a:sym typeface="Arial"/>
              </a:rPr>
            </a:br>
            <a:r>
              <a:rPr b="0" i="0" lang="en-US" sz="2400" u="none" cap="none" strike="noStrike">
                <a:solidFill>
                  <a:srgbClr val="FFFF00"/>
                </a:solidFill>
                <a:latin typeface="Arial"/>
                <a:ea typeface="Arial"/>
                <a:cs typeface="Arial"/>
                <a:sym typeface="Arial"/>
              </a:rPr>
              <a:t>on student achievement.</a:t>
            </a:r>
            <a:endParaRPr b="1" i="0" sz="2400" u="none" cap="none" strike="noStrike">
              <a:solidFill>
                <a:srgbClr val="FFFF00"/>
              </a:solidFill>
              <a:latin typeface="Arial"/>
              <a:ea typeface="Arial"/>
              <a:cs typeface="Arial"/>
              <a:sym typeface="Arial"/>
            </a:endParaRPr>
          </a:p>
        </p:txBody>
      </p:sp>
      <p:sp>
        <p:nvSpPr>
          <p:cNvPr id="112" name="Google Shape;112;p16"/>
          <p:cNvSpPr txBox="1"/>
          <p:nvPr>
            <p:ph idx="1" type="body"/>
          </p:nvPr>
        </p:nvSpPr>
        <p:spPr>
          <a:xfrm>
            <a:off x="127000" y="965200"/>
            <a:ext cx="8864600" cy="57150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lt1"/>
              </a:buClr>
              <a:buFont typeface="Arial"/>
              <a:buNone/>
            </a:pPr>
            <a:r>
              <a:t/>
            </a:r>
            <a:endParaRPr b="1" i="0" sz="2200" u="none" cap="none" strike="noStrike">
              <a:solidFill>
                <a:srgbClr val="FFFF00"/>
              </a:solidFill>
              <a:latin typeface="Arial"/>
              <a:ea typeface="Arial"/>
              <a:cs typeface="Arial"/>
              <a:sym typeface="Arial"/>
            </a:endParaRPr>
          </a:p>
          <a:p>
            <a:pPr indent="-228600" lvl="0" marL="2286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HIGHLY EFFECTIVE PRINCIPALS:</a:t>
            </a:r>
            <a:endParaRPr/>
          </a:p>
          <a:p>
            <a:pPr indent="-228600" lvl="0" marL="457200" marR="0" rtl="0" algn="l">
              <a:spcBef>
                <a:spcPts val="200"/>
              </a:spcBef>
              <a:spcAft>
                <a:spcPts val="0"/>
              </a:spcAft>
              <a:buClr>
                <a:srgbClr val="FFFF00"/>
              </a:buClr>
              <a:buFont typeface="Arial"/>
              <a:buNone/>
            </a:pPr>
            <a:r>
              <a:rPr b="1" i="0" lang="en-US" sz="1000" u="none" cap="none" strike="noStrike">
                <a:solidFill>
                  <a:srgbClr val="FFFF00"/>
                </a:solidFill>
                <a:latin typeface="Arial"/>
                <a:ea typeface="Arial"/>
                <a:cs typeface="Arial"/>
                <a:sym typeface="Arial"/>
              </a:rPr>
              <a:t> </a:t>
            </a:r>
            <a:endParaRPr/>
          </a:p>
          <a:p>
            <a:pPr indent="-228600" lvl="0" marL="457200" marR="0" rtl="0" algn="l">
              <a:spcBef>
                <a:spcPts val="300"/>
              </a:spcBef>
              <a:spcAft>
                <a:spcPts val="0"/>
              </a:spcAft>
              <a:buClr>
                <a:schemeClr val="lt1"/>
              </a:buClr>
              <a:buFont typeface="Arial"/>
              <a:buNone/>
            </a:pPr>
            <a:r>
              <a:t/>
            </a:r>
            <a:endParaRPr b="1" i="0" sz="1500" u="none" cap="none" strike="noStrike">
              <a:solidFill>
                <a:srgbClr val="FFFF00"/>
              </a:solidFill>
              <a:latin typeface="Arial"/>
              <a:ea typeface="Arial"/>
              <a:cs typeface="Arial"/>
              <a:sym typeface="Arial"/>
            </a:endParaRPr>
          </a:p>
          <a:p>
            <a:pPr indent="-228600" lvl="0" marL="457200" marR="0" rtl="0" algn="l">
              <a:spcBef>
                <a:spcPts val="48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	improve student outcomes                       </a:t>
            </a:r>
            <a:r>
              <a:rPr b="1" i="0" lang="en-US" sz="2400" u="none" cap="none" strike="noStrike">
                <a:solidFill>
                  <a:srgbClr val="FFFF00"/>
                </a:solidFill>
                <a:latin typeface="Arial"/>
                <a:ea typeface="Arial"/>
                <a:cs typeface="Arial"/>
                <a:sym typeface="Arial"/>
              </a:rPr>
              <a:t>			    </a:t>
            </a:r>
            <a:r>
              <a:rPr b="1" i="0" lang="en-US" sz="1600" u="none" cap="none" strike="noStrike">
                <a:solidFill>
                  <a:srgbClr val="FFFFFF"/>
                </a:solidFill>
                <a:latin typeface="Arial"/>
                <a:ea typeface="Arial"/>
                <a:cs typeface="Arial"/>
                <a:sym typeface="Arial"/>
              </a:rPr>
              <a:t>(</a:t>
            </a:r>
            <a:r>
              <a:rPr b="0" i="0" lang="en-US" sz="1600" u="none" cap="none" strike="noStrike">
                <a:solidFill>
                  <a:srgbClr val="FFFFFF"/>
                </a:solidFill>
                <a:latin typeface="Arial"/>
                <a:ea typeface="Arial"/>
                <a:cs typeface="Arial"/>
                <a:sym typeface="Arial"/>
              </a:rPr>
              <a:t>Waters</a:t>
            </a:r>
            <a:r>
              <a:rPr b="0" i="0" lang="en-US" sz="1600" u="none" cap="none" strike="noStrike">
                <a:solidFill>
                  <a:schemeClr val="lt1"/>
                </a:solidFill>
                <a:latin typeface="Arial"/>
                <a:ea typeface="Arial"/>
                <a:cs typeface="Arial"/>
                <a:sym typeface="Arial"/>
              </a:rPr>
              <a:t>, et al. 2003, Branch et al. 2012, Rivkin et al. 2005)</a:t>
            </a:r>
            <a:endParaRPr/>
          </a:p>
          <a:p>
            <a:pPr indent="-2286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457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	reduce student absences and suspensions, and improve graduation rates             </a:t>
            </a:r>
            <a:r>
              <a:rPr b="0" i="0" lang="en-US" sz="1600" u="none" cap="none" strike="noStrike">
                <a:solidFill>
                  <a:schemeClr val="lt1"/>
                </a:solidFill>
                <a:latin typeface="Arial"/>
                <a:ea typeface="Arial"/>
                <a:cs typeface="Arial"/>
                <a:sym typeface="Arial"/>
              </a:rPr>
              <a:t>(Leithwood, et al. 2004, Seashore-Louis, et al. 2010)</a:t>
            </a:r>
            <a:endParaRPr/>
          </a:p>
          <a:p>
            <a:pPr indent="-2286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457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	retain and recruit effective teachers </a:t>
            </a:r>
            <a:endParaRPr/>
          </a:p>
          <a:p>
            <a:pPr indent="-228600" lvl="0" marL="457200" marR="0" rtl="0" algn="l">
              <a:spcBef>
                <a:spcPts val="320"/>
              </a:spcBef>
              <a:spcAft>
                <a:spcPts val="0"/>
              </a:spcAft>
              <a:buClr>
                <a:srgbClr val="FFFF00"/>
              </a:buClr>
              <a:buFont typeface="Arial"/>
              <a:buNone/>
            </a:pPr>
            <a:r>
              <a:rPr b="0" i="0" lang="en-US" sz="1600" u="none" cap="none" strike="noStrike">
                <a:solidFill>
                  <a:srgbClr val="FFFF00"/>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(Beteille, et al. 2011, Branch, et al. 2012, Portin et al. 2003)</a:t>
            </a:r>
            <a:endParaRPr/>
          </a:p>
          <a:p>
            <a:pPr indent="-2286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457200" marR="0" rtl="0" algn="l">
              <a:spcBef>
                <a:spcPts val="440"/>
              </a:spcBef>
              <a:spcAft>
                <a:spcPts val="0"/>
              </a:spcAft>
              <a:buClr>
                <a:srgbClr val="FFFF00"/>
              </a:buClr>
              <a:buFont typeface="Arial"/>
              <a:buNone/>
            </a:pPr>
            <a:r>
              <a:rPr b="1" i="0" lang="en-US" sz="2200" u="none" cap="none" strike="noStrike">
                <a:solidFill>
                  <a:srgbClr val="FFFF00"/>
                </a:solidFill>
                <a:latin typeface="Arial"/>
                <a:ea typeface="Arial"/>
                <a:cs typeface="Arial"/>
                <a:sym typeface="Arial"/>
              </a:rPr>
              <a:t>•	have greater impact on the most challenging schools                              	                               </a:t>
            </a:r>
            <a:r>
              <a:rPr b="0" i="0" lang="en-US" sz="1600" u="none" cap="none" strike="noStrike">
                <a:solidFill>
                  <a:schemeClr val="lt1"/>
                </a:solidFill>
                <a:latin typeface="Arial"/>
                <a:ea typeface="Arial"/>
                <a:cs typeface="Arial"/>
                <a:sym typeface="Arial"/>
              </a:rPr>
              <a:t>(Branch, et al. 2012, Clark, et al. 2010, Loeb et al. 2010)</a:t>
            </a:r>
            <a:endParaRPr/>
          </a:p>
          <a:p>
            <a:pPr indent="-2286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228600" lvl="0" marL="4572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2"/>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What’s next?</a:t>
            </a:r>
            <a:endParaRPr/>
          </a:p>
        </p:txBody>
      </p:sp>
      <p:sp>
        <p:nvSpPr>
          <p:cNvPr id="404" name="Google Shape;404;p52"/>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2.	There is an increasing amount of research on principal competencies and principal preparation systems.</a:t>
            </a:r>
            <a:endParaRPr/>
          </a:p>
          <a:p>
            <a:pPr indent="-330200" lvl="0" marL="457200" marR="0" rtl="0" algn="l">
              <a:spcBef>
                <a:spcPts val="40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U.S. Department of Education is funding a large-scale randomized 	control trial evaluation of principal professional development 	beginning in 2015.</a:t>
            </a:r>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Rand studies on New Leaders performance outcomes</a:t>
            </a:r>
            <a:endParaRPr b="0" i="0" sz="2000" u="none" cap="none" strike="noStrike">
              <a:solidFill>
                <a:schemeClr val="lt1"/>
              </a:solidFill>
              <a:latin typeface="Arial"/>
              <a:ea typeface="Arial"/>
              <a:cs typeface="Arial"/>
              <a:sym typeface="Arial"/>
            </a:endParaRPr>
          </a:p>
          <a:p>
            <a:pPr indent="-355600" lvl="0" marL="457200" marR="0" rtl="0" algn="l">
              <a:spcBef>
                <a:spcPts val="320"/>
              </a:spcBef>
              <a:spcAft>
                <a:spcPts val="0"/>
              </a:spcAft>
              <a:buClr>
                <a:schemeClr val="lt1"/>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3"/>
          <p:cNvSpPr txBox="1"/>
          <p:nvPr>
            <p:ph type="title"/>
          </p:nvPr>
        </p:nvSpPr>
        <p:spPr>
          <a:xfrm>
            <a:off x="685800" y="0"/>
            <a:ext cx="7772400"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rial"/>
                <a:ea typeface="Arial"/>
                <a:cs typeface="Arial"/>
                <a:sym typeface="Arial"/>
              </a:rPr>
              <a:t>What’s next?</a:t>
            </a:r>
            <a:endParaRPr/>
          </a:p>
        </p:txBody>
      </p:sp>
      <p:sp>
        <p:nvSpPr>
          <p:cNvPr id="410" name="Google Shape;410;p53"/>
          <p:cNvSpPr txBox="1"/>
          <p:nvPr>
            <p:ph idx="1" type="body"/>
          </p:nvPr>
        </p:nvSpPr>
        <p:spPr>
          <a:xfrm>
            <a:off x="152400" y="711200"/>
            <a:ext cx="8839200" cy="5994400"/>
          </a:xfrm>
          <a:prstGeom prst="rect">
            <a:avLst/>
          </a:prstGeom>
          <a:noFill/>
          <a:ln>
            <a:noFill/>
          </a:ln>
        </p:spPr>
        <p:txBody>
          <a:bodyPr anchorCtr="0" anchor="t" bIns="45700" lIns="91425" spcFirstLastPara="1" rIns="91425" wrap="square" tIns="45700">
            <a:noAutofit/>
          </a:bodyPr>
          <a:lstStyle/>
          <a:p>
            <a:pPr indent="-330200" lvl="0" marL="457200" marR="0" rtl="0" algn="l">
              <a:spcBef>
                <a:spcPts val="0"/>
              </a:spcBef>
              <a:spcAft>
                <a:spcPts val="0"/>
              </a:spcAft>
              <a:buClr>
                <a:schemeClr val="lt1"/>
              </a:buClr>
              <a:buSzPts val="2000"/>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1.	There is movement in the public policy level to recognize the changing role of school principal and the need to strengthen principal effectiveness standards, preparation program oversight, licensure and outcome data.</a:t>
            </a:r>
            <a:endParaRPr/>
          </a:p>
          <a:p>
            <a:pPr indent="-393700" lvl="0" marL="457200" marR="0" rtl="0" algn="l">
              <a:spcBef>
                <a:spcPts val="200"/>
              </a:spcBef>
              <a:spcAft>
                <a:spcPts val="0"/>
              </a:spcAft>
              <a:buClr>
                <a:schemeClr val="lt1"/>
              </a:buClr>
              <a:buSzPts val="1000"/>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2.	There is an increasing amount of research on principal competencies and principal preparation systems.</a:t>
            </a:r>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400"/>
              </a:spcBef>
              <a:spcAft>
                <a:spcPts val="0"/>
              </a:spcAft>
              <a:buClr>
                <a:srgbClr val="FFFF00"/>
              </a:buClr>
              <a:buSzPts val="2000"/>
              <a:buFont typeface="Arial"/>
              <a:buAutoNum type="arabicPeriod" startAt="3"/>
            </a:pPr>
            <a:r>
              <a:rPr b="0" i="0" lang="en-US" sz="2000" u="none" cap="none" strike="noStrike">
                <a:solidFill>
                  <a:srgbClr val="FFFF00"/>
                </a:solidFill>
                <a:latin typeface="Arial"/>
                <a:ea typeface="Arial"/>
                <a:cs typeface="Arial"/>
                <a:sym typeface="Arial"/>
              </a:rPr>
              <a:t>There are an increasing number of “exemplar” principal preparation programs and research organizations:</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New Leaders, etc.</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The Wallace Foundation Pipeline</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Southern Regional Education Board </a:t>
            </a:r>
            <a:endParaRPr b="0" i="0" sz="2000" u="none" cap="none" strike="noStrike">
              <a:solidFill>
                <a:schemeClr val="lt1"/>
              </a:solidFill>
              <a:latin typeface="Arial"/>
              <a:ea typeface="Arial"/>
              <a:cs typeface="Arial"/>
              <a:sym typeface="Arial"/>
            </a:endParaRPr>
          </a:p>
          <a:p>
            <a:pPr indent="-6350" lvl="1" marL="40005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9144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800" u="none" cap="none" strike="noStrike">
              <a:solidFill>
                <a:schemeClr val="lt1"/>
              </a:solidFill>
              <a:latin typeface="Arial"/>
              <a:ea typeface="Arial"/>
              <a:cs typeface="Arial"/>
              <a:sym typeface="Arial"/>
            </a:endParaRPr>
          </a:p>
        </p:txBody>
      </p:sp>
      <p:sp>
        <p:nvSpPr>
          <p:cNvPr id="416" name="Google Shape;416;p5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8000" u="none" cap="none" strike="noStrike">
                <a:solidFill>
                  <a:srgbClr val="FFFF00"/>
                </a:solidFill>
                <a:latin typeface="Arial"/>
                <a:ea typeface="Arial"/>
                <a:cs typeface="Arial"/>
                <a:sym typeface="Arial"/>
              </a:rPr>
              <a:t>Thank You</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ph type="title"/>
          </p:nvPr>
        </p:nvSpPr>
        <p:spPr>
          <a:xfrm>
            <a:off x="647700" y="8890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Lack of Research on Principal Preparation</a:t>
            </a:r>
            <a:endParaRPr/>
          </a:p>
        </p:txBody>
      </p:sp>
      <p:sp>
        <p:nvSpPr>
          <p:cNvPr id="422" name="Google Shape;422;p55"/>
          <p:cNvSpPr txBox="1"/>
          <p:nvPr>
            <p:ph idx="1" type="body"/>
          </p:nvPr>
        </p:nvSpPr>
        <p:spPr>
          <a:xfrm>
            <a:off x="127000" y="774700"/>
            <a:ext cx="8890000" cy="59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The field of educational leadership has suffered from a general dearth of systematic scholarly inquiry…bleak, scant…no systematic data regarding what principal preparations do or teach</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Hess &amp; Kelly (20??)	</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“From the extant research, we know almost nothing about the traditional curricular domains of preparation programs…nor…the shape of curriculum in a post-theory era where issues around teaching and learning and community are reshaping the profession.”  </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(Murphy &amp; Vriesenda (2004)</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The level and extend of scholarship is weak.  There is a lack of rigorous scholarship</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It doesn’t do research that matters; </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it doesn’t have visible researchers and lacks an intellectual center</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There is no substantial, meaningful body of theory and research to expose students to.</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(Levine 2005)</a:t>
            </a:r>
            <a:endParaRPr/>
          </a:p>
        </p:txBody>
      </p:sp>
      <p:sp>
        <p:nvSpPr>
          <p:cNvPr id="423" name="Google Shape;423;p55"/>
          <p:cNvSpPr txBox="1"/>
          <p:nvPr/>
        </p:nvSpPr>
        <p:spPr>
          <a:xfrm>
            <a:off x="0" y="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https://docs.google.com/presentation/d/1RN0Ih-zPypstDN-I8k5eWD-lunb2Yk4d8fg5YgcGvHk</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6"/>
          <p:cNvSpPr txBox="1"/>
          <p:nvPr>
            <p:ph type="title"/>
          </p:nvPr>
        </p:nvSpPr>
        <p:spPr>
          <a:xfrm>
            <a:off x="685800" y="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Summation</a:t>
            </a:r>
            <a:endParaRPr b="1" i="0" sz="3600" u="none" cap="none" strike="noStrike">
              <a:solidFill>
                <a:srgbClr val="FFFF00"/>
              </a:solidFill>
              <a:latin typeface="Arial"/>
              <a:ea typeface="Arial"/>
              <a:cs typeface="Arial"/>
              <a:sym typeface="Arial"/>
            </a:endParaRPr>
          </a:p>
        </p:txBody>
      </p:sp>
      <p:sp>
        <p:nvSpPr>
          <p:cNvPr id="430" name="Google Shape;430;p56"/>
          <p:cNvSpPr txBox="1"/>
          <p:nvPr>
            <p:ph idx="1" type="body"/>
          </p:nvPr>
        </p:nvSpPr>
        <p:spPr>
          <a:xfrm>
            <a:off x="685800" y="838200"/>
            <a:ext cx="7772400" cy="5867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What We Know</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Principals make a major contribution</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What principal practices that make the greatest difference</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Principals are struggling and are departing all too often</a:t>
            </a:r>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l">
              <a:spcBef>
                <a:spcPts val="560"/>
              </a:spcBef>
              <a:spcAft>
                <a:spcPts val="0"/>
              </a:spcAft>
              <a:buClr>
                <a:srgbClr val="FFFF00"/>
              </a:buClr>
              <a:buFont typeface="Arial"/>
              <a:buNone/>
            </a:pPr>
            <a:r>
              <a:rPr b="1" i="0" lang="en-US" sz="2800" u="none" cap="none" strike="noStrike">
                <a:solidFill>
                  <a:srgbClr val="FFFF00"/>
                </a:solidFill>
                <a:latin typeface="Arial"/>
                <a:ea typeface="Arial"/>
                <a:cs typeface="Arial"/>
                <a:sym typeface="Arial"/>
              </a:rPr>
              <a:t>Where We Go From Here</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Better training </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On-going coaching and feedback on the practices that make a difference</a:t>
            </a:r>
            <a:endParaRPr/>
          </a:p>
          <a:p>
            <a:pPr indent="-342900" lvl="0" marL="342900" marR="0" rtl="0" algn="l">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Finding ways to buffer principals from distractions that take them away from what matters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7"/>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LACK OF COMPETENCY FRAMEWORK</a:t>
            </a:r>
            <a:endParaRPr/>
          </a:p>
          <a:p>
            <a:pPr indent="0" lvl="0" marL="0" marR="0" rtl="0" algn="ctr">
              <a:spcBef>
                <a:spcPts val="120"/>
              </a:spcBef>
              <a:spcAft>
                <a:spcPts val="0"/>
              </a:spcAft>
              <a:buClr>
                <a:schemeClr val="lt1"/>
              </a:buClr>
              <a:buFont typeface="Arial"/>
              <a:buNone/>
            </a:pPr>
            <a:r>
              <a:t/>
            </a:r>
            <a:endParaRPr b="0" i="0" sz="600" u="none" cap="none" strike="noStrike">
              <a:solidFill>
                <a:srgbClr val="FFFF00"/>
              </a:solidFill>
              <a:latin typeface="Arial"/>
              <a:ea typeface="Arial"/>
              <a:cs typeface="Arial"/>
              <a:sym typeface="Arial"/>
            </a:endParaRPr>
          </a:p>
          <a:p>
            <a:pPr indent="0" lvl="0" marL="0" marR="0" rtl="0" algn="ctr">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University Based School Leadership Programs:  </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The majority of programs range from inadequate to appalling, even at some of the country’s leading universities.</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They do not engage in systematic self assessment.</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curricula are disconnected from the needs of leaders and their schools</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admission standards are among the lowest in American graduate schools.</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professoriate is ill equipped to educate school leaders. </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programs pay insufficient attention to clinical education and mentorship by successful practitioners.</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 degrees they award are inappropriate to the needs of today’s schools and school leaders.</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research is detached from practice.</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Their programs receive insufficient resources.</a:t>
            </a:r>
            <a:endParaRPr/>
          </a:p>
          <a:p>
            <a:pPr indent="0" lvl="0" marL="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Levine 2005</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8"/>
          <p:cNvSpPr txBox="1"/>
          <p:nvPr>
            <p:ph idx="1" type="body"/>
          </p:nvPr>
        </p:nvSpPr>
        <p:spPr>
          <a:xfrm>
            <a:off x="127000" y="584200"/>
            <a:ext cx="8851900" cy="605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Precepts of adult learning:</a:t>
            </a:r>
            <a:endParaRPr/>
          </a:p>
          <a:p>
            <a:pPr indent="0" lvl="0" marL="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Clear focus and values about leadership and learning around which the program is coherently organized;</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Standards-based curriculum emphasizing instructional leadership, organizational development, and change management;</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Field-based internships with skilled supervision;</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Cohort groups that create opportunities for collaboration and teamwork in practice oriented situations;</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Active instructional strategies that link theory and practice, such as problem solving learning;</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Rigorous recruitment and selection of both candidates and faculty;  and</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Strong partnerships with schools and districts to support quality, field-based learning </a:t>
            </a:r>
            <a:endParaRPr/>
          </a:p>
          <a:p>
            <a:pPr indent="0" lvl="0" marL="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0" lvl="0" marL="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(Davis, Darling-Hammond, Meyerson &amp; La Pointe, 2005)</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p:txBody>
      </p:sp>
      <p:sp>
        <p:nvSpPr>
          <p:cNvPr id="441" name="Google Shape;441;p58"/>
          <p:cNvSpPr txBox="1"/>
          <p:nvPr/>
        </p:nvSpPr>
        <p:spPr>
          <a:xfrm>
            <a:off x="127000" y="101600"/>
            <a:ext cx="9017000"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PRE-SERVICE PEDAGOGY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9"/>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a:p>
          <a:p>
            <a:pPr indent="0" lvl="0" marL="0" marR="0" rtl="0" algn="ctr">
              <a:spcBef>
                <a:spcPts val="400"/>
              </a:spcBef>
              <a:spcAft>
                <a:spcPts val="0"/>
              </a:spcAft>
              <a:buClr>
                <a:schemeClr val="lt1"/>
              </a:buClr>
              <a:buFont typeface="Arial"/>
              <a:buNone/>
            </a:pPr>
            <a:r>
              <a:t/>
            </a:r>
            <a:endParaRPr b="1" i="0" sz="2000" u="none" cap="none" strike="noStrike">
              <a:solidFill>
                <a:srgbClr val="FFFF00"/>
              </a:solidFill>
              <a:latin typeface="Arial"/>
              <a:ea typeface="Arial"/>
              <a:cs typeface="Arial"/>
              <a:sym typeface="Arial"/>
            </a:endParaRPr>
          </a:p>
          <a:p>
            <a:pPr indent="0" lvl="3"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Internships generally are not planned and structured to provide a continuum of observing, participating in, and leading activities that develop competency in improving schools and increasing student achievement. </a:t>
            </a:r>
            <a:endParaRPr/>
          </a:p>
          <a:p>
            <a:pPr indent="0" lvl="3"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457200" lvl="3" marL="9144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About one-third of the programs require interns to actually           lead the kinds of school-based activities successful principals engage in to improve schools and raise student achievement.	</a:t>
            </a:r>
            <a:endParaRPr/>
          </a:p>
          <a:p>
            <a:pPr indent="-457200" lvl="3" marL="91440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457200" lvl="3" marL="9144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only 52% of departments reported regular interactions with districts			</a:t>
            </a:r>
            <a:endParaRPr/>
          </a:p>
          <a:p>
            <a:pPr indent="-457200" lvl="3" marL="91440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3" marL="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Southern Regional Education Board (2007)</a:t>
            </a:r>
            <a:endParaRPr b="0" i="0" sz="2000" u="none" cap="none" strike="noStrike">
              <a:solidFill>
                <a:srgbClr val="FFFFFF"/>
              </a:solidFill>
              <a:latin typeface="Arial"/>
              <a:ea typeface="Arial"/>
              <a:cs typeface="Arial"/>
              <a:sym typeface="Arial"/>
            </a:endParaRPr>
          </a:p>
          <a:p>
            <a:pPr indent="0" lvl="3" marL="1257300" marR="0" rtl="0" algn="l">
              <a:spcBef>
                <a:spcPts val="400"/>
              </a:spcBef>
              <a:spcAft>
                <a:spcPts val="0"/>
              </a:spcAft>
              <a:buClr>
                <a:srgbClr val="FFFFFF"/>
              </a:buClr>
              <a:buFont typeface="Arial"/>
              <a:buNone/>
            </a:pPr>
            <a:r>
              <a:rPr b="0" i="0" lang="en-US" sz="2000" u="none" cap="none" strike="noStrike">
                <a:solidFill>
                  <a:srgbClr val="FFFFFF"/>
                </a:solidFill>
                <a:latin typeface="Arial"/>
                <a:ea typeface="Arial"/>
                <a:cs typeface="Arial"/>
                <a:sym typeface="Arial"/>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0"/>
          <p:cNvSpPr txBox="1"/>
          <p:nvPr>
            <p:ph type="title"/>
          </p:nvPr>
        </p:nvSpPr>
        <p:spPr>
          <a:xfrm>
            <a:off x="101600" y="152400"/>
            <a:ext cx="86995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a:p>
        </p:txBody>
      </p:sp>
      <p:sp>
        <p:nvSpPr>
          <p:cNvPr id="452" name="Google Shape;452;p60"/>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Clinical experience tends to be squeezed in while students work full time and generally occurs in the school where the student is employed:</a:t>
            </a:r>
            <a:endParaRPr/>
          </a:p>
          <a:p>
            <a:pPr indent="0" lvl="0" marL="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2000" u="none" cap="none" strike="noStrike">
              <a:solidFill>
                <a:schemeClr val="lt1"/>
              </a:solidFill>
              <a:latin typeface="Arial"/>
              <a:ea typeface="Arial"/>
              <a:cs typeface="Arial"/>
              <a:sym typeface="Arial"/>
            </a:endParaRPr>
          </a:p>
          <a:p>
            <a:pPr indent="-342900" lvl="0" marL="5207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whether the principal or superintendent there was successful or unsuccessful was immaterial.</a:t>
            </a:r>
            <a:endParaRPr/>
          </a:p>
          <a:p>
            <a:pPr indent="-342900" lvl="0" marL="5207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342900" lvl="0" marL="5207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school leadership programs offer little in the way of clinical or field-based education.  When offered, it tends to be disconnected from academic instruction.</a:t>
            </a:r>
            <a:endParaRPr/>
          </a:p>
          <a:p>
            <a:pPr indent="-228600" lvl="0" marL="2286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28600" lvl="0" marL="2286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00"/>
                </a:solidFill>
                <a:latin typeface="Arial"/>
                <a:ea typeface="Arial"/>
                <a:cs typeface="Arial"/>
                <a:sym typeface="Arial"/>
              </a:rPr>
              <a:t>Levine 2005</a:t>
            </a:r>
            <a:endParaRPr b="0" i="0" sz="1600" u="none" cap="none" strike="noStrike">
              <a:solidFill>
                <a:srgbClr val="FFFF00"/>
              </a:solidFill>
              <a:latin typeface="Arial"/>
              <a:ea typeface="Arial"/>
              <a:cs typeface="Arial"/>
              <a:sym typeface="Arial"/>
            </a:endParaRPr>
          </a:p>
          <a:p>
            <a:pPr indent="-228600" lvl="0" marL="2286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279400" lvl="0" marL="3429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Most programs provide “shadowing” opportunities or limited internships         where individuals remain in the same job.</a:t>
            </a:r>
            <a:endParaRPr/>
          </a:p>
          <a:p>
            <a:pPr indent="-279400" lvl="0" marL="3429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279400" lvl="0" marL="3429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These internships often amount to less than one or two months of               school-based opportunities.</a:t>
            </a:r>
            <a:endParaRPr/>
          </a:p>
          <a:p>
            <a:pPr indent="-279400" lvl="0" marL="3429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279400" lvl="0" marL="3429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Few programs offer strong clinical training experiences of significant length         to enable aspiring principals to assume leadership positions that give them           real responsibility and develop the skills to make changes in culture,           manage and develop teachers, and impact student learning.</a:t>
            </a:r>
            <a:endParaRPr/>
          </a:p>
          <a:p>
            <a:pPr indent="-279400" lvl="0" marL="342900" marR="0" rtl="0" algn="l">
              <a:spcBef>
                <a:spcPts val="200"/>
              </a:spcBef>
              <a:spcAft>
                <a:spcPts val="0"/>
              </a:spcAft>
              <a:buClr>
                <a:schemeClr val="lt1"/>
              </a:buClr>
              <a:buFont typeface="Arial"/>
              <a:buNone/>
            </a:pPr>
            <a:r>
              <a:t/>
            </a:r>
            <a:endParaRPr b="0" i="0" sz="1000" u="none" cap="none" strike="noStrike">
              <a:solidFill>
                <a:srgbClr val="FFFFFF"/>
              </a:solidFill>
              <a:latin typeface="Arial"/>
              <a:ea typeface="Arial"/>
              <a:cs typeface="Arial"/>
              <a:sym typeface="Arial"/>
            </a:endParaRPr>
          </a:p>
          <a:p>
            <a:pPr indent="-279400" lvl="0" marL="342900" marR="0" rtl="0" algn="l">
              <a:spcBef>
                <a:spcPts val="360"/>
              </a:spcBef>
              <a:spcAft>
                <a:spcPts val="0"/>
              </a:spcAft>
              <a:buClr>
                <a:srgbClr val="FFFFFF"/>
              </a:buClr>
              <a:buFont typeface="Arial"/>
              <a:buNone/>
            </a:pPr>
            <a:r>
              <a:rPr b="0" i="0" lang="en-US" sz="1800" u="none" cap="none" strike="noStrike">
                <a:solidFill>
                  <a:srgbClr val="FFFFFF"/>
                </a:solidFill>
                <a:latin typeface="Arial"/>
                <a:ea typeface="Arial"/>
                <a:cs typeface="Arial"/>
                <a:sym typeface="Arial"/>
              </a:rPr>
              <a:t>•	Few programs provide opportunities for aspiring principals to work directly             with effective principals in school contexts similar to ones they will                     lead and receive meaningful feedback.  </a:t>
            </a:r>
            <a:endParaRPr/>
          </a:p>
          <a:p>
            <a:pPr indent="0" lvl="0" marL="0" marR="0" rtl="0" algn="l">
              <a:spcBef>
                <a:spcPts val="360"/>
              </a:spcBef>
              <a:spcAft>
                <a:spcPts val="0"/>
              </a:spcAft>
              <a:buClr>
                <a:schemeClr val="lt1"/>
              </a:buClr>
              <a:buFont typeface="Arial"/>
              <a:buNone/>
            </a:pPr>
            <a:r>
              <a:t/>
            </a:r>
            <a:endParaRPr b="0" i="0" sz="1800" u="none" cap="none" strike="noStrike">
              <a:solidFill>
                <a:srgbClr val="FFFFFF"/>
              </a:solidFill>
              <a:latin typeface="Arial"/>
              <a:ea typeface="Arial"/>
              <a:cs typeface="Arial"/>
              <a:sym typeface="Arial"/>
            </a:endParaRPr>
          </a:p>
          <a:p>
            <a:pPr indent="0" lvl="0" marL="0" marR="0" rtl="0" algn="r">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Cheney &amp; Davis (2011)</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0" y="152400"/>
            <a:ext cx="91440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The job of Principal has changed dramatically.</a:t>
            </a:r>
            <a:endParaRPr b="1" i="0" sz="2400" u="none" cap="none" strike="noStrike">
              <a:solidFill>
                <a:srgbClr val="FFFF00"/>
              </a:solidFill>
              <a:latin typeface="Arial"/>
              <a:ea typeface="Arial"/>
              <a:cs typeface="Arial"/>
              <a:sym typeface="Arial"/>
            </a:endParaRPr>
          </a:p>
        </p:txBody>
      </p:sp>
      <p:sp>
        <p:nvSpPr>
          <p:cNvPr id="119" name="Google Shape;119;p17"/>
          <p:cNvSpPr txBox="1"/>
          <p:nvPr/>
        </p:nvSpPr>
        <p:spPr>
          <a:xfrm>
            <a:off x="1549400" y="2501900"/>
            <a:ext cx="18415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p:txBody>
      </p:sp>
      <p:graphicFrame>
        <p:nvGraphicFramePr>
          <p:cNvPr id="120" name="Google Shape;120;p17"/>
          <p:cNvGraphicFramePr/>
          <p:nvPr/>
        </p:nvGraphicFramePr>
        <p:xfrm>
          <a:off x="927100" y="2794000"/>
          <a:ext cx="3000000" cy="3000000"/>
        </p:xfrm>
        <a:graphic>
          <a:graphicData uri="http://schemas.openxmlformats.org/drawingml/2006/table">
            <a:tbl>
              <a:tblPr>
                <a:noFill/>
                <a:tableStyleId>{142A7CEB-F57C-49E4-880F-13046D7A174E}</a:tableStyleId>
              </a:tblPr>
              <a:tblGrid>
                <a:gridCol w="3505125"/>
                <a:gridCol w="4025975"/>
              </a:tblGrid>
              <a:tr h="387000">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Principal Responsibilities</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BE0E3"/>
                    </a:solidFill>
                  </a:tcPr>
                </a:tc>
                <a:tc>
                  <a:txBody>
                    <a:bodyPr/>
                    <a:lstStyle/>
                    <a:p>
                      <a:pPr indent="0" lvl="0" marL="0" marR="0" rtl="0" algn="l">
                        <a:spcBef>
                          <a:spcPts val="0"/>
                        </a:spcBef>
                        <a:spcAft>
                          <a:spcPts val="0"/>
                        </a:spcAft>
                        <a:buNone/>
                      </a:pPr>
                      <a:r>
                        <a:rPr b="1" i="0" lang="en-US" sz="1800" u="none" cap="none" strike="noStrike">
                          <a:solidFill>
                            <a:srgbClr val="000000"/>
                          </a:solidFill>
                          <a:latin typeface="Arial"/>
                          <a:ea typeface="Arial"/>
                          <a:cs typeface="Arial"/>
                          <a:sym typeface="Arial"/>
                        </a:rPr>
                        <a:t> </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BE0E3"/>
                    </a:solidFill>
                  </a:tcPr>
                </a:tc>
              </a:tr>
              <a:tr h="403125">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Community relations </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Fiscal management and budgeting</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Liaison with school board</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Student records keeping</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Student intake and enrollment </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Attendance</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Parent relations</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Testing</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Conflict resolution</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Technology</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School safety and security</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Data analysis</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Student discipline</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Regulatory compliance</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Facilities</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Implementation of new initiatives </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3F9FA"/>
                    </a:solidFill>
                  </a:tcPr>
                </a:tc>
              </a:tr>
              <a:tr h="387000">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Personnel management</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c>
                  <a:txBody>
                    <a:bodyPr/>
                    <a:lstStyle/>
                    <a:p>
                      <a:pPr indent="0" lvl="0" marL="0" marR="0" rtl="0" algn="l">
                        <a:spcBef>
                          <a:spcPts val="0"/>
                        </a:spcBef>
                        <a:spcAft>
                          <a:spcPts val="0"/>
                        </a:spcAft>
                        <a:buNone/>
                      </a:pPr>
                      <a:r>
                        <a:rPr b="0" i="0" lang="en-US" sz="1800" u="none" cap="none" strike="noStrike">
                          <a:solidFill>
                            <a:srgbClr val="000000"/>
                          </a:solidFill>
                          <a:latin typeface="Arial"/>
                          <a:ea typeface="Arial"/>
                          <a:cs typeface="Arial"/>
                          <a:sym typeface="Arial"/>
                        </a:rPr>
                        <a:t>Resource management </a:t>
                      </a:r>
                      <a:endParaRPr/>
                    </a:p>
                  </a:txBody>
                  <a:tcPr marT="12700" marB="0" marR="12700" marL="127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7F3F4"/>
                    </a:solidFill>
                  </a:tcPr>
                </a:tc>
              </a:tr>
            </a:tbl>
          </a:graphicData>
        </a:graphic>
      </p:graphicFrame>
      <p:sp>
        <p:nvSpPr>
          <p:cNvPr id="121" name="Google Shape;121;p17"/>
          <p:cNvSpPr txBox="1"/>
          <p:nvPr/>
        </p:nvSpPr>
        <p:spPr>
          <a:xfrm>
            <a:off x="203200" y="901700"/>
            <a:ext cx="8940800" cy="178435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rgbClr val="FFFFFF"/>
                </a:solidFill>
                <a:latin typeface="Arial"/>
                <a:ea typeface="Arial"/>
                <a:cs typeface="Arial"/>
                <a:sym typeface="Arial"/>
              </a:rPr>
              <a:t>“Principals are now more than ever focused on student achievement while still retaining their traditional administrative and building manager duties.”</a:t>
            </a:r>
            <a:endParaRPr/>
          </a:p>
          <a:p>
            <a:pPr indent="0" lvl="0" marL="0" marR="0" rtl="0" algn="l">
              <a:spcBef>
                <a:spcPts val="0"/>
              </a:spcBef>
              <a:spcAft>
                <a:spcPts val="0"/>
              </a:spcAft>
              <a:buNone/>
            </a:pPr>
            <a:r>
              <a:rPr b="1" i="0" lang="en-US" sz="2000" u="none" cap="none" strike="noStrike">
                <a:solidFill>
                  <a:srgbClr val="FFFFFF"/>
                </a:solidFill>
                <a:latin typeface="Arial"/>
                <a:ea typeface="Arial"/>
                <a:cs typeface="Arial"/>
                <a:sym typeface="Arial"/>
              </a:rPr>
              <a:t>					</a:t>
            </a:r>
            <a:r>
              <a:rPr b="0" i="0" lang="en-US" sz="1800" u="none" cap="none" strike="noStrike">
                <a:solidFill>
                  <a:srgbClr val="FFFFFF"/>
                </a:solidFill>
                <a:latin typeface="Arial"/>
                <a:ea typeface="Arial"/>
                <a:cs typeface="Arial"/>
                <a:sym typeface="Arial"/>
              </a:rPr>
              <a:t>Hull, Center for Public Education (2012)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2"/>
          <p:cNvSpPr txBox="1"/>
          <p:nvPr>
            <p:ph idx="1" type="body"/>
          </p:nvPr>
        </p:nvSpPr>
        <p:spPr>
          <a:xfrm>
            <a:off x="190500" y="88900"/>
            <a:ext cx="8826500" cy="664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Educating School Leaders, </a:t>
            </a:r>
            <a:r>
              <a:rPr b="0" i="0" lang="en-US" sz="1600" u="none" cap="none" strike="noStrike">
                <a:solidFill>
                  <a:schemeClr val="lt1"/>
                </a:solidFill>
                <a:latin typeface="Arial"/>
                <a:ea typeface="Arial"/>
                <a:cs typeface="Arial"/>
                <a:sym typeface="Arial"/>
              </a:rPr>
              <a:t>Levine (2005)</a:t>
            </a:r>
            <a:endParaRPr/>
          </a:p>
          <a:p>
            <a:pPr indent="0" lvl="0" marL="0" marR="0" rtl="0" algn="l">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Schools Can’t Wait: Accelerating the Redesign of University Principal Preparation Programs,</a:t>
            </a:r>
            <a:r>
              <a:rPr b="0" i="0" lang="en-US" sz="1600" u="none" cap="none" strike="noStrike">
                <a:solidFill>
                  <a:schemeClr val="lt1"/>
                </a:solidFill>
                <a:latin typeface="Arial"/>
                <a:ea typeface="Arial"/>
                <a:cs typeface="Arial"/>
                <a:sym typeface="Arial"/>
              </a:rPr>
              <a:t> Southern Regional Education Board (2006)</a:t>
            </a:r>
            <a:endParaRPr/>
          </a:p>
          <a:p>
            <a:pPr indent="0" lvl="0" marL="0" marR="0" rtl="0" algn="l">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Learning to Lead: What Gets Taught in Principal-Preparation Programs, </a:t>
            </a:r>
            <a:r>
              <a:rPr b="0" i="1" lang="en-US" sz="1600" u="none" cap="none" strike="noStrike">
                <a:solidFill>
                  <a:schemeClr val="lt1"/>
                </a:solidFill>
                <a:latin typeface="Arial"/>
                <a:ea typeface="Arial"/>
                <a:cs typeface="Arial"/>
                <a:sym typeface="Arial"/>
              </a:rPr>
              <a:t>Hess &amp; Kelly (2007)</a:t>
            </a:r>
            <a:endParaRPr/>
          </a:p>
          <a:p>
            <a:pPr indent="0" lvl="0" marL="0" marR="0" rtl="0" algn="r">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The Evaluation of Principals: What and How Do States and Districts Assess Leadership?</a:t>
            </a:r>
            <a:r>
              <a:rPr b="0" i="0" lang="en-US" sz="1600" u="none" cap="none" strike="noStrike">
                <a:solidFill>
                  <a:schemeClr val="lt1"/>
                </a:solidFill>
                <a:latin typeface="Arial"/>
                <a:ea typeface="Arial"/>
                <a:cs typeface="Arial"/>
                <a:sym typeface="Arial"/>
              </a:rPr>
              <a:t>Goldring, et al. (2008)</a:t>
            </a:r>
            <a:endParaRPr/>
          </a:p>
          <a:p>
            <a:pPr indent="0" lvl="0" marL="0" marR="0" rtl="0" algn="l">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Preparing School Leaders for a Changing World: Lessons from Exemplary Leadership Programs, </a:t>
            </a:r>
            <a:r>
              <a:rPr b="0" i="0" lang="en-US" sz="1600" u="none" cap="none" strike="noStrike">
                <a:solidFill>
                  <a:schemeClr val="lt1"/>
                </a:solidFill>
                <a:latin typeface="Arial"/>
                <a:ea typeface="Arial"/>
                <a:cs typeface="Arial"/>
                <a:sym typeface="Arial"/>
              </a:rPr>
              <a:t>Darling-Hammond, et al. (2009)</a:t>
            </a:r>
            <a:endParaRPr/>
          </a:p>
          <a:p>
            <a:pPr indent="0" lvl="0" marL="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Learning from Leadership Project: Investigating the Links to Improved Learning                   </a:t>
            </a:r>
            <a:r>
              <a:rPr b="0" i="0" lang="en-US" sz="1600" u="none" cap="none" strike="noStrike">
                <a:solidFill>
                  <a:schemeClr val="lt1"/>
                </a:solidFill>
                <a:latin typeface="Arial"/>
                <a:ea typeface="Arial"/>
                <a:cs typeface="Arial"/>
                <a:sym typeface="Arial"/>
              </a:rPr>
              <a:t>Louis, et al. (2010)	</a:t>
            </a:r>
            <a:endParaRPr/>
          </a:p>
          <a:p>
            <a:pPr indent="0" lvl="0" marL="0" marR="0" rtl="0" algn="l">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A New Approach to Principal Preparation: Innovative Programs Share Their Practices and Lessons Learned, </a:t>
            </a:r>
            <a:r>
              <a:rPr b="0" i="0" lang="en-US" sz="1600" u="none" cap="none" strike="noStrike">
                <a:solidFill>
                  <a:schemeClr val="lt1"/>
                </a:solidFill>
                <a:latin typeface="Arial"/>
                <a:ea typeface="Arial"/>
                <a:cs typeface="Arial"/>
                <a:sym typeface="Arial"/>
              </a:rPr>
              <a:t>Cheney et al., (2010)</a:t>
            </a:r>
            <a:endParaRPr/>
          </a:p>
          <a:p>
            <a:pPr indent="0" lvl="0" marL="0" marR="0" rtl="0" algn="l">
              <a:spcBef>
                <a:spcPts val="200"/>
              </a:spcBef>
              <a:spcAft>
                <a:spcPts val="0"/>
              </a:spcAft>
              <a:buClr>
                <a:schemeClr val="lt1"/>
              </a:buClr>
              <a:buFont typeface="Arial"/>
              <a:buNone/>
            </a:pPr>
            <a:r>
              <a:t/>
            </a:r>
            <a:endParaRPr b="0" i="1" sz="10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Gateways to the Principalship: State Power to Improve the Quality of School Leaders</a:t>
            </a:r>
            <a:endParaRPr/>
          </a:p>
          <a:p>
            <a:pPr indent="0" lvl="0" marL="0" marR="0" rtl="0" algn="l">
              <a:spcBef>
                <a:spcPts val="320"/>
              </a:spcBef>
              <a:spcAft>
                <a:spcPts val="0"/>
              </a:spcAft>
              <a:buClr>
                <a:schemeClr val="lt1"/>
              </a:buClr>
              <a:buFont typeface="Arial"/>
              <a:buNone/>
            </a:pPr>
            <a:r>
              <a:rPr b="0" i="1" lang="en-US" sz="1600" u="none" cap="none" strike="noStrike">
                <a:solidFill>
                  <a:schemeClr val="lt1"/>
                </a:solidFill>
                <a:latin typeface="Arial"/>
                <a:ea typeface="Arial"/>
                <a:cs typeface="Arial"/>
                <a:sym typeface="Arial"/>
              </a:rPr>
              <a:t>Cheney, et al. (2011)</a:t>
            </a:r>
            <a:endParaRPr/>
          </a:p>
          <a:p>
            <a:pPr indent="0" lvl="0" marL="0" marR="0" rtl="0" algn="l">
              <a:spcBef>
                <a:spcPts val="120"/>
              </a:spcBef>
              <a:spcAft>
                <a:spcPts val="0"/>
              </a:spcAft>
              <a:buClr>
                <a:schemeClr val="lt1"/>
              </a:buClr>
              <a:buFont typeface="Arial"/>
              <a:buNone/>
            </a:pPr>
            <a:r>
              <a:t/>
            </a:r>
            <a:endParaRPr b="0" i="1" sz="600" u="none" cap="none" strike="noStrike">
              <a:solidFill>
                <a:schemeClr val="lt1"/>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Rethinking Leadership: The Changing Role of Principal Supervisors</a:t>
            </a:r>
            <a:endParaRPr/>
          </a:p>
          <a:p>
            <a:pPr indent="0" lvl="0" marL="0" marR="0" rtl="0" algn="l">
              <a:spcBef>
                <a:spcPts val="320"/>
              </a:spcBef>
              <a:spcAft>
                <a:spcPts val="0"/>
              </a:spcAft>
              <a:buClr>
                <a:schemeClr val="lt1"/>
              </a:buClr>
              <a:buFont typeface="Arial"/>
              <a:buNone/>
            </a:pPr>
            <a:r>
              <a:rPr b="0" i="1" lang="en-US" sz="1600" u="none" cap="none" strike="noStrike">
                <a:solidFill>
                  <a:schemeClr val="lt1"/>
                </a:solidFill>
                <a:latin typeface="Arial"/>
                <a:ea typeface="Arial"/>
                <a:cs typeface="Arial"/>
                <a:sym typeface="Arial"/>
              </a:rPr>
              <a:t>The Wallace Foundation, Corcoran, et al., (2012)</a:t>
            </a:r>
            <a:endParaRPr/>
          </a:p>
          <a:p>
            <a:pPr indent="0" lvl="0" marL="0" marR="0" rtl="0" algn="l">
              <a:spcBef>
                <a:spcPts val="120"/>
              </a:spcBef>
              <a:spcAft>
                <a:spcPts val="0"/>
              </a:spcAft>
              <a:buClr>
                <a:schemeClr val="lt1"/>
              </a:buClr>
              <a:buFont typeface="Arial"/>
              <a:buNone/>
            </a:pPr>
            <a:r>
              <a:t/>
            </a:r>
            <a:endParaRPr b="0" i="1" sz="600" u="none" cap="none" strike="noStrike">
              <a:solidFill>
                <a:srgbClr val="FFFF00"/>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Operating in the Dark: What Outdated State Policies and Data Gaps Mean for Effective School Leadership, </a:t>
            </a:r>
            <a:r>
              <a:rPr b="0" i="0" lang="en-US" sz="1600" u="none" cap="none" strike="noStrike">
                <a:solidFill>
                  <a:srgbClr val="FFFFFF"/>
                </a:solidFill>
                <a:latin typeface="Arial"/>
                <a:ea typeface="Arial"/>
                <a:cs typeface="Arial"/>
                <a:sym typeface="Arial"/>
              </a:rPr>
              <a:t>Briggs et al., (2013)</a:t>
            </a:r>
            <a:endParaRPr b="0" i="1" sz="1600" u="none" cap="none" strike="noStrike">
              <a:solidFill>
                <a:srgbClr val="FFFFFF"/>
              </a:solidFill>
              <a:latin typeface="Arial"/>
              <a:ea typeface="Arial"/>
              <a:cs typeface="Arial"/>
              <a:sym typeface="Arial"/>
            </a:endParaRPr>
          </a:p>
          <a:p>
            <a:pPr indent="0" lvl="0" marL="0" marR="0" rtl="0" algn="r">
              <a:spcBef>
                <a:spcPts val="120"/>
              </a:spcBef>
              <a:spcAft>
                <a:spcPts val="0"/>
              </a:spcAft>
              <a:buClr>
                <a:schemeClr val="lt1"/>
              </a:buClr>
              <a:buFont typeface="Arial"/>
              <a:buNone/>
            </a:pPr>
            <a:r>
              <a:t/>
            </a:r>
            <a:endParaRPr b="0" i="1" sz="600" u="none" cap="none" strike="noStrike">
              <a:solidFill>
                <a:schemeClr val="lt1"/>
              </a:solidFill>
              <a:latin typeface="Arial"/>
              <a:ea typeface="Arial"/>
              <a:cs typeface="Arial"/>
              <a:sym typeface="Arial"/>
            </a:endParaRPr>
          </a:p>
          <a:p>
            <a:pPr indent="0" lvl="0" marL="0" marR="0" rtl="0" algn="l">
              <a:spcBef>
                <a:spcPts val="320"/>
              </a:spcBef>
              <a:spcAft>
                <a:spcPts val="0"/>
              </a:spcAft>
              <a:buClr>
                <a:srgbClr val="FFFF00"/>
              </a:buClr>
              <a:buFont typeface="Arial"/>
              <a:buNone/>
            </a:pPr>
            <a:r>
              <a:rPr b="0" i="1" lang="en-US" sz="1600" u="none" cap="none" strike="noStrike">
                <a:solidFill>
                  <a:srgbClr val="FFFF00"/>
                </a:solidFill>
                <a:latin typeface="Arial"/>
                <a:ea typeface="Arial"/>
                <a:cs typeface="Arial"/>
                <a:sym typeface="Arial"/>
              </a:rPr>
              <a:t>Districts Taking Charge of the Principal Pipeline, </a:t>
            </a:r>
            <a:r>
              <a:rPr b="0" i="1" lang="en-US" sz="1600" u="none" cap="none" strike="noStrike">
                <a:solidFill>
                  <a:schemeClr val="lt1"/>
                </a:solidFill>
                <a:latin typeface="Arial"/>
                <a:ea typeface="Arial"/>
                <a:cs typeface="Arial"/>
                <a:sym typeface="Arial"/>
              </a:rPr>
              <a:t>Wallace Foundation, Turnbull, et al., (2015)</a:t>
            </a:r>
            <a:endParaRPr/>
          </a:p>
          <a:p>
            <a:pPr indent="0" lvl="0" marL="0" marR="0" rtl="0" algn="r">
              <a:spcBef>
                <a:spcPts val="360"/>
              </a:spcBef>
              <a:spcAft>
                <a:spcPts val="0"/>
              </a:spcAft>
              <a:buClr>
                <a:schemeClr val="lt1"/>
              </a:buClr>
              <a:buFont typeface="Arial"/>
              <a:buNone/>
            </a:pPr>
            <a:r>
              <a:t/>
            </a:r>
            <a:endParaRPr b="0" i="1" sz="1800" u="none" cap="none" strike="noStrike">
              <a:solidFill>
                <a:schemeClr val="lt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3"/>
          <p:cNvSpPr txBox="1"/>
          <p:nvPr>
            <p:ph type="title"/>
          </p:nvPr>
        </p:nvSpPr>
        <p:spPr>
          <a:xfrm>
            <a:off x="114300" y="152400"/>
            <a:ext cx="87376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6.  Placement and on-the-job support</a:t>
            </a:r>
            <a:endParaRPr/>
          </a:p>
        </p:txBody>
      </p:sp>
      <p:sp>
        <p:nvSpPr>
          <p:cNvPr id="468" name="Google Shape;468;p63"/>
          <p:cNvSpPr txBox="1"/>
          <p:nvPr>
            <p:ph idx="1" type="body"/>
          </p:nvPr>
        </p:nvSpPr>
        <p:spPr>
          <a:xfrm>
            <a:off x="203200" y="774700"/>
            <a:ext cx="8648700" cy="528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685800" lvl="0" marL="1600200" marR="0" rtl="0" algn="l">
              <a:spcBef>
                <a:spcPts val="400"/>
              </a:spcBef>
              <a:spcAft>
                <a:spcPts val="0"/>
              </a:spcAft>
              <a:buClr>
                <a:srgbClr val="FFFF00"/>
              </a:buClr>
              <a:buSzPts val="2000"/>
              <a:buFont typeface="Arial"/>
              <a:buAutoNum type="arabicPeriod"/>
            </a:pPr>
            <a:r>
              <a:rPr b="1" i="0" lang="en-US" sz="2000" u="none" cap="none" strike="noStrike">
                <a:solidFill>
                  <a:srgbClr val="FFFF00"/>
                </a:solidFill>
                <a:latin typeface="Arial"/>
                <a:ea typeface="Arial"/>
                <a:cs typeface="Arial"/>
                <a:sym typeface="Arial"/>
              </a:rPr>
              <a:t>Principal Supervisor competency frameworks</a:t>
            </a:r>
            <a:endParaRPr b="1" i="0" sz="2000" u="none" cap="none" strike="noStrike">
              <a:solidFill>
                <a:srgbClr val="FFFF00"/>
              </a:solidFill>
              <a:latin typeface="Arial"/>
              <a:ea typeface="Arial"/>
              <a:cs typeface="Arial"/>
              <a:sym typeface="Arial"/>
            </a:endParaRPr>
          </a:p>
          <a:p>
            <a:pPr indent="-628650" lvl="0" marL="1600200" marR="0" rtl="0" algn="l">
              <a:spcBef>
                <a:spcPts val="180"/>
              </a:spcBef>
              <a:spcAft>
                <a:spcPts val="0"/>
              </a:spcAft>
              <a:buClr>
                <a:schemeClr val="lt1"/>
              </a:buClr>
              <a:buSzPts val="900"/>
              <a:buFont typeface="Arial"/>
              <a:buNone/>
            </a:pPr>
            <a:r>
              <a:t/>
            </a:r>
            <a:endParaRPr b="0" i="0" sz="900" u="none" cap="none" strike="noStrike">
              <a:solidFill>
                <a:schemeClr val="lt1"/>
              </a:solidFill>
              <a:latin typeface="Arial"/>
              <a:ea typeface="Arial"/>
              <a:cs typeface="Arial"/>
              <a:sym typeface="Arial"/>
            </a:endParaRPr>
          </a:p>
          <a:p>
            <a:pPr indent="-685800" lvl="0" marL="1600200" marR="0" rtl="0" algn="l">
              <a:spcBef>
                <a:spcPts val="400"/>
              </a:spcBef>
              <a:spcAft>
                <a:spcPts val="0"/>
              </a:spcAft>
              <a:buClr>
                <a:srgbClr val="FFFF00"/>
              </a:buClr>
              <a:buSzPts val="2000"/>
              <a:buFont typeface="Arial"/>
              <a:buAutoNum type="arabicPeriod"/>
            </a:pPr>
            <a:r>
              <a:rPr b="1" i="0" lang="en-US" sz="2000" u="none" cap="none" strike="noStrike">
                <a:solidFill>
                  <a:srgbClr val="FFFF00"/>
                </a:solidFill>
                <a:latin typeface="Arial"/>
                <a:ea typeface="Arial"/>
                <a:cs typeface="Arial"/>
                <a:sym typeface="Arial"/>
              </a:rPr>
              <a:t>Strategic and and proactive recruiting </a:t>
            </a:r>
            <a:endParaRPr/>
          </a:p>
          <a:p>
            <a:pPr indent="-628650" lvl="0" marL="1600200" marR="0" rtl="0" algn="l">
              <a:spcBef>
                <a:spcPts val="180"/>
              </a:spcBef>
              <a:spcAft>
                <a:spcPts val="0"/>
              </a:spcAft>
              <a:buClr>
                <a:schemeClr val="lt1"/>
              </a:buClr>
              <a:buSzPts val="900"/>
              <a:buFont typeface="Arial"/>
              <a:buNone/>
            </a:pPr>
            <a:r>
              <a:t/>
            </a:r>
            <a:endParaRPr b="0" i="0" sz="900" u="none" cap="none" strike="noStrike">
              <a:solidFill>
                <a:schemeClr val="lt1"/>
              </a:solidFill>
              <a:latin typeface="Arial"/>
              <a:ea typeface="Arial"/>
              <a:cs typeface="Arial"/>
              <a:sym typeface="Arial"/>
            </a:endParaRPr>
          </a:p>
          <a:p>
            <a:pPr indent="-685800" lvl="0" marL="1600200" marR="0" rtl="0" algn="l">
              <a:spcBef>
                <a:spcPts val="400"/>
              </a:spcBef>
              <a:spcAft>
                <a:spcPts val="0"/>
              </a:spcAft>
              <a:buClr>
                <a:srgbClr val="FFFF00"/>
              </a:buClr>
              <a:buSzPts val="2000"/>
              <a:buFont typeface="Arial"/>
              <a:buAutoNum type="arabicPeriod"/>
            </a:pPr>
            <a:r>
              <a:rPr b="1" i="0" lang="en-US" sz="2000" u="none" cap="none" strike="noStrike">
                <a:solidFill>
                  <a:srgbClr val="FFFF00"/>
                </a:solidFill>
                <a:latin typeface="Arial"/>
                <a:ea typeface="Arial"/>
                <a:cs typeface="Arial"/>
                <a:sym typeface="Arial"/>
              </a:rPr>
              <a:t>Rigorous selection process</a:t>
            </a:r>
            <a:endParaRPr/>
          </a:p>
          <a:p>
            <a:pPr indent="-685800" lvl="0" marL="1600200" marR="0" rtl="0" algn="l">
              <a:spcBef>
                <a:spcPts val="180"/>
              </a:spcBef>
              <a:spcAft>
                <a:spcPts val="0"/>
              </a:spcAft>
              <a:buClr>
                <a:schemeClr val="lt1"/>
              </a:buClr>
              <a:buFont typeface="Arial"/>
              <a:buNone/>
            </a:pPr>
            <a:r>
              <a:t/>
            </a:r>
            <a:endParaRPr b="1" i="0" sz="900" u="none" cap="none" strike="noStrike">
              <a:solidFill>
                <a:schemeClr val="lt1"/>
              </a:solidFill>
              <a:latin typeface="Arial"/>
              <a:ea typeface="Arial"/>
              <a:cs typeface="Arial"/>
              <a:sym typeface="Arial"/>
            </a:endParaRPr>
          </a:p>
          <a:p>
            <a:pPr indent="-685800" lvl="0" marL="16002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4.	Relevant and practical coursework</a:t>
            </a:r>
            <a:endParaRPr/>
          </a:p>
          <a:p>
            <a:pPr indent="-628650" lvl="0" marL="1600200" marR="0" rtl="0" algn="l">
              <a:spcBef>
                <a:spcPts val="180"/>
              </a:spcBef>
              <a:spcAft>
                <a:spcPts val="0"/>
              </a:spcAft>
              <a:buClr>
                <a:schemeClr val="lt1"/>
              </a:buClr>
              <a:buSzPts val="900"/>
              <a:buFont typeface="Arial"/>
              <a:buNone/>
            </a:pPr>
            <a:r>
              <a:t/>
            </a:r>
            <a:endParaRPr b="1" i="0" sz="900" u="none" cap="none" strike="noStrike">
              <a:solidFill>
                <a:srgbClr val="FFFF00"/>
              </a:solidFill>
              <a:latin typeface="Arial"/>
              <a:ea typeface="Arial"/>
              <a:cs typeface="Arial"/>
              <a:sym typeface="Arial"/>
            </a:endParaRPr>
          </a:p>
          <a:p>
            <a:pPr indent="-685800" lvl="0" marL="16002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5.	Experiential, clinical school-based opportunities</a:t>
            </a:r>
            <a:endParaRPr/>
          </a:p>
          <a:p>
            <a:pPr indent="-685800" lvl="0" marL="1600200" marR="0" rtl="0" algn="l">
              <a:spcBef>
                <a:spcPts val="180"/>
              </a:spcBef>
              <a:spcAft>
                <a:spcPts val="0"/>
              </a:spcAft>
              <a:buClr>
                <a:schemeClr val="lt1"/>
              </a:buClr>
              <a:buFont typeface="Arial"/>
              <a:buNone/>
            </a:pPr>
            <a:r>
              <a:rPr b="0" i="0" lang="en-US" sz="900" u="none" cap="none" strike="noStrike">
                <a:solidFill>
                  <a:schemeClr val="lt1"/>
                </a:solidFill>
                <a:latin typeface="Arial"/>
                <a:ea typeface="Arial"/>
                <a:cs typeface="Arial"/>
                <a:sym typeface="Arial"/>
              </a:rPr>
              <a:t>	</a:t>
            </a:r>
            <a:r>
              <a:rPr b="0" i="0" lang="en-US" sz="900" u="none" cap="none" strike="noStrike">
                <a:solidFill>
                  <a:srgbClr val="FFFF00"/>
                </a:solidFill>
                <a:latin typeface="Arial"/>
                <a:ea typeface="Arial"/>
                <a:cs typeface="Arial"/>
                <a:sym typeface="Arial"/>
              </a:rPr>
              <a:t>		</a:t>
            </a:r>
            <a:r>
              <a:rPr b="0" i="0" lang="en-US" sz="900" u="none" cap="none" strike="noStrike">
                <a:solidFill>
                  <a:schemeClr val="lt1"/>
                </a:solidFill>
                <a:latin typeface="Arial"/>
                <a:ea typeface="Arial"/>
                <a:cs typeface="Arial"/>
                <a:sym typeface="Arial"/>
              </a:rPr>
              <a:t>		</a:t>
            </a:r>
            <a:endParaRPr/>
          </a:p>
          <a:p>
            <a:pPr indent="-685800" lvl="0" marL="16002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6.	Placement and on-the-job support</a:t>
            </a:r>
            <a:endParaRPr/>
          </a:p>
          <a:p>
            <a:pPr indent="-685800" lvl="0" marL="1600200" marR="0" rtl="0" algn="l">
              <a:spcBef>
                <a:spcPts val="180"/>
              </a:spcBef>
              <a:spcAft>
                <a:spcPts val="0"/>
              </a:spcAft>
              <a:buClr>
                <a:schemeClr val="lt1"/>
              </a:buClr>
              <a:buFont typeface="Arial"/>
              <a:buNone/>
            </a:pPr>
            <a:r>
              <a:rPr b="0" i="0" lang="en-US" sz="900" u="none" cap="none" strike="noStrike">
                <a:solidFill>
                  <a:schemeClr val="lt1"/>
                </a:solidFill>
                <a:latin typeface="Arial"/>
                <a:ea typeface="Arial"/>
                <a:cs typeface="Arial"/>
                <a:sym typeface="Arial"/>
              </a:rPr>
              <a:t>		</a:t>
            </a:r>
            <a:endParaRPr/>
          </a:p>
          <a:p>
            <a:pPr indent="-685800" lvl="0" marL="1600200" marR="0" rtl="0" algn="l">
              <a:spcBef>
                <a:spcPts val="400"/>
              </a:spcBef>
              <a:spcAft>
                <a:spcPts val="0"/>
              </a:spcAft>
              <a:buClr>
                <a:srgbClr val="FFFF00"/>
              </a:buClr>
              <a:buFont typeface="Arial"/>
              <a:buNone/>
            </a:pPr>
            <a:r>
              <a:rPr b="1" i="0" lang="en-US" sz="2000" u="none" cap="none" strike="noStrike">
                <a:solidFill>
                  <a:srgbClr val="FFFF00"/>
                </a:solidFill>
                <a:latin typeface="Arial"/>
                <a:ea typeface="Arial"/>
                <a:cs typeface="Arial"/>
                <a:sym typeface="Arial"/>
              </a:rPr>
              <a:t>7.	Robust data collection and continuous learning</a:t>
            </a:r>
            <a:endParaRPr/>
          </a:p>
          <a:p>
            <a:pPr indent="-457200" lvl="0" marL="13716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457200" lvl="0" marL="685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457200" lvl="0" marL="685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457200" lvl="0" marL="685800" marR="0" rtl="0" algn="r">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Rainwater Leadership Alliance		Cheney, et.al. (2010)</a:t>
            </a:r>
            <a:endParaRPr/>
          </a:p>
        </p:txBody>
      </p:sp>
      <p:sp>
        <p:nvSpPr>
          <p:cNvPr id="469" name="Google Shape;469;p63"/>
          <p:cNvSpPr txBox="1"/>
          <p:nvPr/>
        </p:nvSpPr>
        <p:spPr>
          <a:xfrm>
            <a:off x="2133600" y="977900"/>
            <a:ext cx="492125"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FF0000"/>
                </a:solidFill>
                <a:latin typeface="Arial"/>
                <a:ea typeface="Arial"/>
                <a:cs typeface="Arial"/>
                <a:sym typeface="Arial"/>
              </a:rPr>
              <a:t>X</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4"/>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b="0" i="0" sz="24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PEDAGOGY</a:t>
            </a:r>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In far too many programs material is presented from a </a:t>
            </a:r>
            <a:r>
              <a:rPr b="0" i="0" lang="en-US" sz="2200" u="sng" cap="none" strike="noStrike">
                <a:solidFill>
                  <a:srgbClr val="FFFF00"/>
                </a:solidFill>
                <a:latin typeface="Arial"/>
                <a:ea typeface="Arial"/>
                <a:cs typeface="Arial"/>
                <a:sym typeface="Arial"/>
              </a:rPr>
              <a:t>theoretical context </a:t>
            </a:r>
            <a:r>
              <a:rPr b="0" i="0" lang="en-US" sz="2200" u="none" cap="none" strike="noStrike">
                <a:solidFill>
                  <a:srgbClr val="FFFFFF"/>
                </a:solidFill>
                <a:latin typeface="Arial"/>
                <a:ea typeface="Arial"/>
                <a:cs typeface="Arial"/>
                <a:sym typeface="Arial"/>
              </a:rPr>
              <a:t>with students </a:t>
            </a:r>
            <a:r>
              <a:rPr b="0" i="0" lang="en-US" sz="2200" u="sng" cap="none" strike="noStrike">
                <a:solidFill>
                  <a:srgbClr val="FFFF00"/>
                </a:solidFill>
                <a:latin typeface="Arial"/>
                <a:ea typeface="Arial"/>
                <a:cs typeface="Arial"/>
                <a:sym typeface="Arial"/>
              </a:rPr>
              <a:t>rarely being given the opportunity to practice </a:t>
            </a:r>
            <a:r>
              <a:rPr b="0" i="0" lang="en-US" sz="2200" u="none" cap="none" strike="noStrike">
                <a:solidFill>
                  <a:srgbClr val="FFFFFF"/>
                </a:solidFill>
                <a:latin typeface="Arial"/>
                <a:ea typeface="Arial"/>
                <a:cs typeface="Arial"/>
                <a:sym typeface="Arial"/>
              </a:rPr>
              <a:t>what they have learned through role play, simulations, and case studies that approximate the real-life situations they are likely to confront on the job.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chemeClr val="lt1"/>
              </a:buClr>
              <a:buFont typeface="Arial"/>
              <a:buNone/>
            </a:pPr>
            <a:r>
              <a:t/>
            </a:r>
            <a:endParaRPr b="0" i="0" sz="2200" u="none" cap="none" strike="noStrike">
              <a:solidFill>
                <a:srgbClr val="FFFFFF"/>
              </a:solidFill>
              <a:latin typeface="Arial"/>
              <a:ea typeface="Arial"/>
              <a:cs typeface="Arial"/>
              <a:sym typeface="Arial"/>
            </a:endParaRPr>
          </a:p>
          <a:p>
            <a:pPr indent="0" lvl="0" marL="0" marR="0" rtl="0" algn="l">
              <a:spcBef>
                <a:spcPts val="440"/>
              </a:spcBef>
              <a:spcAft>
                <a:spcPts val="0"/>
              </a:spcAft>
              <a:buClr>
                <a:srgbClr val="FFFFFF"/>
              </a:buClr>
              <a:buFont typeface="Arial"/>
              <a:buNone/>
            </a:pPr>
            <a:r>
              <a:rPr b="0" i="0" lang="en-US" sz="2200" u="none" cap="none" strike="noStrike">
                <a:solidFill>
                  <a:srgbClr val="FFFFFF"/>
                </a:solidFill>
                <a:latin typeface="Arial"/>
                <a:ea typeface="Arial"/>
                <a:cs typeface="Arial"/>
                <a:sym typeface="Arial"/>
              </a:rPr>
              <a:t>Classes are often </a:t>
            </a:r>
            <a:r>
              <a:rPr b="0" i="0" lang="en-US" sz="2200" u="sng" cap="none" strike="noStrike">
                <a:solidFill>
                  <a:srgbClr val="FFFF00"/>
                </a:solidFill>
                <a:latin typeface="Arial"/>
                <a:ea typeface="Arial"/>
                <a:cs typeface="Arial"/>
                <a:sym typeface="Arial"/>
              </a:rPr>
              <a:t>teacher-centered and lecture-styled</a:t>
            </a:r>
            <a:r>
              <a:rPr b="0" i="0" lang="en-US" sz="2200" u="none" cap="none" strike="noStrike">
                <a:solidFill>
                  <a:srgbClr val="FFFFFF"/>
                </a:solidFill>
                <a:latin typeface="Arial"/>
                <a:ea typeface="Arial"/>
                <a:cs typeface="Arial"/>
                <a:sym typeface="Arial"/>
              </a:rPr>
              <a:t>, with students simply being passive recipients of knowledge.  What we know from adult leadership development is that skills must be practiced to be internalized.  </a:t>
            </a:r>
            <a:r>
              <a:rPr b="0" i="0" lang="en-US" sz="2200" u="sng" cap="none" strike="noStrike">
                <a:solidFill>
                  <a:srgbClr val="FFFF00"/>
                </a:solidFill>
                <a:latin typeface="Arial"/>
                <a:ea typeface="Arial"/>
                <a:cs typeface="Arial"/>
                <a:sym typeface="Arial"/>
              </a:rPr>
              <a:t>Leadership skills cannot be mastered through reading textbooks—they must be practiced</a:t>
            </a:r>
            <a:r>
              <a:rPr b="0" i="0" lang="en-US" sz="2200" u="none" cap="none" strike="noStrike">
                <a:solidFill>
                  <a:srgbClr val="FFFFFF"/>
                </a:solidFill>
                <a:latin typeface="Arial"/>
                <a:ea typeface="Arial"/>
                <a:cs typeface="Arial"/>
                <a:sym typeface="Arial"/>
              </a:rPr>
              <a:t>.    </a:t>
            </a:r>
            <a:endParaRPr b="0" i="0" sz="2200" u="none" cap="none" strike="noStrike">
              <a:solidFill>
                <a:srgbClr val="FFFFFF"/>
              </a:solidFill>
              <a:latin typeface="Arial"/>
              <a:ea typeface="Arial"/>
              <a:cs typeface="Arial"/>
              <a:sym typeface="Arial"/>
            </a:endParaRPr>
          </a:p>
          <a:p>
            <a:pPr indent="0" lvl="0" marL="0" marR="0" rtl="0" algn="l">
              <a:spcBef>
                <a:spcPts val="400"/>
              </a:spcBef>
              <a:spcAft>
                <a:spcPts val="0"/>
              </a:spcAft>
              <a:buClr>
                <a:schemeClr val="lt1"/>
              </a:buClr>
              <a:buFont typeface="Arial"/>
              <a:buNone/>
            </a:pPr>
            <a:r>
              <a:t/>
            </a:r>
            <a:endParaRPr b="0" i="0" sz="2000" u="none" cap="none" strike="noStrike">
              <a:solidFill>
                <a:srgbClr val="FFFFFF"/>
              </a:solidFill>
              <a:latin typeface="Arial"/>
              <a:ea typeface="Arial"/>
              <a:cs typeface="Arial"/>
              <a:sym typeface="Arial"/>
            </a:endParaRPr>
          </a:p>
          <a:p>
            <a:pPr indent="0" lvl="0" marL="0" marR="0" rtl="0" algn="r">
              <a:spcBef>
                <a:spcPts val="320"/>
              </a:spcBef>
              <a:spcAft>
                <a:spcPts val="0"/>
              </a:spcAft>
              <a:buClr>
                <a:srgbClr val="FFFFFF"/>
              </a:buClr>
              <a:buFont typeface="Arial"/>
              <a:buNone/>
            </a:pPr>
            <a:r>
              <a:rPr b="0" i="0" lang="en-US" sz="1600" u="none" cap="none" strike="noStrike">
                <a:solidFill>
                  <a:srgbClr val="FFFFFF"/>
                </a:solidFill>
                <a:latin typeface="Arial"/>
                <a:ea typeface="Arial"/>
                <a:cs typeface="Arial"/>
                <a:sym typeface="Arial"/>
              </a:rPr>
              <a:t>				Cheney &amp; Davis  2011</a:t>
            </a:r>
            <a:endParaRPr b="0" i="0" sz="16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65"/>
          <p:cNvSpPr txBox="1"/>
          <p:nvPr>
            <p:ph type="title"/>
          </p:nvPr>
        </p:nvSpPr>
        <p:spPr>
          <a:xfrm>
            <a:off x="101600" y="88900"/>
            <a:ext cx="8928100" cy="533400"/>
          </a:xfrm>
          <a:prstGeom prst="rect">
            <a:avLst/>
          </a:prstGeom>
          <a:noFill/>
          <a:ln>
            <a:noFill/>
          </a:ln>
        </p:spPr>
        <p:txBody>
          <a:bodyPr anchorCtr="0" anchor="ctr" bIns="45700" lIns="91425" spcFirstLastPara="1" rIns="91425" wrap="square" tIns="45700">
            <a:noAutofit/>
          </a:bodyPr>
          <a:lstStyle/>
          <a:p>
            <a:pPr indent="-457200" lvl="0" marL="457200" marR="0" rtl="0" algn="ctr">
              <a:spcBef>
                <a:spcPts val="0"/>
              </a:spcBef>
              <a:spcAft>
                <a:spcPts val="0"/>
              </a:spcAft>
              <a:buNone/>
            </a:pPr>
            <a:r>
              <a:rPr b="0" i="0" lang="en-US" sz="2400" u="none" cap="none" strike="noStrike">
                <a:solidFill>
                  <a:srgbClr val="FFFF00"/>
                </a:solidFill>
                <a:latin typeface="Arial"/>
                <a:ea typeface="Arial"/>
                <a:cs typeface="Arial"/>
                <a:sym typeface="Arial"/>
              </a:rPr>
              <a:t>4.	Relevant and practical coursework: </a:t>
            </a:r>
            <a:r>
              <a:rPr b="0" i="0" lang="en-US" sz="2400" u="none" cap="none" strike="noStrike">
                <a:solidFill>
                  <a:srgbClr val="FF0000"/>
                </a:solidFill>
                <a:latin typeface="Arial"/>
                <a:ea typeface="Arial"/>
                <a:cs typeface="Arial"/>
                <a:sym typeface="Arial"/>
              </a:rPr>
              <a:t>University Programs</a:t>
            </a:r>
            <a:endParaRPr/>
          </a:p>
        </p:txBody>
      </p:sp>
      <p:sp>
        <p:nvSpPr>
          <p:cNvPr id="480" name="Google Shape;480;p65"/>
          <p:cNvSpPr txBox="1"/>
          <p:nvPr>
            <p:ph idx="1" type="body"/>
          </p:nvPr>
        </p:nvSpPr>
        <p:spPr>
          <a:xfrm>
            <a:off x="127000" y="876300"/>
            <a:ext cx="8890000" cy="5778500"/>
          </a:xfrm>
          <a:prstGeom prst="rect">
            <a:avLst/>
          </a:prstGeom>
          <a:noFill/>
          <a:ln>
            <a:noFill/>
          </a:ln>
        </p:spPr>
        <p:txBody>
          <a:bodyPr anchorCtr="0" anchor="t" bIns="45700" lIns="91425" spcFirstLastPara="1" rIns="91425" wrap="square" tIns="45700">
            <a:noAutofit/>
          </a:bodyPr>
          <a:lstStyle/>
          <a:p>
            <a:pPr indent="-2463800" lvl="0" marL="2463800" marR="0" rtl="0" algn="l">
              <a:spcBef>
                <a:spcPts val="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Managing for results</a:t>
            </a:r>
            <a:r>
              <a:rPr b="0" i="0" lang="en-US" sz="1800" u="none" cap="none" strike="noStrike">
                <a:solidFill>
                  <a:srgbClr val="FFFF00"/>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principal’s role as “driver for results, quality control, performance, crucial role of research, data and technology for setting goals, monitoring progress, allocating resources and managing the school</a:t>
            </a:r>
            <a:endParaRPr/>
          </a:p>
          <a:p>
            <a:pPr indent="-2463800" lvl="0" marL="24638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	</a:t>
            </a:r>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Managing personnel</a:t>
            </a:r>
            <a:r>
              <a:rPr b="0" i="0" lang="en-US" sz="1800" u="none" cap="none" strike="noStrike">
                <a:solidFill>
                  <a:srgbClr val="FFFF00"/>
                </a:solidFill>
                <a:latin typeface="Arial"/>
                <a:ea typeface="Arial"/>
                <a:cs typeface="Arial"/>
                <a:sym typeface="Arial"/>
              </a:rPr>
              <a:t>:</a:t>
            </a:r>
            <a:r>
              <a:rPr b="0" i="0" lang="en-US" sz="1800" u="none" cap="none" strike="noStrike">
                <a:solidFill>
                  <a:schemeClr val="lt1"/>
                </a:solidFill>
                <a:latin typeface="Arial"/>
                <a:ea typeface="Arial"/>
                <a:cs typeface="Arial"/>
                <a:sym typeface="Arial"/>
              </a:rPr>
              <a:t>	hiring, induct, evaluate personnel to improve teacher quality</a:t>
            </a:r>
            <a:endParaRPr/>
          </a:p>
          <a:p>
            <a:pPr indent="-2463800" lvl="0" marL="2463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Technical knowledge</a:t>
            </a:r>
            <a:r>
              <a:rPr b="0" i="0" lang="en-US" sz="1800" u="none" cap="none" strike="noStrike">
                <a:solidFill>
                  <a:srgbClr val="FFFF00"/>
                </a:solidFill>
                <a:latin typeface="Arial"/>
                <a:ea typeface="Arial"/>
                <a:cs typeface="Arial"/>
                <a:sym typeface="Arial"/>
              </a:rPr>
              <a:t>:</a:t>
            </a:r>
            <a:r>
              <a:rPr b="0" i="0" lang="en-US" sz="1800" u="none" cap="none" strike="noStrike">
                <a:solidFill>
                  <a:schemeClr val="lt1"/>
                </a:solidFill>
                <a:latin typeface="Arial"/>
                <a:ea typeface="Arial"/>
                <a:cs typeface="Arial"/>
                <a:sym typeface="Arial"/>
              </a:rPr>
              <a:t>	school law, school finance, facilities management</a:t>
            </a:r>
            <a:endParaRPr/>
          </a:p>
          <a:p>
            <a:pPr indent="-2463800" lvl="0" marL="2463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External leadership</a:t>
            </a:r>
            <a:r>
              <a:rPr b="0" i="0" lang="en-US" sz="1800" u="none" cap="none" strike="noStrike">
                <a:solidFill>
                  <a:srgbClr val="FFFF00"/>
                </a:solidFill>
                <a:latin typeface="Arial"/>
                <a:ea typeface="Arial"/>
                <a:cs typeface="Arial"/>
                <a:sym typeface="Arial"/>
              </a:rPr>
              <a:t>:</a:t>
            </a:r>
            <a:r>
              <a:rPr b="0" i="0" lang="en-US" sz="1800" u="none" cap="none" strike="noStrike">
                <a:solidFill>
                  <a:schemeClr val="lt1"/>
                </a:solidFill>
                <a:latin typeface="Arial"/>
                <a:ea typeface="Arial"/>
                <a:cs typeface="Arial"/>
                <a:sym typeface="Arial"/>
              </a:rPr>
              <a:t>	dealing with external contingencies, relationships and politics</a:t>
            </a:r>
            <a:endParaRPr/>
          </a:p>
          <a:p>
            <a:pPr indent="-2463800" lvl="0" marL="2463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Norms &amp; values</a:t>
            </a:r>
            <a:r>
              <a:rPr b="0" i="0" lang="en-US" sz="1800" u="none" cap="none" strike="noStrike">
                <a:solidFill>
                  <a:srgbClr val="FFFF00"/>
                </a:solidFill>
                <a:latin typeface="Arial"/>
                <a:ea typeface="Arial"/>
                <a:cs typeface="Arial"/>
                <a:sym typeface="Arial"/>
              </a:rPr>
              <a:t>:</a:t>
            </a:r>
            <a:r>
              <a:rPr b="0" i="0" lang="en-US" sz="1800" u="none" cap="none" strike="noStrike">
                <a:solidFill>
                  <a:schemeClr val="lt1"/>
                </a:solidFill>
                <a:latin typeface="Arial"/>
                <a:ea typeface="Arial"/>
                <a:cs typeface="Arial"/>
                <a:sym typeface="Arial"/>
              </a:rPr>
              <a:t>	promoting equitable and effective schooling</a:t>
            </a:r>
            <a:endParaRPr/>
          </a:p>
          <a:p>
            <a:pPr indent="-2463800" lvl="0" marL="2463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Leadership / culture</a:t>
            </a:r>
            <a:r>
              <a:rPr b="0" i="0" lang="en-US" sz="1800" u="none" cap="none" strike="noStrike">
                <a:solidFill>
                  <a:srgbClr val="FFFF00"/>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	overall school values, beliefs, institutional character</a:t>
            </a:r>
            <a:endParaRPr/>
          </a:p>
          <a:p>
            <a:pPr indent="-2463800" lvl="0" marL="24638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463800" lvl="0" marL="2463800" marR="0" rtl="0" algn="l">
              <a:spcBef>
                <a:spcPts val="360"/>
              </a:spcBef>
              <a:spcAft>
                <a:spcPts val="0"/>
              </a:spcAft>
              <a:buClr>
                <a:srgbClr val="FFFF00"/>
              </a:buClr>
              <a:buFont typeface="Arial"/>
              <a:buNone/>
            </a:pPr>
            <a:r>
              <a:rPr b="0" i="0" lang="en-US" sz="1800" u="sng" cap="none" strike="noStrike">
                <a:solidFill>
                  <a:srgbClr val="FFFF00"/>
                </a:solidFill>
                <a:latin typeface="Arial"/>
                <a:ea typeface="Arial"/>
                <a:cs typeface="Arial"/>
                <a:sym typeface="Arial"/>
              </a:rPr>
              <a:t>Managing Classroom</a:t>
            </a:r>
            <a:r>
              <a:rPr b="0" i="0" lang="en-US" sz="1800" u="none" cap="none" strike="noStrike">
                <a:solidFill>
                  <a:srgbClr val="FFFF00"/>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	Instruction pedagogy, curriculum, classroom management</a:t>
            </a:r>
            <a:endParaRPr/>
          </a:p>
          <a:p>
            <a:pPr indent="-2463800" lvl="0" marL="2463800" marR="0" rtl="0" algn="r">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2463800" lvl="0" marL="2463800" marR="0" rtl="0" algn="r">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Hess &amp; Kelly   (2007)</a:t>
            </a:r>
            <a:endParaRPr/>
          </a:p>
          <a:p>
            <a:pPr indent="-2463800" lvl="0" marL="2463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6"/>
          <p:cNvSpPr txBox="1"/>
          <p:nvPr>
            <p:ph idx="1" type="body"/>
          </p:nvPr>
        </p:nvSpPr>
        <p:spPr>
          <a:xfrm>
            <a:off x="241300" y="139700"/>
            <a:ext cx="8788400" cy="67183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FF00"/>
              </a:buClr>
              <a:buSzPts val="2400"/>
              <a:buFont typeface="Arial"/>
              <a:buAutoNum type="arabicPeriod"/>
            </a:pPr>
            <a:r>
              <a:rPr b="1" i="0" lang="en-US" sz="2400" u="none" cap="none" strike="noStrike">
                <a:solidFill>
                  <a:srgbClr val="FFFF00"/>
                </a:solidFill>
                <a:latin typeface="Arial"/>
                <a:ea typeface="Arial"/>
                <a:cs typeface="Arial"/>
                <a:sym typeface="Arial"/>
              </a:rPr>
              <a:t> Principal competency framework: </a:t>
            </a:r>
            <a:r>
              <a:rPr b="1" i="0" lang="en-US" sz="2400" u="none" cap="none" strike="noStrike">
                <a:solidFill>
                  <a:srgbClr val="FF0000"/>
                </a:solidFill>
                <a:latin typeface="Arial"/>
                <a:ea typeface="Arial"/>
                <a:cs typeface="Arial"/>
                <a:sym typeface="Arial"/>
              </a:rPr>
              <a:t>University Programs</a:t>
            </a:r>
            <a:endParaRPr/>
          </a:p>
          <a:p>
            <a:pPr indent="0" lvl="1" marL="850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228600" lvl="1" marL="228600" marR="0" rtl="0" algn="l">
              <a:spcBef>
                <a:spcPts val="480"/>
              </a:spcBef>
              <a:spcAft>
                <a:spcPts val="0"/>
              </a:spcAft>
              <a:buClr>
                <a:schemeClr val="lt1"/>
              </a:buClr>
              <a:buFont typeface="Arial"/>
              <a:buNone/>
            </a:pPr>
            <a:r>
              <a:rPr b="0" i="0" lang="en-US" sz="2400" u="sng" cap="none" strike="noStrike">
                <a:solidFill>
                  <a:schemeClr val="lt1"/>
                </a:solidFill>
                <a:latin typeface="Arial"/>
                <a:ea typeface="Arial"/>
                <a:cs typeface="Arial"/>
                <a:sym typeface="Arial"/>
              </a:rPr>
              <a:t>State Performance Oversight of Program Performance</a:t>
            </a:r>
            <a:endParaRPr/>
          </a:p>
          <a:p>
            <a:pPr indent="-228600" lvl="1" marL="2286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22860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Only 27 states report including in their standards all 5 key elements that research shows are critical to effectiveness:</a:t>
            </a:r>
            <a:endParaRPr/>
          </a:p>
          <a:p>
            <a:pPr indent="-228600" lvl="1" marL="2286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457200" lvl="1" marL="914400" marR="0" rtl="0" algn="l">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recruiting and selecting teachers, </a:t>
            </a:r>
            <a:endParaRPr/>
          </a:p>
          <a:p>
            <a:pPr indent="-457200" lvl="1" marL="914400" marR="0" rtl="0" algn="l">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developing and supporting teachers,                	</a:t>
            </a:r>
            <a:endParaRPr/>
          </a:p>
          <a:p>
            <a:pPr indent="-457200" lvl="1" marL="914400" marR="0" rtl="0" algn="l">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assessing and rewarding teachers, </a:t>
            </a:r>
            <a:endParaRPr/>
          </a:p>
          <a:p>
            <a:pPr indent="-457200" lvl="1" marL="914400" marR="0" rtl="0" algn="l">
              <a:spcBef>
                <a:spcPts val="360"/>
              </a:spcBef>
              <a:spcAft>
                <a:spcPts val="0"/>
              </a:spcAft>
              <a:buClr>
                <a:schemeClr val="lt1"/>
              </a:buClr>
              <a:buSzPts val="1800"/>
              <a:buFont typeface="Arial"/>
              <a:buAutoNum type="arabicParenBoth"/>
            </a:pPr>
            <a:r>
              <a:rPr b="0" i="0" lang="en-US" sz="1800" u="none" cap="none" strike="noStrike">
                <a:solidFill>
                  <a:schemeClr val="lt1"/>
                </a:solidFill>
                <a:latin typeface="Arial"/>
                <a:ea typeface="Arial"/>
                <a:cs typeface="Arial"/>
                <a:sym typeface="Arial"/>
              </a:rPr>
              <a:t>implementing data-driven instruction, and         	</a:t>
            </a:r>
            <a:endParaRPr/>
          </a:p>
          <a:p>
            <a:pPr indent="-457200" lvl="1" marL="914400" marR="0" rtl="0" algn="l">
              <a:spcBef>
                <a:spcPts val="360"/>
              </a:spcBef>
              <a:spcAft>
                <a:spcPts val="0"/>
              </a:spcAft>
              <a:buClr>
                <a:schemeClr val="lt1"/>
              </a:buClr>
              <a:buFont typeface="Arial"/>
              <a:buNone/>
            </a:pPr>
            <a:r>
              <a:rPr b="0" i="0" lang="en-US" sz="1800" u="none" cap="none" strike="noStrike">
                <a:solidFill>
                  <a:schemeClr val="lt1"/>
                </a:solidFill>
                <a:latin typeface="Arial"/>
                <a:ea typeface="Arial"/>
                <a:cs typeface="Arial"/>
                <a:sym typeface="Arial"/>
              </a:rPr>
              <a:t>(5) 	developing a positive school culture. 		Briggs, et. al. (2013)</a:t>
            </a:r>
            <a:endParaRPr/>
          </a:p>
          <a:p>
            <a:pPr indent="-228600" lvl="1" marL="2286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28600" lvl="1" marL="228600" marR="0" rtl="0" algn="l">
              <a:spcBef>
                <a:spcPts val="360"/>
              </a:spcBef>
              <a:spcAft>
                <a:spcPts val="0"/>
              </a:spcAft>
              <a:buClr>
                <a:schemeClr val="lt1"/>
              </a:buClr>
              <a:buFont typeface="Arial"/>
              <a:buNone/>
            </a:pPr>
            <a:r>
              <a:t/>
            </a:r>
            <a:endParaRPr b="0" i="0" sz="1800" u="none" cap="none" strike="noStrike">
              <a:solidFill>
                <a:schemeClr val="lt1"/>
              </a:solidFill>
              <a:latin typeface="Arial"/>
              <a:ea typeface="Arial"/>
              <a:cs typeface="Arial"/>
              <a:sym typeface="Arial"/>
            </a:endParaRPr>
          </a:p>
          <a:p>
            <a:pPr indent="-22860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training programs, professional development programs, and principal evaluation systems </a:t>
            </a:r>
            <a:r>
              <a:rPr b="0" i="0" lang="en-US" sz="2000" u="none" cap="none" strike="noStrike">
                <a:solidFill>
                  <a:srgbClr val="FFFF00"/>
                </a:solidFill>
                <a:latin typeface="Arial"/>
                <a:ea typeface="Arial"/>
                <a:cs typeface="Arial"/>
                <a:sym typeface="Arial"/>
              </a:rPr>
              <a:t>vary significantly in their alignment with    state leadership standards.</a:t>
            </a:r>
            <a:r>
              <a:rPr b="0" i="0" lang="en-US" sz="2000" u="none" cap="none" strike="noStrike">
                <a:solidFill>
                  <a:schemeClr val="lt1"/>
                </a:solidFill>
                <a:latin typeface="Arial"/>
                <a:ea typeface="Arial"/>
                <a:cs typeface="Arial"/>
                <a:sym typeface="Arial"/>
              </a:rPr>
              <a:t>		</a:t>
            </a:r>
            <a:endParaRPr/>
          </a:p>
          <a:p>
            <a:pPr indent="-22860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Sun (2011)</a:t>
            </a:r>
            <a:endParaRPr/>
          </a:p>
          <a:p>
            <a:pPr indent="-22860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a:t>
            </a:r>
            <a:endParaRPr b="0" i="0" sz="1600" u="none" cap="none" strike="noStrike">
              <a:solidFill>
                <a:srgbClr val="FFFF00"/>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rgbClr val="FFFF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67"/>
          <p:cNvSpPr txBox="1"/>
          <p:nvPr>
            <p:ph idx="1" type="body"/>
          </p:nvPr>
        </p:nvSpPr>
        <p:spPr>
          <a:xfrm>
            <a:off x="177800" y="190500"/>
            <a:ext cx="8826500" cy="6515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5.    Experiential, clinical school-based opportunities: </a:t>
            </a:r>
            <a:r>
              <a:rPr b="1" i="0" lang="en-US" sz="2400" u="none" cap="none" strike="noStrike">
                <a:solidFill>
                  <a:srgbClr val="FF0000"/>
                </a:solidFill>
                <a:latin typeface="Arial"/>
                <a:ea typeface="Arial"/>
                <a:cs typeface="Arial"/>
                <a:sym typeface="Arial"/>
              </a:rPr>
              <a:t>University Programs</a:t>
            </a:r>
            <a:endParaRPr b="0" i="0" sz="1600" u="none" cap="none" strike="noStrike">
              <a:solidFill>
                <a:srgbClr val="FFFFFF"/>
              </a:solidFill>
              <a:latin typeface="Arial"/>
              <a:ea typeface="Arial"/>
              <a:cs typeface="Arial"/>
              <a:sym typeface="Arial"/>
            </a:endParaRPr>
          </a:p>
          <a:p>
            <a:pPr indent="-279400" lvl="0" marL="34290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Internship Mentors</a:t>
            </a:r>
            <a:endParaRPr/>
          </a:p>
          <a:p>
            <a:pPr indent="-279400" lvl="0" marL="3429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TRAINING: 	38% of mentors received any training, tools, or resources in mentoring. </a:t>
            </a:r>
            <a:endParaRPr/>
          </a:p>
          <a:p>
            <a:pPr indent="-1765300" lvl="0" marL="18288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EVALUATION:	79% percent of mentors either were not evaluated at all or did not know who evaluated their performance</a:t>
            </a:r>
            <a:endParaRPr/>
          </a:p>
          <a:p>
            <a:pPr indent="-1765300" lvl="0" marL="18288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FOCUS:	61% indicated that their responsibility was to help interns                      complete a list of tasks determined by the university </a:t>
            </a:r>
            <a:endParaRPr/>
          </a:p>
          <a:p>
            <a:pPr indent="-1765300" lvl="0" marL="18288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42% for providing quality professional development</a:t>
            </a:r>
            <a:endParaRPr/>
          </a:p>
          <a:p>
            <a:pPr indent="-1765300" lvl="0" marL="18288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36% for developing high expectations for learning</a:t>
            </a:r>
            <a:endParaRPr/>
          </a:p>
          <a:p>
            <a:pPr indent="-1765300" lvl="0" marL="1828800" marR="0" rtl="0" algn="l">
              <a:spcBef>
                <a:spcPts val="160"/>
              </a:spcBef>
              <a:spcAft>
                <a:spcPts val="0"/>
              </a:spcAft>
              <a:buClr>
                <a:schemeClr val="lt1"/>
              </a:buClr>
              <a:buFont typeface="Arial"/>
              <a:buNone/>
            </a:pPr>
            <a:r>
              <a:t/>
            </a:r>
            <a:endParaRPr b="0" i="0" sz="8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25% for understanding the change process</a:t>
            </a:r>
            <a:endParaRPr/>
          </a:p>
          <a:p>
            <a:pPr indent="-1765300" lvl="0" marL="18288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FEEDBACK:	64% provided feedback to interns</a:t>
            </a:r>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55% completed a formal evaluation for the university or district</a:t>
            </a:r>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15% of mentors discussed interns strengths and weaknesses with districts</a:t>
            </a:r>
            <a:endParaRPr/>
          </a:p>
          <a:p>
            <a:pPr indent="-1765300" lvl="0" marL="182880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1765300" lvl="0" marL="1828800" marR="0" rtl="0" algn="r">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Southern Regional Education Board (2007)</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a:p>
            <a:pPr indent="-1765300" lvl="0" marL="18288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8"/>
          <p:cNvSpPr txBox="1"/>
          <p:nvPr/>
        </p:nvSpPr>
        <p:spPr>
          <a:xfrm>
            <a:off x="3276600" y="963613"/>
            <a:ext cx="4084638"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Participant Characteristics</a:t>
            </a:r>
            <a:endParaRPr/>
          </a:p>
        </p:txBody>
      </p:sp>
      <p:sp>
        <p:nvSpPr>
          <p:cNvPr id="496" name="Google Shape;496;p68"/>
          <p:cNvSpPr txBox="1"/>
          <p:nvPr/>
        </p:nvSpPr>
        <p:spPr>
          <a:xfrm>
            <a:off x="3276600" y="2959100"/>
            <a:ext cx="3835400" cy="86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Participant Learning and Program Completion</a:t>
            </a:r>
            <a:endParaRPr/>
          </a:p>
        </p:txBody>
      </p:sp>
      <p:sp>
        <p:nvSpPr>
          <p:cNvPr id="497" name="Google Shape;497;p68"/>
          <p:cNvSpPr txBox="1"/>
          <p:nvPr/>
        </p:nvSpPr>
        <p:spPr>
          <a:xfrm>
            <a:off x="3276600" y="5867400"/>
            <a:ext cx="467677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School and Teacher Outcomes</a:t>
            </a:r>
            <a:endParaRPr/>
          </a:p>
        </p:txBody>
      </p:sp>
      <p:sp>
        <p:nvSpPr>
          <p:cNvPr id="498" name="Google Shape;498;p68"/>
          <p:cNvSpPr txBox="1"/>
          <p:nvPr/>
        </p:nvSpPr>
        <p:spPr>
          <a:xfrm>
            <a:off x="3276600" y="4927600"/>
            <a:ext cx="328136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Leadership Practices</a:t>
            </a:r>
            <a:endParaRPr/>
          </a:p>
        </p:txBody>
      </p:sp>
      <p:sp>
        <p:nvSpPr>
          <p:cNvPr id="499" name="Google Shape;499;p68"/>
          <p:cNvSpPr txBox="1"/>
          <p:nvPr/>
        </p:nvSpPr>
        <p:spPr>
          <a:xfrm>
            <a:off x="3276600" y="6319838"/>
            <a:ext cx="29210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Student Outcomes</a:t>
            </a:r>
            <a:endParaRPr/>
          </a:p>
        </p:txBody>
      </p:sp>
      <p:sp>
        <p:nvSpPr>
          <p:cNvPr id="500" name="Google Shape;500;p68"/>
          <p:cNvSpPr txBox="1"/>
          <p:nvPr/>
        </p:nvSpPr>
        <p:spPr>
          <a:xfrm>
            <a:off x="3276600" y="3987800"/>
            <a:ext cx="4076700" cy="830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Participant Job Placement and Career Advancement</a:t>
            </a:r>
            <a:endParaRPr/>
          </a:p>
        </p:txBody>
      </p:sp>
      <p:sp>
        <p:nvSpPr>
          <p:cNvPr id="501" name="Google Shape;501;p68"/>
          <p:cNvSpPr txBox="1"/>
          <p:nvPr/>
        </p:nvSpPr>
        <p:spPr>
          <a:xfrm>
            <a:off x="3276600" y="2017713"/>
            <a:ext cx="38100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Arial"/>
                <a:ea typeface="Arial"/>
                <a:cs typeface="Arial"/>
                <a:sym typeface="Arial"/>
              </a:rPr>
              <a:t>Program Implementation</a:t>
            </a:r>
            <a:endParaRPr/>
          </a:p>
        </p:txBody>
      </p:sp>
      <p:sp>
        <p:nvSpPr>
          <p:cNvPr id="502" name="Google Shape;502;p68"/>
          <p:cNvSpPr txBox="1"/>
          <p:nvPr/>
        </p:nvSpPr>
        <p:spPr>
          <a:xfrm>
            <a:off x="1130300" y="952500"/>
            <a:ext cx="110807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Inputs</a:t>
            </a:r>
            <a:endParaRPr/>
          </a:p>
        </p:txBody>
      </p:sp>
      <p:sp>
        <p:nvSpPr>
          <p:cNvPr id="503" name="Google Shape;503;p68"/>
          <p:cNvSpPr txBox="1"/>
          <p:nvPr/>
        </p:nvSpPr>
        <p:spPr>
          <a:xfrm>
            <a:off x="812800" y="2019300"/>
            <a:ext cx="1724025"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Processes</a:t>
            </a:r>
            <a:endParaRPr b="1" sz="2400">
              <a:solidFill>
                <a:schemeClr val="dk1"/>
              </a:solidFill>
              <a:latin typeface="Arial"/>
              <a:ea typeface="Arial"/>
              <a:cs typeface="Arial"/>
              <a:sym typeface="Arial"/>
            </a:endParaRPr>
          </a:p>
        </p:txBody>
      </p:sp>
      <p:sp>
        <p:nvSpPr>
          <p:cNvPr id="504" name="Google Shape;504;p68"/>
          <p:cNvSpPr txBox="1"/>
          <p:nvPr/>
        </p:nvSpPr>
        <p:spPr>
          <a:xfrm>
            <a:off x="1003300" y="4165600"/>
            <a:ext cx="1363663"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Outputs</a:t>
            </a:r>
            <a:endParaRPr b="1" sz="2400">
              <a:solidFill>
                <a:schemeClr val="dk1"/>
              </a:solidFill>
              <a:latin typeface="Arial"/>
              <a:ea typeface="Arial"/>
              <a:cs typeface="Arial"/>
              <a:sym typeface="Arial"/>
            </a:endParaRPr>
          </a:p>
        </p:txBody>
      </p:sp>
      <p:sp>
        <p:nvSpPr>
          <p:cNvPr id="505" name="Google Shape;505;p68"/>
          <p:cNvSpPr txBox="1"/>
          <p:nvPr/>
        </p:nvSpPr>
        <p:spPr>
          <a:xfrm>
            <a:off x="825500" y="6083300"/>
            <a:ext cx="1689100"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FFFF00"/>
                </a:solidFill>
                <a:latin typeface="Arial"/>
                <a:ea typeface="Arial"/>
                <a:cs typeface="Arial"/>
                <a:sym typeface="Arial"/>
              </a:rPr>
              <a:t>Outcomes</a:t>
            </a:r>
            <a:endParaRPr b="1" sz="2400">
              <a:solidFill>
                <a:schemeClr val="dk1"/>
              </a:solidFill>
              <a:latin typeface="Arial"/>
              <a:ea typeface="Arial"/>
              <a:cs typeface="Arial"/>
              <a:sym typeface="Arial"/>
            </a:endParaRPr>
          </a:p>
        </p:txBody>
      </p:sp>
      <p:sp>
        <p:nvSpPr>
          <p:cNvPr id="506" name="Google Shape;506;p68"/>
          <p:cNvSpPr txBox="1"/>
          <p:nvPr/>
        </p:nvSpPr>
        <p:spPr>
          <a:xfrm>
            <a:off x="139700" y="127000"/>
            <a:ext cx="8810625" cy="4619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Arial"/>
                <a:ea typeface="Arial"/>
                <a:cs typeface="Arial"/>
                <a:sym typeface="Arial"/>
              </a:rPr>
              <a:t>7.	Robust data collection and continuous learning</a:t>
            </a:r>
            <a:endParaRPr/>
          </a:p>
        </p:txBody>
      </p:sp>
      <p:sp>
        <p:nvSpPr>
          <p:cNvPr id="507" name="Google Shape;507;p68"/>
          <p:cNvSpPr/>
          <p:nvPr/>
        </p:nvSpPr>
        <p:spPr>
          <a:xfrm>
            <a:off x="3149600" y="2971800"/>
            <a:ext cx="5041900" cy="2425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08" name="Google Shape;508;p68"/>
          <p:cNvSpPr/>
          <p:nvPr/>
        </p:nvSpPr>
        <p:spPr>
          <a:xfrm>
            <a:off x="3149600" y="5778500"/>
            <a:ext cx="5067300" cy="1028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09" name="Google Shape;509;p68"/>
          <p:cNvSpPr/>
          <p:nvPr/>
        </p:nvSpPr>
        <p:spPr>
          <a:xfrm>
            <a:off x="3149600" y="1930400"/>
            <a:ext cx="5016500" cy="635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10" name="Google Shape;510;p68"/>
          <p:cNvSpPr/>
          <p:nvPr/>
        </p:nvSpPr>
        <p:spPr>
          <a:xfrm>
            <a:off x="3149600" y="876300"/>
            <a:ext cx="4965700" cy="6350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11" name="Google Shape;511;p68"/>
          <p:cNvSpPr/>
          <p:nvPr/>
        </p:nvSpPr>
        <p:spPr>
          <a:xfrm>
            <a:off x="5219700" y="1587500"/>
            <a:ext cx="419100" cy="292100"/>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12" name="Google Shape;512;p68"/>
          <p:cNvSpPr/>
          <p:nvPr/>
        </p:nvSpPr>
        <p:spPr>
          <a:xfrm>
            <a:off x="5219700" y="2616200"/>
            <a:ext cx="419100" cy="292100"/>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
        <p:nvSpPr>
          <p:cNvPr id="513" name="Google Shape;513;p68"/>
          <p:cNvSpPr/>
          <p:nvPr/>
        </p:nvSpPr>
        <p:spPr>
          <a:xfrm>
            <a:off x="5219700" y="5448300"/>
            <a:ext cx="419100" cy="292100"/>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9"/>
          <p:cNvSpPr txBox="1"/>
          <p:nvPr>
            <p:ph type="title"/>
          </p:nvPr>
        </p:nvSpPr>
        <p:spPr>
          <a:xfrm>
            <a:off x="292100" y="0"/>
            <a:ext cx="8470900" cy="457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State Oversight Responsibilities</a:t>
            </a:r>
            <a:endParaRPr b="1" i="0" sz="2800" u="none" cap="none" strike="noStrike">
              <a:solidFill>
                <a:srgbClr val="FF6600"/>
              </a:solidFill>
              <a:latin typeface="Arial"/>
              <a:ea typeface="Arial"/>
              <a:cs typeface="Arial"/>
              <a:sym typeface="Arial"/>
            </a:endParaRPr>
          </a:p>
        </p:txBody>
      </p:sp>
      <p:sp>
        <p:nvSpPr>
          <p:cNvPr id="519" name="Google Shape;519;p69"/>
          <p:cNvSpPr txBox="1"/>
          <p:nvPr>
            <p:ph idx="1" type="body"/>
          </p:nvPr>
        </p:nvSpPr>
        <p:spPr>
          <a:xfrm>
            <a:off x="152400" y="660400"/>
            <a:ext cx="8864600" cy="6045200"/>
          </a:xfrm>
          <a:prstGeom prst="rect">
            <a:avLst/>
          </a:prstGeom>
          <a:noFill/>
          <a:ln>
            <a:noFill/>
          </a:ln>
        </p:spPr>
        <p:txBody>
          <a:bodyPr anchorCtr="0" anchor="t" bIns="45700" lIns="91425" spcFirstLastPara="1" rIns="91425" wrap="square" tIns="45700">
            <a:noAutofit/>
          </a:bodyPr>
          <a:lstStyle/>
          <a:p>
            <a:pPr indent="-1092200" lvl="0" marL="1549400" marR="0" rtl="0" algn="l">
              <a:lnSpc>
                <a:spcPct val="150000"/>
              </a:lnSpc>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1092200" lvl="0" marL="1549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Competency Standards</a:t>
            </a:r>
            <a:endParaRPr b="0" i="0" sz="2400" u="none" cap="none" strike="noStrike">
              <a:solidFill>
                <a:srgbClr val="FFFF00"/>
              </a:solidFill>
              <a:latin typeface="Arial"/>
              <a:ea typeface="Arial"/>
              <a:cs typeface="Arial"/>
              <a:sym typeface="Arial"/>
            </a:endParaRPr>
          </a:p>
          <a:p>
            <a:pPr indent="-1092200" lvl="0" marL="1549400" marR="0" rtl="0" algn="l">
              <a:lnSpc>
                <a:spcPct val="150000"/>
              </a:lnSpc>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1092200" lvl="0" marL="1549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Preparation Program Approval</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Set requirements		School-based learning experiences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Specific coursework		Faculty qualifications</a:t>
            </a:r>
            <a:endParaRPr/>
          </a:p>
          <a:p>
            <a:pPr indent="0" lvl="1" marL="9144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Track performance outcomes</a:t>
            </a:r>
            <a:endParaRPr/>
          </a:p>
          <a:p>
            <a:pPr indent="-457200" lvl="1" marL="914400" marR="0" rtl="0" algn="l">
              <a:lnSpc>
                <a:spcPct val="150000"/>
              </a:lnSpc>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1" marL="914400" marR="0" rtl="0" algn="l">
              <a:lnSpc>
                <a:spcPct val="150000"/>
              </a:lnSpc>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Principal Licensure</a:t>
            </a:r>
            <a:endParaRPr/>
          </a:p>
          <a:p>
            <a:pPr indent="0" lvl="1" marL="4572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Initial licensure			Renewal licensure</a:t>
            </a:r>
            <a:endParaRPr/>
          </a:p>
          <a:p>
            <a:pPr indent="0" lvl="1" marL="45720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Principal outcome data</a:t>
            </a:r>
            <a:endParaRPr/>
          </a:p>
          <a:p>
            <a:pPr indent="0" lvl="1" marL="0" marR="0" rtl="0" algn="l">
              <a:lnSpc>
                <a:spcPct val="150000"/>
              </a:lnSpc>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Briggs, et. al. (2013)</a:t>
            </a:r>
            <a:endParaRPr/>
          </a:p>
          <a:p>
            <a:pPr indent="0" lvl="1" marL="0" marR="0" rtl="0" algn="l">
              <a:lnSpc>
                <a:spcPct val="150000"/>
              </a:lnSpc>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0" lvl="1" marL="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70"/>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480"/>
              </a:spcBef>
              <a:spcAft>
                <a:spcPts val="0"/>
              </a:spcAft>
              <a:buClr>
                <a:srgbClr val="FFFF00"/>
              </a:buClr>
              <a:buFont typeface="Arial"/>
              <a:buNone/>
            </a:pPr>
            <a:r>
              <a:rPr b="0" i="0" lang="en-US" sz="2400" u="none" cap="none" strike="noStrike">
                <a:solidFill>
                  <a:srgbClr val="FFFF00"/>
                </a:solidFill>
                <a:latin typeface="Arial"/>
                <a:ea typeface="Arial"/>
                <a:cs typeface="Arial"/>
                <a:sym typeface="Arial"/>
              </a:rPr>
              <a:t>STATE OUTCOME DATA</a:t>
            </a:r>
            <a:endParaRPr/>
          </a:p>
          <a:p>
            <a:pPr indent="-457200" lvl="0" marL="457200" marR="0" rtl="0" algn="l">
              <a:spcBef>
                <a:spcPts val="480"/>
              </a:spcBef>
              <a:spcAft>
                <a:spcPts val="0"/>
              </a:spcAft>
              <a:buClr>
                <a:schemeClr val="lt1"/>
              </a:buClr>
              <a:buFont typeface="Arial"/>
              <a:buNone/>
            </a:pPr>
            <a:r>
              <a:t/>
            </a:r>
            <a:endParaRPr b="0" i="0" sz="2400" u="none" cap="none" strike="noStrike">
              <a:solidFill>
                <a:srgbClr val="FFFF00"/>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19 states were unable to report how many people graduate from state-approved principal preparation programs in their state on an annual basis	</a:t>
            </a:r>
            <a:endParaRPr b="0" i="0" sz="2400" u="none" cap="none" strike="noStrike">
              <a:solidFill>
                <a:schemeClr val="lt1"/>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1" marL="228600" marR="0" rtl="0" algn="l">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7 states could not report how many principal licenses are granted on an annual basis</a:t>
            </a:r>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Briggs et al., (2013)</a:t>
            </a:r>
            <a:endParaRPr b="0" i="1" sz="1600" u="none" cap="none" strike="noStrike">
              <a:solidFill>
                <a:srgbClr val="FFFFFF"/>
              </a:solidFill>
              <a:latin typeface="Arial"/>
              <a:ea typeface="Arial"/>
              <a:cs typeface="Arial"/>
              <a:sym typeface="Arial"/>
            </a:endParaRPr>
          </a:p>
        </p:txBody>
      </p:sp>
      <p:sp>
        <p:nvSpPr>
          <p:cNvPr id="525" name="Google Shape;525;p70"/>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1"/>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400"/>
              </a:spcBef>
              <a:spcAft>
                <a:spcPts val="0"/>
              </a:spcAft>
              <a:buClr>
                <a:srgbClr val="FFFF00"/>
              </a:buClr>
              <a:buFont typeface="Arial"/>
              <a:buNone/>
            </a:pPr>
            <a:r>
              <a:rPr b="0" i="0" lang="en-US" sz="2000" u="none" cap="none" strike="noStrike">
                <a:solidFill>
                  <a:srgbClr val="FFFF00"/>
                </a:solidFill>
                <a:latin typeface="Arial"/>
                <a:ea typeface="Arial"/>
                <a:cs typeface="Arial"/>
                <a:sym typeface="Arial"/>
              </a:rPr>
              <a:t>STATE OUTCOME DATA</a:t>
            </a:r>
            <a:endParaRPr/>
          </a:p>
          <a:p>
            <a:pPr indent="-457200" lvl="0" marL="4572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457200" lvl="0" marL="4572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1" marL="2286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28 states report than </a:t>
            </a:r>
            <a:r>
              <a:rPr b="1" i="0" lang="en-US" sz="2000" u="none" cap="none" strike="noStrike">
                <a:solidFill>
                  <a:srgbClr val="FFFF00"/>
                </a:solidFill>
                <a:latin typeface="Arial"/>
                <a:ea typeface="Arial"/>
                <a:cs typeface="Arial"/>
                <a:sym typeface="Arial"/>
              </a:rPr>
              <a:t>neither the state nor principal preparation programs are required to collect any outcome data on principal preparation program graduates </a:t>
            </a:r>
            <a:r>
              <a:rPr b="0" i="0" lang="en-US" sz="2000" u="none" cap="none" strike="noStrike">
                <a:solidFill>
                  <a:srgbClr val="FFFF00"/>
                </a:solidFill>
                <a:latin typeface="Arial"/>
                <a:ea typeface="Arial"/>
                <a:cs typeface="Arial"/>
                <a:sym typeface="Arial"/>
              </a:rPr>
              <a:t>	</a:t>
            </a:r>
            <a:endParaRPr/>
          </a:p>
          <a:p>
            <a:pPr indent="0" lvl="1" marL="22860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33 states do not have data on </a:t>
            </a:r>
            <a:r>
              <a:rPr b="1" i="0" lang="en-US" sz="2000" u="none" cap="none" strike="noStrike">
                <a:solidFill>
                  <a:srgbClr val="FFFF00"/>
                </a:solidFill>
                <a:latin typeface="Arial"/>
                <a:ea typeface="Arial"/>
                <a:cs typeface="Arial"/>
                <a:sym typeface="Arial"/>
              </a:rPr>
              <a:t>principal job placement rates </a:t>
            </a:r>
            <a:endParaRPr/>
          </a:p>
          <a:p>
            <a:pPr indent="-228600" lvl="1" marL="457200" marR="0" rtl="0" algn="l">
              <a:spcBef>
                <a:spcPts val="200"/>
              </a:spcBef>
              <a:spcAft>
                <a:spcPts val="0"/>
              </a:spcAft>
              <a:buClr>
                <a:srgbClr val="FFFF00"/>
              </a:buClr>
              <a:buFont typeface="Arial"/>
              <a:buNone/>
            </a:pPr>
            <a:r>
              <a:rPr b="0" i="0" lang="en-US" sz="1000" u="none" cap="none" strike="noStrike">
                <a:solidFill>
                  <a:srgbClr val="FFFF00"/>
                </a:solidFill>
                <a:latin typeface="Arial"/>
                <a:ea typeface="Arial"/>
                <a:cs typeface="Arial"/>
                <a:sym typeface="Arial"/>
              </a:rPr>
              <a:t>	</a:t>
            </a:r>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39 states do not have data on </a:t>
            </a:r>
            <a:r>
              <a:rPr b="1" i="0" lang="en-US" sz="2000" u="none" cap="none" strike="noStrike">
                <a:solidFill>
                  <a:srgbClr val="FFFF00"/>
                </a:solidFill>
                <a:latin typeface="Arial"/>
                <a:ea typeface="Arial"/>
                <a:cs typeface="Arial"/>
                <a:sym typeface="Arial"/>
              </a:rPr>
              <a:t>principal job retention rates</a:t>
            </a:r>
            <a:endParaRPr/>
          </a:p>
          <a:p>
            <a:pPr indent="-228600" lvl="1"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36 states do not have data on </a:t>
            </a:r>
            <a:r>
              <a:rPr b="1" i="0" lang="en-US" sz="2000" u="none" cap="none" strike="noStrike">
                <a:solidFill>
                  <a:srgbClr val="FFFF00"/>
                </a:solidFill>
                <a:latin typeface="Arial"/>
                <a:ea typeface="Arial"/>
                <a:cs typeface="Arial"/>
                <a:sym typeface="Arial"/>
              </a:rPr>
              <a:t>principal job effectiveness                    	</a:t>
            </a:r>
            <a:r>
              <a:rPr b="0" i="0" lang="en-US" sz="2000" u="none" cap="none" strike="noStrike">
                <a:solidFill>
                  <a:schemeClr val="lt1"/>
                </a:solidFill>
                <a:latin typeface="Arial"/>
                <a:ea typeface="Arial"/>
                <a:cs typeface="Arial"/>
                <a:sym typeface="Arial"/>
              </a:rPr>
              <a:t>(by evaluation)</a:t>
            </a:r>
            <a:endParaRPr/>
          </a:p>
          <a:p>
            <a:pPr indent="-228600" lvl="1" marL="457200" marR="0" rtl="0" algn="l">
              <a:spcBef>
                <a:spcPts val="200"/>
              </a:spcBef>
              <a:spcAft>
                <a:spcPts val="0"/>
              </a:spcAft>
              <a:buClr>
                <a:schemeClr val="lt1"/>
              </a:buClr>
              <a:buFont typeface="Arial"/>
              <a:buNone/>
            </a:pPr>
            <a:r>
              <a:t/>
            </a:r>
            <a:endParaRPr b="0" i="0" sz="1000" u="none" cap="none" strike="noStrike">
              <a:solidFill>
                <a:schemeClr val="lt1"/>
              </a:solidFill>
              <a:latin typeface="Arial"/>
              <a:ea typeface="Arial"/>
              <a:cs typeface="Arial"/>
              <a:sym typeface="Arial"/>
            </a:endParaRPr>
          </a:p>
          <a:p>
            <a:pPr indent="-228600" lvl="1" marL="457200" marR="0" rtl="0" algn="l">
              <a:spcBef>
                <a:spcPts val="400"/>
              </a:spcBef>
              <a:spcAft>
                <a:spcPts val="0"/>
              </a:spcAft>
              <a:buClr>
                <a:schemeClr val="lt1"/>
              </a:buClr>
              <a:buFont typeface="Arial"/>
              <a:buNone/>
            </a:pPr>
            <a:r>
              <a:rPr b="0" i="0" lang="en-US" sz="2000" u="none" cap="none" strike="noStrike">
                <a:solidFill>
                  <a:schemeClr val="lt1"/>
                </a:solidFill>
                <a:latin typeface="Arial"/>
                <a:ea typeface="Arial"/>
                <a:cs typeface="Arial"/>
                <a:sym typeface="Arial"/>
              </a:rPr>
              <a:t>	37 states do not have data on </a:t>
            </a:r>
            <a:r>
              <a:rPr b="1" i="0" lang="en-US" sz="2000" u="none" cap="none" strike="noStrike">
                <a:solidFill>
                  <a:srgbClr val="FFFF00"/>
                </a:solidFill>
                <a:latin typeface="Arial"/>
                <a:ea typeface="Arial"/>
                <a:cs typeface="Arial"/>
                <a:sym typeface="Arial"/>
              </a:rPr>
              <a:t>principal job effectiveness                      </a:t>
            </a:r>
            <a:r>
              <a:rPr b="0" i="0" lang="en-US" sz="1600" u="none" cap="none" strike="noStrike">
                <a:solidFill>
                  <a:schemeClr val="lt1"/>
                </a:solidFill>
                <a:latin typeface="Arial"/>
                <a:ea typeface="Arial"/>
                <a:cs typeface="Arial"/>
                <a:sym typeface="Arial"/>
              </a:rPr>
              <a:t>	</a:t>
            </a:r>
            <a:r>
              <a:rPr b="0" i="0" lang="en-US" sz="2000" u="none" cap="none" strike="noStrike">
                <a:solidFill>
                  <a:schemeClr val="lt1"/>
                </a:solidFill>
                <a:latin typeface="Arial"/>
                <a:ea typeface="Arial"/>
                <a:cs typeface="Arial"/>
                <a:sym typeface="Arial"/>
              </a:rPr>
              <a:t>(as measured by student achievement data)</a:t>
            </a:r>
            <a:endParaRPr/>
          </a:p>
          <a:p>
            <a:pPr indent="-228600" lvl="1" marL="457200" marR="0" rtl="0" algn="l">
              <a:spcBef>
                <a:spcPts val="400"/>
              </a:spcBef>
              <a:spcAft>
                <a:spcPts val="0"/>
              </a:spcAft>
              <a:buClr>
                <a:schemeClr val="lt1"/>
              </a:buClr>
              <a:buFont typeface="Arial"/>
              <a:buNone/>
            </a:pPr>
            <a:r>
              <a:t/>
            </a:r>
            <a:endParaRPr b="0" i="0" sz="2000" u="none" cap="none" strike="noStrike">
              <a:solidFill>
                <a:schemeClr val="lt1"/>
              </a:solidFill>
              <a:latin typeface="Arial"/>
              <a:ea typeface="Arial"/>
              <a:cs typeface="Arial"/>
              <a:sym typeface="Arial"/>
            </a:endParaRPr>
          </a:p>
          <a:p>
            <a:pPr indent="-457200" lvl="0" marL="457200" marR="0" rtl="0" algn="l">
              <a:spcBef>
                <a:spcPts val="320"/>
              </a:spcBef>
              <a:spcAft>
                <a:spcPts val="0"/>
              </a:spcAft>
              <a:buClr>
                <a:schemeClr val="lt1"/>
              </a:buClr>
              <a:buFont typeface="Arial"/>
              <a:buNone/>
            </a:pPr>
            <a:r>
              <a:rPr b="0" i="0" lang="en-US" sz="1600" u="none" cap="none" strike="noStrike">
                <a:solidFill>
                  <a:schemeClr val="lt1"/>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Briggs et al., (2013)</a:t>
            </a:r>
            <a:endParaRPr b="0" i="1" sz="1600" u="none" cap="none" strike="noStrike">
              <a:solidFill>
                <a:srgbClr val="FFFFFF"/>
              </a:solidFill>
              <a:latin typeface="Arial"/>
              <a:ea typeface="Arial"/>
              <a:cs typeface="Arial"/>
              <a:sym typeface="Arial"/>
            </a:endParaRPr>
          </a:p>
        </p:txBody>
      </p:sp>
      <p:sp>
        <p:nvSpPr>
          <p:cNvPr id="531" name="Google Shape;531;p71"/>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18"/>
          <p:cNvGrpSpPr/>
          <p:nvPr/>
        </p:nvGrpSpPr>
        <p:grpSpPr>
          <a:xfrm>
            <a:off x="1369541" y="952500"/>
            <a:ext cx="7888760" cy="4376444"/>
            <a:chOff x="685800" y="990600"/>
            <a:chExt cx="10201774" cy="5562600"/>
          </a:xfrm>
        </p:grpSpPr>
        <p:pic>
          <p:nvPicPr>
            <p:cNvPr id="128" name="Google Shape;128;p18"/>
            <p:cNvPicPr preferRelativeResize="0"/>
            <p:nvPr/>
          </p:nvPicPr>
          <p:blipFill rotWithShape="1">
            <a:blip r:embed="rId3">
              <a:alphaModFix/>
            </a:blip>
            <a:srcRect b="0" l="0" r="0" t="0"/>
            <a:stretch/>
          </p:blipFill>
          <p:spPr>
            <a:xfrm>
              <a:off x="685800" y="990600"/>
              <a:ext cx="8001000" cy="5562600"/>
            </a:xfrm>
            <a:prstGeom prst="rect">
              <a:avLst/>
            </a:prstGeom>
            <a:noFill/>
            <a:ln>
              <a:noFill/>
            </a:ln>
          </p:spPr>
        </p:pic>
        <p:sp>
          <p:nvSpPr>
            <p:cNvPr id="129" name="Google Shape;129;p18"/>
            <p:cNvSpPr txBox="1"/>
            <p:nvPr/>
          </p:nvSpPr>
          <p:spPr>
            <a:xfrm>
              <a:off x="3041842" y="2928151"/>
              <a:ext cx="1734137" cy="99896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Disagree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22%</a:t>
              </a:r>
              <a:endParaRPr/>
            </a:p>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
          <p:nvSpPr>
            <p:cNvPr id="130" name="Google Shape;130;p18"/>
            <p:cNvSpPr txBox="1"/>
            <p:nvPr/>
          </p:nvSpPr>
          <p:spPr>
            <a:xfrm>
              <a:off x="4795275" y="3992681"/>
              <a:ext cx="1735850" cy="10006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Somewhat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52%</a:t>
              </a:r>
              <a:endParaRPr/>
            </a:p>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
          <p:nvSpPr>
            <p:cNvPr id="131" name="Google Shape;131;p18"/>
            <p:cNvSpPr txBox="1"/>
            <p:nvPr/>
          </p:nvSpPr>
          <p:spPr>
            <a:xfrm>
              <a:off x="2922338" y="4465423"/>
              <a:ext cx="1735851" cy="75397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Strongly Agree</a:t>
              </a:r>
              <a:endParaRPr/>
            </a:p>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 23%</a:t>
              </a:r>
              <a:endParaRPr/>
            </a:p>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
          <p:nvSpPr>
            <p:cNvPr id="132" name="Google Shape;132;p18"/>
            <p:cNvSpPr txBox="1"/>
            <p:nvPr/>
          </p:nvSpPr>
          <p:spPr>
            <a:xfrm>
              <a:off x="761522" y="3504412"/>
              <a:ext cx="1735850" cy="10006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Strongly Disagree</a:t>
              </a:r>
              <a:endParaRPr/>
            </a:p>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 3%</a:t>
              </a:r>
              <a:endParaRPr/>
            </a:p>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sp>
          <p:nvSpPr>
            <p:cNvPr id="133" name="Google Shape;133;p18"/>
            <p:cNvSpPr txBox="1"/>
            <p:nvPr/>
          </p:nvSpPr>
          <p:spPr>
            <a:xfrm>
              <a:off x="6568144" y="5182314"/>
              <a:ext cx="4319430" cy="457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Arial"/>
                  <a:ea typeface="Arial"/>
                  <a:cs typeface="Arial"/>
                  <a:sym typeface="Arial"/>
                </a:rPr>
                <a:t>MetLife Survey, 2012</a:t>
              </a:r>
              <a:endParaRPr/>
            </a:p>
            <a:p>
              <a:pPr indent="0" lvl="0" marL="0" marR="0" rtl="0" algn="l">
                <a:spcBef>
                  <a:spcPts val="0"/>
                </a:spcBef>
                <a:spcAft>
                  <a:spcPts val="0"/>
                </a:spcAft>
                <a:buNone/>
              </a:pPr>
              <a:r>
                <a:t/>
              </a:r>
              <a:endParaRPr b="1" i="0" sz="1100" u="none" cap="none" strike="noStrike">
                <a:solidFill>
                  <a:schemeClr val="dk1"/>
                </a:solidFill>
                <a:latin typeface="Arial"/>
                <a:ea typeface="Arial"/>
                <a:cs typeface="Arial"/>
                <a:sym typeface="Arial"/>
              </a:endParaRPr>
            </a:p>
          </p:txBody>
        </p:sp>
      </p:grpSp>
      <p:sp>
        <p:nvSpPr>
          <p:cNvPr id="134" name="Google Shape;134;p18"/>
          <p:cNvSpPr txBox="1"/>
          <p:nvPr/>
        </p:nvSpPr>
        <p:spPr>
          <a:xfrm>
            <a:off x="850900" y="190500"/>
            <a:ext cx="735542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FF00"/>
                </a:solidFill>
                <a:latin typeface="Arial"/>
                <a:ea typeface="Arial"/>
                <a:cs typeface="Arial"/>
                <a:sym typeface="Arial"/>
              </a:rPr>
              <a:t>Principal’s jobs are extremely demanding.</a:t>
            </a:r>
            <a:endParaRPr b="1" i="0" sz="2800" u="none" cap="none" strike="noStrike">
              <a:solidFill>
                <a:srgbClr val="FFFF00"/>
              </a:solidFill>
              <a:latin typeface="Arial"/>
              <a:ea typeface="Arial"/>
              <a:cs typeface="Arial"/>
              <a:sym typeface="Arial"/>
            </a:endParaRPr>
          </a:p>
        </p:txBody>
      </p:sp>
      <p:sp>
        <p:nvSpPr>
          <p:cNvPr id="135" name="Google Shape;135;p18"/>
          <p:cNvSpPr txBox="1"/>
          <p:nvPr/>
        </p:nvSpPr>
        <p:spPr>
          <a:xfrm>
            <a:off x="368300" y="5930900"/>
            <a:ext cx="8080908"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FFFFFF"/>
                </a:solidFill>
                <a:latin typeface="Arial"/>
                <a:ea typeface="Arial"/>
                <a:cs typeface="Arial"/>
                <a:sym typeface="Arial"/>
              </a:rPr>
              <a:t>The average principal now pus in over 10 hours a day.  </a:t>
            </a:r>
            <a:endParaRPr b="1" sz="2400">
              <a:solidFill>
                <a:srgbClr val="FFFFFF"/>
              </a:solidFill>
              <a:latin typeface="Arial"/>
              <a:ea typeface="Arial"/>
              <a:cs typeface="Arial"/>
              <a:sym typeface="Arial"/>
            </a:endParaRPr>
          </a:p>
          <a:p>
            <a:pPr indent="0" lvl="0" marL="0" marR="0" rtl="0" algn="l">
              <a:spcBef>
                <a:spcPts val="0"/>
              </a:spcBef>
              <a:spcAft>
                <a:spcPts val="0"/>
              </a:spcAft>
              <a:buNone/>
            </a:pPr>
            <a:r>
              <a:rPr b="0" lang="en-US" sz="1800">
                <a:solidFill>
                  <a:srgbClr val="FFFFFF"/>
                </a:solidFill>
                <a:latin typeface="Arial"/>
                <a:ea typeface="Arial"/>
                <a:cs typeface="Arial"/>
                <a:sym typeface="Arial"/>
              </a:rPr>
              <a:t>                                                                                             (Udon, et al. 2000)</a:t>
            </a:r>
            <a:endParaRPr b="0" sz="1800">
              <a:solidFill>
                <a:srgbClr val="FFFF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2"/>
          <p:cNvSpPr txBox="1"/>
          <p:nvPr>
            <p:ph idx="1" type="body"/>
          </p:nvPr>
        </p:nvSpPr>
        <p:spPr>
          <a:xfrm>
            <a:off x="88900" y="457200"/>
            <a:ext cx="8915400" cy="624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200"/>
              </a:spcBef>
              <a:spcAft>
                <a:spcPts val="0"/>
              </a:spcAft>
              <a:buClr>
                <a:schemeClr val="lt1"/>
              </a:buClr>
              <a:buFont typeface="Arial"/>
              <a:buNone/>
            </a:pPr>
            <a:r>
              <a:t/>
            </a:r>
            <a:endParaRPr b="0" i="0" sz="1000" u="none" cap="none" strike="noStrike">
              <a:solidFill>
                <a:srgbClr val="FFFF00"/>
              </a:solidFill>
              <a:latin typeface="Arial"/>
              <a:ea typeface="Arial"/>
              <a:cs typeface="Arial"/>
              <a:sym typeface="Arial"/>
            </a:endParaRPr>
          </a:p>
          <a:p>
            <a:pPr indent="0" lvl="0" marL="0" marR="0" rtl="0" algn="l">
              <a:spcBef>
                <a:spcPts val="560"/>
              </a:spcBef>
              <a:spcAft>
                <a:spcPts val="0"/>
              </a:spcAft>
              <a:buClr>
                <a:srgbClr val="FFFF00"/>
              </a:buClr>
              <a:buFont typeface="Arial"/>
              <a:buNone/>
            </a:pPr>
            <a:r>
              <a:rPr b="0" i="0" lang="en-US" sz="2800" u="none" cap="none" strike="noStrike">
                <a:solidFill>
                  <a:srgbClr val="FFFF00"/>
                </a:solidFill>
                <a:latin typeface="Arial"/>
                <a:ea typeface="Arial"/>
                <a:cs typeface="Arial"/>
                <a:sym typeface="Arial"/>
              </a:rPr>
              <a:t>UNIVERSITIES</a:t>
            </a:r>
            <a:endParaRPr/>
          </a:p>
          <a:p>
            <a:pPr indent="-457200" lvl="0" marL="457200" marR="0" rtl="0" algn="l">
              <a:spcBef>
                <a:spcPts val="560"/>
              </a:spcBef>
              <a:spcAft>
                <a:spcPts val="0"/>
              </a:spcAft>
              <a:buClr>
                <a:schemeClr val="lt1"/>
              </a:buClr>
              <a:buFont typeface="Arial"/>
              <a:buNone/>
            </a:pPr>
            <a:r>
              <a:t/>
            </a:r>
            <a:endParaRPr b="0" i="0" sz="2800" u="none" cap="none" strike="noStrike">
              <a:solidFill>
                <a:srgbClr val="FFFF00"/>
              </a:solidFill>
              <a:latin typeface="Arial"/>
              <a:ea typeface="Arial"/>
              <a:cs typeface="Arial"/>
              <a:sym typeface="Arial"/>
            </a:endParaRPr>
          </a:p>
          <a:p>
            <a:pPr indent="0" lvl="1" marL="228600" marR="0" rtl="0" algn="l">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Self-assessment is largely absent.    				</a:t>
            </a:r>
            <a:endParaRPr/>
          </a:p>
          <a:p>
            <a:pPr indent="0" lvl="1" marL="228600" marR="0" rtl="0" algn="r">
              <a:spcBef>
                <a:spcPts val="560"/>
              </a:spcBef>
              <a:spcAft>
                <a:spcPts val="0"/>
              </a:spcAft>
              <a:buClr>
                <a:srgbClr val="FFFFFF"/>
              </a:buClr>
              <a:buFont typeface="Arial"/>
              <a:buNone/>
            </a:pPr>
            <a:r>
              <a:rPr b="0" i="0" lang="en-US" sz="2800" u="none" cap="none" strike="noStrike">
                <a:solidFill>
                  <a:srgbClr val="FFFFFF"/>
                </a:solidFill>
                <a:latin typeface="Arial"/>
                <a:ea typeface="Arial"/>
                <a:cs typeface="Arial"/>
                <a:sym typeface="Arial"/>
              </a:rPr>
              <a:t>Levine, (2015)</a:t>
            </a:r>
            <a:endParaRPr b="0" i="1" sz="2800" u="none" cap="none" strike="noStrike">
              <a:solidFill>
                <a:srgbClr val="FFFFFF"/>
              </a:solidFill>
              <a:latin typeface="Arial"/>
              <a:ea typeface="Arial"/>
              <a:cs typeface="Arial"/>
              <a:sym typeface="Arial"/>
            </a:endParaRPr>
          </a:p>
        </p:txBody>
      </p:sp>
      <p:sp>
        <p:nvSpPr>
          <p:cNvPr id="537" name="Google Shape;537;p72"/>
          <p:cNvSpPr txBox="1"/>
          <p:nvPr/>
        </p:nvSpPr>
        <p:spPr>
          <a:xfrm>
            <a:off x="127000" y="0"/>
            <a:ext cx="8826500" cy="43021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200">
                <a:solidFill>
                  <a:srgbClr val="FFFF00"/>
                </a:solidFill>
                <a:latin typeface="Arial"/>
                <a:ea typeface="Arial"/>
                <a:cs typeface="Arial"/>
                <a:sym typeface="Arial"/>
              </a:rPr>
              <a:t>LACK OF PERFORMANCE DATA ON PRINCIPAL PREPARATION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3"/>
          <p:cNvSpPr txBox="1"/>
          <p:nvPr>
            <p:ph type="title"/>
          </p:nvPr>
        </p:nvSpPr>
        <p:spPr>
          <a:xfrm>
            <a:off x="685800" y="0"/>
            <a:ext cx="7772400" cy="469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Punch Lines</a:t>
            </a:r>
            <a:endParaRPr/>
          </a:p>
        </p:txBody>
      </p:sp>
      <p:sp>
        <p:nvSpPr>
          <p:cNvPr id="543" name="Google Shape;543;p73"/>
          <p:cNvSpPr txBox="1"/>
          <p:nvPr>
            <p:ph idx="1" type="body"/>
          </p:nvPr>
        </p:nvSpPr>
        <p:spPr>
          <a:xfrm>
            <a:off x="266700" y="533400"/>
            <a:ext cx="8559800" cy="62103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Font typeface="Arial"/>
              <a:buNone/>
            </a:pPr>
            <a:r>
              <a:t/>
            </a:r>
            <a:endParaRPr b="0" i="1" sz="10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FFFFFF"/>
              </a:buClr>
              <a:buFont typeface="Arial"/>
              <a:buNone/>
            </a:pPr>
            <a:r>
              <a:rPr b="0" i="1" lang="en-US" sz="2000" u="none" cap="none" strike="noStrike">
                <a:solidFill>
                  <a:srgbClr val="FFFFFF"/>
                </a:solidFill>
                <a:latin typeface="Arial"/>
                <a:ea typeface="Arial"/>
                <a:cs typeface="Arial"/>
                <a:sym typeface="Arial"/>
              </a:rPr>
              <a:t>“Traditionally, the processes and standards by which many principal preparation programs screen, select, and graduate candidates often     </a:t>
            </a:r>
            <a:r>
              <a:rPr b="1" i="1" lang="en-US" sz="2000" u="none" cap="none" strike="noStrike">
                <a:solidFill>
                  <a:srgbClr val="FFFF00"/>
                </a:solidFill>
                <a:latin typeface="Arial"/>
                <a:ea typeface="Arial"/>
                <a:cs typeface="Arial"/>
                <a:sym typeface="Arial"/>
              </a:rPr>
              <a:t>lack rigor and do not adequately equip principals for the multi-faceted role of effective instructional leader.”                                        							</a:t>
            </a:r>
            <a:r>
              <a:rPr b="0" i="0" lang="en-US" sz="1600" u="none" cap="none" strike="noStrike">
                <a:solidFill>
                  <a:srgbClr val="FFFFFF"/>
                </a:solidFill>
                <a:latin typeface="Arial"/>
                <a:ea typeface="Arial"/>
                <a:cs typeface="Arial"/>
                <a:sym typeface="Arial"/>
              </a:rPr>
              <a:t>Cheney, et. al. (2010)</a:t>
            </a:r>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chemeClr val="lt1"/>
              </a:buClr>
              <a:buFont typeface="Arial"/>
              <a:buNone/>
            </a:pPr>
            <a:r>
              <a:rPr b="0" i="1" lang="en-US" sz="2000" u="none" cap="none" strike="noStrike">
                <a:solidFill>
                  <a:schemeClr val="lt1"/>
                </a:solidFill>
                <a:latin typeface="Arial"/>
                <a:ea typeface="Arial"/>
                <a:cs typeface="Arial"/>
                <a:sym typeface="Arial"/>
              </a:rPr>
              <a:t>“it is distressing that </a:t>
            </a:r>
            <a:r>
              <a:rPr b="1" i="1" lang="en-US" sz="2000" u="none" cap="none" strike="noStrike">
                <a:solidFill>
                  <a:srgbClr val="FFFF00"/>
                </a:solidFill>
                <a:latin typeface="Arial"/>
                <a:ea typeface="Arial"/>
                <a:cs typeface="Arial"/>
                <a:sym typeface="Arial"/>
              </a:rPr>
              <a:t>inappropriate content ineffectively packaged      should also be so poorly delivered</a:t>
            </a:r>
            <a:r>
              <a:rPr b="1" i="1" lang="en-US" sz="2000" u="none" cap="none" strike="noStrike">
                <a:solidFill>
                  <a:schemeClr val="lt1"/>
                </a:solidFill>
                <a:latin typeface="Arial"/>
                <a:ea typeface="Arial"/>
                <a:cs typeface="Arial"/>
                <a:sym typeface="Arial"/>
              </a:rPr>
              <a:t>…”                                   </a:t>
            </a:r>
            <a:r>
              <a:rPr b="0" i="0" lang="en-US" sz="1600" u="none" cap="none" strike="noStrike">
                <a:solidFill>
                  <a:schemeClr val="lt1"/>
                </a:solidFill>
                <a:latin typeface="Arial"/>
                <a:ea typeface="Arial"/>
                <a:cs typeface="Arial"/>
                <a:sym typeface="Arial"/>
              </a:rPr>
              <a:t>Murphy (1992)</a:t>
            </a:r>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FFFFFF"/>
              </a:buClr>
              <a:buFont typeface="Arial"/>
              <a:buNone/>
            </a:pPr>
            <a:r>
              <a:rPr b="0" i="1" lang="en-US" sz="2000" u="none" cap="none" strike="noStrike">
                <a:solidFill>
                  <a:srgbClr val="FFFFFF"/>
                </a:solidFill>
                <a:latin typeface="Arial"/>
                <a:ea typeface="Arial"/>
                <a:cs typeface="Arial"/>
                <a:sym typeface="Arial"/>
              </a:rPr>
              <a:t>“The majority of programs range from </a:t>
            </a:r>
            <a:r>
              <a:rPr b="1" i="1" lang="en-US" sz="2000" u="none" cap="none" strike="noStrike">
                <a:solidFill>
                  <a:srgbClr val="FFFF00"/>
                </a:solidFill>
                <a:latin typeface="Arial"/>
                <a:ea typeface="Arial"/>
                <a:cs typeface="Arial"/>
                <a:sym typeface="Arial"/>
              </a:rPr>
              <a:t>inadequate to appalling</a:t>
            </a:r>
            <a:r>
              <a:rPr b="0" i="1" lang="en-US" sz="2000" u="none" cap="none" strike="noStrike">
                <a:solidFill>
                  <a:srgbClr val="FFFFFF"/>
                </a:solidFill>
                <a:latin typeface="Arial"/>
                <a:ea typeface="Arial"/>
                <a:cs typeface="Arial"/>
                <a:sym typeface="Arial"/>
              </a:rPr>
              <a:t>,             even at some of the country’s leading universities.”</a:t>
            </a:r>
            <a:r>
              <a:rPr b="0" i="0" lang="en-US" sz="2000" u="none" cap="none" strike="noStrike">
                <a:solidFill>
                  <a:srgbClr val="FFFFFF"/>
                </a:solidFill>
                <a:latin typeface="Arial"/>
                <a:ea typeface="Arial"/>
                <a:cs typeface="Arial"/>
                <a:sym typeface="Arial"/>
              </a:rPr>
              <a:t>                    </a:t>
            </a:r>
            <a:r>
              <a:rPr b="0" i="0" lang="en-US" sz="1600" u="none" cap="none" strike="noStrike">
                <a:solidFill>
                  <a:srgbClr val="FFFFFF"/>
                </a:solidFill>
                <a:latin typeface="Arial"/>
                <a:ea typeface="Arial"/>
                <a:cs typeface="Arial"/>
                <a:sym typeface="Arial"/>
              </a:rPr>
              <a:t>Levine (2005)</a:t>
            </a:r>
            <a:endParaRPr/>
          </a:p>
          <a:p>
            <a:pPr indent="0" lvl="0" marL="0" marR="0" rtl="0" algn="l">
              <a:lnSpc>
                <a:spcPct val="150000"/>
              </a:lnSpc>
              <a:spcBef>
                <a:spcPts val="0"/>
              </a:spcBef>
              <a:spcAft>
                <a:spcPts val="0"/>
              </a:spcAft>
              <a:buClr>
                <a:schemeClr val="lt1"/>
              </a:buClr>
              <a:buFont typeface="Arial"/>
              <a:buNone/>
            </a:pPr>
            <a:r>
              <a:t/>
            </a:r>
            <a:endParaRPr b="0" i="0" sz="1200" u="none" cap="none" strike="noStrike">
              <a:solidFill>
                <a:srgbClr val="FFFFFF"/>
              </a:solidFill>
              <a:latin typeface="Arial"/>
              <a:ea typeface="Arial"/>
              <a:cs typeface="Arial"/>
              <a:sym typeface="Arial"/>
            </a:endParaRPr>
          </a:p>
          <a:p>
            <a:pPr indent="0" lvl="0" marL="0" marR="0" rtl="0" algn="l">
              <a:spcBef>
                <a:spcPts val="320"/>
              </a:spcBef>
              <a:spcAft>
                <a:spcPts val="0"/>
              </a:spcAft>
              <a:buClr>
                <a:schemeClr val="lt1"/>
              </a:buClr>
              <a:buFont typeface="Arial"/>
              <a:buNone/>
            </a:pPr>
            <a:r>
              <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type="title"/>
          </p:nvPr>
        </p:nvSpPr>
        <p:spPr>
          <a:xfrm>
            <a:off x="-165100" y="-139700"/>
            <a:ext cx="95250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Impact of Principal Turnover:  Teacher Turnover</a:t>
            </a:r>
            <a:endParaRPr b="1" i="0" sz="2800" u="none" cap="none" strike="noStrike">
              <a:solidFill>
                <a:srgbClr val="FFFF00"/>
              </a:solidFill>
              <a:latin typeface="Arial"/>
              <a:ea typeface="Arial"/>
              <a:cs typeface="Arial"/>
              <a:sym typeface="Arial"/>
            </a:endParaRPr>
          </a:p>
        </p:txBody>
      </p:sp>
      <p:pic>
        <p:nvPicPr>
          <p:cNvPr id="550" name="Google Shape;550;p74"/>
          <p:cNvPicPr preferRelativeResize="0"/>
          <p:nvPr/>
        </p:nvPicPr>
        <p:blipFill rotWithShape="1">
          <a:blip r:embed="rId3">
            <a:alphaModFix/>
          </a:blip>
          <a:srcRect b="0" l="0" r="0" t="0"/>
          <a:stretch/>
        </p:blipFill>
        <p:spPr>
          <a:xfrm>
            <a:off x="685800" y="762000"/>
            <a:ext cx="7908925" cy="5791200"/>
          </a:xfrm>
          <a:prstGeom prst="rect">
            <a:avLst/>
          </a:prstGeom>
          <a:noFill/>
          <a:ln>
            <a:noFill/>
          </a:ln>
        </p:spPr>
      </p:pic>
      <p:sp>
        <p:nvSpPr>
          <p:cNvPr id="551" name="Google Shape;551;p74"/>
          <p:cNvSpPr/>
          <p:nvPr/>
        </p:nvSpPr>
        <p:spPr>
          <a:xfrm>
            <a:off x="990600" y="6488113"/>
            <a:ext cx="7772400"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Boyd, D., Grossman, P., Ing, M., Lankford, H., Loeb, S., &amp; Wyckoff, J. (2011)</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5"/>
          <p:cNvSpPr txBox="1"/>
          <p:nvPr>
            <p:ph type="title"/>
          </p:nvPr>
        </p:nvSpPr>
        <p:spPr>
          <a:xfrm>
            <a:off x="685800" y="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Principals Do Makes a Difference</a:t>
            </a:r>
            <a:endParaRPr/>
          </a:p>
        </p:txBody>
      </p:sp>
      <p:pic>
        <p:nvPicPr>
          <p:cNvPr id="558" name="Google Shape;558;p75"/>
          <p:cNvPicPr preferRelativeResize="0"/>
          <p:nvPr/>
        </p:nvPicPr>
        <p:blipFill rotWithShape="1">
          <a:blip r:embed="rId3">
            <a:alphaModFix/>
          </a:blip>
          <a:srcRect b="0" l="0" r="0" t="0"/>
          <a:stretch/>
        </p:blipFill>
        <p:spPr>
          <a:xfrm>
            <a:off x="457200" y="1143000"/>
            <a:ext cx="8458200" cy="5334000"/>
          </a:xfrm>
          <a:prstGeom prst="rect">
            <a:avLst/>
          </a:prstGeom>
          <a:noFill/>
          <a:ln>
            <a:noFill/>
          </a:ln>
        </p:spPr>
      </p:pic>
      <p:sp>
        <p:nvSpPr>
          <p:cNvPr id="559" name="Google Shape;559;p75"/>
          <p:cNvSpPr txBox="1"/>
          <p:nvPr/>
        </p:nvSpPr>
        <p:spPr>
          <a:xfrm>
            <a:off x="457200" y="6172200"/>
            <a:ext cx="3279244"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Robinson, Lloyd, and Rowe, 2008</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6"/>
          <p:cNvSpPr txBox="1"/>
          <p:nvPr>
            <p:ph type="title"/>
          </p:nvPr>
        </p:nvSpPr>
        <p:spPr>
          <a:xfrm>
            <a:off x="685800" y="33338"/>
            <a:ext cx="7772400" cy="10334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is the Impact of Student Achievement and Poverty on Principal Retention?</a:t>
            </a:r>
            <a:endParaRPr b="1" i="0" sz="2800" u="none" cap="none" strike="noStrike">
              <a:solidFill>
                <a:srgbClr val="FFFF00"/>
              </a:solidFill>
              <a:latin typeface="Arial"/>
              <a:ea typeface="Arial"/>
              <a:cs typeface="Arial"/>
              <a:sym typeface="Arial"/>
            </a:endParaRPr>
          </a:p>
        </p:txBody>
      </p:sp>
      <p:pic>
        <p:nvPicPr>
          <p:cNvPr id="566" name="Google Shape;566;p76"/>
          <p:cNvPicPr preferRelativeResize="0"/>
          <p:nvPr/>
        </p:nvPicPr>
        <p:blipFill rotWithShape="1">
          <a:blip r:embed="rId3">
            <a:alphaModFix/>
          </a:blip>
          <a:srcRect b="0" l="0" r="0" t="0"/>
          <a:stretch/>
        </p:blipFill>
        <p:spPr>
          <a:xfrm>
            <a:off x="152400" y="1219200"/>
            <a:ext cx="8839200" cy="5105400"/>
          </a:xfrm>
          <a:prstGeom prst="rect">
            <a:avLst/>
          </a:prstGeom>
          <a:noFill/>
          <a:ln>
            <a:noFill/>
          </a:ln>
        </p:spPr>
      </p:pic>
      <p:sp>
        <p:nvSpPr>
          <p:cNvPr id="567" name="Google Shape;567;p76"/>
          <p:cNvSpPr/>
          <p:nvPr/>
        </p:nvSpPr>
        <p:spPr>
          <a:xfrm>
            <a:off x="2743200" y="6400800"/>
            <a:ext cx="3810000"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Béteille, T., Kalogrides, D., &amp; Loeb, S. (2012)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152400" y="152400"/>
            <a:ext cx="87630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A Significant Percentage of Principals Change Schools Each Year</a:t>
            </a:r>
            <a:endParaRPr b="1" i="0" sz="2800" u="none" cap="none" strike="noStrike">
              <a:solidFill>
                <a:srgbClr val="FFFF00"/>
              </a:solidFill>
              <a:latin typeface="Arial"/>
              <a:ea typeface="Arial"/>
              <a:cs typeface="Arial"/>
              <a:sym typeface="Arial"/>
            </a:endParaRPr>
          </a:p>
        </p:txBody>
      </p:sp>
      <p:sp>
        <p:nvSpPr>
          <p:cNvPr id="142" name="Google Shape;142;p19"/>
          <p:cNvSpPr txBox="1"/>
          <p:nvPr/>
        </p:nvSpPr>
        <p:spPr>
          <a:xfrm>
            <a:off x="866775" y="6211888"/>
            <a:ext cx="8153400"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a:solidFill>
                  <a:schemeClr val="lt1"/>
                </a:solidFill>
                <a:latin typeface="Arial"/>
                <a:ea typeface="Arial"/>
                <a:cs typeface="Arial"/>
                <a:sym typeface="Arial"/>
              </a:rPr>
              <a:t>Principal Attrition and Mobility</a:t>
            </a:r>
            <a:r>
              <a:rPr b="0" lang="en-US" sz="1800">
                <a:solidFill>
                  <a:schemeClr val="lt1"/>
                </a:solidFill>
                <a:latin typeface="Arial"/>
                <a:ea typeface="Arial"/>
                <a:cs typeface="Arial"/>
                <a:sym typeface="Arial"/>
              </a:rPr>
              <a:t>, National Center for Education Statistics  (2014)</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143" name="Google Shape;143;p19"/>
          <p:cNvPicPr preferRelativeResize="0"/>
          <p:nvPr/>
        </p:nvPicPr>
        <p:blipFill rotWithShape="1">
          <a:blip r:embed="rId3">
            <a:alphaModFix/>
          </a:blip>
          <a:srcRect b="0" l="0" r="0" t="0"/>
          <a:stretch/>
        </p:blipFill>
        <p:spPr>
          <a:xfrm>
            <a:off x="1104900" y="1246188"/>
            <a:ext cx="6997700" cy="4775200"/>
          </a:xfrm>
          <a:prstGeom prst="rect">
            <a:avLst/>
          </a:prstGeom>
          <a:noFill/>
          <a:ln>
            <a:noFill/>
          </a:ln>
        </p:spPr>
      </p:pic>
      <p:sp>
        <p:nvSpPr>
          <p:cNvPr id="144" name="Google Shape;144;p19"/>
          <p:cNvSpPr/>
          <p:nvPr/>
        </p:nvSpPr>
        <p:spPr>
          <a:xfrm>
            <a:off x="4927600" y="2565400"/>
            <a:ext cx="1549400" cy="6985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
        <p:nvSpPr>
          <p:cNvPr id="145" name="Google Shape;145;p19"/>
          <p:cNvSpPr/>
          <p:nvPr/>
        </p:nvSpPr>
        <p:spPr>
          <a:xfrm>
            <a:off x="2032000" y="3009900"/>
            <a:ext cx="1549400" cy="698500"/>
          </a:xfrm>
          <a:prstGeom prst="ellipse">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FF66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152400" y="152400"/>
            <a:ext cx="87630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FF00"/>
                </a:solidFill>
                <a:latin typeface="Arial"/>
                <a:ea typeface="Arial"/>
                <a:cs typeface="Arial"/>
                <a:sym typeface="Arial"/>
              </a:rPr>
              <a:t>Principal Tenure at School Level </a:t>
            </a:r>
            <a:endParaRPr b="1" i="0" sz="3200" u="none" cap="none" strike="noStrike">
              <a:solidFill>
                <a:srgbClr val="FFFF00"/>
              </a:solidFill>
              <a:latin typeface="Arial"/>
              <a:ea typeface="Arial"/>
              <a:cs typeface="Arial"/>
              <a:sym typeface="Arial"/>
            </a:endParaRPr>
          </a:p>
        </p:txBody>
      </p:sp>
      <p:sp>
        <p:nvSpPr>
          <p:cNvPr id="152" name="Google Shape;152;p20"/>
          <p:cNvSpPr txBox="1"/>
          <p:nvPr/>
        </p:nvSpPr>
        <p:spPr>
          <a:xfrm>
            <a:off x="866775" y="6326188"/>
            <a:ext cx="8153400" cy="646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a:solidFill>
                  <a:schemeClr val="lt1"/>
                </a:solidFill>
                <a:latin typeface="Arial"/>
                <a:ea typeface="Arial"/>
                <a:cs typeface="Arial"/>
                <a:sym typeface="Arial"/>
              </a:rPr>
              <a:t>Principal Attrition and Mobility</a:t>
            </a:r>
            <a:r>
              <a:rPr b="0" lang="en-US" sz="1800">
                <a:solidFill>
                  <a:schemeClr val="lt1"/>
                </a:solidFill>
                <a:latin typeface="Arial"/>
                <a:ea typeface="Arial"/>
                <a:cs typeface="Arial"/>
                <a:sym typeface="Arial"/>
              </a:rPr>
              <a:t>, National Center for Education Statistics  (2014)</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153" name="Google Shape;153;p20"/>
          <p:cNvPicPr preferRelativeResize="0"/>
          <p:nvPr/>
        </p:nvPicPr>
        <p:blipFill rotWithShape="1">
          <a:blip r:embed="rId3">
            <a:alphaModFix/>
          </a:blip>
          <a:srcRect b="0" l="0" r="0" t="0"/>
          <a:stretch/>
        </p:blipFill>
        <p:spPr>
          <a:xfrm>
            <a:off x="1428750" y="850900"/>
            <a:ext cx="6099175" cy="3733800"/>
          </a:xfrm>
          <a:prstGeom prst="rect">
            <a:avLst/>
          </a:prstGeom>
          <a:noFill/>
          <a:ln>
            <a:noFill/>
          </a:ln>
        </p:spPr>
      </p:pic>
      <p:sp>
        <p:nvSpPr>
          <p:cNvPr id="154" name="Google Shape;154;p20"/>
          <p:cNvSpPr txBox="1"/>
          <p:nvPr/>
        </p:nvSpPr>
        <p:spPr>
          <a:xfrm>
            <a:off x="228600" y="5041900"/>
            <a:ext cx="89154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2000">
                <a:solidFill>
                  <a:srgbClr val="FFFF00"/>
                </a:solidFill>
                <a:latin typeface="Arial"/>
                <a:ea typeface="Arial"/>
                <a:cs typeface="Arial"/>
                <a:sym typeface="Arial"/>
              </a:rPr>
              <a:t>Over 30% of school principals have been at their site for less than 2 years!</a:t>
            </a:r>
            <a:endParaRPr/>
          </a:p>
        </p:txBody>
      </p:sp>
      <p:sp>
        <p:nvSpPr>
          <p:cNvPr id="155" name="Google Shape;155;p20"/>
          <p:cNvSpPr txBox="1"/>
          <p:nvPr/>
        </p:nvSpPr>
        <p:spPr>
          <a:xfrm>
            <a:off x="228600" y="5600700"/>
            <a:ext cx="89154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2000">
                <a:solidFill>
                  <a:srgbClr val="FFFF00"/>
                </a:solidFill>
                <a:latin typeface="Arial"/>
                <a:ea typeface="Arial"/>
                <a:cs typeface="Arial"/>
                <a:sym typeface="Arial"/>
              </a:rPr>
              <a:t>Over 50% of school principals have been at their site for 3 years or less!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114300" y="0"/>
            <a:ext cx="93345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Impact of Principal Turnover:  School Iniatives</a:t>
            </a:r>
            <a:endParaRPr b="1" i="0" sz="2800" u="none" cap="none" strike="noStrike">
              <a:solidFill>
                <a:srgbClr val="FFFF00"/>
              </a:solidFill>
              <a:latin typeface="Arial"/>
              <a:ea typeface="Arial"/>
              <a:cs typeface="Arial"/>
              <a:sym typeface="Arial"/>
            </a:endParaRPr>
          </a:p>
        </p:txBody>
      </p:sp>
      <p:pic>
        <p:nvPicPr>
          <p:cNvPr id="162" name="Google Shape;162;p21"/>
          <p:cNvPicPr preferRelativeResize="0"/>
          <p:nvPr/>
        </p:nvPicPr>
        <p:blipFill rotWithShape="1">
          <a:blip r:embed="rId3">
            <a:alphaModFix/>
          </a:blip>
          <a:srcRect b="0" l="0" r="0" t="0"/>
          <a:stretch/>
        </p:blipFill>
        <p:spPr>
          <a:xfrm>
            <a:off x="355600" y="723900"/>
            <a:ext cx="8458200" cy="5334000"/>
          </a:xfrm>
          <a:prstGeom prst="rect">
            <a:avLst/>
          </a:prstGeom>
          <a:noFill/>
          <a:ln>
            <a:noFill/>
          </a:ln>
        </p:spPr>
      </p:pic>
      <p:sp>
        <p:nvSpPr>
          <p:cNvPr id="163" name="Google Shape;163;p21"/>
          <p:cNvSpPr txBox="1"/>
          <p:nvPr/>
        </p:nvSpPr>
        <p:spPr>
          <a:xfrm>
            <a:off x="1993900" y="6129338"/>
            <a:ext cx="7454900" cy="4619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Times New Roman"/>
                <a:ea typeface="Times New Roman"/>
                <a:cs typeface="Times New Roman"/>
                <a:sym typeface="Times New Roman"/>
              </a:rPr>
              <a:t>(</a:t>
            </a:r>
            <a:r>
              <a:rPr b="0" lang="en-US" sz="2000">
                <a:solidFill>
                  <a:schemeClr val="lt1"/>
                </a:solidFill>
                <a:latin typeface="Times New Roman"/>
                <a:ea typeface="Times New Roman"/>
                <a:cs typeface="Times New Roman"/>
                <a:sym typeface="Times New Roman"/>
              </a:rPr>
              <a:t>Borman, Hewes, Overman, and Brown, 2003)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