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73" d="100"/>
          <a:sy n="73" d="100"/>
        </p:scale>
        <p:origin x="72" y="9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9B9EDD2-A524-4A15-A2F8-C029B9B83FB9}" type="datetimeFigureOut">
              <a:rPr kumimoji="1" lang="ja-JP" altLang="en-US" smtClean="0"/>
              <a:t>2019/8/17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3CCBB2B-91F2-4831-BD97-2281156FE3A8}" type="slidenum">
              <a:rPr kumimoji="1" lang="ja-JP" altLang="en-US" smtClean="0"/>
              <a:t>‹#›</a:t>
            </a:fld>
            <a:endParaRPr kumimoji="1" lang="ja-JP" altLang="en-US"/>
          </a:p>
        </p:txBody>
      </p:sp>
    </p:spTree>
    <p:extLst>
      <p:ext uri="{BB962C8B-B14F-4D97-AF65-F5344CB8AC3E}">
        <p14:creationId xmlns:p14="http://schemas.microsoft.com/office/powerpoint/2010/main" val="3718298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9B9EDD2-A524-4A15-A2F8-C029B9B83FB9}" type="datetimeFigureOut">
              <a:rPr kumimoji="1" lang="ja-JP" altLang="en-US" smtClean="0"/>
              <a:t>2019/8/17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3CCBB2B-91F2-4831-BD97-2281156FE3A8}" type="slidenum">
              <a:rPr kumimoji="1" lang="ja-JP" altLang="en-US" smtClean="0"/>
              <a:t>‹#›</a:t>
            </a:fld>
            <a:endParaRPr kumimoji="1" lang="ja-JP" altLang="en-US"/>
          </a:p>
        </p:txBody>
      </p:sp>
    </p:spTree>
    <p:extLst>
      <p:ext uri="{BB962C8B-B14F-4D97-AF65-F5344CB8AC3E}">
        <p14:creationId xmlns:p14="http://schemas.microsoft.com/office/powerpoint/2010/main" val="3986346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9B9EDD2-A524-4A15-A2F8-C029B9B83FB9}" type="datetimeFigureOut">
              <a:rPr kumimoji="1" lang="ja-JP" altLang="en-US" smtClean="0"/>
              <a:t>2019/8/17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3CCBB2B-91F2-4831-BD97-2281156FE3A8}" type="slidenum">
              <a:rPr kumimoji="1" lang="ja-JP" altLang="en-US" smtClean="0"/>
              <a:t>‹#›</a:t>
            </a:fld>
            <a:endParaRPr kumimoji="1" lang="ja-JP" altLang="en-US"/>
          </a:p>
        </p:txBody>
      </p:sp>
    </p:spTree>
    <p:extLst>
      <p:ext uri="{BB962C8B-B14F-4D97-AF65-F5344CB8AC3E}">
        <p14:creationId xmlns:p14="http://schemas.microsoft.com/office/powerpoint/2010/main" val="379849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9B9EDD2-A524-4A15-A2F8-C029B9B83FB9}" type="datetimeFigureOut">
              <a:rPr kumimoji="1" lang="ja-JP" altLang="en-US" smtClean="0"/>
              <a:t>2019/8/17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3CCBB2B-91F2-4831-BD97-2281156FE3A8}" type="slidenum">
              <a:rPr kumimoji="1" lang="ja-JP" altLang="en-US" smtClean="0"/>
              <a:t>‹#›</a:t>
            </a:fld>
            <a:endParaRPr kumimoji="1" lang="ja-JP" altLang="en-US"/>
          </a:p>
        </p:txBody>
      </p:sp>
    </p:spTree>
    <p:extLst>
      <p:ext uri="{BB962C8B-B14F-4D97-AF65-F5344CB8AC3E}">
        <p14:creationId xmlns:p14="http://schemas.microsoft.com/office/powerpoint/2010/main" val="673393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9B9EDD2-A524-4A15-A2F8-C029B9B83FB9}" type="datetimeFigureOut">
              <a:rPr kumimoji="1" lang="ja-JP" altLang="en-US" smtClean="0"/>
              <a:t>2019/8/17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3CCBB2B-91F2-4831-BD97-2281156FE3A8}" type="slidenum">
              <a:rPr kumimoji="1" lang="ja-JP" altLang="en-US" smtClean="0"/>
              <a:t>‹#›</a:t>
            </a:fld>
            <a:endParaRPr kumimoji="1" lang="ja-JP" altLang="en-US"/>
          </a:p>
        </p:txBody>
      </p:sp>
    </p:spTree>
    <p:extLst>
      <p:ext uri="{BB962C8B-B14F-4D97-AF65-F5344CB8AC3E}">
        <p14:creationId xmlns:p14="http://schemas.microsoft.com/office/powerpoint/2010/main" val="2461721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9B9EDD2-A524-4A15-A2F8-C029B9B83FB9}" type="datetimeFigureOut">
              <a:rPr kumimoji="1" lang="ja-JP" altLang="en-US" smtClean="0"/>
              <a:t>2019/8/17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3CCBB2B-91F2-4831-BD97-2281156FE3A8}" type="slidenum">
              <a:rPr kumimoji="1" lang="ja-JP" altLang="en-US" smtClean="0"/>
              <a:t>‹#›</a:t>
            </a:fld>
            <a:endParaRPr kumimoji="1" lang="ja-JP" altLang="en-US"/>
          </a:p>
        </p:txBody>
      </p:sp>
    </p:spTree>
    <p:extLst>
      <p:ext uri="{BB962C8B-B14F-4D97-AF65-F5344CB8AC3E}">
        <p14:creationId xmlns:p14="http://schemas.microsoft.com/office/powerpoint/2010/main" val="353804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9B9EDD2-A524-4A15-A2F8-C029B9B83FB9}" type="datetimeFigureOut">
              <a:rPr kumimoji="1" lang="ja-JP" altLang="en-US" smtClean="0"/>
              <a:t>2019/8/17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3CCBB2B-91F2-4831-BD97-2281156FE3A8}" type="slidenum">
              <a:rPr kumimoji="1" lang="ja-JP" altLang="en-US" smtClean="0"/>
              <a:t>‹#›</a:t>
            </a:fld>
            <a:endParaRPr kumimoji="1" lang="ja-JP" altLang="en-US"/>
          </a:p>
        </p:txBody>
      </p:sp>
    </p:spTree>
    <p:extLst>
      <p:ext uri="{BB962C8B-B14F-4D97-AF65-F5344CB8AC3E}">
        <p14:creationId xmlns:p14="http://schemas.microsoft.com/office/powerpoint/2010/main" val="1269293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9B9EDD2-A524-4A15-A2F8-C029B9B83FB9}" type="datetimeFigureOut">
              <a:rPr kumimoji="1" lang="ja-JP" altLang="en-US" smtClean="0"/>
              <a:t>2019/8/17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3CCBB2B-91F2-4831-BD97-2281156FE3A8}" type="slidenum">
              <a:rPr kumimoji="1" lang="ja-JP" altLang="en-US" smtClean="0"/>
              <a:t>‹#›</a:t>
            </a:fld>
            <a:endParaRPr kumimoji="1" lang="ja-JP" altLang="en-US"/>
          </a:p>
        </p:txBody>
      </p:sp>
    </p:spTree>
    <p:extLst>
      <p:ext uri="{BB962C8B-B14F-4D97-AF65-F5344CB8AC3E}">
        <p14:creationId xmlns:p14="http://schemas.microsoft.com/office/powerpoint/2010/main" val="1731039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9B9EDD2-A524-4A15-A2F8-C029B9B83FB9}" type="datetimeFigureOut">
              <a:rPr kumimoji="1" lang="ja-JP" altLang="en-US" smtClean="0"/>
              <a:t>2019/8/17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3CCBB2B-91F2-4831-BD97-2281156FE3A8}" type="slidenum">
              <a:rPr kumimoji="1" lang="ja-JP" altLang="en-US" smtClean="0"/>
              <a:t>‹#›</a:t>
            </a:fld>
            <a:endParaRPr kumimoji="1" lang="ja-JP" altLang="en-US"/>
          </a:p>
        </p:txBody>
      </p:sp>
    </p:spTree>
    <p:extLst>
      <p:ext uri="{BB962C8B-B14F-4D97-AF65-F5344CB8AC3E}">
        <p14:creationId xmlns:p14="http://schemas.microsoft.com/office/powerpoint/2010/main" val="2313609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9B9EDD2-A524-4A15-A2F8-C029B9B83FB9}" type="datetimeFigureOut">
              <a:rPr kumimoji="1" lang="ja-JP" altLang="en-US" smtClean="0"/>
              <a:t>2019/8/17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3CCBB2B-91F2-4831-BD97-2281156FE3A8}" type="slidenum">
              <a:rPr kumimoji="1" lang="ja-JP" altLang="en-US" smtClean="0"/>
              <a:t>‹#›</a:t>
            </a:fld>
            <a:endParaRPr kumimoji="1" lang="ja-JP" altLang="en-US"/>
          </a:p>
        </p:txBody>
      </p:sp>
    </p:spTree>
    <p:extLst>
      <p:ext uri="{BB962C8B-B14F-4D97-AF65-F5344CB8AC3E}">
        <p14:creationId xmlns:p14="http://schemas.microsoft.com/office/powerpoint/2010/main" val="2260459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9B9EDD2-A524-4A15-A2F8-C029B9B83FB9}" type="datetimeFigureOut">
              <a:rPr kumimoji="1" lang="ja-JP" altLang="en-US" smtClean="0"/>
              <a:t>2019/8/17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3CCBB2B-91F2-4831-BD97-2281156FE3A8}" type="slidenum">
              <a:rPr kumimoji="1" lang="ja-JP" altLang="en-US" smtClean="0"/>
              <a:t>‹#›</a:t>
            </a:fld>
            <a:endParaRPr kumimoji="1" lang="ja-JP" altLang="en-US"/>
          </a:p>
        </p:txBody>
      </p:sp>
    </p:spTree>
    <p:extLst>
      <p:ext uri="{BB962C8B-B14F-4D97-AF65-F5344CB8AC3E}">
        <p14:creationId xmlns:p14="http://schemas.microsoft.com/office/powerpoint/2010/main" val="356373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B9EDD2-A524-4A15-A2F8-C029B9B83FB9}" type="datetimeFigureOut">
              <a:rPr kumimoji="1" lang="ja-JP" altLang="en-US" smtClean="0"/>
              <a:t>2019/8/17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CCBB2B-91F2-4831-BD97-2281156FE3A8}" type="slidenum">
              <a:rPr kumimoji="1" lang="ja-JP" altLang="en-US" smtClean="0"/>
              <a:t>‹#›</a:t>
            </a:fld>
            <a:endParaRPr kumimoji="1" lang="ja-JP" altLang="en-US"/>
          </a:p>
        </p:txBody>
      </p:sp>
    </p:spTree>
    <p:extLst>
      <p:ext uri="{BB962C8B-B14F-4D97-AF65-F5344CB8AC3E}">
        <p14:creationId xmlns:p14="http://schemas.microsoft.com/office/powerpoint/2010/main" val="1085028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3434963" y="270344"/>
            <a:ext cx="4110825" cy="492981"/>
          </a:xfrm>
          <a:prstGeom prst="rect">
            <a:avLst/>
          </a:prstGeom>
          <a:solidFill>
            <a:schemeClr val="accent1">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3474720" y="349857"/>
            <a:ext cx="3647152" cy="369332"/>
          </a:xfrm>
          <a:prstGeom prst="rect">
            <a:avLst/>
          </a:prstGeom>
          <a:noFill/>
        </p:spPr>
        <p:txBody>
          <a:bodyPr wrap="none" rtlCol="0">
            <a:spAutoFit/>
          </a:bodyPr>
          <a:lstStyle/>
          <a:p>
            <a:r>
              <a:rPr kumimoji="1" lang="ja-JP" altLang="en-US" b="1" dirty="0"/>
              <a:t>松園自治会合同秋まつり（仮称）</a:t>
            </a:r>
          </a:p>
        </p:txBody>
      </p:sp>
      <p:sp>
        <p:nvSpPr>
          <p:cNvPr id="6" name="テキスト ボックス 5"/>
          <p:cNvSpPr txBox="1"/>
          <p:nvPr/>
        </p:nvSpPr>
        <p:spPr>
          <a:xfrm>
            <a:off x="771276" y="1695168"/>
            <a:ext cx="10033516" cy="4154984"/>
          </a:xfrm>
          <a:prstGeom prst="rect">
            <a:avLst/>
          </a:prstGeom>
          <a:noFill/>
        </p:spPr>
        <p:txBody>
          <a:bodyPr wrap="none" rtlCol="0">
            <a:spAutoFit/>
          </a:bodyPr>
          <a:lstStyle/>
          <a:p>
            <a:r>
              <a:rPr kumimoji="1" lang="ja-JP" altLang="en-US" sz="2400" b="1" dirty="0">
                <a:ln w="0"/>
                <a:effectLst>
                  <a:outerShdw blurRad="38100" dist="19050" dir="2700000" algn="tl" rotWithShape="0">
                    <a:schemeClr val="dk1">
                      <a:alpha val="40000"/>
                    </a:schemeClr>
                  </a:outerShdw>
                </a:effectLst>
              </a:rPr>
              <a:t>目的</a:t>
            </a:r>
            <a:endParaRPr kumimoji="1" lang="en-US" altLang="ja-JP" sz="2400" b="1" dirty="0">
              <a:ln w="0"/>
              <a:effectLst>
                <a:outerShdw blurRad="38100" dist="19050" dir="2700000" algn="tl" rotWithShape="0">
                  <a:schemeClr val="dk1">
                    <a:alpha val="40000"/>
                  </a:schemeClr>
                </a:outerShdw>
              </a:effectLst>
            </a:endParaRPr>
          </a:p>
          <a:p>
            <a:endParaRPr lang="en-US" altLang="ja-JP" sz="2400" b="1" dirty="0">
              <a:ln w="0"/>
              <a:effectLst>
                <a:outerShdw blurRad="38100" dist="19050" dir="2700000" algn="tl" rotWithShape="0">
                  <a:schemeClr val="dk1">
                    <a:alpha val="40000"/>
                  </a:schemeClr>
                </a:outerShdw>
              </a:effectLst>
            </a:endParaRPr>
          </a:p>
          <a:p>
            <a:r>
              <a:rPr kumimoji="1" lang="ja-JP" altLang="en-US" sz="2400" b="1" dirty="0">
                <a:ln w="0"/>
                <a:effectLst>
                  <a:outerShdw blurRad="38100" dist="19050" dir="2700000" algn="tl" rotWithShape="0">
                    <a:schemeClr val="dk1">
                      <a:alpha val="40000"/>
                    </a:schemeClr>
                  </a:outerShdw>
                </a:effectLst>
              </a:rPr>
              <a:t>●</a:t>
            </a:r>
            <a:r>
              <a:rPr kumimoji="1" lang="ja-JP" altLang="en-US" sz="2400" b="1" u="sng" dirty="0">
                <a:ln w="0"/>
                <a:effectLst>
                  <a:outerShdw blurRad="38100" dist="19050" dir="2700000" algn="tl" rotWithShape="0">
                    <a:schemeClr val="dk1">
                      <a:alpha val="40000"/>
                    </a:schemeClr>
                  </a:outerShdw>
                </a:effectLst>
              </a:rPr>
              <a:t>会員相互の親睦を通じいざという時にも助け合える絆造りを強化する</a:t>
            </a:r>
            <a:endParaRPr kumimoji="1" lang="en-US" altLang="ja-JP" sz="2400" b="1" u="sng" dirty="0">
              <a:ln w="0"/>
              <a:effectLst>
                <a:outerShdw blurRad="38100" dist="19050" dir="2700000" algn="tl" rotWithShape="0">
                  <a:schemeClr val="dk1">
                    <a:alpha val="40000"/>
                  </a:schemeClr>
                </a:outerShdw>
              </a:effectLst>
            </a:endParaRPr>
          </a:p>
          <a:p>
            <a:endParaRPr lang="en-US" altLang="ja-JP" sz="2400" b="1" dirty="0">
              <a:ln w="0"/>
              <a:effectLst>
                <a:outerShdw blurRad="38100" dist="19050" dir="2700000" algn="tl" rotWithShape="0">
                  <a:schemeClr val="dk1">
                    <a:alpha val="40000"/>
                  </a:schemeClr>
                </a:outerShdw>
              </a:effectLst>
            </a:endParaRPr>
          </a:p>
          <a:p>
            <a:r>
              <a:rPr kumimoji="1" lang="ja-JP" altLang="en-US" sz="2400" b="1" dirty="0">
                <a:ln w="0"/>
                <a:effectLst>
                  <a:outerShdw blurRad="38100" dist="19050" dir="2700000" algn="tl" rotWithShape="0">
                    <a:schemeClr val="dk1">
                      <a:alpha val="40000"/>
                    </a:schemeClr>
                  </a:outerShdw>
                </a:effectLst>
              </a:rPr>
              <a:t>●</a:t>
            </a:r>
            <a:r>
              <a:rPr kumimoji="1" lang="ja-JP" altLang="en-US" sz="2400" b="1" u="sng" dirty="0">
                <a:ln w="0"/>
                <a:effectLst>
                  <a:outerShdw blurRad="38100" dist="19050" dir="2700000" algn="tl" rotWithShape="0">
                    <a:schemeClr val="dk1">
                      <a:alpha val="40000"/>
                    </a:schemeClr>
                  </a:outerShdw>
                </a:effectLst>
              </a:rPr>
              <a:t>防災に対する意識を醸成する</a:t>
            </a:r>
            <a:endParaRPr kumimoji="1" lang="en-US" altLang="ja-JP" sz="2400" b="1" u="sng" dirty="0">
              <a:ln w="0"/>
              <a:effectLst>
                <a:outerShdw blurRad="38100" dist="19050" dir="2700000" algn="tl" rotWithShape="0">
                  <a:schemeClr val="dk1">
                    <a:alpha val="40000"/>
                  </a:schemeClr>
                </a:outerShdw>
              </a:effectLst>
            </a:endParaRPr>
          </a:p>
          <a:p>
            <a:endParaRPr lang="en-US" altLang="ja-JP" sz="2400" b="1" u="sng" dirty="0">
              <a:ln w="0"/>
              <a:effectLst>
                <a:outerShdw blurRad="38100" dist="19050" dir="2700000" algn="tl" rotWithShape="0">
                  <a:schemeClr val="dk1">
                    <a:alpha val="40000"/>
                  </a:schemeClr>
                </a:outerShdw>
              </a:effectLst>
            </a:endParaRPr>
          </a:p>
          <a:p>
            <a:endParaRPr kumimoji="1" lang="en-US" altLang="ja-JP" sz="2400" b="1" u="sng" dirty="0">
              <a:ln w="0"/>
              <a:effectLst>
                <a:outerShdw blurRad="38100" dist="19050" dir="2700000" algn="tl" rotWithShape="0">
                  <a:schemeClr val="dk1">
                    <a:alpha val="40000"/>
                  </a:schemeClr>
                </a:outerShdw>
              </a:effectLst>
            </a:endParaRPr>
          </a:p>
          <a:p>
            <a:r>
              <a:rPr lang="ja-JP" altLang="en-US" sz="2400" b="1" dirty="0">
                <a:ln w="0"/>
                <a:effectLst>
                  <a:outerShdw blurRad="38100" dist="19050" dir="2700000" algn="tl" rotWithShape="0">
                    <a:schemeClr val="dk1">
                      <a:alpha val="40000"/>
                    </a:schemeClr>
                  </a:outerShdw>
                </a:effectLst>
              </a:rPr>
              <a:t>主催</a:t>
            </a:r>
            <a:endParaRPr lang="en-US" altLang="ja-JP" sz="2400" b="1" dirty="0">
              <a:ln w="0"/>
              <a:effectLst>
                <a:outerShdw blurRad="38100" dist="19050" dir="2700000" algn="tl" rotWithShape="0">
                  <a:schemeClr val="dk1">
                    <a:alpha val="40000"/>
                  </a:schemeClr>
                </a:outerShdw>
              </a:effectLst>
            </a:endParaRPr>
          </a:p>
          <a:p>
            <a:endParaRPr lang="en-US" altLang="ja-JP" sz="2400" b="1" dirty="0">
              <a:ln w="0"/>
              <a:effectLst>
                <a:outerShdw blurRad="38100" dist="19050" dir="2700000" algn="tl" rotWithShape="0">
                  <a:schemeClr val="dk1">
                    <a:alpha val="40000"/>
                  </a:schemeClr>
                </a:outerShdw>
              </a:effectLst>
            </a:endParaRPr>
          </a:p>
          <a:p>
            <a:r>
              <a:rPr lang="ja-JP" altLang="en-US" sz="2400" b="1" dirty="0">
                <a:ln w="0"/>
                <a:effectLst>
                  <a:outerShdw blurRad="38100" dist="19050" dir="2700000" algn="tl" rotWithShape="0">
                    <a:schemeClr val="dk1">
                      <a:alpha val="40000"/>
                    </a:schemeClr>
                  </a:outerShdw>
                </a:effectLst>
              </a:rPr>
              <a:t>自治会役員会・ふれあいネット・つくし会・防災会</a:t>
            </a:r>
            <a:endParaRPr lang="en-US" altLang="ja-JP" sz="2400" b="1" dirty="0">
              <a:ln w="0"/>
              <a:effectLst>
                <a:outerShdw blurRad="38100" dist="19050" dir="2700000" algn="tl" rotWithShape="0">
                  <a:schemeClr val="dk1">
                    <a:alpha val="40000"/>
                  </a:schemeClr>
                </a:outerShdw>
              </a:effectLst>
            </a:endParaRPr>
          </a:p>
          <a:p>
            <a:endParaRPr kumimoji="1" lang="ja-JP" altLang="en-US" sz="2400" b="1" u="sng" dirty="0">
              <a:ln w="0"/>
              <a:effectLst>
                <a:outerShdw blurRad="38100" dist="19050" dir="2700000" algn="tl" rotWithShape="0">
                  <a:schemeClr val="dk1">
                    <a:alpha val="40000"/>
                  </a:schemeClr>
                </a:outerShdw>
              </a:effectLst>
            </a:endParaRPr>
          </a:p>
        </p:txBody>
      </p:sp>
      <p:sp>
        <p:nvSpPr>
          <p:cNvPr id="8" name="正方形/長方形 7"/>
          <p:cNvSpPr/>
          <p:nvPr/>
        </p:nvSpPr>
        <p:spPr>
          <a:xfrm>
            <a:off x="850789" y="1637966"/>
            <a:ext cx="787180" cy="4770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850789" y="4231416"/>
            <a:ext cx="787180" cy="4770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41055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3375252" y="506340"/>
            <a:ext cx="1980029" cy="416012"/>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4492487" y="328059"/>
            <a:ext cx="2236510" cy="400110"/>
          </a:xfrm>
          <a:prstGeom prst="rect">
            <a:avLst/>
          </a:prstGeom>
          <a:noFill/>
          <a:ln>
            <a:solidFill>
              <a:schemeClr val="tx1"/>
            </a:solidFill>
          </a:ln>
          <a:effectLst>
            <a:outerShdw blurRad="50800" dist="38100" dir="2700000" algn="tl" rotWithShape="0">
              <a:prstClr val="black">
                <a:alpha val="40000"/>
              </a:prstClr>
            </a:outerShdw>
          </a:effectLst>
        </p:spPr>
        <p:txBody>
          <a:bodyPr wrap="none" rtlCol="0">
            <a:spAutoFit/>
          </a:bodyPr>
          <a:lstStyle/>
          <a:p>
            <a:r>
              <a:rPr kumimoji="1" lang="ja-JP" altLang="en-US" sz="2000" b="1" dirty="0"/>
              <a:t>実施内容１（案）</a:t>
            </a:r>
          </a:p>
        </p:txBody>
      </p:sp>
      <p:sp>
        <p:nvSpPr>
          <p:cNvPr id="5" name="テキスト ボックス 4"/>
          <p:cNvSpPr txBox="1"/>
          <p:nvPr/>
        </p:nvSpPr>
        <p:spPr>
          <a:xfrm>
            <a:off x="388273" y="1404045"/>
            <a:ext cx="3714478" cy="1015663"/>
          </a:xfrm>
          <a:prstGeom prst="rect">
            <a:avLst/>
          </a:prstGeom>
          <a:noFill/>
        </p:spPr>
        <p:txBody>
          <a:bodyPr wrap="none" rtlCol="0">
            <a:spAutoFit/>
          </a:bodyPr>
          <a:lstStyle/>
          <a:p>
            <a:r>
              <a:rPr kumimoji="1" lang="ja-JP" altLang="en-US" sz="2400" b="1" dirty="0"/>
              <a:t>第一部（午前</a:t>
            </a:r>
            <a:r>
              <a:rPr kumimoji="1" lang="en-US" altLang="ja-JP" sz="2400" b="1" dirty="0"/>
              <a:t>9</a:t>
            </a:r>
            <a:r>
              <a:rPr kumimoji="1" lang="ja-JP" altLang="en-US" sz="2400" b="1" dirty="0"/>
              <a:t>時～</a:t>
            </a:r>
            <a:r>
              <a:rPr kumimoji="1" lang="en-US" altLang="ja-JP" sz="2400" b="1" dirty="0"/>
              <a:t>11</a:t>
            </a:r>
            <a:r>
              <a:rPr kumimoji="1" lang="ja-JP" altLang="en-US" sz="2400" b="1" dirty="0"/>
              <a:t>時</a:t>
            </a:r>
            <a:r>
              <a:rPr kumimoji="1" lang="ja-JP" altLang="en-US" b="1" dirty="0"/>
              <a:t>）</a:t>
            </a:r>
            <a:endParaRPr kumimoji="1" lang="en-US" altLang="ja-JP" b="1" dirty="0"/>
          </a:p>
          <a:p>
            <a:endParaRPr lang="en-US" altLang="ja-JP" b="1" dirty="0"/>
          </a:p>
          <a:p>
            <a:r>
              <a:rPr kumimoji="1" lang="ja-JP" altLang="en-US" b="1" dirty="0"/>
              <a:t>於　新宿北公園</a:t>
            </a:r>
          </a:p>
        </p:txBody>
      </p:sp>
      <p:sp>
        <p:nvSpPr>
          <p:cNvPr id="6" name="正方形/長方形 5"/>
          <p:cNvSpPr/>
          <p:nvPr/>
        </p:nvSpPr>
        <p:spPr>
          <a:xfrm>
            <a:off x="4269850" y="1423283"/>
            <a:ext cx="6550550" cy="24214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4365267" y="1536387"/>
            <a:ext cx="6146234" cy="2308324"/>
          </a:xfrm>
          <a:prstGeom prst="rect">
            <a:avLst/>
          </a:prstGeom>
          <a:noFill/>
        </p:spPr>
        <p:txBody>
          <a:bodyPr wrap="none" rtlCol="0">
            <a:spAutoFit/>
          </a:bodyPr>
          <a:lstStyle/>
          <a:p>
            <a:pPr marL="285750" indent="-285750">
              <a:buFont typeface="Wingdings" panose="05000000000000000000" pitchFamily="2" charset="2"/>
              <a:buChar char="p"/>
            </a:pPr>
            <a:r>
              <a:rPr kumimoji="1" lang="ja-JP" altLang="en-US" dirty="0"/>
              <a:t>避難訓練：</a:t>
            </a:r>
            <a:r>
              <a:rPr kumimoji="1" lang="ja-JP" altLang="en-US" b="1" u="sng" dirty="0">
                <a:solidFill>
                  <a:schemeClr val="accent5">
                    <a:lumMod val="75000"/>
                  </a:schemeClr>
                </a:solidFill>
              </a:rPr>
              <a:t>安否確認旗掲示＊</a:t>
            </a:r>
            <a:r>
              <a:rPr kumimoji="1" lang="en-US" altLang="ja-JP" b="1" u="sng" dirty="0">
                <a:solidFill>
                  <a:schemeClr val="accent5">
                    <a:lumMod val="75000"/>
                  </a:schemeClr>
                </a:solidFill>
              </a:rPr>
              <a:t>1</a:t>
            </a:r>
            <a:r>
              <a:rPr kumimoji="1" lang="ja-JP" altLang="en-US" dirty="0"/>
              <a:t>・集合・点呼・現場確認</a:t>
            </a:r>
            <a:endParaRPr kumimoji="1" lang="en-US" altLang="ja-JP" dirty="0"/>
          </a:p>
          <a:p>
            <a:pPr marL="285750" indent="-285750">
              <a:buFont typeface="Wingdings" panose="05000000000000000000" pitchFamily="2" charset="2"/>
              <a:buChar char="p"/>
            </a:pPr>
            <a:r>
              <a:rPr lang="ja-JP" altLang="en-US" dirty="0"/>
              <a:t>体験訓練　</a:t>
            </a:r>
            <a:endParaRPr lang="en-US" altLang="ja-JP" dirty="0"/>
          </a:p>
          <a:p>
            <a:pPr marL="285750" indent="-285750">
              <a:buFont typeface="Wingdings" panose="05000000000000000000" pitchFamily="2" charset="2"/>
              <a:buChar char="p"/>
            </a:pPr>
            <a:endParaRPr lang="en-US" altLang="ja-JP" dirty="0"/>
          </a:p>
          <a:p>
            <a:pPr marL="285750" indent="-285750">
              <a:buFont typeface="Wingdings" panose="05000000000000000000" pitchFamily="2" charset="2"/>
              <a:buChar char="p"/>
            </a:pPr>
            <a:endParaRPr lang="en-US" altLang="ja-JP" dirty="0"/>
          </a:p>
          <a:p>
            <a:pPr marL="285750" indent="-285750">
              <a:buFont typeface="Wingdings" panose="05000000000000000000" pitchFamily="2" charset="2"/>
              <a:buChar char="p"/>
            </a:pPr>
            <a:endParaRPr lang="en-US" altLang="ja-JP" dirty="0"/>
          </a:p>
          <a:p>
            <a:pPr marL="285750" indent="-285750">
              <a:buFont typeface="Wingdings" panose="05000000000000000000" pitchFamily="2" charset="2"/>
              <a:buChar char="p"/>
            </a:pPr>
            <a:endParaRPr lang="en-US" altLang="ja-JP" dirty="0"/>
          </a:p>
          <a:p>
            <a:pPr marL="285750" indent="-285750">
              <a:buFont typeface="Wingdings" panose="05000000000000000000" pitchFamily="2" charset="2"/>
              <a:buChar char="p"/>
            </a:pPr>
            <a:r>
              <a:rPr lang="ja-JP" altLang="en-US" dirty="0"/>
              <a:t>非常持ち出しグッズコンテスト→</a:t>
            </a:r>
            <a:r>
              <a:rPr lang="ja-JP" altLang="en-US" b="1" u="sng" dirty="0">
                <a:solidFill>
                  <a:schemeClr val="accent5">
                    <a:lumMod val="75000"/>
                  </a:schemeClr>
                </a:solidFill>
              </a:rPr>
              <a:t>家族対抗＊</a:t>
            </a:r>
            <a:r>
              <a:rPr lang="en-US" altLang="ja-JP" b="1" u="sng" dirty="0">
                <a:solidFill>
                  <a:schemeClr val="accent5">
                    <a:lumMod val="75000"/>
                  </a:schemeClr>
                </a:solidFill>
              </a:rPr>
              <a:t>3</a:t>
            </a:r>
          </a:p>
          <a:p>
            <a:pPr marL="285750" indent="-285750">
              <a:buFont typeface="Wingdings" panose="05000000000000000000" pitchFamily="2" charset="2"/>
              <a:buChar char="p"/>
            </a:pPr>
            <a:r>
              <a:rPr lang="ja-JP" altLang="en-US" b="1" u="sng" dirty="0">
                <a:solidFill>
                  <a:schemeClr val="accent5">
                    <a:lumMod val="75000"/>
                  </a:schemeClr>
                </a:solidFill>
              </a:rPr>
              <a:t>ドリンク無料券配布</a:t>
            </a:r>
            <a:r>
              <a:rPr lang="ja-JP" altLang="en-US" dirty="0"/>
              <a:t>　</a:t>
            </a:r>
            <a:endParaRPr kumimoji="1" lang="ja-JP" altLang="en-US" dirty="0"/>
          </a:p>
        </p:txBody>
      </p:sp>
      <p:sp>
        <p:nvSpPr>
          <p:cNvPr id="8" name="テキスト ボックス 7"/>
          <p:cNvSpPr txBox="1"/>
          <p:nvPr/>
        </p:nvSpPr>
        <p:spPr>
          <a:xfrm>
            <a:off x="5788549" y="2174328"/>
            <a:ext cx="4643562" cy="923330"/>
          </a:xfrm>
          <a:prstGeom prst="rect">
            <a:avLst/>
          </a:prstGeom>
          <a:noFill/>
        </p:spPr>
        <p:txBody>
          <a:bodyPr wrap="square" rtlCol="0">
            <a:spAutoFit/>
          </a:bodyPr>
          <a:lstStyle/>
          <a:p>
            <a:pPr marL="285750" indent="-285750">
              <a:buFont typeface="Wingdings" panose="05000000000000000000" pitchFamily="2" charset="2"/>
              <a:buChar char="ü"/>
            </a:pPr>
            <a:r>
              <a:rPr kumimoji="1" lang="ja-JP" altLang="en-US" dirty="0"/>
              <a:t>初期消火→　</a:t>
            </a:r>
            <a:r>
              <a:rPr kumimoji="1" lang="ja-JP" altLang="en-US" b="1" u="sng" dirty="0">
                <a:solidFill>
                  <a:schemeClr val="accent5">
                    <a:lumMod val="75000"/>
                  </a:schemeClr>
                </a:solidFill>
              </a:rPr>
              <a:t>班対抗“的当て”競争＊</a:t>
            </a:r>
            <a:r>
              <a:rPr kumimoji="1" lang="en-US" altLang="ja-JP" b="1" u="sng" dirty="0">
                <a:solidFill>
                  <a:schemeClr val="accent5">
                    <a:lumMod val="75000"/>
                  </a:schemeClr>
                </a:solidFill>
              </a:rPr>
              <a:t>2</a:t>
            </a:r>
          </a:p>
          <a:p>
            <a:pPr marL="285750" indent="-285750">
              <a:buFont typeface="Wingdings" panose="05000000000000000000" pitchFamily="2" charset="2"/>
              <a:buChar char="ü"/>
            </a:pPr>
            <a:r>
              <a:rPr lang="ja-JP" altLang="en-US" dirty="0"/>
              <a:t>ＡＥＤ</a:t>
            </a:r>
            <a:endParaRPr lang="en-US" altLang="ja-JP" dirty="0"/>
          </a:p>
          <a:p>
            <a:pPr marL="285750" indent="-285750">
              <a:buFont typeface="Wingdings" panose="05000000000000000000" pitchFamily="2" charset="2"/>
              <a:buChar char="ü"/>
            </a:pPr>
            <a:r>
              <a:rPr kumimoji="1" lang="ja-JP" altLang="en-US" dirty="0"/>
              <a:t>煙体験</a:t>
            </a:r>
            <a:endParaRPr kumimoji="1" lang="en-US" altLang="ja-JP" dirty="0"/>
          </a:p>
        </p:txBody>
      </p:sp>
      <p:sp>
        <p:nvSpPr>
          <p:cNvPr id="9" name="テキスト ボックス 8"/>
          <p:cNvSpPr txBox="1"/>
          <p:nvPr/>
        </p:nvSpPr>
        <p:spPr>
          <a:xfrm>
            <a:off x="4269850" y="3892894"/>
            <a:ext cx="6999032" cy="1200329"/>
          </a:xfrm>
          <a:prstGeom prst="rect">
            <a:avLst/>
          </a:prstGeom>
          <a:noFill/>
        </p:spPr>
        <p:txBody>
          <a:bodyPr wrap="none" rtlCol="0">
            <a:spAutoFit/>
          </a:bodyPr>
          <a:lstStyle/>
          <a:p>
            <a:r>
              <a:rPr lang="ja-JP" altLang="en-US" dirty="0">
                <a:solidFill>
                  <a:schemeClr val="accent5">
                    <a:lumMod val="75000"/>
                  </a:schemeClr>
                </a:solidFill>
              </a:rPr>
              <a:t>＊</a:t>
            </a:r>
            <a:r>
              <a:rPr lang="en-US" altLang="ja-JP" dirty="0">
                <a:solidFill>
                  <a:schemeClr val="accent5">
                    <a:lumMod val="75000"/>
                  </a:schemeClr>
                </a:solidFill>
              </a:rPr>
              <a:t>1</a:t>
            </a:r>
            <a:r>
              <a:rPr lang="ja-JP" altLang="en-US" dirty="0"/>
              <a:t>：安否確認旗の掲示率を班毎に競う（</a:t>
            </a:r>
            <a:r>
              <a:rPr lang="ja-JP" altLang="en-US" sz="1400" dirty="0"/>
              <a:t>掲示確認は毎年実施している</a:t>
            </a:r>
            <a:r>
              <a:rPr lang="ja-JP" altLang="en-US" dirty="0"/>
              <a:t>）</a:t>
            </a:r>
            <a:endParaRPr lang="en-US" altLang="ja-JP" dirty="0"/>
          </a:p>
          <a:p>
            <a:r>
              <a:rPr lang="ja-JP" altLang="en-US" dirty="0">
                <a:solidFill>
                  <a:schemeClr val="accent5">
                    <a:lumMod val="75000"/>
                  </a:schemeClr>
                </a:solidFill>
              </a:rPr>
              <a:t>＊</a:t>
            </a:r>
            <a:r>
              <a:rPr lang="en-US" altLang="ja-JP" dirty="0">
                <a:solidFill>
                  <a:schemeClr val="accent5">
                    <a:lumMod val="75000"/>
                  </a:schemeClr>
                </a:solidFill>
              </a:rPr>
              <a:t>2</a:t>
            </a:r>
            <a:r>
              <a:rPr lang="ja-JP" altLang="en-US" dirty="0"/>
              <a:t>：的を水消火器で早く倒す（各班代表１チームづつ</a:t>
            </a:r>
            <a:endParaRPr lang="en-US" altLang="ja-JP" dirty="0"/>
          </a:p>
          <a:p>
            <a:r>
              <a:rPr lang="ja-JP" altLang="en-US" dirty="0">
                <a:solidFill>
                  <a:schemeClr val="accent5">
                    <a:lumMod val="75000"/>
                  </a:schemeClr>
                </a:solidFill>
              </a:rPr>
              <a:t>＊</a:t>
            </a:r>
            <a:r>
              <a:rPr lang="en-US" altLang="ja-JP" dirty="0">
                <a:solidFill>
                  <a:schemeClr val="accent5">
                    <a:lumMod val="75000"/>
                  </a:schemeClr>
                </a:solidFill>
              </a:rPr>
              <a:t>3</a:t>
            </a:r>
            <a:r>
              <a:rPr lang="ja-JP" altLang="en-US" dirty="0"/>
              <a:t>：各家庭自慢の持ち出し品アイデア</a:t>
            </a:r>
            <a:r>
              <a:rPr lang="en-US" altLang="ja-JP" sz="1400" dirty="0"/>
              <a:t>(</a:t>
            </a:r>
            <a:r>
              <a:rPr lang="ja-JP" altLang="en-US" sz="1400" dirty="0"/>
              <a:t>事前仕込み）</a:t>
            </a:r>
            <a:r>
              <a:rPr lang="ja-JP" altLang="en-US" dirty="0"/>
              <a:t>を紹介し投票で</a:t>
            </a:r>
            <a:endParaRPr lang="en-US" altLang="ja-JP" dirty="0"/>
          </a:p>
          <a:p>
            <a:r>
              <a:rPr lang="ja-JP" altLang="en-US" dirty="0"/>
              <a:t>　　  優秀賞、アイデア賞等を決める</a:t>
            </a:r>
            <a:endParaRPr lang="en-US" altLang="ja-JP" dirty="0"/>
          </a:p>
        </p:txBody>
      </p:sp>
      <p:sp>
        <p:nvSpPr>
          <p:cNvPr id="10" name="テキスト ボックス 9"/>
          <p:cNvSpPr txBox="1"/>
          <p:nvPr/>
        </p:nvSpPr>
        <p:spPr>
          <a:xfrm>
            <a:off x="1084200" y="6082748"/>
            <a:ext cx="10381368" cy="523220"/>
          </a:xfrm>
          <a:prstGeom prst="rect">
            <a:avLst/>
          </a:prstGeom>
          <a:noFill/>
        </p:spPr>
        <p:txBody>
          <a:bodyPr wrap="none" rtlCol="0">
            <a:spAutoFit/>
          </a:bodyPr>
          <a:lstStyle/>
          <a:p>
            <a:r>
              <a:rPr kumimoji="1" lang="ja-JP" altLang="en-US" sz="2800" u="sng" dirty="0">
                <a:solidFill>
                  <a:schemeClr val="accent5">
                    <a:lumMod val="75000"/>
                  </a:schemeClr>
                </a:solidFill>
              </a:rPr>
              <a:t>“結果を第</a:t>
            </a:r>
            <a:r>
              <a:rPr kumimoji="1" lang="en-US" altLang="ja-JP" sz="2800" u="sng" dirty="0">
                <a:solidFill>
                  <a:schemeClr val="accent5">
                    <a:lumMod val="75000"/>
                  </a:schemeClr>
                </a:solidFill>
              </a:rPr>
              <a:t>2</a:t>
            </a:r>
            <a:r>
              <a:rPr kumimoji="1" lang="ja-JP" altLang="en-US" sz="2800" u="sng" dirty="0">
                <a:solidFill>
                  <a:schemeClr val="accent5">
                    <a:lumMod val="75000"/>
                  </a:schemeClr>
                </a:solidFill>
              </a:rPr>
              <a:t>部で発表”する事により動員をつなげる・盛り上げる</a:t>
            </a:r>
          </a:p>
        </p:txBody>
      </p:sp>
      <p:sp>
        <p:nvSpPr>
          <p:cNvPr id="12" name="下矢印 11"/>
          <p:cNvSpPr/>
          <p:nvPr/>
        </p:nvSpPr>
        <p:spPr>
          <a:xfrm>
            <a:off x="5667253" y="5369290"/>
            <a:ext cx="640158" cy="5999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93418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375252" y="506340"/>
            <a:ext cx="1980029" cy="416012"/>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4492487" y="328059"/>
            <a:ext cx="2236510" cy="400110"/>
          </a:xfrm>
          <a:prstGeom prst="rect">
            <a:avLst/>
          </a:prstGeom>
          <a:noFill/>
          <a:ln>
            <a:solidFill>
              <a:schemeClr val="tx1"/>
            </a:solidFill>
          </a:ln>
          <a:effectLst>
            <a:outerShdw blurRad="50800" dist="38100" dir="2700000" algn="tl" rotWithShape="0">
              <a:prstClr val="black">
                <a:alpha val="40000"/>
              </a:prstClr>
            </a:outerShdw>
          </a:effectLst>
        </p:spPr>
        <p:txBody>
          <a:bodyPr wrap="none" rtlCol="0">
            <a:spAutoFit/>
          </a:bodyPr>
          <a:lstStyle/>
          <a:p>
            <a:r>
              <a:rPr kumimoji="1" lang="ja-JP" altLang="en-US" sz="2000" b="1" dirty="0"/>
              <a:t>実施内容２（案）</a:t>
            </a:r>
          </a:p>
        </p:txBody>
      </p:sp>
      <p:sp>
        <p:nvSpPr>
          <p:cNvPr id="6" name="テキスト ボックス 5"/>
          <p:cNvSpPr txBox="1"/>
          <p:nvPr/>
        </p:nvSpPr>
        <p:spPr>
          <a:xfrm>
            <a:off x="612698" y="1423282"/>
            <a:ext cx="3704860" cy="1231106"/>
          </a:xfrm>
          <a:prstGeom prst="rect">
            <a:avLst/>
          </a:prstGeom>
          <a:noFill/>
        </p:spPr>
        <p:txBody>
          <a:bodyPr wrap="none" rtlCol="0">
            <a:spAutoFit/>
          </a:bodyPr>
          <a:lstStyle/>
          <a:p>
            <a:r>
              <a:rPr kumimoji="1" lang="ja-JP" altLang="en-US" sz="2000" b="1" dirty="0"/>
              <a:t>第二部（午前</a:t>
            </a:r>
            <a:r>
              <a:rPr lang="en-US" altLang="ja-JP" sz="2000" b="1" dirty="0"/>
              <a:t>11</a:t>
            </a:r>
            <a:r>
              <a:rPr kumimoji="1" lang="ja-JP" altLang="en-US" sz="2000" b="1" dirty="0"/>
              <a:t>時～午後</a:t>
            </a:r>
            <a:r>
              <a:rPr kumimoji="1" lang="en-US" altLang="ja-JP" sz="2000" b="1" dirty="0"/>
              <a:t>3</a:t>
            </a:r>
            <a:r>
              <a:rPr kumimoji="1" lang="ja-JP" altLang="en-US" sz="2000" b="1" dirty="0"/>
              <a:t>時）</a:t>
            </a:r>
            <a:endParaRPr kumimoji="1" lang="en-US" altLang="ja-JP" sz="2000" b="1" dirty="0"/>
          </a:p>
          <a:p>
            <a:endParaRPr lang="en-US" altLang="ja-JP" b="1" dirty="0"/>
          </a:p>
          <a:p>
            <a:r>
              <a:rPr kumimoji="1" lang="ja-JP" altLang="en-US" b="1" dirty="0"/>
              <a:t>於　新宿北公園または</a:t>
            </a:r>
            <a:endParaRPr kumimoji="1" lang="en-US" altLang="ja-JP" b="1" dirty="0"/>
          </a:p>
          <a:p>
            <a:r>
              <a:rPr lang="ja-JP" altLang="en-US" b="1" dirty="0"/>
              <a:t>　　自治会館前</a:t>
            </a:r>
            <a:endParaRPr kumimoji="1" lang="ja-JP" altLang="en-US" b="1" dirty="0"/>
          </a:p>
        </p:txBody>
      </p:sp>
      <p:sp>
        <p:nvSpPr>
          <p:cNvPr id="7" name="正方形/長方形 6"/>
          <p:cNvSpPr/>
          <p:nvPr/>
        </p:nvSpPr>
        <p:spPr>
          <a:xfrm>
            <a:off x="4269849" y="1423282"/>
            <a:ext cx="6671146" cy="29135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4365267" y="1536387"/>
            <a:ext cx="6474849" cy="3970318"/>
          </a:xfrm>
          <a:prstGeom prst="rect">
            <a:avLst/>
          </a:prstGeom>
          <a:noFill/>
        </p:spPr>
        <p:txBody>
          <a:bodyPr wrap="none" rtlCol="0">
            <a:spAutoFit/>
          </a:bodyPr>
          <a:lstStyle/>
          <a:p>
            <a:pPr marL="285750" indent="-285750">
              <a:buFont typeface="Wingdings" panose="05000000000000000000" pitchFamily="2" charset="2"/>
              <a:buChar char="p"/>
            </a:pPr>
            <a:r>
              <a:rPr kumimoji="1" lang="ja-JP" altLang="en-US" b="1" dirty="0"/>
              <a:t>防災訓練表彰式</a:t>
            </a:r>
            <a:r>
              <a:rPr kumimoji="1" lang="ja-JP" altLang="en-US" dirty="0"/>
              <a:t>：</a:t>
            </a:r>
            <a:r>
              <a:rPr kumimoji="1" lang="ja-JP" altLang="en-US" b="1" dirty="0">
                <a:solidFill>
                  <a:schemeClr val="accent5">
                    <a:lumMod val="75000"/>
                  </a:schemeClr>
                </a:solidFill>
              </a:rPr>
              <a:t>安否確認旗</a:t>
            </a:r>
            <a:r>
              <a:rPr kumimoji="1" lang="ja-JP" altLang="en-US" dirty="0"/>
              <a:t>・</a:t>
            </a:r>
            <a:r>
              <a:rPr lang="ja-JP" altLang="en-US" b="1" dirty="0">
                <a:solidFill>
                  <a:schemeClr val="accent5">
                    <a:lumMod val="75000"/>
                  </a:schemeClr>
                </a:solidFill>
              </a:rPr>
              <a:t>的当て競争・家族賞の各賞</a:t>
            </a:r>
            <a:endParaRPr lang="en-US" altLang="ja-JP" b="1" dirty="0">
              <a:solidFill>
                <a:schemeClr val="accent5">
                  <a:lumMod val="75000"/>
                </a:schemeClr>
              </a:solidFill>
            </a:endParaRPr>
          </a:p>
          <a:p>
            <a:pPr marL="285750" indent="-285750">
              <a:buFont typeface="Wingdings" panose="05000000000000000000" pitchFamily="2" charset="2"/>
              <a:buChar char="p"/>
            </a:pPr>
            <a:endParaRPr kumimoji="1" lang="en-US" altLang="ja-JP" dirty="0"/>
          </a:p>
          <a:p>
            <a:pPr marL="285750" indent="-285750">
              <a:buFont typeface="Wingdings" panose="05000000000000000000" pitchFamily="2" charset="2"/>
              <a:buChar char="p"/>
            </a:pPr>
            <a:r>
              <a:rPr lang="ja-JP" altLang="en-US" b="1" dirty="0"/>
              <a:t>炊き出し・飲料</a:t>
            </a:r>
            <a:r>
              <a:rPr lang="ja-JP" altLang="en-US" dirty="0"/>
              <a:t>：焼きそば・トン汁等</a:t>
            </a:r>
            <a:r>
              <a:rPr lang="ja-JP" altLang="en-US" b="1" dirty="0"/>
              <a:t>加熱</a:t>
            </a:r>
            <a:r>
              <a:rPr lang="ja-JP" altLang="en-US" dirty="0"/>
              <a:t>するメニュー</a:t>
            </a:r>
            <a:endParaRPr lang="en-US" altLang="ja-JP" dirty="0"/>
          </a:p>
          <a:p>
            <a:pPr marL="285750" indent="-285750">
              <a:buFont typeface="Wingdings" panose="05000000000000000000" pitchFamily="2" charset="2"/>
              <a:buChar char="p"/>
            </a:pPr>
            <a:endParaRPr lang="en-US" altLang="ja-JP" dirty="0"/>
          </a:p>
          <a:p>
            <a:pPr marL="285750" indent="-285750">
              <a:buFont typeface="Wingdings" panose="05000000000000000000" pitchFamily="2" charset="2"/>
              <a:buChar char="p"/>
            </a:pPr>
            <a:r>
              <a:rPr lang="ja-JP" altLang="en-US" b="1" dirty="0"/>
              <a:t>非常食試食会</a:t>
            </a:r>
            <a:r>
              <a:rPr lang="ja-JP" altLang="en-US" dirty="0"/>
              <a:t>：市から提供される非常食</a:t>
            </a:r>
            <a:endParaRPr lang="en-US" altLang="ja-JP" dirty="0"/>
          </a:p>
          <a:p>
            <a:endParaRPr lang="en-US" altLang="ja-JP" dirty="0"/>
          </a:p>
          <a:p>
            <a:pPr marL="285750" indent="-285750">
              <a:buFont typeface="Wingdings" panose="05000000000000000000" pitchFamily="2" charset="2"/>
              <a:buChar char="p"/>
            </a:pPr>
            <a:r>
              <a:rPr lang="ja-JP" altLang="en-US" b="1" dirty="0"/>
              <a:t>演芸大会</a:t>
            </a:r>
            <a:r>
              <a:rPr lang="ja-JP" altLang="en-US" dirty="0"/>
              <a:t>：つくし会・同好会（踊り等）</a:t>
            </a:r>
            <a:endParaRPr lang="en-US" altLang="ja-JP" dirty="0"/>
          </a:p>
          <a:p>
            <a:pPr marL="285750" indent="-285750">
              <a:buFont typeface="Wingdings" panose="05000000000000000000" pitchFamily="2" charset="2"/>
              <a:buChar char="p"/>
            </a:pPr>
            <a:endParaRPr lang="en-US" altLang="ja-JP" dirty="0"/>
          </a:p>
          <a:p>
            <a:pPr marL="285750" indent="-285750">
              <a:buFont typeface="Wingdings" panose="05000000000000000000" pitchFamily="2" charset="2"/>
              <a:buChar char="p"/>
            </a:pPr>
            <a:r>
              <a:rPr lang="ja-JP" altLang="en-US" b="1" dirty="0"/>
              <a:t>子供用ゲーム</a:t>
            </a:r>
            <a:r>
              <a:rPr lang="ja-JP" altLang="en-US" dirty="0"/>
              <a:t>：お菓子の掴みどり・輪投げ等</a:t>
            </a:r>
            <a:endParaRPr lang="en-US" altLang="ja-JP" dirty="0"/>
          </a:p>
          <a:p>
            <a:pPr marL="285750" indent="-285750">
              <a:buFont typeface="Wingdings" panose="05000000000000000000" pitchFamily="2" charset="2"/>
              <a:buChar char="p"/>
            </a:pPr>
            <a:endParaRPr lang="en-US" altLang="ja-JP" dirty="0"/>
          </a:p>
          <a:p>
            <a:pPr marL="285750" indent="-285750">
              <a:buFont typeface="Wingdings" panose="05000000000000000000" pitchFamily="2" charset="2"/>
              <a:buChar char="p"/>
            </a:pPr>
            <a:endParaRPr lang="en-US" altLang="ja-JP" dirty="0"/>
          </a:p>
          <a:p>
            <a:pPr marL="285750" indent="-285750">
              <a:buFont typeface="Wingdings" panose="05000000000000000000" pitchFamily="2" charset="2"/>
              <a:buChar char="p"/>
            </a:pPr>
            <a:endParaRPr lang="en-US" altLang="ja-JP" dirty="0"/>
          </a:p>
          <a:p>
            <a:pPr marL="285750" indent="-285750">
              <a:buFont typeface="Wingdings" panose="05000000000000000000" pitchFamily="2" charset="2"/>
              <a:buChar char="p"/>
            </a:pPr>
            <a:endParaRPr lang="en-US" altLang="ja-JP" dirty="0"/>
          </a:p>
          <a:p>
            <a:pPr marL="285750" indent="-285750">
              <a:buFont typeface="Wingdings" panose="05000000000000000000" pitchFamily="2" charset="2"/>
              <a:buChar char="p"/>
            </a:pPr>
            <a:endParaRPr lang="en-US" altLang="ja-JP" dirty="0"/>
          </a:p>
        </p:txBody>
      </p:sp>
      <p:sp>
        <p:nvSpPr>
          <p:cNvPr id="10" name="テキスト ボックス 9"/>
          <p:cNvSpPr txBox="1"/>
          <p:nvPr/>
        </p:nvSpPr>
        <p:spPr>
          <a:xfrm>
            <a:off x="1026213" y="4950914"/>
            <a:ext cx="9026830" cy="1815882"/>
          </a:xfrm>
          <a:prstGeom prst="rect">
            <a:avLst/>
          </a:prstGeom>
          <a:noFill/>
        </p:spPr>
        <p:txBody>
          <a:bodyPr wrap="none" rtlCol="0">
            <a:spAutoFit/>
          </a:bodyPr>
          <a:lstStyle/>
          <a:p>
            <a:pPr marL="285750" indent="-285750">
              <a:buFont typeface="Arial" panose="020B0604020202020204" pitchFamily="34" charset="0"/>
              <a:buChar char="•"/>
            </a:pPr>
            <a:r>
              <a:rPr lang="ja-JP" altLang="en-US" sz="1600" b="1" dirty="0"/>
              <a:t>申請</a:t>
            </a:r>
            <a:r>
              <a:rPr kumimoji="1" lang="ja-JP" altLang="en-US" sz="1600" b="1" dirty="0"/>
              <a:t>関係</a:t>
            </a:r>
            <a:r>
              <a:rPr kumimoji="1" lang="ja-JP" altLang="en-US" sz="1600" dirty="0"/>
              <a:t>：</a:t>
            </a:r>
            <a:r>
              <a:rPr kumimoji="1" lang="ja-JP" altLang="en-US" sz="1600" u="sng" dirty="0"/>
              <a:t>保健所は不要（確認済）</a:t>
            </a:r>
            <a:r>
              <a:rPr kumimoji="1" lang="en-US" altLang="ja-JP" sz="1600" dirty="0"/>
              <a:t>,</a:t>
            </a:r>
            <a:r>
              <a:rPr kumimoji="1" lang="ja-JP" altLang="en-US" sz="1600" dirty="0"/>
              <a:t>コンロ等火器使用は消防署の許可（消火器の設置等）</a:t>
            </a:r>
            <a:endParaRPr kumimoji="1" lang="en-US" altLang="ja-JP" sz="1600" dirty="0"/>
          </a:p>
          <a:p>
            <a:r>
              <a:rPr lang="ja-JP" altLang="en-US" sz="1600" dirty="0"/>
              <a:t>　公園使用の場合は市公園緑地課申請が必要。</a:t>
            </a:r>
            <a:endParaRPr lang="en-US" altLang="ja-JP" sz="1600" dirty="0"/>
          </a:p>
          <a:p>
            <a:endParaRPr lang="en-US" altLang="ja-JP" sz="1600" dirty="0"/>
          </a:p>
          <a:p>
            <a:pPr marL="285750" indent="-285750">
              <a:buFont typeface="Arial" panose="020B0604020202020204" pitchFamily="34" charset="0"/>
              <a:buChar char="•"/>
            </a:pPr>
            <a:r>
              <a:rPr kumimoji="1" lang="ja-JP" altLang="en-US" sz="1600" b="1" dirty="0"/>
              <a:t>運営</a:t>
            </a:r>
            <a:r>
              <a:rPr kumimoji="1" lang="ja-JP" altLang="en-US" sz="1600" dirty="0"/>
              <a:t>：“ふれあいネット”、“つくし会”にご協力をお願いする。→全体参加、盛り上げ効果大</a:t>
            </a:r>
            <a:endParaRPr kumimoji="1" lang="en-US" altLang="ja-JP" sz="1600" dirty="0"/>
          </a:p>
          <a:p>
            <a:pPr marL="285750" indent="-285750">
              <a:buFont typeface="Arial" panose="020B0604020202020204" pitchFamily="34" charset="0"/>
              <a:buChar char="•"/>
            </a:pPr>
            <a:endParaRPr kumimoji="1" lang="en-US" altLang="ja-JP" sz="1600" dirty="0"/>
          </a:p>
          <a:p>
            <a:pPr marL="285750" indent="-285750">
              <a:buFont typeface="Arial" panose="020B0604020202020204" pitchFamily="34" charset="0"/>
              <a:buChar char="•"/>
            </a:pPr>
            <a:r>
              <a:rPr lang="ja-JP" altLang="en-US" sz="1600" dirty="0"/>
              <a:t>コンビニや商店に出店を依頼する事も可能（シティア自治会の例）</a:t>
            </a:r>
            <a:endParaRPr kumimoji="1" lang="en-US" altLang="ja-JP" sz="1600" dirty="0"/>
          </a:p>
          <a:p>
            <a:pPr marL="285750" indent="-285750">
              <a:buFont typeface="Arial" panose="020B0604020202020204" pitchFamily="34" charset="0"/>
              <a:buChar char="•"/>
            </a:pPr>
            <a:endParaRPr kumimoji="1" lang="ja-JP" altLang="en-US" sz="1600" dirty="0"/>
          </a:p>
        </p:txBody>
      </p:sp>
      <p:sp>
        <p:nvSpPr>
          <p:cNvPr id="12" name="テキスト ボックス 11"/>
          <p:cNvSpPr txBox="1"/>
          <p:nvPr/>
        </p:nvSpPr>
        <p:spPr>
          <a:xfrm>
            <a:off x="667910" y="2759004"/>
            <a:ext cx="2877711" cy="307777"/>
          </a:xfrm>
          <a:prstGeom prst="rect">
            <a:avLst/>
          </a:prstGeom>
          <a:noFill/>
        </p:spPr>
        <p:txBody>
          <a:bodyPr wrap="none" rtlCol="0">
            <a:spAutoFit/>
          </a:bodyPr>
          <a:lstStyle/>
          <a:p>
            <a:r>
              <a:rPr kumimoji="1" lang="ja-JP" altLang="en-US" sz="1400" dirty="0"/>
              <a:t>＊運営上は自治会館前の方が便利</a:t>
            </a:r>
          </a:p>
        </p:txBody>
      </p:sp>
    </p:spTree>
    <p:extLst>
      <p:ext uri="{BB962C8B-B14F-4D97-AF65-F5344CB8AC3E}">
        <p14:creationId xmlns:p14="http://schemas.microsoft.com/office/powerpoint/2010/main" val="2866271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294198" y="1063487"/>
            <a:ext cx="11897802" cy="47310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3705308" y="763325"/>
            <a:ext cx="3546282" cy="62020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8318390" y="2384066"/>
            <a:ext cx="3546282" cy="62020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4232745" y="2384066"/>
            <a:ext cx="3546282" cy="62020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463826" y="2405270"/>
            <a:ext cx="3546282" cy="62020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4462786" y="899277"/>
            <a:ext cx="2031325" cy="369332"/>
          </a:xfrm>
          <a:prstGeom prst="rect">
            <a:avLst/>
          </a:prstGeom>
          <a:noFill/>
        </p:spPr>
        <p:txBody>
          <a:bodyPr wrap="none" rtlCol="0">
            <a:spAutoFit/>
          </a:bodyPr>
          <a:lstStyle/>
          <a:p>
            <a:r>
              <a:rPr kumimoji="1" lang="ja-JP" altLang="en-US" dirty="0"/>
              <a:t>松園自治会役員会</a:t>
            </a:r>
          </a:p>
        </p:txBody>
      </p:sp>
      <p:sp>
        <p:nvSpPr>
          <p:cNvPr id="10" name="テキスト ボックス 9"/>
          <p:cNvSpPr txBox="1"/>
          <p:nvPr/>
        </p:nvSpPr>
        <p:spPr>
          <a:xfrm>
            <a:off x="1439185" y="2530705"/>
            <a:ext cx="877163" cy="369332"/>
          </a:xfrm>
          <a:prstGeom prst="rect">
            <a:avLst/>
          </a:prstGeom>
          <a:noFill/>
        </p:spPr>
        <p:txBody>
          <a:bodyPr wrap="none" rtlCol="0">
            <a:spAutoFit/>
          </a:bodyPr>
          <a:lstStyle/>
          <a:p>
            <a:r>
              <a:rPr kumimoji="1" lang="ja-JP" altLang="en-US" dirty="0"/>
              <a:t>防災会</a:t>
            </a:r>
          </a:p>
        </p:txBody>
      </p:sp>
      <p:sp>
        <p:nvSpPr>
          <p:cNvPr id="11" name="テキスト ボックス 10"/>
          <p:cNvSpPr txBox="1"/>
          <p:nvPr/>
        </p:nvSpPr>
        <p:spPr>
          <a:xfrm>
            <a:off x="4921857" y="2530705"/>
            <a:ext cx="1800493" cy="369332"/>
          </a:xfrm>
          <a:prstGeom prst="rect">
            <a:avLst/>
          </a:prstGeom>
          <a:noFill/>
        </p:spPr>
        <p:txBody>
          <a:bodyPr wrap="none" rtlCol="0">
            <a:spAutoFit/>
          </a:bodyPr>
          <a:lstStyle/>
          <a:p>
            <a:r>
              <a:rPr kumimoji="1" lang="ja-JP" altLang="en-US" dirty="0"/>
              <a:t>ふれあいネット</a:t>
            </a:r>
          </a:p>
        </p:txBody>
      </p:sp>
      <p:sp>
        <p:nvSpPr>
          <p:cNvPr id="12" name="テキスト ボックス 11"/>
          <p:cNvSpPr txBox="1"/>
          <p:nvPr/>
        </p:nvSpPr>
        <p:spPr>
          <a:xfrm>
            <a:off x="9537533" y="2530705"/>
            <a:ext cx="1107996" cy="369332"/>
          </a:xfrm>
          <a:prstGeom prst="rect">
            <a:avLst/>
          </a:prstGeom>
          <a:noFill/>
        </p:spPr>
        <p:txBody>
          <a:bodyPr wrap="none" rtlCol="0">
            <a:spAutoFit/>
          </a:bodyPr>
          <a:lstStyle/>
          <a:p>
            <a:r>
              <a:rPr kumimoji="1" lang="ja-JP" altLang="en-US" dirty="0"/>
              <a:t>つくし会</a:t>
            </a:r>
          </a:p>
        </p:txBody>
      </p:sp>
      <p:sp>
        <p:nvSpPr>
          <p:cNvPr id="13" name="テキスト ボックス 12"/>
          <p:cNvSpPr txBox="1"/>
          <p:nvPr/>
        </p:nvSpPr>
        <p:spPr>
          <a:xfrm>
            <a:off x="1962496" y="1556936"/>
            <a:ext cx="8267007" cy="369332"/>
          </a:xfrm>
          <a:prstGeom prst="rect">
            <a:avLst/>
          </a:prstGeom>
          <a:noFill/>
        </p:spPr>
        <p:txBody>
          <a:bodyPr wrap="none" rtlCol="0">
            <a:spAutoFit/>
          </a:bodyPr>
          <a:lstStyle/>
          <a:p>
            <a:r>
              <a:rPr kumimoji="1" lang="ja-JP" altLang="en-US" dirty="0"/>
              <a:t>主催・全体統括・</a:t>
            </a:r>
            <a:r>
              <a:rPr kumimoji="1" lang="en-US" altLang="ja-JP" dirty="0"/>
              <a:t>2</a:t>
            </a:r>
            <a:r>
              <a:rPr kumimoji="1" lang="ja-JP" altLang="en-US" dirty="0"/>
              <a:t>部会場設営</a:t>
            </a:r>
            <a:r>
              <a:rPr kumimoji="1" lang="en-US" altLang="ja-JP" dirty="0"/>
              <a:t>/</a:t>
            </a:r>
            <a:r>
              <a:rPr lang="ja-JP" altLang="en-US" dirty="0"/>
              <a:t>進行</a:t>
            </a:r>
            <a:r>
              <a:rPr lang="en-US" altLang="ja-JP" dirty="0"/>
              <a:t>/</a:t>
            </a:r>
            <a:r>
              <a:rPr kumimoji="1" lang="ja-JP" altLang="en-US" dirty="0"/>
              <a:t>予算・広報統括</a:t>
            </a:r>
            <a:r>
              <a:rPr kumimoji="1" lang="en-US" altLang="ja-JP" dirty="0"/>
              <a:t>/</a:t>
            </a:r>
            <a:r>
              <a:rPr lang="ja-JP" altLang="en-US" dirty="0"/>
              <a:t>くじ引き・輪投げブース</a:t>
            </a:r>
            <a:endParaRPr kumimoji="1" lang="ja-JP" altLang="en-US" dirty="0"/>
          </a:p>
        </p:txBody>
      </p:sp>
      <p:sp>
        <p:nvSpPr>
          <p:cNvPr id="14" name="テキスト ボックス 13"/>
          <p:cNvSpPr txBox="1"/>
          <p:nvPr/>
        </p:nvSpPr>
        <p:spPr>
          <a:xfrm>
            <a:off x="548640" y="3458817"/>
            <a:ext cx="4108817" cy="2031325"/>
          </a:xfrm>
          <a:prstGeom prst="rect">
            <a:avLst/>
          </a:prstGeom>
          <a:noFill/>
        </p:spPr>
        <p:txBody>
          <a:bodyPr wrap="none" rtlCol="0">
            <a:spAutoFit/>
          </a:bodyPr>
          <a:lstStyle/>
          <a:p>
            <a:r>
              <a:rPr kumimoji="1" lang="ja-JP" altLang="en-US" dirty="0"/>
              <a:t>第１部避難訓練企画</a:t>
            </a:r>
            <a:r>
              <a:rPr lang="ja-JP" altLang="en-US" dirty="0"/>
              <a:t>・</a:t>
            </a:r>
            <a:r>
              <a:rPr kumimoji="1" lang="ja-JP" altLang="en-US" dirty="0"/>
              <a:t>運営</a:t>
            </a:r>
            <a:endParaRPr kumimoji="1" lang="en-US" altLang="ja-JP" dirty="0"/>
          </a:p>
          <a:p>
            <a:r>
              <a:rPr lang="ja-JP" altLang="en-US" dirty="0"/>
              <a:t>・個別広報</a:t>
            </a:r>
            <a:endParaRPr lang="en-US" altLang="ja-JP" dirty="0"/>
          </a:p>
          <a:p>
            <a:r>
              <a:rPr kumimoji="1" lang="ja-JP" altLang="en-US" dirty="0"/>
              <a:t>・許認可関連（</a:t>
            </a:r>
            <a:r>
              <a:rPr kumimoji="1" lang="en-US" altLang="ja-JP" dirty="0"/>
              <a:t>1</a:t>
            </a:r>
            <a:r>
              <a:rPr kumimoji="1" lang="ja-JP" altLang="en-US" dirty="0"/>
              <a:t>部</a:t>
            </a:r>
            <a:r>
              <a:rPr kumimoji="1" lang="en-US" altLang="ja-JP" dirty="0"/>
              <a:t>2</a:t>
            </a:r>
            <a:r>
              <a:rPr kumimoji="1" lang="ja-JP" altLang="en-US" dirty="0"/>
              <a:t>部）</a:t>
            </a:r>
            <a:endParaRPr kumimoji="1" lang="en-US" altLang="ja-JP" dirty="0"/>
          </a:p>
          <a:p>
            <a:r>
              <a:rPr lang="ja-JP" altLang="en-US" dirty="0"/>
              <a:t>（公園緑地課・道路課・警察・消防）</a:t>
            </a:r>
            <a:endParaRPr lang="en-US" altLang="ja-JP" dirty="0"/>
          </a:p>
          <a:p>
            <a:r>
              <a:rPr lang="ja-JP" altLang="en-US" dirty="0"/>
              <a:t>・射的ブース出店</a:t>
            </a:r>
            <a:endParaRPr lang="en-US" altLang="ja-JP" dirty="0"/>
          </a:p>
          <a:p>
            <a:r>
              <a:rPr kumimoji="1" lang="ja-JP" altLang="en-US" dirty="0"/>
              <a:t>・飲料・食材買い出し</a:t>
            </a:r>
            <a:endParaRPr kumimoji="1" lang="en-US" altLang="ja-JP" dirty="0"/>
          </a:p>
          <a:p>
            <a:r>
              <a:rPr lang="ja-JP" altLang="en-US" dirty="0"/>
              <a:t>・レンタル器材取り纏め手配</a:t>
            </a:r>
            <a:endParaRPr kumimoji="1" lang="en-US" altLang="ja-JP" dirty="0"/>
          </a:p>
        </p:txBody>
      </p:sp>
      <p:sp>
        <p:nvSpPr>
          <p:cNvPr id="15" name="テキスト ボックス 14"/>
          <p:cNvSpPr txBox="1"/>
          <p:nvPr/>
        </p:nvSpPr>
        <p:spPr>
          <a:xfrm>
            <a:off x="4629498" y="3458817"/>
            <a:ext cx="2262158" cy="1477328"/>
          </a:xfrm>
          <a:prstGeom prst="rect">
            <a:avLst/>
          </a:prstGeom>
          <a:noFill/>
        </p:spPr>
        <p:txBody>
          <a:bodyPr wrap="none" rtlCol="0">
            <a:spAutoFit/>
          </a:bodyPr>
          <a:lstStyle/>
          <a:p>
            <a:r>
              <a:rPr kumimoji="1" lang="ja-JP" altLang="en-US" dirty="0"/>
              <a:t>第</a:t>
            </a:r>
            <a:r>
              <a:rPr kumimoji="1" lang="en-US" altLang="ja-JP" dirty="0"/>
              <a:t>2</a:t>
            </a:r>
            <a:r>
              <a:rPr kumimoji="1" lang="ja-JP" altLang="en-US" dirty="0"/>
              <a:t>部</a:t>
            </a:r>
            <a:endParaRPr kumimoji="1" lang="en-US" altLang="ja-JP" dirty="0"/>
          </a:p>
          <a:p>
            <a:r>
              <a:rPr lang="ja-JP" altLang="en-US" dirty="0"/>
              <a:t>・会場設営補佐</a:t>
            </a:r>
            <a:endParaRPr kumimoji="1" lang="en-US" altLang="ja-JP" dirty="0"/>
          </a:p>
          <a:p>
            <a:r>
              <a:rPr kumimoji="1" lang="ja-JP" altLang="en-US" dirty="0"/>
              <a:t>・炊き出し等飲食物</a:t>
            </a:r>
            <a:endParaRPr kumimoji="1" lang="en-US" altLang="ja-JP" dirty="0"/>
          </a:p>
          <a:p>
            <a:r>
              <a:rPr lang="ja-JP" altLang="en-US" dirty="0"/>
              <a:t>・個別広報</a:t>
            </a:r>
            <a:endParaRPr lang="en-US" altLang="ja-JP" dirty="0"/>
          </a:p>
          <a:p>
            <a:r>
              <a:rPr kumimoji="1" lang="ja-JP" altLang="en-US" dirty="0"/>
              <a:t>・トン汁調理</a:t>
            </a:r>
            <a:r>
              <a:rPr kumimoji="1" lang="en-US" altLang="ja-JP" dirty="0"/>
              <a:t>/</a:t>
            </a:r>
            <a:r>
              <a:rPr kumimoji="1" lang="ja-JP" altLang="en-US" dirty="0"/>
              <a:t>出店</a:t>
            </a:r>
          </a:p>
        </p:txBody>
      </p:sp>
      <p:sp>
        <p:nvSpPr>
          <p:cNvPr id="16" name="テキスト ボックス 15"/>
          <p:cNvSpPr txBox="1"/>
          <p:nvPr/>
        </p:nvSpPr>
        <p:spPr>
          <a:xfrm>
            <a:off x="8537753" y="3458817"/>
            <a:ext cx="2723823" cy="1754326"/>
          </a:xfrm>
          <a:prstGeom prst="rect">
            <a:avLst/>
          </a:prstGeom>
          <a:noFill/>
        </p:spPr>
        <p:txBody>
          <a:bodyPr wrap="none" rtlCol="0">
            <a:spAutoFit/>
          </a:bodyPr>
          <a:lstStyle/>
          <a:p>
            <a:r>
              <a:rPr kumimoji="1" lang="ja-JP" altLang="en-US" dirty="0"/>
              <a:t>第</a:t>
            </a:r>
            <a:r>
              <a:rPr kumimoji="1" lang="en-US" altLang="ja-JP" dirty="0"/>
              <a:t>2</a:t>
            </a:r>
            <a:r>
              <a:rPr kumimoji="1" lang="ja-JP" altLang="en-US" dirty="0"/>
              <a:t>部</a:t>
            </a:r>
            <a:endParaRPr kumimoji="1" lang="en-US" altLang="ja-JP" dirty="0"/>
          </a:p>
          <a:p>
            <a:r>
              <a:rPr lang="ja-JP" altLang="en-US" dirty="0"/>
              <a:t>・会場設営補佐</a:t>
            </a:r>
            <a:endParaRPr kumimoji="1" lang="en-US" altLang="ja-JP" dirty="0"/>
          </a:p>
          <a:p>
            <a:r>
              <a:rPr kumimoji="1" lang="ja-JP" altLang="en-US" dirty="0"/>
              <a:t>・</a:t>
            </a:r>
            <a:r>
              <a:rPr lang="ja-JP" altLang="en-US" dirty="0"/>
              <a:t>カラオケ大会企画運営</a:t>
            </a:r>
            <a:endParaRPr lang="en-US" altLang="ja-JP" dirty="0"/>
          </a:p>
          <a:p>
            <a:r>
              <a:rPr lang="ja-JP" altLang="en-US" dirty="0"/>
              <a:t>・展示物</a:t>
            </a:r>
            <a:endParaRPr lang="en-US" altLang="ja-JP" dirty="0"/>
          </a:p>
          <a:p>
            <a:r>
              <a:rPr lang="ja-JP" altLang="en-US" dirty="0"/>
              <a:t>・個別広報</a:t>
            </a:r>
            <a:endParaRPr lang="en-US" altLang="ja-JP" dirty="0"/>
          </a:p>
          <a:p>
            <a:r>
              <a:rPr kumimoji="1" lang="ja-JP" altLang="en-US" dirty="0"/>
              <a:t>・焼きそば調理</a:t>
            </a:r>
            <a:r>
              <a:rPr kumimoji="1" lang="en-US" altLang="ja-JP" dirty="0"/>
              <a:t>/</a:t>
            </a:r>
            <a:r>
              <a:rPr kumimoji="1" lang="ja-JP" altLang="en-US" dirty="0"/>
              <a:t>出店</a:t>
            </a:r>
          </a:p>
        </p:txBody>
      </p:sp>
    </p:spTree>
    <p:extLst>
      <p:ext uri="{BB962C8B-B14F-4D97-AF65-F5344CB8AC3E}">
        <p14:creationId xmlns:p14="http://schemas.microsoft.com/office/powerpoint/2010/main" val="922182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正方形/長方形 100"/>
          <p:cNvSpPr/>
          <p:nvPr/>
        </p:nvSpPr>
        <p:spPr>
          <a:xfrm>
            <a:off x="4428220" y="4694536"/>
            <a:ext cx="1646577" cy="38278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dirty="0">
              <a:solidFill>
                <a:schemeClr val="tx1">
                  <a:lumMod val="95000"/>
                  <a:lumOff val="5000"/>
                </a:schemeClr>
              </a:solidFill>
            </a:endParaRPr>
          </a:p>
        </p:txBody>
      </p:sp>
      <p:sp>
        <p:nvSpPr>
          <p:cNvPr id="87" name="四角形: 角を丸くする 86"/>
          <p:cNvSpPr/>
          <p:nvPr/>
        </p:nvSpPr>
        <p:spPr>
          <a:xfrm rot="20597208">
            <a:off x="5867437" y="1406097"/>
            <a:ext cx="3461453" cy="126502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lumMod val="95000"/>
                  <a:lumOff val="5000"/>
                </a:schemeClr>
              </a:solidFill>
            </a:endParaRPr>
          </a:p>
        </p:txBody>
      </p:sp>
      <p:sp>
        <p:nvSpPr>
          <p:cNvPr id="81" name="四角形: 角を丸くする 80"/>
          <p:cNvSpPr/>
          <p:nvPr/>
        </p:nvSpPr>
        <p:spPr>
          <a:xfrm rot="20626756">
            <a:off x="9441109" y="479604"/>
            <a:ext cx="2341757" cy="129235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p:cNvSpPr/>
          <p:nvPr/>
        </p:nvSpPr>
        <p:spPr>
          <a:xfrm rot="16200000">
            <a:off x="2861709" y="4568541"/>
            <a:ext cx="1275715" cy="2755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正方形/長方形 2"/>
          <p:cNvSpPr/>
          <p:nvPr/>
        </p:nvSpPr>
        <p:spPr>
          <a:xfrm>
            <a:off x="4130705" y="2091596"/>
            <a:ext cx="1315939" cy="7750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倉庫</a:t>
            </a:r>
          </a:p>
        </p:txBody>
      </p:sp>
      <p:cxnSp>
        <p:nvCxnSpPr>
          <p:cNvPr id="5" name="直線コネクタ 4"/>
          <p:cNvCxnSpPr/>
          <p:nvPr/>
        </p:nvCxnSpPr>
        <p:spPr>
          <a:xfrm>
            <a:off x="747422" y="3093760"/>
            <a:ext cx="5327375" cy="15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671884" y="5124938"/>
            <a:ext cx="5649403" cy="35459"/>
          </a:xfrm>
          <a:prstGeom prst="line">
            <a:avLst/>
          </a:prstGeom>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rot="20424322">
            <a:off x="3922856" y="5907817"/>
            <a:ext cx="800219" cy="461665"/>
          </a:xfrm>
          <a:prstGeom prst="rect">
            <a:avLst/>
          </a:prstGeom>
          <a:solidFill>
            <a:schemeClr val="accent1">
              <a:lumMod val="60000"/>
              <a:lumOff val="40000"/>
            </a:schemeClr>
          </a:solidFill>
        </p:spPr>
        <p:txBody>
          <a:bodyPr wrap="none" rtlCol="0">
            <a:spAutoFit/>
          </a:bodyPr>
          <a:lstStyle/>
          <a:p>
            <a:r>
              <a:rPr kumimoji="1" lang="ja-JP" altLang="en-US" sz="1200" dirty="0"/>
              <a:t>カラオケ</a:t>
            </a:r>
            <a:endParaRPr kumimoji="1" lang="en-US" altLang="ja-JP" sz="1200" dirty="0"/>
          </a:p>
          <a:p>
            <a:r>
              <a:rPr kumimoji="1" lang="ja-JP" altLang="en-US" sz="1200" dirty="0"/>
              <a:t>ステージ</a:t>
            </a:r>
          </a:p>
        </p:txBody>
      </p:sp>
      <p:cxnSp>
        <p:nvCxnSpPr>
          <p:cNvPr id="22" name="直線コネクタ 21"/>
          <p:cNvCxnSpPr/>
          <p:nvPr/>
        </p:nvCxnSpPr>
        <p:spPr>
          <a:xfrm flipV="1">
            <a:off x="6074797" y="1296982"/>
            <a:ext cx="6117203" cy="181268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6329238" y="5176299"/>
            <a:ext cx="23854" cy="1486894"/>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flipV="1">
            <a:off x="7959255" y="3670434"/>
            <a:ext cx="4134679" cy="138278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7959255" y="5053214"/>
            <a:ext cx="0" cy="1733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V="1">
            <a:off x="5748793" y="22639"/>
            <a:ext cx="6225871" cy="1869524"/>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a:off x="5693134" y="1882360"/>
            <a:ext cx="381663" cy="1226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9345418" y="811660"/>
            <a:ext cx="381663" cy="1226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8592694" y="1033056"/>
            <a:ext cx="381663" cy="1226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7932263" y="1225585"/>
            <a:ext cx="381663" cy="1226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a:off x="7238330" y="1448520"/>
            <a:ext cx="381663" cy="1226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a:off x="6373448" y="1715368"/>
            <a:ext cx="403573" cy="12356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10054090" y="570693"/>
            <a:ext cx="381663" cy="1226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11532041" y="113993"/>
            <a:ext cx="381663" cy="1226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a:off x="10817416" y="310011"/>
            <a:ext cx="381663" cy="1226600"/>
          </a:xfrm>
          <a:prstGeom prst="line">
            <a:avLst/>
          </a:prstGeom>
        </p:spPr>
        <p:style>
          <a:lnRef idx="1">
            <a:schemeClr val="accent1"/>
          </a:lnRef>
          <a:fillRef idx="0">
            <a:schemeClr val="accent1"/>
          </a:fillRef>
          <a:effectRef idx="0">
            <a:schemeClr val="accent1"/>
          </a:effectRef>
          <a:fontRef idx="minor">
            <a:schemeClr val="tx1"/>
          </a:fontRef>
        </p:style>
      </p:cxnSp>
      <p:sp>
        <p:nvSpPr>
          <p:cNvPr id="54" name="正方形/長方形 53"/>
          <p:cNvSpPr/>
          <p:nvPr/>
        </p:nvSpPr>
        <p:spPr>
          <a:xfrm>
            <a:off x="747422" y="3321202"/>
            <a:ext cx="2749163" cy="1117692"/>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5" name="テキスト ボックス 54"/>
          <p:cNvSpPr txBox="1"/>
          <p:nvPr/>
        </p:nvSpPr>
        <p:spPr>
          <a:xfrm>
            <a:off x="1701579" y="3330235"/>
            <a:ext cx="583814" cy="307777"/>
          </a:xfrm>
          <a:prstGeom prst="rect">
            <a:avLst/>
          </a:prstGeom>
          <a:noFill/>
        </p:spPr>
        <p:txBody>
          <a:bodyPr wrap="none" rtlCol="0">
            <a:spAutoFit/>
          </a:bodyPr>
          <a:lstStyle/>
          <a:p>
            <a:r>
              <a:rPr kumimoji="1" lang="en-US" altLang="ja-JP" sz="1400" dirty="0"/>
              <a:t>5.4m</a:t>
            </a:r>
            <a:endParaRPr kumimoji="1" lang="ja-JP" altLang="en-US" sz="1400" dirty="0"/>
          </a:p>
        </p:txBody>
      </p:sp>
      <p:sp>
        <p:nvSpPr>
          <p:cNvPr id="56" name="テキスト ボックス 55"/>
          <p:cNvSpPr txBox="1"/>
          <p:nvPr/>
        </p:nvSpPr>
        <p:spPr>
          <a:xfrm>
            <a:off x="207734" y="3769285"/>
            <a:ext cx="583814" cy="307777"/>
          </a:xfrm>
          <a:prstGeom prst="rect">
            <a:avLst/>
          </a:prstGeom>
          <a:noFill/>
        </p:spPr>
        <p:txBody>
          <a:bodyPr wrap="none" rtlCol="0">
            <a:spAutoFit/>
          </a:bodyPr>
          <a:lstStyle/>
          <a:p>
            <a:r>
              <a:rPr kumimoji="1" lang="en-US" altLang="ja-JP" sz="1400" dirty="0"/>
              <a:t>3.6m</a:t>
            </a:r>
            <a:endParaRPr kumimoji="1" lang="ja-JP" altLang="en-US" sz="1400" dirty="0"/>
          </a:p>
        </p:txBody>
      </p:sp>
      <p:sp>
        <p:nvSpPr>
          <p:cNvPr id="57" name="テキスト ボックス 56"/>
          <p:cNvSpPr txBox="1"/>
          <p:nvPr/>
        </p:nvSpPr>
        <p:spPr>
          <a:xfrm>
            <a:off x="769987" y="3647045"/>
            <a:ext cx="2852063" cy="584775"/>
          </a:xfrm>
          <a:prstGeom prst="rect">
            <a:avLst/>
          </a:prstGeom>
          <a:noFill/>
        </p:spPr>
        <p:txBody>
          <a:bodyPr wrap="none" rtlCol="0">
            <a:spAutoFit/>
          </a:bodyPr>
          <a:lstStyle/>
          <a:p>
            <a:r>
              <a:rPr lang="ja-JP" altLang="en-US" sz="1600" b="1" dirty="0"/>
              <a:t>交流コーナー１</a:t>
            </a:r>
            <a:endParaRPr lang="en-US" altLang="ja-JP" sz="1600" b="1" dirty="0"/>
          </a:p>
          <a:p>
            <a:r>
              <a:rPr lang="ja-JP" altLang="en-US" sz="1600" b="1" dirty="0"/>
              <a:t>（テント・テーブル・椅子）</a:t>
            </a:r>
            <a:endParaRPr kumimoji="1" lang="ja-JP" altLang="en-US" sz="1600" b="1" dirty="0"/>
          </a:p>
        </p:txBody>
      </p:sp>
      <p:sp>
        <p:nvSpPr>
          <p:cNvPr id="58" name="楕円 57"/>
          <p:cNvSpPr/>
          <p:nvPr/>
        </p:nvSpPr>
        <p:spPr>
          <a:xfrm>
            <a:off x="5017527" y="4739518"/>
            <a:ext cx="429117" cy="3136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楕円 58"/>
          <p:cNvSpPr/>
          <p:nvPr/>
        </p:nvSpPr>
        <p:spPr>
          <a:xfrm>
            <a:off x="5636215" y="4731156"/>
            <a:ext cx="429117" cy="3136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p:cNvSpPr txBox="1"/>
          <p:nvPr/>
        </p:nvSpPr>
        <p:spPr>
          <a:xfrm>
            <a:off x="4414597" y="4386758"/>
            <a:ext cx="1540806" cy="307777"/>
          </a:xfrm>
          <a:prstGeom prst="rect">
            <a:avLst/>
          </a:prstGeom>
          <a:noFill/>
        </p:spPr>
        <p:txBody>
          <a:bodyPr wrap="none" rtlCol="0">
            <a:spAutoFit/>
          </a:bodyPr>
          <a:lstStyle/>
          <a:p>
            <a:r>
              <a:rPr kumimoji="1" lang="ja-JP" altLang="en-US" sz="1400" dirty="0"/>
              <a:t>コンロ</a:t>
            </a:r>
            <a:r>
              <a:rPr kumimoji="1" lang="en-US" altLang="ja-JP" sz="1400" dirty="0"/>
              <a:t>2</a:t>
            </a:r>
            <a:r>
              <a:rPr kumimoji="1" lang="ja-JP" altLang="en-US" sz="1400" dirty="0"/>
              <a:t>基＋枝豆</a:t>
            </a:r>
            <a:endParaRPr kumimoji="1" lang="ja-JP" altLang="en-US" sz="1600" dirty="0"/>
          </a:p>
        </p:txBody>
      </p:sp>
      <p:sp>
        <p:nvSpPr>
          <p:cNvPr id="61" name="楕円 60"/>
          <p:cNvSpPr/>
          <p:nvPr/>
        </p:nvSpPr>
        <p:spPr>
          <a:xfrm>
            <a:off x="5000862" y="5489124"/>
            <a:ext cx="368277" cy="342405"/>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テキスト ボックス 61"/>
          <p:cNvSpPr txBox="1"/>
          <p:nvPr/>
        </p:nvSpPr>
        <p:spPr>
          <a:xfrm>
            <a:off x="4932980" y="5915554"/>
            <a:ext cx="902811" cy="307777"/>
          </a:xfrm>
          <a:prstGeom prst="rect">
            <a:avLst/>
          </a:prstGeom>
          <a:noFill/>
        </p:spPr>
        <p:txBody>
          <a:bodyPr wrap="none" rtlCol="0">
            <a:spAutoFit/>
          </a:bodyPr>
          <a:lstStyle/>
          <a:p>
            <a:r>
              <a:rPr kumimoji="1" lang="ja-JP" altLang="en-US" sz="1400" dirty="0"/>
              <a:t>プロパン</a:t>
            </a:r>
          </a:p>
        </p:txBody>
      </p:sp>
      <p:sp>
        <p:nvSpPr>
          <p:cNvPr id="63" name="テキスト ボックス 62"/>
          <p:cNvSpPr txBox="1"/>
          <p:nvPr/>
        </p:nvSpPr>
        <p:spPr>
          <a:xfrm rot="5400000">
            <a:off x="1853126" y="5885003"/>
            <a:ext cx="902811" cy="307777"/>
          </a:xfrm>
          <a:prstGeom prst="rect">
            <a:avLst/>
          </a:prstGeom>
          <a:noFill/>
        </p:spPr>
        <p:txBody>
          <a:bodyPr wrap="none" rtlCol="0">
            <a:spAutoFit/>
          </a:bodyPr>
          <a:lstStyle/>
          <a:p>
            <a:r>
              <a:rPr kumimoji="1" lang="ja-JP" altLang="en-US" sz="1400" b="1" dirty="0"/>
              <a:t>景品展示</a:t>
            </a:r>
          </a:p>
        </p:txBody>
      </p:sp>
      <p:sp>
        <p:nvSpPr>
          <p:cNvPr id="65" name="楕円 64"/>
          <p:cNvSpPr/>
          <p:nvPr/>
        </p:nvSpPr>
        <p:spPr>
          <a:xfrm>
            <a:off x="6148166" y="5542056"/>
            <a:ext cx="222997" cy="17529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楕円 65"/>
          <p:cNvSpPr/>
          <p:nvPr/>
        </p:nvSpPr>
        <p:spPr>
          <a:xfrm>
            <a:off x="6142412" y="5753875"/>
            <a:ext cx="222997" cy="17529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p:cNvSpPr txBox="1"/>
          <p:nvPr/>
        </p:nvSpPr>
        <p:spPr>
          <a:xfrm>
            <a:off x="6021842" y="5939164"/>
            <a:ext cx="723275" cy="307777"/>
          </a:xfrm>
          <a:prstGeom prst="rect">
            <a:avLst/>
          </a:prstGeom>
          <a:noFill/>
        </p:spPr>
        <p:txBody>
          <a:bodyPr wrap="none" rtlCol="0">
            <a:spAutoFit/>
          </a:bodyPr>
          <a:lstStyle/>
          <a:p>
            <a:r>
              <a:rPr kumimoji="1" lang="ja-JP" altLang="en-US" sz="1400" dirty="0"/>
              <a:t>消火器</a:t>
            </a:r>
          </a:p>
        </p:txBody>
      </p:sp>
      <p:sp>
        <p:nvSpPr>
          <p:cNvPr id="68" name="テキスト ボックス 67"/>
          <p:cNvSpPr txBox="1"/>
          <p:nvPr/>
        </p:nvSpPr>
        <p:spPr>
          <a:xfrm>
            <a:off x="2719239" y="6315895"/>
            <a:ext cx="902811" cy="307777"/>
          </a:xfrm>
          <a:prstGeom prst="rect">
            <a:avLst/>
          </a:prstGeom>
          <a:noFill/>
        </p:spPr>
        <p:txBody>
          <a:bodyPr wrap="none" rtlCol="0">
            <a:spAutoFit/>
          </a:bodyPr>
          <a:lstStyle/>
          <a:p>
            <a:r>
              <a:rPr kumimoji="1" lang="ja-JP" altLang="en-US" sz="1400" b="1" dirty="0"/>
              <a:t>作品展示</a:t>
            </a:r>
          </a:p>
        </p:txBody>
      </p:sp>
      <p:sp>
        <p:nvSpPr>
          <p:cNvPr id="69" name="楕円 68"/>
          <p:cNvSpPr/>
          <p:nvPr/>
        </p:nvSpPr>
        <p:spPr>
          <a:xfrm>
            <a:off x="6130095" y="3386482"/>
            <a:ext cx="222997" cy="19528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楕円 69"/>
          <p:cNvSpPr/>
          <p:nvPr/>
        </p:nvSpPr>
        <p:spPr>
          <a:xfrm>
            <a:off x="6147709" y="4553453"/>
            <a:ext cx="222997" cy="19528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楕円 71"/>
          <p:cNvSpPr/>
          <p:nvPr/>
        </p:nvSpPr>
        <p:spPr>
          <a:xfrm>
            <a:off x="47346" y="4598828"/>
            <a:ext cx="222997" cy="236581"/>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楕円 72"/>
          <p:cNvSpPr/>
          <p:nvPr/>
        </p:nvSpPr>
        <p:spPr>
          <a:xfrm>
            <a:off x="47345" y="3242587"/>
            <a:ext cx="222997" cy="175295"/>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楕円 73"/>
          <p:cNvSpPr/>
          <p:nvPr/>
        </p:nvSpPr>
        <p:spPr>
          <a:xfrm>
            <a:off x="7023285" y="2587472"/>
            <a:ext cx="222997" cy="175295"/>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楕円 74"/>
          <p:cNvSpPr/>
          <p:nvPr/>
        </p:nvSpPr>
        <p:spPr>
          <a:xfrm>
            <a:off x="8481828" y="2160016"/>
            <a:ext cx="222997" cy="175295"/>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楕円 75"/>
          <p:cNvSpPr/>
          <p:nvPr/>
        </p:nvSpPr>
        <p:spPr>
          <a:xfrm>
            <a:off x="9724071" y="1802264"/>
            <a:ext cx="222997" cy="175295"/>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楕円 76"/>
          <p:cNvSpPr/>
          <p:nvPr/>
        </p:nvSpPr>
        <p:spPr>
          <a:xfrm>
            <a:off x="11008247" y="1418914"/>
            <a:ext cx="222997" cy="175295"/>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テキスト ボックス 77"/>
          <p:cNvSpPr txBox="1"/>
          <p:nvPr/>
        </p:nvSpPr>
        <p:spPr>
          <a:xfrm>
            <a:off x="9685812" y="1160746"/>
            <a:ext cx="800219" cy="338554"/>
          </a:xfrm>
          <a:prstGeom prst="rect">
            <a:avLst/>
          </a:prstGeom>
          <a:noFill/>
        </p:spPr>
        <p:txBody>
          <a:bodyPr wrap="none" rtlCol="0">
            <a:spAutoFit/>
          </a:bodyPr>
          <a:lstStyle/>
          <a:p>
            <a:r>
              <a:rPr kumimoji="1" lang="ja-JP" altLang="en-US" sz="1600" dirty="0"/>
              <a:t>輪投げ</a:t>
            </a:r>
          </a:p>
        </p:txBody>
      </p:sp>
      <p:sp>
        <p:nvSpPr>
          <p:cNvPr id="79" name="テキスト ボックス 78"/>
          <p:cNvSpPr txBox="1"/>
          <p:nvPr/>
        </p:nvSpPr>
        <p:spPr>
          <a:xfrm>
            <a:off x="10831432" y="991283"/>
            <a:ext cx="595035" cy="338554"/>
          </a:xfrm>
          <a:prstGeom prst="rect">
            <a:avLst/>
          </a:prstGeom>
          <a:noFill/>
        </p:spPr>
        <p:txBody>
          <a:bodyPr wrap="none" rtlCol="0">
            <a:spAutoFit/>
          </a:bodyPr>
          <a:lstStyle/>
          <a:p>
            <a:r>
              <a:rPr kumimoji="1" lang="ja-JP" altLang="en-US" sz="1600" dirty="0"/>
              <a:t>射的</a:t>
            </a:r>
          </a:p>
        </p:txBody>
      </p:sp>
      <p:sp>
        <p:nvSpPr>
          <p:cNvPr id="82" name="テキスト ボックス 81"/>
          <p:cNvSpPr txBox="1"/>
          <p:nvPr/>
        </p:nvSpPr>
        <p:spPr>
          <a:xfrm>
            <a:off x="9765283" y="642383"/>
            <a:ext cx="1620957" cy="338554"/>
          </a:xfrm>
          <a:prstGeom prst="rect">
            <a:avLst/>
          </a:prstGeom>
          <a:noFill/>
        </p:spPr>
        <p:txBody>
          <a:bodyPr wrap="none" rtlCol="0">
            <a:spAutoFit/>
          </a:bodyPr>
          <a:lstStyle/>
          <a:p>
            <a:r>
              <a:rPr kumimoji="1" lang="ja-JP" altLang="en-US" sz="1600" b="1" dirty="0"/>
              <a:t>ゲームコーナー</a:t>
            </a:r>
          </a:p>
        </p:txBody>
      </p:sp>
      <p:sp>
        <p:nvSpPr>
          <p:cNvPr id="83" name="楕円 82"/>
          <p:cNvSpPr/>
          <p:nvPr/>
        </p:nvSpPr>
        <p:spPr>
          <a:xfrm>
            <a:off x="3992804" y="2955869"/>
            <a:ext cx="330161" cy="3110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4" name="正方形/長方形 83"/>
          <p:cNvSpPr/>
          <p:nvPr/>
        </p:nvSpPr>
        <p:spPr>
          <a:xfrm>
            <a:off x="4412974" y="3180684"/>
            <a:ext cx="956165" cy="33779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lumMod val="95000"/>
                    <a:lumOff val="5000"/>
                  </a:schemeClr>
                </a:solidFill>
              </a:rPr>
              <a:t>ドリンク</a:t>
            </a:r>
            <a:endParaRPr kumimoji="1" lang="en-US" altLang="ja-JP" sz="1050" dirty="0">
              <a:solidFill>
                <a:schemeClr val="tx1">
                  <a:lumMod val="95000"/>
                  <a:lumOff val="5000"/>
                </a:schemeClr>
              </a:solidFill>
            </a:endParaRPr>
          </a:p>
          <a:p>
            <a:pPr algn="ctr"/>
            <a:r>
              <a:rPr kumimoji="1" lang="ja-JP" altLang="en-US" sz="1050" dirty="0">
                <a:solidFill>
                  <a:schemeClr val="tx1">
                    <a:lumMod val="95000"/>
                    <a:lumOff val="5000"/>
                  </a:schemeClr>
                </a:solidFill>
              </a:rPr>
              <a:t>カウンター</a:t>
            </a:r>
          </a:p>
        </p:txBody>
      </p:sp>
      <p:sp>
        <p:nvSpPr>
          <p:cNvPr id="88" name="テキスト ボックス 87"/>
          <p:cNvSpPr txBox="1"/>
          <p:nvPr/>
        </p:nvSpPr>
        <p:spPr>
          <a:xfrm>
            <a:off x="6501862" y="1672824"/>
            <a:ext cx="2031325" cy="584775"/>
          </a:xfrm>
          <a:prstGeom prst="rect">
            <a:avLst/>
          </a:prstGeom>
          <a:noFill/>
        </p:spPr>
        <p:txBody>
          <a:bodyPr wrap="none" rtlCol="0">
            <a:spAutoFit/>
          </a:bodyPr>
          <a:lstStyle/>
          <a:p>
            <a:r>
              <a:rPr kumimoji="1" lang="ja-JP" altLang="en-US" sz="1600" b="1" dirty="0"/>
              <a:t>交流コーナー２</a:t>
            </a:r>
            <a:endParaRPr kumimoji="1" lang="en-US" altLang="ja-JP" sz="1600" b="1" dirty="0"/>
          </a:p>
          <a:p>
            <a:r>
              <a:rPr lang="ja-JP" altLang="en-US" sz="1600" b="1" dirty="0"/>
              <a:t>（ブルーシート敷）</a:t>
            </a:r>
            <a:endParaRPr kumimoji="1" lang="ja-JP" altLang="en-US" sz="1600" b="1" dirty="0"/>
          </a:p>
        </p:txBody>
      </p:sp>
      <p:sp>
        <p:nvSpPr>
          <p:cNvPr id="91" name="テキスト ボックス 90"/>
          <p:cNvSpPr txBox="1"/>
          <p:nvPr/>
        </p:nvSpPr>
        <p:spPr>
          <a:xfrm rot="5400000">
            <a:off x="1832700" y="5815299"/>
            <a:ext cx="1454244" cy="261610"/>
          </a:xfrm>
          <a:prstGeom prst="rect">
            <a:avLst/>
          </a:prstGeom>
          <a:noFill/>
        </p:spPr>
        <p:txBody>
          <a:bodyPr wrap="none" rtlCol="0">
            <a:spAutoFit/>
          </a:bodyPr>
          <a:lstStyle/>
          <a:p>
            <a:r>
              <a:rPr kumimoji="1" lang="ja-JP" altLang="en-US" sz="1100" b="1" dirty="0"/>
              <a:t>くじ引きカウンター</a:t>
            </a:r>
          </a:p>
        </p:txBody>
      </p:sp>
      <p:sp>
        <p:nvSpPr>
          <p:cNvPr id="96" name="楕円 95"/>
          <p:cNvSpPr/>
          <p:nvPr/>
        </p:nvSpPr>
        <p:spPr>
          <a:xfrm>
            <a:off x="1448357" y="491385"/>
            <a:ext cx="221672" cy="213061"/>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テキスト ボックス 96"/>
          <p:cNvSpPr txBox="1"/>
          <p:nvPr/>
        </p:nvSpPr>
        <p:spPr>
          <a:xfrm>
            <a:off x="1665693" y="461955"/>
            <a:ext cx="1800493" cy="307777"/>
          </a:xfrm>
          <a:prstGeom prst="rect">
            <a:avLst/>
          </a:prstGeom>
          <a:noFill/>
        </p:spPr>
        <p:txBody>
          <a:bodyPr wrap="none" rtlCol="0">
            <a:spAutoFit/>
          </a:bodyPr>
          <a:lstStyle/>
          <a:p>
            <a:r>
              <a:rPr kumimoji="1" lang="ja-JP" altLang="en-US" sz="1400" dirty="0"/>
              <a:t>＝道路規制パイロン</a:t>
            </a:r>
          </a:p>
        </p:txBody>
      </p:sp>
      <p:sp>
        <p:nvSpPr>
          <p:cNvPr id="98" name="楕円 97"/>
          <p:cNvSpPr/>
          <p:nvPr/>
        </p:nvSpPr>
        <p:spPr>
          <a:xfrm>
            <a:off x="3632826" y="2958918"/>
            <a:ext cx="359978" cy="3159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9" name="テキスト ボックス 98"/>
          <p:cNvSpPr txBox="1"/>
          <p:nvPr/>
        </p:nvSpPr>
        <p:spPr>
          <a:xfrm>
            <a:off x="3411109" y="2961955"/>
            <a:ext cx="1107996" cy="276999"/>
          </a:xfrm>
          <a:prstGeom prst="rect">
            <a:avLst/>
          </a:prstGeom>
          <a:noFill/>
        </p:spPr>
        <p:txBody>
          <a:bodyPr wrap="none" rtlCol="0">
            <a:spAutoFit/>
          </a:bodyPr>
          <a:lstStyle/>
          <a:p>
            <a:r>
              <a:rPr kumimoji="1" lang="ja-JP" altLang="en-US" sz="1200" dirty="0"/>
              <a:t>飲料ストック</a:t>
            </a:r>
          </a:p>
        </p:txBody>
      </p:sp>
      <p:sp>
        <p:nvSpPr>
          <p:cNvPr id="100" name="楕円 99"/>
          <p:cNvSpPr/>
          <p:nvPr/>
        </p:nvSpPr>
        <p:spPr>
          <a:xfrm>
            <a:off x="4448013" y="4731156"/>
            <a:ext cx="429117" cy="3136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6740132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652</TotalTime>
  <Words>411</Words>
  <Application>Microsoft Office PowerPoint</Application>
  <PresentationFormat>ワイド画面</PresentationFormat>
  <Paragraphs>100</Paragraphs>
  <Slides>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園比佐志</dc:creator>
  <cp:lastModifiedBy>比佐志 園</cp:lastModifiedBy>
  <cp:revision>28</cp:revision>
  <cp:lastPrinted>2019-08-17T06:00:42Z</cp:lastPrinted>
  <dcterms:created xsi:type="dcterms:W3CDTF">2016-07-27T06:46:20Z</dcterms:created>
  <dcterms:modified xsi:type="dcterms:W3CDTF">2019-08-17T06:04:17Z</dcterms:modified>
</cp:coreProperties>
</file>