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  <p:sldMasterId id="2147483682" r:id="rId2"/>
    <p:sldMasterId id="2147483683" r:id="rId3"/>
  </p:sldMasterIdLst>
  <p:notesMasterIdLst>
    <p:notesMasterId r:id="rId1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89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024dd8e22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024dd8e22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56bdef94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56bdef94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024dd8e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024dd8e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969eac65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4969eac65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870b0759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870b0759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969eac6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969eac6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870b0759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870b0759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4969eac65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4969eac65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870b0759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870b0759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4969eac658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4969eac658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870b07592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4870b07592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7" name="Google Shape;11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9" name="Google Shape;12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2" name="Google Shape;132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6" name="Google Shape;136;p3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7" name="Google Shape;137;p3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4" name="Google Shape;144;p3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" y="0"/>
            <a:ext cx="49799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70800" y="4743825"/>
            <a:ext cx="1761387" cy="33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73610" y="4743825"/>
            <a:ext cx="801965" cy="33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4801" y="512500"/>
            <a:ext cx="388401" cy="3316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3" name="Google Shape;103;p25"/>
          <p:cNvPicPr preferRelativeResize="0"/>
          <p:nvPr/>
        </p:nvPicPr>
        <p:blipFill rotWithShape="1">
          <a:blip r:embed="rId13">
            <a:alphaModFix/>
          </a:blip>
          <a:srcRect t="39" b="29"/>
          <a:stretch/>
        </p:blipFill>
        <p:spPr>
          <a:xfrm>
            <a:off x="1" y="0"/>
            <a:ext cx="49799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70800" y="4743825"/>
            <a:ext cx="1761387" cy="33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73610" y="4743825"/>
            <a:ext cx="801965" cy="33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8286" y="512500"/>
            <a:ext cx="421426" cy="35309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49799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800" y="4743825"/>
            <a:ext cx="1761387" cy="33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3610" y="4743825"/>
            <a:ext cx="801965" cy="33162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7"/>
          <p:cNvSpPr txBox="1">
            <a:spLocks noGrp="1"/>
          </p:cNvSpPr>
          <p:nvPr>
            <p:ph type="ctrTitle"/>
          </p:nvPr>
        </p:nvSpPr>
        <p:spPr>
          <a:xfrm>
            <a:off x="867775" y="1095600"/>
            <a:ext cx="4255200" cy="261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a-DK" sz="4800" b="1"/>
              <a:t>Kontekst </a:t>
            </a:r>
            <a:r>
              <a:rPr lang="en-GB" sz="4800" b="1"/>
              <a:t/>
            </a:r>
            <a:br>
              <a:rPr lang="en-GB" sz="4800" b="1"/>
            </a:br>
            <a:r>
              <a:rPr lang="da-DK" sz="4800" b="1"/>
              <a:t>er nøglen</a:t>
            </a:r>
            <a:endParaRPr sz="4800" b="1"/>
          </a:p>
        </p:txBody>
      </p:sp>
      <p:sp>
        <p:nvSpPr>
          <p:cNvPr id="156" name="Google Shape;156;p37"/>
          <p:cNvSpPr txBox="1"/>
          <p:nvPr/>
        </p:nvSpPr>
        <p:spPr>
          <a:xfrm>
            <a:off x="988800" y="53850"/>
            <a:ext cx="82770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>
                <a:solidFill>
                  <a:srgbClr val="76B042"/>
                </a:solidFill>
              </a:rPr>
              <a:t>Bruger mit folk virkelig hadtale? &gt; SEL &gt; </a:t>
            </a:r>
            <a:r>
              <a:rPr lang="da-DK" b="1">
                <a:solidFill>
                  <a:srgbClr val="76B042"/>
                </a:solidFill>
              </a:rPr>
              <a:t>Kontekst er nøglen</a:t>
            </a:r>
            <a:endParaRPr b="1">
              <a:solidFill>
                <a:srgbClr val="76B042"/>
              </a:solidFill>
            </a:endParaRPr>
          </a:p>
        </p:txBody>
      </p:sp>
      <p:pic>
        <p:nvPicPr>
          <p:cNvPr id="157" name="Google Shape;157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0800" y="53850"/>
            <a:ext cx="450498" cy="38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00753">
            <a:off x="5094688" y="1460928"/>
            <a:ext cx="3572724" cy="1779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8;p46"/>
          <p:cNvSpPr txBox="1"/>
          <p:nvPr/>
        </p:nvSpPr>
        <p:spPr>
          <a:xfrm>
            <a:off x="1863125" y="233000"/>
            <a:ext cx="60354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76B042"/>
                </a:solidFill>
              </a:rPr>
              <a:t>Which factors did you consider when judging the context?</a:t>
            </a:r>
            <a:endParaRPr sz="2400" b="1" dirty="0">
              <a:solidFill>
                <a:srgbClr val="76B042"/>
              </a:solidFill>
            </a:endParaRPr>
          </a:p>
        </p:txBody>
      </p:sp>
      <p:sp>
        <p:nvSpPr>
          <p:cNvPr id="4" name="Google Shape;249;p46"/>
          <p:cNvSpPr txBox="1"/>
          <p:nvPr/>
        </p:nvSpPr>
        <p:spPr>
          <a:xfrm>
            <a:off x="1235250" y="1468250"/>
            <a:ext cx="60354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E.g.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/>
              <a:t>Use of other words/language in the message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/>
              <a:t>The identity of the author of the message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/>
              <a:t>Relationship between author and recipient(s)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/>
              <a:t>The method in which the message was shared (e.g. private message vs. public social media post)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/>
              <a:t>Images/visual cues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/>
              <a:t>Any other factors that influenced perception of the message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76B04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49799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3182" y="703750"/>
            <a:ext cx="4517626" cy="18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7"/>
          <p:cNvSpPr txBox="1"/>
          <p:nvPr/>
        </p:nvSpPr>
        <p:spPr>
          <a:xfrm>
            <a:off x="1933950" y="2764750"/>
            <a:ext cx="52761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600" b="1">
                <a:solidFill>
                  <a:srgbClr val="F7931D"/>
                </a:solidFill>
              </a:rPr>
              <a:t>www.hackinghate.eu</a:t>
            </a:r>
            <a:endParaRPr sz="3600" b="1">
              <a:solidFill>
                <a:srgbClr val="F7931D"/>
              </a:solidFill>
            </a:endParaRPr>
          </a:p>
        </p:txBody>
      </p:sp>
      <p:sp>
        <p:nvSpPr>
          <p:cNvPr id="256" name="Google Shape;256;p47"/>
          <p:cNvSpPr txBox="1"/>
          <p:nvPr/>
        </p:nvSpPr>
        <p:spPr>
          <a:xfrm>
            <a:off x="3498613" y="3742400"/>
            <a:ext cx="21468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500" b="1">
                <a:solidFill>
                  <a:srgbClr val="F7931D"/>
                </a:solidFill>
              </a:rPr>
              <a:t>#SELMA_eu</a:t>
            </a:r>
            <a:endParaRPr sz="2500" b="1">
              <a:solidFill>
                <a:srgbClr val="F7931D"/>
              </a:solidFill>
            </a:endParaRPr>
          </a:p>
        </p:txBody>
      </p:sp>
      <p:pic>
        <p:nvPicPr>
          <p:cNvPr id="257" name="Google Shape;257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94226" y="3738238"/>
            <a:ext cx="421425" cy="42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200" y="4566900"/>
            <a:ext cx="2193600" cy="4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51950" y="4627776"/>
            <a:ext cx="953696" cy="2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7"/>
          <p:cNvPicPr preferRelativeResize="0"/>
          <p:nvPr/>
        </p:nvPicPr>
        <p:blipFill rotWithShape="1">
          <a:blip r:embed="rId8">
            <a:alphaModFix/>
          </a:blip>
          <a:srcRect t="6263" b="6254"/>
          <a:stretch/>
        </p:blipFill>
        <p:spPr>
          <a:xfrm>
            <a:off x="3022725" y="4566900"/>
            <a:ext cx="1169370" cy="41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23031" y="4524394"/>
            <a:ext cx="498000" cy="4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36575" y="4499890"/>
            <a:ext cx="498002" cy="54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665500" y="4617700"/>
            <a:ext cx="953698" cy="311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50125" y="4627775"/>
            <a:ext cx="1142175" cy="2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801" y="512500"/>
            <a:ext cx="388401" cy="331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5238" y="3696050"/>
            <a:ext cx="4958687" cy="648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"/>
          </a:p>
        </p:txBody>
      </p:sp>
      <p:grpSp>
        <p:nvGrpSpPr>
          <p:cNvPr id="6" name="Group 5"/>
          <p:cNvGrpSpPr/>
          <p:nvPr/>
        </p:nvGrpSpPr>
        <p:grpSpPr>
          <a:xfrm>
            <a:off x="3549924" y="1847864"/>
            <a:ext cx="5351100" cy="1222800"/>
            <a:chOff x="3549924" y="1847864"/>
            <a:chExt cx="5351100" cy="1222800"/>
          </a:xfrm>
        </p:grpSpPr>
        <p:pic>
          <p:nvPicPr>
            <p:cNvPr id="7" name="Google Shape;164;p38"/>
            <p:cNvPicPr preferRelativeResize="0"/>
            <p:nvPr/>
          </p:nvPicPr>
          <p:blipFill rotWithShape="1">
            <a:blip r:embed="rId3">
              <a:alphaModFix/>
            </a:blip>
            <a:srcRect l="2180" t="29028" r="2996" b="36871"/>
            <a:stretch/>
          </p:blipFill>
          <p:spPr>
            <a:xfrm>
              <a:off x="3549924" y="1847864"/>
              <a:ext cx="5351100" cy="12228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76B04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8" name="Rectangle 7"/>
            <p:cNvSpPr/>
            <p:nvPr/>
          </p:nvSpPr>
          <p:spPr>
            <a:xfrm>
              <a:off x="3761342" y="1945848"/>
              <a:ext cx="4982454" cy="1001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5238" y="205651"/>
            <a:ext cx="4425051" cy="1073098"/>
            <a:chOff x="775238" y="205651"/>
            <a:chExt cx="4425051" cy="1073098"/>
          </a:xfrm>
        </p:grpSpPr>
        <p:pic>
          <p:nvPicPr>
            <p:cNvPr id="10" name="Google Shape;163;p38"/>
            <p:cNvPicPr preferRelativeResize="0"/>
            <p:nvPr/>
          </p:nvPicPr>
          <p:blipFill rotWithShape="1">
            <a:blip r:embed="rId4">
              <a:alphaModFix/>
            </a:blip>
            <a:srcRect t="83633" r="43039"/>
            <a:stretch/>
          </p:blipFill>
          <p:spPr>
            <a:xfrm>
              <a:off x="775238" y="205651"/>
              <a:ext cx="4425051" cy="10730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217436" y="412666"/>
              <a:ext cx="1575001" cy="49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217436" y="387280"/>
            <a:ext cx="165462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 BØSSE!</a:t>
            </a:r>
            <a:endParaRPr lang="da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61342" y="1861947"/>
            <a:ext cx="498245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" sz="3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ADR! Du er sådan en BØSSE!</a:t>
            </a:r>
            <a:endParaRPr lang="da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7614" y="2385262"/>
            <a:ext cx="220445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" sz="3400" dirty="0" smtClean="0">
                <a:solidFill>
                  <a:srgbClr val="2BB0D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#JegHaderBøsser</a:t>
            </a:r>
            <a:endParaRPr lang="da" sz="3400" dirty="0">
              <a:solidFill>
                <a:srgbClr val="2BB0D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3354" y="3696050"/>
            <a:ext cx="498245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" sz="3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ADR! Du er sådan en BØSSE!</a:t>
            </a:r>
            <a:endParaRPr lang="da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5868013" y="353875"/>
            <a:ext cx="2830222" cy="1798249"/>
            <a:chOff x="5868013" y="353875"/>
            <a:chExt cx="2830222" cy="1798249"/>
          </a:xfrm>
        </p:grpSpPr>
        <p:grpSp>
          <p:nvGrpSpPr>
            <p:cNvPr id="33" name="Group 32"/>
            <p:cNvGrpSpPr/>
            <p:nvPr/>
          </p:nvGrpSpPr>
          <p:grpSpPr>
            <a:xfrm>
              <a:off x="5868013" y="353875"/>
              <a:ext cx="2830222" cy="1798249"/>
              <a:chOff x="5868013" y="353875"/>
              <a:chExt cx="2830222" cy="1798249"/>
            </a:xfrm>
          </p:grpSpPr>
          <p:pic>
            <p:nvPicPr>
              <p:cNvPr id="35" name="Google Shape;171;p3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868013" y="353875"/>
                <a:ext cx="2830222" cy="17982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" name="Rectangle 35"/>
              <p:cNvSpPr/>
              <p:nvPr/>
            </p:nvSpPr>
            <p:spPr>
              <a:xfrm>
                <a:off x="6011389" y="863141"/>
                <a:ext cx="2583971" cy="5964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"/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6471138" y="1524276"/>
              <a:ext cx="513471" cy="221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316113" y="2456632"/>
            <a:ext cx="2830201" cy="2542994"/>
            <a:chOff x="3316113" y="2456632"/>
            <a:chExt cx="2830201" cy="2542994"/>
          </a:xfrm>
        </p:grpSpPr>
        <p:pic>
          <p:nvPicPr>
            <p:cNvPr id="38" name="Google Shape;170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16113" y="2456632"/>
              <a:ext cx="2830201" cy="25429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Rectangle 38"/>
            <p:cNvSpPr/>
            <p:nvPr/>
          </p:nvSpPr>
          <p:spPr>
            <a:xfrm>
              <a:off x="5373858" y="2952961"/>
              <a:ext cx="717453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826412" y="3868805"/>
              <a:ext cx="1681617" cy="2202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296486" y="3292847"/>
              <a:ext cx="571527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013874" y="3292847"/>
              <a:ext cx="318976" cy="223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</p:grpSp>
      <p:pic>
        <p:nvPicPr>
          <p:cNvPr id="43" name="Google Shape;172;p39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25" y="290865"/>
            <a:ext cx="2336924" cy="197082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Rectangle 43"/>
          <p:cNvSpPr/>
          <p:nvPr/>
        </p:nvSpPr>
        <p:spPr>
          <a:xfrm>
            <a:off x="1356690" y="1745771"/>
            <a:ext cx="1250663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Ellas kostume til skuespillet!</a:t>
            </a:r>
            <a:endParaRPr lang="da" sz="750" dirty="0"/>
          </a:p>
        </p:txBody>
      </p:sp>
      <p:sp>
        <p:nvSpPr>
          <p:cNvPr id="45" name="Rectangle 44"/>
          <p:cNvSpPr/>
          <p:nvPr/>
        </p:nvSpPr>
        <p:spPr>
          <a:xfrm>
            <a:off x="719209" y="1982317"/>
            <a:ext cx="63671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" sz="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 BØSSE!</a:t>
            </a:r>
            <a:endParaRPr lang="da" sz="750" dirty="0"/>
          </a:p>
        </p:txBody>
      </p:sp>
      <p:sp>
        <p:nvSpPr>
          <p:cNvPr id="46" name="Rectangle 45"/>
          <p:cNvSpPr/>
          <p:nvPr/>
        </p:nvSpPr>
        <p:spPr>
          <a:xfrm>
            <a:off x="3771656" y="3840669"/>
            <a:ext cx="17363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ADR! Du er sådan en BØSSE!</a:t>
            </a:r>
            <a:endParaRPr lang="da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018423" y="877209"/>
            <a:ext cx="2443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ADR! Du er sådan en BØSSE!</a:t>
            </a:r>
            <a:endParaRPr lang="d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011389" y="1135137"/>
            <a:ext cx="1136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" sz="1600" dirty="0" smtClean="0">
                <a:solidFill>
                  <a:srgbClr val="2BB0D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#JegHaderBøsser</a:t>
            </a:r>
            <a:endParaRPr lang="da" sz="1600" dirty="0">
              <a:solidFill>
                <a:srgbClr val="2BB0D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88336" y="2952961"/>
            <a:ext cx="954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" sz="800" dirty="0" smtClean="0"/>
              <a:t>9 kommentarer</a:t>
            </a:r>
            <a:endParaRPr lang="da" sz="800" dirty="0"/>
          </a:p>
        </p:txBody>
      </p:sp>
      <p:sp>
        <p:nvSpPr>
          <p:cNvPr id="50" name="TextBox 49"/>
          <p:cNvSpPr txBox="1"/>
          <p:nvPr/>
        </p:nvSpPr>
        <p:spPr>
          <a:xfrm>
            <a:off x="5226889" y="3292847"/>
            <a:ext cx="954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sz="800" dirty="0" smtClean="0"/>
              <a:t>Kommentar</a:t>
            </a:r>
            <a:endParaRPr lang="da" sz="800" dirty="0"/>
          </a:p>
        </p:txBody>
      </p:sp>
      <p:sp>
        <p:nvSpPr>
          <p:cNvPr id="51" name="TextBox 50"/>
          <p:cNvSpPr txBox="1"/>
          <p:nvPr/>
        </p:nvSpPr>
        <p:spPr>
          <a:xfrm>
            <a:off x="3938793" y="3297808"/>
            <a:ext cx="4573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sz="800" dirty="0" smtClean="0"/>
              <a:t>Likes</a:t>
            </a:r>
            <a:endParaRPr lang="da" sz="800" dirty="0"/>
          </a:p>
        </p:txBody>
      </p:sp>
      <p:sp>
        <p:nvSpPr>
          <p:cNvPr id="52" name="TextBox 51"/>
          <p:cNvSpPr txBox="1"/>
          <p:nvPr/>
        </p:nvSpPr>
        <p:spPr>
          <a:xfrm>
            <a:off x="6385367" y="1524276"/>
            <a:ext cx="847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sz="1050" dirty="0" smtClean="0">
                <a:solidFill>
                  <a:schemeClr val="bg1">
                    <a:lumMod val="50000"/>
                  </a:schemeClr>
                </a:solidFill>
              </a:rPr>
              <a:t>17. dec.</a:t>
            </a:r>
            <a:endParaRPr lang="da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3" name="Google Shape;173;p39"/>
          <p:cNvSpPr/>
          <p:nvPr/>
        </p:nvSpPr>
        <p:spPr>
          <a:xfrm>
            <a:off x="3114125" y="171025"/>
            <a:ext cx="2488200" cy="1449600"/>
          </a:xfrm>
          <a:prstGeom prst="wedgeRectCallout">
            <a:avLst>
              <a:gd name="adj1" fmla="val -67783"/>
              <a:gd name="adj2" fmla="val 86767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74" name="Google Shape;174;p39"/>
          <p:cNvSpPr txBox="1"/>
          <p:nvPr/>
        </p:nvSpPr>
        <p:spPr>
          <a:xfrm>
            <a:off x="3223800" y="290150"/>
            <a:ext cx="2337000" cy="7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Sagt i en privat besked til afsenderens barn, som lige har fundet ud af, at hun er feen i dette års skuespil ved afslutningen.</a:t>
            </a:r>
            <a:endParaRPr/>
          </a:p>
        </p:txBody>
      </p:sp>
      <p:sp>
        <p:nvSpPr>
          <p:cNvPr id="175" name="Google Shape;175;p39"/>
          <p:cNvSpPr/>
          <p:nvPr/>
        </p:nvSpPr>
        <p:spPr>
          <a:xfrm>
            <a:off x="6390550" y="2456625"/>
            <a:ext cx="2337000" cy="1562100"/>
          </a:xfrm>
          <a:prstGeom prst="wedgeRectCallout">
            <a:avLst>
              <a:gd name="adj1" fmla="val -19129"/>
              <a:gd name="adj2" fmla="val -95337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76" name="Google Shape;176;p39"/>
          <p:cNvSpPr txBox="1"/>
          <p:nvPr/>
        </p:nvSpPr>
        <p:spPr>
          <a:xfrm>
            <a:off x="6466200" y="2566125"/>
            <a:ext cx="2337000" cy="9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Sagt på Twitter af en hetero-kvinde som svar til en velkendt homoseksuel personligheds meddelelse om deres nye styling-session.</a:t>
            </a:r>
            <a:endParaRPr/>
          </a:p>
        </p:txBody>
      </p:sp>
      <p:sp>
        <p:nvSpPr>
          <p:cNvPr id="177" name="Google Shape;177;p39"/>
          <p:cNvSpPr/>
          <p:nvPr/>
        </p:nvSpPr>
        <p:spPr>
          <a:xfrm>
            <a:off x="712175" y="2845525"/>
            <a:ext cx="2379600" cy="1765200"/>
          </a:xfrm>
          <a:prstGeom prst="wedgeRectCallout">
            <a:avLst>
              <a:gd name="adj1" fmla="val 69405"/>
              <a:gd name="adj2" fmla="val -35554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78" name="Google Shape;178;p39"/>
          <p:cNvSpPr txBox="1"/>
          <p:nvPr/>
        </p:nvSpPr>
        <p:spPr>
          <a:xfrm>
            <a:off x="689375" y="2889625"/>
            <a:ext cx="24252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200" dirty="0"/>
              <a:t>Sagt på Facebook af en anden homoseksuel mand som svar til en ligeledes homoseksuel mands besked om at han lige har lavet et bænkpres på 100 kg. I denne sammenhæng betyder "fe" at have styrke og evner som en fe</a:t>
            </a:r>
            <a:endParaRPr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48304" y="2384475"/>
            <a:ext cx="4086723" cy="189210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"/>
          </a:p>
        </p:txBody>
      </p:sp>
      <p:pic>
        <p:nvPicPr>
          <p:cNvPr id="8" name="Google Shape;183;p40"/>
          <p:cNvPicPr preferRelativeResize="0"/>
          <p:nvPr/>
        </p:nvPicPr>
        <p:blipFill rotWithShape="1">
          <a:blip r:embed="rId3">
            <a:alphaModFix/>
          </a:blip>
          <a:srcRect t="61427" r="28729" b="25247"/>
          <a:stretch/>
        </p:blipFill>
        <p:spPr>
          <a:xfrm>
            <a:off x="1913700" y="390275"/>
            <a:ext cx="5316600" cy="755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Google Shape;187;p40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5" y="1501329"/>
            <a:ext cx="4111924" cy="140719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87791" y="1683577"/>
            <a:ext cx="38545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sz="2600" dirty="0">
                <a:latin typeface="Calibri" panose="020F0502020204030204" pitchFamily="34" charset="0"/>
                <a:cs typeface="Calibri" panose="020F0502020204030204" pitchFamily="34" charset="0"/>
              </a:rPr>
              <a:t>De bedste xenovianere bor i Xenovia ...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97083" y="2428415"/>
            <a:ext cx="421327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" sz="3000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DEN BEDSTE XENOVIANER</a:t>
            </a:r>
          </a:p>
          <a:p>
            <a:pPr algn="ctr"/>
            <a:r>
              <a:rPr lang="da" sz="4400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ER EN DØD XENOVIANER</a:t>
            </a:r>
            <a:endParaRPr lang="da" sz="440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60" y="2106776"/>
            <a:ext cx="469353" cy="4693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235;p4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951" y="2291443"/>
            <a:ext cx="2001410" cy="200684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Box 38"/>
          <p:cNvSpPr txBox="1"/>
          <p:nvPr/>
        </p:nvSpPr>
        <p:spPr>
          <a:xfrm>
            <a:off x="6922951" y="2291443"/>
            <a:ext cx="20014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DEN BEDSTE XENOVIANER</a:t>
            </a:r>
          </a:p>
          <a:p>
            <a:pPr algn="ctr"/>
            <a:endParaRPr lang="da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endParaRPr lang="da" sz="1600" b="1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endParaRPr lang="da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endParaRPr lang="da" sz="1600" b="1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endParaRPr lang="da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endParaRPr lang="da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lvl="1" algn="ctr"/>
            <a:r>
              <a:rPr lang="da" sz="16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ER EN DØD XENOVIANER</a:t>
            </a:r>
            <a:endParaRPr lang="da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564750" y="118625"/>
            <a:ext cx="2636449" cy="2002975"/>
            <a:chOff x="2564750" y="118625"/>
            <a:chExt cx="2636449" cy="2002975"/>
          </a:xfrm>
        </p:grpSpPr>
        <p:pic>
          <p:nvPicPr>
            <p:cNvPr id="27" name="Google Shape;194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64750" y="118625"/>
              <a:ext cx="2636449" cy="2002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Rectangle 27"/>
            <p:cNvSpPr/>
            <p:nvPr/>
          </p:nvSpPr>
          <p:spPr>
            <a:xfrm>
              <a:off x="2564750" y="1399735"/>
              <a:ext cx="1958013" cy="414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666074" y="1768675"/>
              <a:ext cx="645101" cy="260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</p:grpSp>
      <p:pic>
        <p:nvPicPr>
          <p:cNvPr id="31" name="Google Shape;196;p41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75" y="2063603"/>
            <a:ext cx="2930701" cy="245545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2538333" y="1331009"/>
            <a:ext cx="300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dirty="0">
                <a:latin typeface="Calibri" panose="020F0502020204030204" pitchFamily="34" charset="0"/>
                <a:cs typeface="Calibri" panose="020F0502020204030204" pitchFamily="34" charset="0"/>
              </a:rPr>
              <a:t>DØD OVER XENOVIANERE!</a:t>
            </a:r>
          </a:p>
          <a:p>
            <a:r>
              <a:rPr lang="da" dirty="0">
                <a:latin typeface="Calibri" panose="020F0502020204030204" pitchFamily="34" charset="0"/>
                <a:cs typeface="Calibri" panose="020F0502020204030204" pitchFamily="34" charset="0"/>
              </a:rPr>
              <a:t>De Retfærdiges Stævne – 1. sept.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34905" y="2100498"/>
            <a:ext cx="207820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Jeg er helt enig med dit Tweet. De satans xenovianere har taget vores jobs.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51486" y="1812944"/>
            <a:ext cx="9545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sz="850" dirty="0">
                <a:solidFill>
                  <a:schemeClr val="bg1">
                    <a:lumMod val="50000"/>
                  </a:schemeClr>
                </a:solidFill>
              </a:rPr>
              <a:t>Kommentar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76140" y="2904966"/>
            <a:ext cx="2153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dirty="0">
                <a:latin typeface="Calibri" panose="020F0502020204030204" pitchFamily="34" charset="0"/>
                <a:cs typeface="Calibri" panose="020F0502020204030204" pitchFamily="34" charset="0"/>
              </a:rPr>
              <a:t>De bedste xenovianere bor i Xenovia ...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412036" y="3721211"/>
            <a:ext cx="209404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" sz="10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har bare så meget ret. Jeg kan bare ikke vente på, at de får, hvad de har fortjent!</a:t>
            </a:r>
          </a:p>
          <a:p>
            <a:r>
              <a:rPr lang="da" sz="105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#karma</a:t>
            </a:r>
            <a:endParaRPr lang="da" sz="1050" dirty="0">
              <a:solidFill>
                <a:schemeClr val="bg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44" y="3165232"/>
            <a:ext cx="206542" cy="206542"/>
          </a:xfrm>
          <a:prstGeom prst="rect">
            <a:avLst/>
          </a:prstGeom>
        </p:spPr>
      </p:pic>
      <p:sp>
        <p:nvSpPr>
          <p:cNvPr id="193" name="Google Shape;193;p41"/>
          <p:cNvSpPr/>
          <p:nvPr/>
        </p:nvSpPr>
        <p:spPr>
          <a:xfrm>
            <a:off x="3744700" y="2322763"/>
            <a:ext cx="2888700" cy="1478700"/>
          </a:xfrm>
          <a:prstGeom prst="wedgeRectCallout">
            <a:avLst>
              <a:gd name="adj1" fmla="val 74840"/>
              <a:gd name="adj2" fmla="val 6895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95" name="Google Shape;195;p41"/>
          <p:cNvSpPr/>
          <p:nvPr/>
        </p:nvSpPr>
        <p:spPr>
          <a:xfrm>
            <a:off x="5936825" y="238075"/>
            <a:ext cx="2888700" cy="1530600"/>
          </a:xfrm>
          <a:prstGeom prst="wedgeRectCallout">
            <a:avLst>
              <a:gd name="adj1" fmla="val -96942"/>
              <a:gd name="adj2" fmla="val -24213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97" name="Google Shape;197;p41"/>
          <p:cNvSpPr txBox="1"/>
          <p:nvPr/>
        </p:nvSpPr>
        <p:spPr>
          <a:xfrm>
            <a:off x="6125950" y="415150"/>
            <a:ext cx="2588400" cy="1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Blevet råbt i kor ved et stævne, optaget på video og delt på mange platforme med #dødoverxenovianere som en af de dominerende hashtags.</a:t>
            </a:r>
            <a:endParaRPr/>
          </a:p>
        </p:txBody>
      </p:sp>
      <p:sp>
        <p:nvSpPr>
          <p:cNvPr id="198" name="Google Shape;198;p41"/>
          <p:cNvSpPr/>
          <p:nvPr/>
        </p:nvSpPr>
        <p:spPr>
          <a:xfrm>
            <a:off x="3540276" y="3989554"/>
            <a:ext cx="3093124" cy="1059000"/>
          </a:xfrm>
          <a:prstGeom prst="wedgeRectCallout">
            <a:avLst>
              <a:gd name="adj1" fmla="val -74083"/>
              <a:gd name="adj2" fmla="val -35932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99" name="Google Shape;199;p41"/>
          <p:cNvSpPr txBox="1"/>
          <p:nvPr/>
        </p:nvSpPr>
        <p:spPr>
          <a:xfrm>
            <a:off x="3792221" y="2324189"/>
            <a:ext cx="28617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Denne meme blev skrevet over et billede af en xenovianer med en tegneseriekniv holdt mod halsen.  Den blev delt en masse gange på et antal it-fora og senere på sociale medier. </a:t>
            </a:r>
            <a:endParaRPr dirty="0"/>
          </a:p>
        </p:txBody>
      </p:sp>
      <p:sp>
        <p:nvSpPr>
          <p:cNvPr id="200" name="Google Shape;200;p41"/>
          <p:cNvSpPr txBox="1"/>
          <p:nvPr/>
        </p:nvSpPr>
        <p:spPr>
          <a:xfrm>
            <a:off x="3540276" y="3989554"/>
            <a:ext cx="3219250" cy="9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Delt i en privat besked mellem to venner på Twitter som svar på et negativt tweet om xenovianere, der tager "alle" vores jobs.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102923" y="280001"/>
            <a:ext cx="3680400" cy="2701500"/>
            <a:chOff x="5102923" y="280001"/>
            <a:chExt cx="3680400" cy="2701500"/>
          </a:xfrm>
        </p:grpSpPr>
        <p:pic>
          <p:nvPicPr>
            <p:cNvPr id="8" name="Google Shape;207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02923" y="280001"/>
              <a:ext cx="3680400" cy="27015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sp>
          <p:nvSpPr>
            <p:cNvPr id="9" name="Rectangle 8"/>
            <p:cNvSpPr/>
            <p:nvPr/>
          </p:nvSpPr>
          <p:spPr>
            <a:xfrm>
              <a:off x="5205046" y="544575"/>
              <a:ext cx="3369212" cy="21423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</p:grpSp>
      <p:sp>
        <p:nvSpPr>
          <p:cNvPr id="205" name="Google Shape;205;p42"/>
          <p:cNvSpPr/>
          <p:nvPr/>
        </p:nvSpPr>
        <p:spPr>
          <a:xfrm>
            <a:off x="1863683" y="544575"/>
            <a:ext cx="2246700" cy="1469100"/>
          </a:xfrm>
          <a:prstGeom prst="wedgeRectCallout">
            <a:avLst>
              <a:gd name="adj1" fmla="val -92466"/>
              <a:gd name="adj2" fmla="val 7788"/>
            </a:avLst>
          </a:prstGeom>
          <a:solidFill>
            <a:srgbClr val="76B0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42"/>
          <p:cNvSpPr txBox="1">
            <a:spLocks noGrp="1"/>
          </p:cNvSpPr>
          <p:nvPr>
            <p:ph type="title"/>
          </p:nvPr>
        </p:nvSpPr>
        <p:spPr>
          <a:xfrm>
            <a:off x="1863675" y="715269"/>
            <a:ext cx="2246700" cy="11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000" dirty="0">
                <a:solidFill>
                  <a:srgbClr val="FFFFFF"/>
                </a:solidFill>
              </a:rPr>
              <a:t>SKRID! </a:t>
            </a:r>
            <a:endParaRPr sz="3000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000" dirty="0">
                <a:solidFill>
                  <a:srgbClr val="FFFFFF"/>
                </a:solidFill>
              </a:rPr>
              <a:t>TAG HJEM!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83452" y="3137093"/>
            <a:ext cx="4958700" cy="146841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3452" y="3214467"/>
            <a:ext cx="4958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SKRID, TAG HJEM! </a:t>
            </a:r>
          </a:p>
          <a:p>
            <a:pPr algn="ctr"/>
            <a:r>
              <a:rPr lang="da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#MENSISTADIGKAN</a:t>
            </a:r>
            <a:endParaRPr lang="da" sz="4000" dirty="0">
              <a:solidFill>
                <a:schemeClr val="accent6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8351" y="388983"/>
            <a:ext cx="37490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a" sz="2400" b="1" dirty="0" smtClean="0">
                <a:solidFill>
                  <a:srgbClr val="FF0000"/>
                </a:solidFill>
                <a:latin typeface="Ink Free" panose="03080402000500000000" pitchFamily="66" charset="0"/>
              </a:rPr>
              <a:t>SKRID!</a:t>
            </a:r>
          </a:p>
          <a:p>
            <a:pPr>
              <a:lnSpc>
                <a:spcPct val="200000"/>
              </a:lnSpc>
            </a:pPr>
            <a:r>
              <a:rPr lang="da" sz="2400" b="1" dirty="0" smtClean="0">
                <a:solidFill>
                  <a:srgbClr val="FF0000"/>
                </a:solidFill>
                <a:latin typeface="Ink Free" panose="03080402000500000000" pitchFamily="66" charset="0"/>
              </a:rPr>
              <a:t>TAG HJEM!</a:t>
            </a:r>
          </a:p>
          <a:p>
            <a:pPr>
              <a:lnSpc>
                <a:spcPct val="200000"/>
              </a:lnSpc>
            </a:pPr>
            <a:r>
              <a:rPr lang="da" sz="2400" b="1" dirty="0" smtClean="0">
                <a:solidFill>
                  <a:srgbClr val="FF0000"/>
                </a:solidFill>
                <a:latin typeface="Ink Free" panose="03080402000500000000" pitchFamily="66" charset="0"/>
              </a:rPr>
              <a:t>#KLAMMEFREMMEDE </a:t>
            </a:r>
            <a:endParaRPr lang="da" sz="2400" b="1" dirty="0">
              <a:solidFill>
                <a:srgbClr val="FF0000"/>
              </a:solidFill>
              <a:latin typeface="Ink Free" panose="03080402000500000000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213;p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00" y="2020501"/>
            <a:ext cx="2930700" cy="195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5;p4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75" y="1703005"/>
            <a:ext cx="1890324" cy="324403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1080332" y="2026012"/>
            <a:ext cx="2930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" sz="2400" dirty="0" smtClean="0">
                <a:ln w="12700"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SKRID, TAG HJEM!</a:t>
            </a:r>
          </a:p>
          <a:p>
            <a:pPr algn="ctr"/>
            <a:endParaRPr lang="da" sz="2400" dirty="0">
              <a:ln w="12700"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  <a:p>
            <a:pPr algn="ctr"/>
            <a:endParaRPr lang="da" sz="2400" dirty="0" smtClean="0">
              <a:ln w="12700"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da" sz="2400" dirty="0" smtClean="0">
                <a:ln w="12700"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</a:p>
          <a:p>
            <a:pPr algn="ctr"/>
            <a:r>
              <a:rPr lang="da" sz="2400" dirty="0" smtClean="0">
                <a:ln w="12700"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#MENSISTADIGKAN</a:t>
            </a:r>
            <a:endParaRPr lang="da" sz="2400" dirty="0">
              <a:ln w="12700"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56329" y="1692122"/>
            <a:ext cx="18034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" sz="2400" b="1" dirty="0">
                <a:solidFill>
                  <a:srgbClr val="FF0000"/>
                </a:solidFill>
                <a:latin typeface="Ink Free" panose="03080402000500000000" pitchFamily="66" charset="0"/>
              </a:rPr>
              <a:t>SKRID</a:t>
            </a:r>
            <a:r>
              <a:rPr lang="da" sz="2400" b="1" dirty="0" smtClean="0">
                <a:solidFill>
                  <a:srgbClr val="FF0000"/>
                </a:solidFill>
                <a:latin typeface="Ink Free" panose="03080402000500000000" pitchFamily="66" charset="0"/>
              </a:rPr>
              <a:t>!</a:t>
            </a:r>
          </a:p>
          <a:p>
            <a:endParaRPr lang="da" sz="2400" b="1" dirty="0" smtClean="0">
              <a:solidFill>
                <a:srgbClr val="FF0000"/>
              </a:solidFill>
              <a:latin typeface="Ink Free" panose="03080402000500000000" pitchFamily="66" charset="0"/>
            </a:endParaRPr>
          </a:p>
          <a:p>
            <a:r>
              <a:rPr lang="da" sz="2400" b="1" dirty="0" smtClean="0">
                <a:solidFill>
                  <a:srgbClr val="FF0000"/>
                </a:solidFill>
                <a:latin typeface="Ink Free" panose="03080402000500000000" pitchFamily="66" charset="0"/>
              </a:rPr>
              <a:t>TAG </a:t>
            </a:r>
            <a:r>
              <a:rPr lang="da" sz="2400" b="1" dirty="0" smtClean="0">
                <a:solidFill>
                  <a:srgbClr val="FF0000"/>
                </a:solidFill>
                <a:latin typeface="Ink Free" panose="03080402000500000000" pitchFamily="66" charset="0"/>
              </a:rPr>
              <a:t>HJEM!</a:t>
            </a:r>
          </a:p>
          <a:p>
            <a:endParaRPr lang="da" sz="2400" b="1" dirty="0" smtClean="0">
              <a:solidFill>
                <a:srgbClr val="FF0000"/>
              </a:solidFill>
              <a:latin typeface="Ink Free" panose="03080402000500000000" pitchFamily="66" charset="0"/>
            </a:endParaRPr>
          </a:p>
          <a:p>
            <a:endParaRPr lang="da" sz="2400" b="1" dirty="0">
              <a:solidFill>
                <a:srgbClr val="FF0000"/>
              </a:solidFill>
              <a:latin typeface="Ink Free" panose="03080402000500000000" pitchFamily="66" charset="0"/>
            </a:endParaRPr>
          </a:p>
          <a:p>
            <a:endParaRPr lang="da" sz="2400" b="1" dirty="0" smtClean="0">
              <a:solidFill>
                <a:srgbClr val="FF0000"/>
              </a:solidFill>
              <a:latin typeface="Ink Free" panose="03080402000500000000" pitchFamily="66" charset="0"/>
            </a:endParaRPr>
          </a:p>
          <a:p>
            <a:r>
              <a:rPr lang="da" sz="2400" b="1" dirty="0" smtClean="0">
                <a:solidFill>
                  <a:srgbClr val="FF0000"/>
                </a:solidFill>
                <a:latin typeface="Ink Free" panose="03080402000500000000" pitchFamily="66" charset="0"/>
              </a:rPr>
              <a:t>#KLAMME</a:t>
            </a:r>
          </a:p>
          <a:p>
            <a:r>
              <a:rPr lang="da" sz="2400" b="1" dirty="0" smtClean="0">
                <a:solidFill>
                  <a:srgbClr val="FF0000"/>
                </a:solidFill>
                <a:latin typeface="Ink Free" panose="03080402000500000000" pitchFamily="66" charset="0"/>
              </a:rPr>
              <a:t>FREMMEDE </a:t>
            </a:r>
            <a:endParaRPr lang="da" sz="2400" b="1" dirty="0">
              <a:solidFill>
                <a:srgbClr val="FF0000"/>
              </a:solidFill>
              <a:latin typeface="Ink Free" panose="03080402000500000000" pitchFamily="66" charset="0"/>
            </a:endParaRPr>
          </a:p>
        </p:txBody>
      </p:sp>
      <p:sp>
        <p:nvSpPr>
          <p:cNvPr id="214" name="Google Shape;214;p43"/>
          <p:cNvSpPr/>
          <p:nvPr/>
        </p:nvSpPr>
        <p:spPr>
          <a:xfrm>
            <a:off x="643800" y="4135970"/>
            <a:ext cx="3928200" cy="531900"/>
          </a:xfrm>
          <a:prstGeom prst="wedgeRectCallout">
            <a:avLst>
              <a:gd name="adj1" fmla="val 4638"/>
              <a:gd name="adj2" fmla="val -100653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16" name="Google Shape;216;p43"/>
          <p:cNvSpPr/>
          <p:nvPr/>
        </p:nvSpPr>
        <p:spPr>
          <a:xfrm>
            <a:off x="6766625" y="2019900"/>
            <a:ext cx="2323800" cy="943800"/>
          </a:xfrm>
          <a:prstGeom prst="wedgeRectCallout">
            <a:avLst>
              <a:gd name="adj1" fmla="val -75580"/>
              <a:gd name="adj2" fmla="val -8389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217" name="Google Shape;21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900" y="219951"/>
            <a:ext cx="1414815" cy="164212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3"/>
          <p:cNvSpPr/>
          <p:nvPr/>
        </p:nvSpPr>
        <p:spPr>
          <a:xfrm>
            <a:off x="2340400" y="446863"/>
            <a:ext cx="1677000" cy="1096500"/>
          </a:xfrm>
          <a:prstGeom prst="wedgeRectCallout">
            <a:avLst>
              <a:gd name="adj1" fmla="val -92466"/>
              <a:gd name="adj2" fmla="val 7788"/>
            </a:avLst>
          </a:prstGeom>
          <a:solidFill>
            <a:srgbClr val="76B0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43"/>
          <p:cNvSpPr txBox="1">
            <a:spLocks noGrp="1"/>
          </p:cNvSpPr>
          <p:nvPr>
            <p:ph type="title"/>
          </p:nvPr>
        </p:nvSpPr>
        <p:spPr>
          <a:xfrm>
            <a:off x="2308000" y="574213"/>
            <a:ext cx="167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200">
                <a:solidFill>
                  <a:srgbClr val="FFFFFF"/>
                </a:solidFill>
              </a:rPr>
              <a:t>SKRID! </a:t>
            </a:r>
            <a:endParaRPr sz="22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200">
                <a:solidFill>
                  <a:srgbClr val="FFFFFF"/>
                </a:solidFill>
              </a:rPr>
              <a:t>TAG HJEM!</a:t>
            </a:r>
            <a:endParaRPr sz="2200">
              <a:solidFill>
                <a:srgbClr val="FFFFFF"/>
              </a:solidFill>
            </a:endParaRPr>
          </a:p>
        </p:txBody>
      </p:sp>
      <p:sp>
        <p:nvSpPr>
          <p:cNvPr id="220" name="Google Shape;220;p43"/>
          <p:cNvSpPr/>
          <p:nvPr/>
        </p:nvSpPr>
        <p:spPr>
          <a:xfrm>
            <a:off x="4294300" y="669175"/>
            <a:ext cx="4441800" cy="743700"/>
          </a:xfrm>
          <a:prstGeom prst="wedgeRectCallout">
            <a:avLst>
              <a:gd name="adj1" fmla="val -57374"/>
              <a:gd name="adj2" fmla="val -5637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21" name="Google Shape;221;p43"/>
          <p:cNvSpPr txBox="1"/>
          <p:nvPr/>
        </p:nvSpPr>
        <p:spPr>
          <a:xfrm>
            <a:off x="4346350" y="742075"/>
            <a:ext cx="43377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Sagt af en barejer sidst på natten, for at få gæsterne til at gå hjem, så han kan lukke.</a:t>
            </a:r>
            <a:endParaRPr dirty="0"/>
          </a:p>
        </p:txBody>
      </p:sp>
      <p:sp>
        <p:nvSpPr>
          <p:cNvPr id="222" name="Google Shape;222;p43"/>
          <p:cNvSpPr txBox="1"/>
          <p:nvPr/>
        </p:nvSpPr>
        <p:spPr>
          <a:xfrm>
            <a:off x="6840425" y="2065650"/>
            <a:ext cx="21762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300" dirty="0"/>
              <a:t>Sprayet på døren til en nytilkommen flygtningefamilie fra Syrien.</a:t>
            </a:r>
            <a:endParaRPr sz="1300" dirty="0"/>
          </a:p>
        </p:txBody>
      </p:sp>
      <p:sp>
        <p:nvSpPr>
          <p:cNvPr id="223" name="Google Shape;223;p43"/>
          <p:cNvSpPr txBox="1"/>
          <p:nvPr/>
        </p:nvSpPr>
        <p:spPr>
          <a:xfrm>
            <a:off x="688200" y="4093720"/>
            <a:ext cx="38838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Teksten til et billede af en flygtningefamilie fra Syrien, meget delt på sociale netværk.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73925" y="3155188"/>
            <a:ext cx="5326800" cy="960600"/>
            <a:chOff x="3373925" y="3155188"/>
            <a:chExt cx="5326800" cy="960600"/>
          </a:xfrm>
        </p:grpSpPr>
        <p:pic>
          <p:nvPicPr>
            <p:cNvPr id="6" name="Google Shape;230;p44"/>
            <p:cNvPicPr preferRelativeResize="0"/>
            <p:nvPr/>
          </p:nvPicPr>
          <p:blipFill rotWithShape="1">
            <a:blip r:embed="rId3">
              <a:alphaModFix/>
            </a:blip>
            <a:srcRect t="79077" b="6686"/>
            <a:stretch/>
          </p:blipFill>
          <p:spPr>
            <a:xfrm>
              <a:off x="3373925" y="3155188"/>
              <a:ext cx="5326800" cy="9606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76B04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7" name="Rectangle 6"/>
            <p:cNvSpPr/>
            <p:nvPr/>
          </p:nvSpPr>
          <p:spPr>
            <a:xfrm>
              <a:off x="4595626" y="3196790"/>
              <a:ext cx="1453482" cy="296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43766" y="3444864"/>
              <a:ext cx="2052455" cy="296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686072" y="3642221"/>
              <a:ext cx="3462751" cy="296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72300" y="1727400"/>
            <a:ext cx="4710626" cy="996124"/>
            <a:chOff x="572300" y="1727400"/>
            <a:chExt cx="4710626" cy="996124"/>
          </a:xfrm>
        </p:grpSpPr>
        <p:pic>
          <p:nvPicPr>
            <p:cNvPr id="11" name="Google Shape;229;p44"/>
            <p:cNvPicPr preferRelativeResize="0"/>
            <p:nvPr/>
          </p:nvPicPr>
          <p:blipFill rotWithShape="1">
            <a:blip r:embed="rId4">
              <a:alphaModFix/>
            </a:blip>
            <a:srcRect t="80500"/>
            <a:stretch/>
          </p:blipFill>
          <p:spPr>
            <a:xfrm>
              <a:off x="572300" y="1727400"/>
              <a:ext cx="4710626" cy="996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1406923" y="2136509"/>
              <a:ext cx="3546164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16849" y="177616"/>
            <a:ext cx="5071424" cy="1101225"/>
            <a:chOff x="3916849" y="177616"/>
            <a:chExt cx="5071424" cy="1101225"/>
          </a:xfrm>
        </p:grpSpPr>
        <p:pic>
          <p:nvPicPr>
            <p:cNvPr id="14" name="Google Shape;228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16849" y="177616"/>
              <a:ext cx="5071424" cy="1101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3943796" y="280955"/>
              <a:ext cx="3744197" cy="942934"/>
            </a:xfrm>
            <a:prstGeom prst="rect">
              <a:avLst/>
            </a:prstGeom>
            <a:solidFill>
              <a:srgbClr val="D4FC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06923" y="2143543"/>
            <a:ext cx="36038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Åh! du er bare sådan en klam, lille queer.</a:t>
            </a:r>
            <a:endParaRPr lang="da" sz="1600" dirty="0"/>
          </a:p>
        </p:txBody>
      </p:sp>
      <p:sp>
        <p:nvSpPr>
          <p:cNvPr id="17" name="Rectangle 16"/>
          <p:cNvSpPr/>
          <p:nvPr/>
        </p:nvSpPr>
        <p:spPr>
          <a:xfrm>
            <a:off x="4602660" y="3628454"/>
            <a:ext cx="3546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Åh! du er bare sådan en klam, lille queer</a:t>
            </a:r>
            <a:endParaRPr lang="da" sz="1800" dirty="0"/>
          </a:p>
        </p:txBody>
      </p:sp>
      <p:sp>
        <p:nvSpPr>
          <p:cNvPr id="18" name="Rectangle 17"/>
          <p:cNvSpPr/>
          <p:nvPr/>
        </p:nvSpPr>
        <p:spPr>
          <a:xfrm>
            <a:off x="3943797" y="280955"/>
            <a:ext cx="43069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Åh! du er bare sådan en klam, lille queer.</a:t>
            </a:r>
            <a:endParaRPr lang="da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602660" y="3390413"/>
            <a:ext cx="2433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sz="1600" dirty="0">
                <a:solidFill>
                  <a:schemeClr val="bg1">
                    <a:lumMod val="50000"/>
                  </a:schemeClr>
                </a:solidFill>
              </a:rPr>
              <a:t>Svar til Sadie W.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88592" y="3125619"/>
            <a:ext cx="186396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sz="1700" b="1" dirty="0"/>
              <a:t>Hellige Kriger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4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500" y="340497"/>
            <a:ext cx="2708576" cy="293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/>
          <p:cNvSpPr/>
          <p:nvPr/>
        </p:nvSpPr>
        <p:spPr>
          <a:xfrm>
            <a:off x="618500" y="340497"/>
            <a:ext cx="2809483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"/>
          </a:p>
        </p:txBody>
      </p:sp>
      <p:sp>
        <p:nvSpPr>
          <p:cNvPr id="27" name="Rectangle 26"/>
          <p:cNvSpPr/>
          <p:nvPr/>
        </p:nvSpPr>
        <p:spPr>
          <a:xfrm>
            <a:off x="2553286" y="2087797"/>
            <a:ext cx="725008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"/>
          </a:p>
        </p:txBody>
      </p:sp>
      <p:sp>
        <p:nvSpPr>
          <p:cNvPr id="28" name="Rectangle 27"/>
          <p:cNvSpPr/>
          <p:nvPr/>
        </p:nvSpPr>
        <p:spPr>
          <a:xfrm>
            <a:off x="1111348" y="2968282"/>
            <a:ext cx="2060277" cy="1967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"/>
          </a:p>
        </p:txBody>
      </p:sp>
      <p:sp>
        <p:nvSpPr>
          <p:cNvPr id="30" name="Rectangle 29"/>
          <p:cNvSpPr/>
          <p:nvPr/>
        </p:nvSpPr>
        <p:spPr>
          <a:xfrm>
            <a:off x="2532184" y="2437615"/>
            <a:ext cx="457200" cy="192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"/>
          </a:p>
        </p:txBody>
      </p:sp>
      <p:sp>
        <p:nvSpPr>
          <p:cNvPr id="2" name="Rectangle 1"/>
          <p:cNvSpPr/>
          <p:nvPr/>
        </p:nvSpPr>
        <p:spPr>
          <a:xfrm>
            <a:off x="1291016" y="2425598"/>
            <a:ext cx="389396" cy="229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294675" y="1979725"/>
            <a:ext cx="2403573" cy="3044248"/>
            <a:chOff x="4294675" y="1979725"/>
            <a:chExt cx="2403573" cy="3044248"/>
          </a:xfrm>
        </p:grpSpPr>
        <p:pic>
          <p:nvPicPr>
            <p:cNvPr id="12" name="Google Shape;235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94675" y="1979725"/>
              <a:ext cx="2403573" cy="30442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4478215" y="2437615"/>
              <a:ext cx="733865" cy="192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81562" y="4526756"/>
              <a:ext cx="1535906" cy="223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57749" y="4370581"/>
              <a:ext cx="645855" cy="185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45147" y="3876675"/>
              <a:ext cx="236371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69644" y="2087797"/>
              <a:ext cx="812909" cy="257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655502" y="88000"/>
            <a:ext cx="2538764" cy="1756095"/>
            <a:chOff x="3655502" y="88000"/>
            <a:chExt cx="2538764" cy="1756095"/>
          </a:xfrm>
        </p:grpSpPr>
        <p:pic>
          <p:nvPicPr>
            <p:cNvPr id="19" name="Google Shape;237;p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55502" y="88000"/>
              <a:ext cx="2538764" cy="17560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Rectangle 19"/>
            <p:cNvSpPr/>
            <p:nvPr/>
          </p:nvSpPr>
          <p:spPr>
            <a:xfrm>
              <a:off x="3955186" y="602107"/>
              <a:ext cx="1541275" cy="46381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434013" y="621506"/>
              <a:ext cx="297080" cy="27590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081463" y="1216819"/>
              <a:ext cx="1471612" cy="372011"/>
            </a:xfrm>
            <a:prstGeom prst="rect">
              <a:avLst/>
            </a:prstGeom>
            <a:solidFill>
              <a:srgbClr val="D4FC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364956" y="1240486"/>
              <a:ext cx="319088" cy="136889"/>
            </a:xfrm>
            <a:prstGeom prst="rect">
              <a:avLst/>
            </a:prstGeom>
            <a:solidFill>
              <a:srgbClr val="D4FC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1048196" y="2924492"/>
            <a:ext cx="21114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Åh! du er bare sådan en klam, lille queer.</a:t>
            </a:r>
            <a:endParaRPr lang="da" sz="900" dirty="0"/>
          </a:p>
        </p:txBody>
      </p:sp>
      <p:sp>
        <p:nvSpPr>
          <p:cNvPr id="32" name="TextBox 31"/>
          <p:cNvSpPr txBox="1"/>
          <p:nvPr/>
        </p:nvSpPr>
        <p:spPr>
          <a:xfrm>
            <a:off x="2372942" y="2087797"/>
            <a:ext cx="954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" sz="800" dirty="0" smtClean="0"/>
              <a:t>13 kommentarer</a:t>
            </a:r>
            <a:endParaRPr lang="da" sz="800" dirty="0"/>
          </a:p>
        </p:txBody>
      </p:sp>
      <p:sp>
        <p:nvSpPr>
          <p:cNvPr id="33" name="Rectangle 32"/>
          <p:cNvSpPr/>
          <p:nvPr/>
        </p:nvSpPr>
        <p:spPr>
          <a:xfrm>
            <a:off x="4014136" y="1188720"/>
            <a:ext cx="19646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Åh! du er bare sådan en klam, lille queer.</a:t>
            </a:r>
            <a:endParaRPr lang="da" sz="1000" dirty="0"/>
          </a:p>
        </p:txBody>
      </p:sp>
      <p:sp>
        <p:nvSpPr>
          <p:cNvPr id="34" name="Rectangle 33"/>
          <p:cNvSpPr/>
          <p:nvPr/>
        </p:nvSpPr>
        <p:spPr>
          <a:xfrm>
            <a:off x="3885182" y="550858"/>
            <a:ext cx="19646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Jeg gider ikke at blive vasket eller klædt på. Jeg sumper bare ud i min enhjørningeheldragt!</a:t>
            </a:r>
            <a:endParaRPr lang="da" sz="1000" dirty="0"/>
          </a:p>
        </p:txBody>
      </p:sp>
      <p:sp>
        <p:nvSpPr>
          <p:cNvPr id="35" name="Rectangle 34"/>
          <p:cNvSpPr/>
          <p:nvPr/>
        </p:nvSpPr>
        <p:spPr>
          <a:xfrm>
            <a:off x="4792759" y="4584366"/>
            <a:ext cx="16642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" sz="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Åh! du er bare sådan en klam, lille queer</a:t>
            </a:r>
            <a:endParaRPr lang="da" sz="800" dirty="0"/>
          </a:p>
        </p:txBody>
      </p:sp>
      <p:sp>
        <p:nvSpPr>
          <p:cNvPr id="36" name="TextBox 35"/>
          <p:cNvSpPr txBox="1"/>
          <p:nvPr/>
        </p:nvSpPr>
        <p:spPr>
          <a:xfrm>
            <a:off x="4799109" y="4466118"/>
            <a:ext cx="24337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sz="700" dirty="0">
                <a:solidFill>
                  <a:schemeClr val="bg1">
                    <a:lumMod val="50000"/>
                  </a:schemeClr>
                </a:solidFill>
              </a:rPr>
              <a:t>Svar til Sadie W.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99109" y="4340632"/>
            <a:ext cx="18639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sz="800" b="1" dirty="0"/>
              <a:t>Hellige Kriger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478215" y="2437615"/>
            <a:ext cx="1371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sz="1100" dirty="0" smtClean="0"/>
              <a:t>Så sandt!</a:t>
            </a:r>
            <a:endParaRPr lang="da" sz="1100" dirty="0"/>
          </a:p>
        </p:txBody>
      </p:sp>
      <p:sp>
        <p:nvSpPr>
          <p:cNvPr id="39" name="TextBox 38"/>
          <p:cNvSpPr txBox="1"/>
          <p:nvPr/>
        </p:nvSpPr>
        <p:spPr>
          <a:xfrm>
            <a:off x="4681218" y="2054782"/>
            <a:ext cx="1313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b="1" dirty="0" smtClean="0"/>
              <a:t>Sadie W.</a:t>
            </a:r>
            <a:endParaRPr lang="da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446443" y="2416538"/>
            <a:ext cx="954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sz="800" dirty="0" smtClean="0"/>
              <a:t>Kommentar</a:t>
            </a:r>
            <a:endParaRPr lang="da" sz="800" dirty="0"/>
          </a:p>
        </p:txBody>
      </p:sp>
      <p:sp>
        <p:nvSpPr>
          <p:cNvPr id="42" name="TextBox 41"/>
          <p:cNvSpPr txBox="1"/>
          <p:nvPr/>
        </p:nvSpPr>
        <p:spPr>
          <a:xfrm>
            <a:off x="4746282" y="3844685"/>
            <a:ext cx="4129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sz="700" dirty="0" smtClean="0">
                <a:solidFill>
                  <a:schemeClr val="bg1">
                    <a:lumMod val="50000"/>
                  </a:schemeClr>
                </a:solidFill>
              </a:rPr>
              <a:t>1. jun. </a:t>
            </a:r>
            <a:endParaRPr lang="da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6" name="Google Shape;236;p45"/>
          <p:cNvSpPr/>
          <p:nvPr/>
        </p:nvSpPr>
        <p:spPr>
          <a:xfrm>
            <a:off x="6813275" y="2638925"/>
            <a:ext cx="1904700" cy="1332300"/>
          </a:xfrm>
          <a:prstGeom prst="wedgeRectCallout">
            <a:avLst>
              <a:gd name="adj1" fmla="val -73166"/>
              <a:gd name="adj2" fmla="val 89685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38" name="Google Shape;238;p45"/>
          <p:cNvSpPr/>
          <p:nvPr/>
        </p:nvSpPr>
        <p:spPr>
          <a:xfrm>
            <a:off x="6477925" y="433575"/>
            <a:ext cx="2158800" cy="943800"/>
          </a:xfrm>
          <a:prstGeom prst="wedgeRectCallout">
            <a:avLst>
              <a:gd name="adj1" fmla="val -79679"/>
              <a:gd name="adj2" fmla="val 41304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39" name="Google Shape;239;p45"/>
          <p:cNvSpPr txBox="1"/>
          <p:nvPr/>
        </p:nvSpPr>
        <p:spPr>
          <a:xfrm>
            <a:off x="6596725" y="503500"/>
            <a:ext cx="21588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Skrevet i en privat besked mellem to homoseksuelle kvinder.</a:t>
            </a:r>
            <a:endParaRPr dirty="0"/>
          </a:p>
        </p:txBody>
      </p:sp>
      <p:sp>
        <p:nvSpPr>
          <p:cNvPr id="241" name="Google Shape;241;p45"/>
          <p:cNvSpPr/>
          <p:nvPr/>
        </p:nvSpPr>
        <p:spPr>
          <a:xfrm>
            <a:off x="1012825" y="3477575"/>
            <a:ext cx="2158800" cy="943800"/>
          </a:xfrm>
          <a:prstGeom prst="wedgeRectCallout">
            <a:avLst>
              <a:gd name="adj1" fmla="val 8671"/>
              <a:gd name="adj2" fmla="val -80046"/>
            </a:avLst>
          </a:prstGeom>
          <a:solidFill>
            <a:srgbClr val="FFFFFF"/>
          </a:solidFill>
          <a:ln w="28575" cap="flat" cmpd="sng">
            <a:solidFill>
              <a:srgbClr val="76B0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42" name="Google Shape;242;p45"/>
          <p:cNvSpPr txBox="1"/>
          <p:nvPr/>
        </p:nvSpPr>
        <p:spPr>
          <a:xfrm>
            <a:off x="1097425" y="3547500"/>
            <a:ext cx="20742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Skrevet i en offentlig besked mellem to homoseksuelle kvinder.</a:t>
            </a:r>
            <a:endParaRPr dirty="0"/>
          </a:p>
        </p:txBody>
      </p:sp>
      <p:sp>
        <p:nvSpPr>
          <p:cNvPr id="243" name="Google Shape;243;p45"/>
          <p:cNvSpPr txBox="1"/>
          <p:nvPr/>
        </p:nvSpPr>
        <p:spPr>
          <a:xfrm>
            <a:off x="6992425" y="2743200"/>
            <a:ext cx="16500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Skrevet i en offentlig besked fra en hetero-mand til en lesbisk kvinde.</a:t>
            </a:r>
            <a:endParaRPr dirty="0"/>
          </a:p>
        </p:txBody>
      </p:sp>
      <p:sp>
        <p:nvSpPr>
          <p:cNvPr id="29" name="TextBox 28"/>
          <p:cNvSpPr txBox="1"/>
          <p:nvPr/>
        </p:nvSpPr>
        <p:spPr>
          <a:xfrm>
            <a:off x="1223051" y="2419948"/>
            <a:ext cx="4573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" sz="800" dirty="0" smtClean="0"/>
              <a:t>Likes</a:t>
            </a:r>
            <a:endParaRPr lang="da" sz="800" dirty="0"/>
          </a:p>
        </p:txBody>
      </p:sp>
      <p:sp>
        <p:nvSpPr>
          <p:cNvPr id="45" name="Rectangle 44"/>
          <p:cNvSpPr/>
          <p:nvPr/>
        </p:nvSpPr>
        <p:spPr>
          <a:xfrm>
            <a:off x="609583" y="340497"/>
            <a:ext cx="28184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Regnbuetræ i denne jul – det skal vi bare ha'!</a:t>
            </a:r>
            <a:endParaRPr lang="da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640</Words>
  <Application>Microsoft Office PowerPoint</Application>
  <PresentationFormat>On-screen Show (16:9)</PresentationFormat>
  <Paragraphs>95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Impact</vt:lpstr>
      <vt:lpstr>Ink Free</vt:lpstr>
      <vt:lpstr>Times New Roman</vt:lpstr>
      <vt:lpstr>Simple Light</vt:lpstr>
      <vt:lpstr>Simple Light</vt:lpstr>
      <vt:lpstr>Simple Light</vt:lpstr>
      <vt:lpstr>Kontekst  er nøglen</vt:lpstr>
      <vt:lpstr>PowerPoint Presentation</vt:lpstr>
      <vt:lpstr>PowerPoint Presentation</vt:lpstr>
      <vt:lpstr>PowerPoint Presentation</vt:lpstr>
      <vt:lpstr>PowerPoint Presentation</vt:lpstr>
      <vt:lpstr>SKRID!  TAG HJEM!</vt:lpstr>
      <vt:lpstr>SKRID!  TAG HJEM!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Kontekst  er nøglen</dc:title>
  <cp:lastModifiedBy>Adobe EUN</cp:lastModifiedBy>
  <cp:revision>4</cp:revision>
  <dcterms:modified xsi:type="dcterms:W3CDTF">2019-09-17T10:04:39Z</dcterms:modified>
</cp:coreProperties>
</file>