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5143500" type="screen16x9"/>
  <p:notesSz cx="6858000" cy="9144000"/>
  <p:embeddedFontLst>
    <p:embeddedFont>
      <p:font typeface="Pacifico" panose="020B0604020202020204" charset="0"/>
      <p:regular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02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00da6ccd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00da6ccd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500da6ccdd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500da6ccdd_0_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500da6ccdd_0_7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500da6ccdd_0_7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500da6ccdd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500da6ccdd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4ff5b402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4ff5b402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500da6ccdd_0_3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500da6ccdd_0_3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500da6ccdd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500da6ccdd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500da6ccdd_0_4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500da6ccdd_0_4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500da6ccdd_0_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500da6ccdd_0_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500da6ccdd_0_5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500da6ccdd_0_5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500da6ccdd_0_6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500da6ccdd_0_6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500da6ccdd_0_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" name="Google Shape;371;g500da6ccdd_0_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2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2.png"/><Relationship Id="rId11" Type="http://schemas.openxmlformats.org/officeDocument/2006/relationships/image" Target="../media/image46.png"/><Relationship Id="rId5" Type="http://schemas.openxmlformats.org/officeDocument/2006/relationships/image" Target="../media/image4.png"/><Relationship Id="rId10" Type="http://schemas.openxmlformats.org/officeDocument/2006/relationships/image" Target="../media/image45.png"/><Relationship Id="rId4" Type="http://schemas.openxmlformats.org/officeDocument/2006/relationships/image" Target="../media/image2.png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902950" y="995000"/>
            <a:ext cx="43662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4800" b="1"/>
              <a:t>Πόσο μπορεί να πονάει;</a:t>
            </a:r>
            <a:endParaRPr sz="4800" b="1"/>
          </a:p>
        </p:txBody>
      </p:sp>
      <p:sp>
        <p:nvSpPr>
          <p:cNvPr id="156" name="Google Shape;156;p37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76B042"/>
                </a:solidFill>
              </a:rPr>
              <a:t>Πώς με κάνει να αισθάνομαι η ρητορική μίσους; &gt; ΚΣΑ &gt; </a:t>
            </a:r>
            <a:r>
              <a:rPr lang="el-GR" b="1">
                <a:solidFill>
                  <a:srgbClr val="76B042"/>
                </a:solidFill>
              </a:rPr>
              <a:t>Πόσο μπορεί να πονάει;</a:t>
            </a:r>
            <a:endParaRPr b="1">
              <a:solidFill>
                <a:srgbClr val="76B042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5500" y="52850"/>
            <a:ext cx="441001" cy="407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10100" y="396225"/>
            <a:ext cx="3811451" cy="3811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0" name="Google Shape;400;p46"/>
          <p:cNvGrpSpPr/>
          <p:nvPr/>
        </p:nvGrpSpPr>
        <p:grpSpPr>
          <a:xfrm>
            <a:off x="6146550" y="650324"/>
            <a:ext cx="2930513" cy="3847247"/>
            <a:chOff x="6015200" y="197775"/>
            <a:chExt cx="2930513" cy="3231300"/>
          </a:xfrm>
        </p:grpSpPr>
        <p:sp>
          <p:nvSpPr>
            <p:cNvPr id="401" name="Google Shape;401;p46"/>
            <p:cNvSpPr/>
            <p:nvPr/>
          </p:nvSpPr>
          <p:spPr>
            <a:xfrm>
              <a:off x="6157513" y="19777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D9D2E9"/>
            </a:solidFill>
            <a:ln w="9525" cap="flat" cmpd="sng">
              <a:solidFill>
                <a:srgbClr val="674E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6"/>
            <p:cNvSpPr txBox="1"/>
            <p:nvPr/>
          </p:nvSpPr>
          <p:spPr>
            <a:xfrm>
              <a:off x="6015200" y="1895300"/>
              <a:ext cx="2930400" cy="12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Αυτό το χαρακτηριστικό περιλαμβάνει όλα εκείνα τα άτομα που αυτοπροσδιορίζονται ως:</a:t>
              </a:r>
              <a:endParaRPr sz="1100" dirty="0">
                <a:solidFill>
                  <a:srgbClr val="000000"/>
                </a:solidFill>
              </a:endParaRPr>
            </a:p>
            <a:p>
              <a:pPr marL="914400" lvl="1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○"/>
              </a:pPr>
              <a:r>
                <a:rPr lang="el-GR" sz="1100" dirty="0">
                  <a:solidFill>
                    <a:srgbClr val="000000"/>
                  </a:solidFill>
                </a:rPr>
                <a:t>Λεσβίες</a:t>
              </a:r>
              <a:endParaRPr sz="1100" dirty="0">
                <a:solidFill>
                  <a:srgbClr val="000000"/>
                </a:solidFill>
              </a:endParaRPr>
            </a:p>
            <a:p>
              <a:pPr marL="914400" lvl="1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○"/>
              </a:pPr>
              <a:r>
                <a:rPr lang="el-GR" sz="1100" dirty="0">
                  <a:solidFill>
                    <a:srgbClr val="000000"/>
                  </a:solidFill>
                </a:rPr>
                <a:t>Γκέι</a:t>
              </a:r>
              <a:endParaRPr sz="1100" dirty="0">
                <a:solidFill>
                  <a:srgbClr val="000000"/>
                </a:solidFill>
              </a:endParaRPr>
            </a:p>
            <a:p>
              <a:pPr marL="914400" lvl="1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○"/>
              </a:pPr>
              <a:r>
                <a:rPr lang="el-GR" sz="1100" dirty="0">
                  <a:solidFill>
                    <a:srgbClr val="000000"/>
                  </a:solidFill>
                </a:rPr>
                <a:t>Αμφιφυλόφιλοι</a:t>
              </a:r>
              <a:endParaRPr sz="1100" dirty="0">
                <a:solidFill>
                  <a:srgbClr val="000000"/>
                </a:solidFill>
              </a:endParaRPr>
            </a:p>
            <a:p>
              <a:pPr marL="914400" lvl="1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○"/>
              </a:pPr>
              <a:r>
                <a:rPr lang="el-GR" sz="1100" dirty="0">
                  <a:solidFill>
                    <a:srgbClr val="000000"/>
                  </a:solidFill>
                </a:rPr>
                <a:t>Διεμφυλικοί</a:t>
              </a:r>
              <a:endParaRPr sz="1100" dirty="0">
                <a:solidFill>
                  <a:srgbClr val="000000"/>
                </a:solidFill>
              </a:endParaRPr>
            </a:p>
            <a:p>
              <a:pPr marL="914400" lvl="1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○"/>
              </a:pPr>
              <a:r>
                <a:rPr lang="el-GR" sz="1100" dirty="0">
                  <a:solidFill>
                    <a:srgbClr val="000000"/>
                  </a:solidFill>
                </a:rPr>
                <a:t>αμφισβητούν την ταυτότητά τους</a:t>
              </a:r>
              <a:endParaRPr sz="1100" dirty="0">
                <a:solidFill>
                  <a:srgbClr val="000000"/>
                </a:solidFill>
              </a:endParaRPr>
            </a:p>
            <a:p>
              <a:pPr marL="914400" lvl="1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○"/>
              </a:pPr>
              <a:r>
                <a:rPr lang="el-GR" sz="1100" dirty="0">
                  <a:solidFill>
                    <a:srgbClr val="000000"/>
                  </a:solidFill>
                </a:rPr>
                <a:t>Ή άλλο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403" name="Google Shape;403;p46"/>
            <p:cNvGrpSpPr/>
            <p:nvPr/>
          </p:nvGrpSpPr>
          <p:grpSpPr>
            <a:xfrm>
              <a:off x="6728938" y="1480788"/>
              <a:ext cx="1645326" cy="495000"/>
              <a:chOff x="346213" y="813163"/>
              <a:chExt cx="1645326" cy="495000"/>
            </a:xfrm>
          </p:grpSpPr>
          <p:sp>
            <p:nvSpPr>
              <p:cNvPr id="404" name="Google Shape;404;p46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46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ΛΟΑΤΚΙ+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sp>
          <p:nvSpPr>
            <p:cNvPr id="406" name="Google Shape;406;p46"/>
            <p:cNvSpPr txBox="1"/>
            <p:nvPr/>
          </p:nvSpPr>
          <p:spPr>
            <a:xfrm>
              <a:off x="6700387" y="245450"/>
              <a:ext cx="1918857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>
                  <a:solidFill>
                    <a:srgbClr val="550044"/>
                  </a:solidFill>
                  <a:latin typeface="Roboto"/>
                  <a:ea typeface="Roboto"/>
                  <a:cs typeface="Roboto"/>
                  <a:sym typeface="Roboto"/>
                </a:rPr>
                <a:t>Χαρακτηριστικά</a:t>
              </a:r>
              <a:endParaRPr sz="1600" dirty="0">
                <a:solidFill>
                  <a:srgbClr val="550044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407" name="Google Shape;407;p4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439389">
              <a:off x="6426249" y="288123"/>
              <a:ext cx="149729" cy="3370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8" name="Google Shape;408;p4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095825" y="700562"/>
              <a:ext cx="854350" cy="7143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9" name="Google Shape;409;p46"/>
          <p:cNvGrpSpPr/>
          <p:nvPr/>
        </p:nvGrpSpPr>
        <p:grpSpPr>
          <a:xfrm>
            <a:off x="3277925" y="1355150"/>
            <a:ext cx="2930513" cy="3707400"/>
            <a:chOff x="2999600" y="188850"/>
            <a:chExt cx="2930513" cy="3231300"/>
          </a:xfrm>
        </p:grpSpPr>
        <p:sp>
          <p:nvSpPr>
            <p:cNvPr id="410" name="Google Shape;410;p46"/>
            <p:cNvSpPr/>
            <p:nvPr/>
          </p:nvSpPr>
          <p:spPr>
            <a:xfrm>
              <a:off x="3141913" y="188850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D9D2E9"/>
            </a:solidFill>
            <a:ln w="9525" cap="flat" cmpd="sng">
              <a:solidFill>
                <a:srgbClr val="674E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6"/>
            <p:cNvSpPr txBox="1"/>
            <p:nvPr/>
          </p:nvSpPr>
          <p:spPr>
            <a:xfrm>
              <a:off x="2999600" y="1886375"/>
              <a:ext cx="2930400" cy="1269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●"/>
              </a:pPr>
              <a:r>
                <a:rPr lang="el-GR" sz="1100">
                  <a:solidFill>
                    <a:srgbClr val="000000"/>
                  </a:solidFill>
                </a:rPr>
                <a:t>Αυτό το χαρακτηριστικό περιλαμβάνει όλους όσους είναι ανυποχώρητοι σε ένα συγκεκριμένο θέμα. Μπορεί επίσης να εμφανίζουν χαμηλές κοινωνικές δεξιότητες ή να έχουν περιορισμένη αίσθηση μόδας. Τα άτομα αυτής της κατηγορίας συχνά μιλούν για το πάθος τους με εμμονή ή με εξαιρετικές τεχνικές λεπτομέρειες.</a:t>
              </a:r>
              <a:endParaRPr sz="1100">
                <a:solidFill>
                  <a:srgbClr val="000000"/>
                </a:solidFill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12" name="Google Shape;412;p46"/>
            <p:cNvGrpSpPr/>
            <p:nvPr/>
          </p:nvGrpSpPr>
          <p:grpSpPr>
            <a:xfrm>
              <a:off x="3713338" y="1471863"/>
              <a:ext cx="1645326" cy="495000"/>
              <a:chOff x="346213" y="813163"/>
              <a:chExt cx="1645326" cy="495000"/>
            </a:xfrm>
          </p:grpSpPr>
          <p:sp>
            <p:nvSpPr>
              <p:cNvPr id="413" name="Google Shape;413;p46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46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Σπασίκλας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sp>
          <p:nvSpPr>
            <p:cNvPr id="415" name="Google Shape;415;p46"/>
            <p:cNvSpPr txBox="1"/>
            <p:nvPr/>
          </p:nvSpPr>
          <p:spPr>
            <a:xfrm>
              <a:off x="3684788" y="236525"/>
              <a:ext cx="1927324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 dirty="0">
                  <a:solidFill>
                    <a:srgbClr val="550044"/>
                  </a:solidFill>
                  <a:latin typeface="Roboto"/>
                  <a:ea typeface="Roboto"/>
                  <a:cs typeface="Roboto"/>
                  <a:sym typeface="Roboto"/>
                </a:rPr>
                <a:t>Χαρακτηριστικά</a:t>
              </a:r>
              <a:endParaRPr sz="1600" dirty="0">
                <a:solidFill>
                  <a:srgbClr val="550044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416" name="Google Shape;416;p4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439389">
              <a:off x="3410649" y="279198"/>
              <a:ext cx="149729" cy="3370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7" name="Google Shape;417;p4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144834" y="543550"/>
              <a:ext cx="854329" cy="8759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8" name="Google Shape;418;p46"/>
          <p:cNvGrpSpPr/>
          <p:nvPr/>
        </p:nvGrpSpPr>
        <p:grpSpPr>
          <a:xfrm>
            <a:off x="403075" y="650325"/>
            <a:ext cx="2944825" cy="3231300"/>
            <a:chOff x="54775" y="197775"/>
            <a:chExt cx="2944825" cy="3231300"/>
          </a:xfrm>
        </p:grpSpPr>
        <p:sp>
          <p:nvSpPr>
            <p:cNvPr id="419" name="Google Shape;419;p46"/>
            <p:cNvSpPr/>
            <p:nvPr/>
          </p:nvSpPr>
          <p:spPr>
            <a:xfrm>
              <a:off x="211400" y="19777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D9D2E9"/>
            </a:solidFill>
            <a:ln w="9525" cap="flat" cmpd="sng">
              <a:solidFill>
                <a:srgbClr val="674E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6"/>
            <p:cNvSpPr txBox="1"/>
            <p:nvPr/>
          </p:nvSpPr>
          <p:spPr>
            <a:xfrm>
              <a:off x="54775" y="2042875"/>
              <a:ext cx="2788200" cy="1198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●"/>
              </a:pPr>
              <a:r>
                <a:rPr lang="el-GR" sz="1100">
                  <a:solidFill>
                    <a:srgbClr val="000000"/>
                  </a:solidFill>
                </a:rPr>
                <a:t>Ο χαρακτηρισμός περιλαμβάνει όλους όσους έχουν μπλε μαλλιά. Μακριά, κοντά, φυσικά ή βαμμένα. Τα άτομα που αποτελούν αυτή την ομάδα θα έχουν μεγάλο εύρος ηλικιών.</a:t>
              </a:r>
              <a:endParaRPr sz="1100">
                <a:solidFill>
                  <a:srgbClr val="000000"/>
                </a:solidFill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421" name="Google Shape;421;p46"/>
            <p:cNvPicPr preferRelativeResize="0"/>
            <p:nvPr/>
          </p:nvPicPr>
          <p:blipFill rotWithShape="1">
            <a:blip r:embed="rId6">
              <a:alphaModFix/>
            </a:blip>
            <a:srcRect t="7516" b="53715"/>
            <a:stretch/>
          </p:blipFill>
          <p:spPr>
            <a:xfrm>
              <a:off x="311150" y="555900"/>
              <a:ext cx="2588700" cy="100362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22" name="Google Shape;422;p46"/>
            <p:cNvGrpSpPr/>
            <p:nvPr/>
          </p:nvGrpSpPr>
          <p:grpSpPr>
            <a:xfrm>
              <a:off x="782825" y="1480788"/>
              <a:ext cx="1645326" cy="495000"/>
              <a:chOff x="346213" y="813163"/>
              <a:chExt cx="1645326" cy="495000"/>
            </a:xfrm>
          </p:grpSpPr>
          <p:sp>
            <p:nvSpPr>
              <p:cNvPr id="423" name="Google Shape;423;p46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46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Μπλε μαλλιά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sp>
          <p:nvSpPr>
            <p:cNvPr id="425" name="Google Shape;425;p46"/>
            <p:cNvSpPr txBox="1"/>
            <p:nvPr/>
          </p:nvSpPr>
          <p:spPr>
            <a:xfrm>
              <a:off x="754274" y="245450"/>
              <a:ext cx="1938337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 dirty="0">
                  <a:solidFill>
                    <a:srgbClr val="550044"/>
                  </a:solidFill>
                  <a:latin typeface="Roboto"/>
                  <a:ea typeface="Roboto"/>
                  <a:cs typeface="Roboto"/>
                  <a:sym typeface="Roboto"/>
                </a:rPr>
                <a:t>Χαρακτηριστικά</a:t>
              </a:r>
              <a:endParaRPr sz="1600" dirty="0">
                <a:solidFill>
                  <a:srgbClr val="550044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426" name="Google Shape;426;p4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439389">
              <a:off x="480136" y="288123"/>
              <a:ext cx="149729" cy="33700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27" name="Google Shape;427;p46"/>
          <p:cNvGrpSpPr/>
          <p:nvPr/>
        </p:nvGrpSpPr>
        <p:grpSpPr>
          <a:xfrm>
            <a:off x="3552955" y="167701"/>
            <a:ext cx="2522716" cy="1044223"/>
            <a:chOff x="6458263" y="4181001"/>
            <a:chExt cx="2371500" cy="1464374"/>
          </a:xfrm>
        </p:grpSpPr>
        <p:sp>
          <p:nvSpPr>
            <p:cNvPr id="428" name="Google Shape;428;p46"/>
            <p:cNvSpPr txBox="1"/>
            <p:nvPr/>
          </p:nvSpPr>
          <p:spPr>
            <a:xfrm>
              <a:off x="6458263" y="5247275"/>
              <a:ext cx="2371500" cy="39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800" dirty="0">
                  <a:solidFill>
                    <a:srgbClr val="550044"/>
                  </a:solidFill>
                  <a:latin typeface="Roboto"/>
                  <a:ea typeface="Roboto"/>
                  <a:cs typeface="Roboto"/>
                  <a:sym typeface="Roboto"/>
                </a:rPr>
                <a:t>Χαρακτηριστικά</a:t>
              </a:r>
              <a:endParaRPr sz="2000" dirty="0">
                <a:solidFill>
                  <a:srgbClr val="550044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429" name="Google Shape;429;p4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439315">
              <a:off x="7466702" y="4181001"/>
              <a:ext cx="292742" cy="811701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4" name="Google Shape;434;p47"/>
          <p:cNvGrpSpPr/>
          <p:nvPr/>
        </p:nvGrpSpPr>
        <p:grpSpPr>
          <a:xfrm>
            <a:off x="5862575" y="757975"/>
            <a:ext cx="2944800" cy="3231300"/>
            <a:chOff x="2992400" y="3529625"/>
            <a:chExt cx="2944800" cy="3231300"/>
          </a:xfrm>
        </p:grpSpPr>
        <p:sp>
          <p:nvSpPr>
            <p:cNvPr id="435" name="Google Shape;435;p47"/>
            <p:cNvSpPr/>
            <p:nvPr/>
          </p:nvSpPr>
          <p:spPr>
            <a:xfrm>
              <a:off x="3149000" y="352962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D9D2E9"/>
            </a:solidFill>
            <a:ln w="9525" cap="flat" cmpd="sng">
              <a:solidFill>
                <a:srgbClr val="674E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7"/>
            <p:cNvSpPr txBox="1"/>
            <p:nvPr/>
          </p:nvSpPr>
          <p:spPr>
            <a:xfrm>
              <a:off x="2992400" y="5379225"/>
              <a:ext cx="2930400" cy="119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marR="0" lvl="0" indent="-2984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●"/>
              </a:pPr>
              <a:r>
                <a:rPr lang="el-GR" sz="1100">
                  <a:solidFill>
                    <a:srgbClr val="000000"/>
                  </a:solidFill>
                </a:rPr>
                <a:t>Αυτό το χαρακτηριστικό περιλαμβάνει τα άτομα </a:t>
              </a:r>
              <a:r>
                <a:rPr lang="el-GR" sz="1100"/>
                <a:t>με κάποια σωματική ή διανοητική δυσλειτουργία</a:t>
              </a:r>
              <a:r>
                <a:rPr lang="el-GR" sz="1100">
                  <a:solidFill>
                    <a:srgbClr val="000000"/>
                  </a:solidFill>
                </a:rPr>
                <a:t> που έχει μακροπρόθεσμη ή σημαντική επίδραση στη ζωή τους.</a:t>
              </a:r>
              <a:br>
                <a:rPr lang="en" sz="1100">
                  <a:solidFill>
                    <a:srgbClr val="000000"/>
                  </a:solidFill>
                </a:rPr>
              </a:br>
              <a:endParaRPr sz="1100">
                <a:solidFill>
                  <a:srgbClr val="000000"/>
                </a:solidFill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37" name="Google Shape;437;p47"/>
            <p:cNvGrpSpPr/>
            <p:nvPr/>
          </p:nvGrpSpPr>
          <p:grpSpPr>
            <a:xfrm>
              <a:off x="3720425" y="4812638"/>
              <a:ext cx="1645326" cy="495000"/>
              <a:chOff x="346213" y="813163"/>
              <a:chExt cx="1645326" cy="495000"/>
            </a:xfrm>
          </p:grpSpPr>
          <p:sp>
            <p:nvSpPr>
              <p:cNvPr id="438" name="Google Shape;438;p47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47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Αναπηρία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sp>
          <p:nvSpPr>
            <p:cNvPr id="440" name="Google Shape;440;p47"/>
            <p:cNvSpPr txBox="1"/>
            <p:nvPr/>
          </p:nvSpPr>
          <p:spPr>
            <a:xfrm>
              <a:off x="3691875" y="3577300"/>
              <a:ext cx="16452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>
                  <a:solidFill>
                    <a:srgbClr val="550044"/>
                  </a:solidFill>
                  <a:latin typeface="Roboto"/>
                  <a:ea typeface="Roboto"/>
                  <a:cs typeface="Roboto"/>
                  <a:sym typeface="Roboto"/>
                </a:rPr>
                <a:t>Χαρακτηριστικά</a:t>
              </a:r>
              <a:endParaRPr sz="1600">
                <a:solidFill>
                  <a:srgbClr val="550044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441" name="Google Shape;441;p4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439389">
              <a:off x="3417736" y="3619973"/>
              <a:ext cx="149729" cy="3370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2" name="Google Shape;442;p4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771875" y="3904875"/>
              <a:ext cx="857100" cy="8571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3" name="Google Shape;443;p4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550425" y="4035613"/>
              <a:ext cx="714300" cy="714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4" name="Google Shape;444;p4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070051" y="4029830"/>
              <a:ext cx="329607" cy="3296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5" name="Google Shape;445;p4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427594" y="3982625"/>
              <a:ext cx="329607" cy="3296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6" name="Google Shape;446;p47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375249" y="4212860"/>
              <a:ext cx="472827" cy="47283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47" name="Google Shape;447;p47"/>
          <p:cNvGrpSpPr/>
          <p:nvPr/>
        </p:nvGrpSpPr>
        <p:grpSpPr>
          <a:xfrm>
            <a:off x="720875" y="757974"/>
            <a:ext cx="2944813" cy="3920351"/>
            <a:chOff x="54775" y="3529625"/>
            <a:chExt cx="2944813" cy="3231300"/>
          </a:xfrm>
        </p:grpSpPr>
        <p:sp>
          <p:nvSpPr>
            <p:cNvPr id="448" name="Google Shape;448;p47"/>
            <p:cNvSpPr/>
            <p:nvPr/>
          </p:nvSpPr>
          <p:spPr>
            <a:xfrm>
              <a:off x="211388" y="352962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D9D2E9"/>
            </a:solidFill>
            <a:ln w="9525" cap="flat" cmpd="sng">
              <a:solidFill>
                <a:srgbClr val="674EA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7"/>
            <p:cNvSpPr txBox="1"/>
            <p:nvPr/>
          </p:nvSpPr>
          <p:spPr>
            <a:xfrm>
              <a:off x="54775" y="5241725"/>
              <a:ext cx="2930400" cy="13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Αυτό το χαρακτηριστικό περιλαμβάνει όλα εκείνα τα άτομα που αυτοπροσδιορίζονται ως μέλη μιας συγκεκριμένης θρησκείας, δεν πιστεύουν ή αμφισβητούν την ύπαρξη θρησκείας π.χ.:</a:t>
              </a:r>
              <a:endParaRPr sz="1100" dirty="0">
                <a:solidFill>
                  <a:srgbClr val="000000"/>
                </a:solidFill>
              </a:endParaRPr>
            </a:p>
            <a:p>
              <a:pPr marL="914400" lvl="1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○"/>
              </a:pPr>
              <a:r>
                <a:rPr lang="el-GR" sz="1100" dirty="0">
                  <a:solidFill>
                    <a:srgbClr val="000000"/>
                  </a:solidFill>
                </a:rPr>
                <a:t>Εβραίοι (Ιουδαϊσμός)</a:t>
              </a:r>
              <a:endParaRPr sz="1100" dirty="0">
                <a:solidFill>
                  <a:srgbClr val="000000"/>
                </a:solidFill>
              </a:endParaRPr>
            </a:p>
            <a:p>
              <a:pPr marL="914400" lvl="1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○"/>
              </a:pPr>
              <a:r>
                <a:rPr lang="el-GR" sz="1100" dirty="0">
                  <a:solidFill>
                    <a:srgbClr val="000000"/>
                  </a:solidFill>
                </a:rPr>
                <a:t>Μουσουλμάνοι (Ισλάμ)</a:t>
              </a:r>
              <a:endParaRPr sz="1100" dirty="0">
                <a:solidFill>
                  <a:srgbClr val="000000"/>
                </a:solidFill>
              </a:endParaRPr>
            </a:p>
            <a:p>
              <a:pPr marL="914400" lvl="1" indent="-29845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Char char="○"/>
              </a:pPr>
              <a:r>
                <a:rPr lang="el-GR" sz="1100" dirty="0">
                  <a:solidFill>
                    <a:srgbClr val="000000"/>
                  </a:solidFill>
                </a:rPr>
                <a:t>Αθεϊστές (χωρίς πίστη σε κάποιον θεό)</a:t>
              </a:r>
              <a:br>
                <a:rPr lang="en" sz="1100" dirty="0">
                  <a:solidFill>
                    <a:srgbClr val="000000"/>
                  </a:solidFill>
                </a:rPr>
              </a:br>
              <a:endParaRPr sz="1100" dirty="0">
                <a:solidFill>
                  <a:srgbClr val="000000"/>
                </a:solidFill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450" name="Google Shape;450;p47"/>
            <p:cNvGrpSpPr/>
            <p:nvPr/>
          </p:nvGrpSpPr>
          <p:grpSpPr>
            <a:xfrm>
              <a:off x="782813" y="4812638"/>
              <a:ext cx="1645326" cy="495000"/>
              <a:chOff x="346213" y="813163"/>
              <a:chExt cx="1645326" cy="495000"/>
            </a:xfrm>
          </p:grpSpPr>
          <p:sp>
            <p:nvSpPr>
              <p:cNvPr id="451" name="Google Shape;451;p47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47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Θρησκεία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sp>
          <p:nvSpPr>
            <p:cNvPr id="453" name="Google Shape;453;p47"/>
            <p:cNvSpPr txBox="1"/>
            <p:nvPr/>
          </p:nvSpPr>
          <p:spPr>
            <a:xfrm>
              <a:off x="754263" y="3577300"/>
              <a:ext cx="16452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>
                  <a:solidFill>
                    <a:srgbClr val="550044"/>
                  </a:solidFill>
                  <a:latin typeface="Roboto"/>
                  <a:ea typeface="Roboto"/>
                  <a:cs typeface="Roboto"/>
                  <a:sym typeface="Roboto"/>
                </a:rPr>
                <a:t>Χαρακτηριστικά</a:t>
              </a:r>
              <a:endParaRPr sz="1600">
                <a:solidFill>
                  <a:srgbClr val="550044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454" name="Google Shape;454;p4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439389">
              <a:off x="480124" y="3619973"/>
              <a:ext cx="149729" cy="3370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5" name="Google Shape;455;p4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008700" y="3854200"/>
              <a:ext cx="1193601" cy="119360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6" name="Google Shape;456;p47"/>
          <p:cNvGrpSpPr/>
          <p:nvPr/>
        </p:nvGrpSpPr>
        <p:grpSpPr>
          <a:xfrm>
            <a:off x="3665700" y="1629213"/>
            <a:ext cx="2371500" cy="1488825"/>
            <a:chOff x="6458263" y="4156550"/>
            <a:chExt cx="2371500" cy="1488825"/>
          </a:xfrm>
        </p:grpSpPr>
        <p:sp>
          <p:nvSpPr>
            <p:cNvPr id="457" name="Google Shape;457;p47"/>
            <p:cNvSpPr txBox="1"/>
            <p:nvPr/>
          </p:nvSpPr>
          <p:spPr>
            <a:xfrm>
              <a:off x="6458263" y="5247275"/>
              <a:ext cx="2371500" cy="398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000" dirty="0">
                  <a:solidFill>
                    <a:srgbClr val="550044"/>
                  </a:solidFill>
                  <a:latin typeface="Roboto"/>
                  <a:ea typeface="Roboto"/>
                  <a:cs typeface="Roboto"/>
                  <a:sym typeface="Roboto"/>
                </a:rPr>
                <a:t>Χαρακτηριστικά</a:t>
              </a:r>
              <a:endParaRPr sz="2000" dirty="0">
                <a:solidFill>
                  <a:srgbClr val="550044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458" name="Google Shape;458;p4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1439315">
              <a:off x="7415076" y="4205121"/>
              <a:ext cx="457893" cy="103058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742" y="512500"/>
            <a:ext cx="358508" cy="331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4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48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467" name="Google Shape;467;p48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468" name="Google Shape;468;p4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4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4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48"/>
          <p:cNvPicPr preferRelativeResize="0"/>
          <p:nvPr/>
        </p:nvPicPr>
        <p:blipFill rotWithShape="1">
          <a:blip r:embed="rId9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48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48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48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48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38"/>
          <p:cNvGrpSpPr/>
          <p:nvPr/>
        </p:nvGrpSpPr>
        <p:grpSpPr>
          <a:xfrm>
            <a:off x="450225" y="613299"/>
            <a:ext cx="2926800" cy="3259826"/>
            <a:chOff x="546425" y="635499"/>
            <a:chExt cx="2926800" cy="3259826"/>
          </a:xfrm>
        </p:grpSpPr>
        <p:sp>
          <p:nvSpPr>
            <p:cNvPr id="164" name="Google Shape;164;p38"/>
            <p:cNvSpPr/>
            <p:nvPr/>
          </p:nvSpPr>
          <p:spPr>
            <a:xfrm>
              <a:off x="685025" y="66402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FFF2CC"/>
            </a:solidFill>
            <a:ln w="9525" cap="flat" cmpd="sng">
              <a:solidFill>
                <a:srgbClr val="BF9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38"/>
            <p:cNvGrpSpPr/>
            <p:nvPr/>
          </p:nvGrpSpPr>
          <p:grpSpPr>
            <a:xfrm>
              <a:off x="869517" y="635499"/>
              <a:ext cx="1612331" cy="353050"/>
              <a:chOff x="395892" y="245449"/>
              <a:chExt cx="1612331" cy="353050"/>
            </a:xfrm>
          </p:grpSpPr>
          <p:sp>
            <p:nvSpPr>
              <p:cNvPr id="166" name="Google Shape;166;p38"/>
              <p:cNvSpPr txBox="1"/>
              <p:nvPr/>
            </p:nvSpPr>
            <p:spPr>
              <a:xfrm>
                <a:off x="754275" y="245449"/>
                <a:ext cx="1253948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sz="1600" dirty="0">
                    <a:solidFill>
                      <a:srgbClr val="351C75"/>
                    </a:solidFill>
                    <a:latin typeface="Roboto"/>
                    <a:ea typeface="Roboto"/>
                    <a:cs typeface="Roboto"/>
                    <a:sym typeface="Roboto"/>
                  </a:rPr>
                  <a:t>Ομιλητής</a:t>
                </a:r>
                <a:endParaRPr sz="1600" dirty="0">
                  <a:solidFill>
                    <a:srgbClr val="351C75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pic>
            <p:nvPicPr>
              <p:cNvPr id="167" name="Google Shape;167;p3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95892" y="321650"/>
                <a:ext cx="358381" cy="2768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68" name="Google Shape;168;p38"/>
            <p:cNvSpPr txBox="1"/>
            <p:nvPr/>
          </p:nvSpPr>
          <p:spPr>
            <a:xfrm>
              <a:off x="546425" y="1799750"/>
              <a:ext cx="2926800" cy="155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/>
                <a:t>Ένας πολιτικός.</a:t>
              </a:r>
              <a:endParaRPr sz="1100" dirty="0"/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/>
                <a:t>Πολύ ενεργός στα μέσα ενημέρωσης και στο διαδίκτυο</a:t>
              </a:r>
              <a:endParaRPr sz="1100" dirty="0"/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/>
                <a:t>Από πλεονεκτική θέση</a:t>
              </a:r>
              <a:endParaRPr sz="1100" dirty="0"/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/>
                <a:t>Φοίτησε σε ιδιωτικό σχολείο</a:t>
              </a:r>
              <a:endParaRPr sz="1100" dirty="0"/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/>
                <a:t>Μετριοπαθείς απόψεις</a:t>
              </a:r>
              <a:endParaRPr sz="1100" dirty="0"/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/>
                <a:t>Πρόσφατο σκάνδαλο για φοροδιαφυγή </a:t>
              </a:r>
              <a:endParaRPr sz="1100" dirty="0"/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/>
                <a:t>Παντρεμένος</a:t>
              </a:r>
              <a:endParaRPr sz="1100" dirty="0"/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/>
                <a:t>3 παιδιά</a:t>
              </a:r>
              <a:endParaRPr sz="1100" dirty="0"/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/>
                <a:t>57 ετών</a:t>
              </a:r>
              <a:endParaRPr sz="110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69" name="Google Shape;169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41200" y="1108550"/>
              <a:ext cx="495001" cy="495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" name="Google Shape;170;p38"/>
            <p:cNvSpPr/>
            <p:nvPr/>
          </p:nvSpPr>
          <p:spPr>
            <a:xfrm>
              <a:off x="1533300" y="1130500"/>
              <a:ext cx="1645326" cy="473040"/>
            </a:xfrm>
            <a:prstGeom prst="flowChartTerminator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8"/>
            <p:cNvSpPr txBox="1"/>
            <p:nvPr/>
          </p:nvSpPr>
          <p:spPr>
            <a:xfrm>
              <a:off x="1533363" y="1119525"/>
              <a:ext cx="1645200" cy="4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dirty="0">
                  <a:solidFill>
                    <a:srgbClr val="000000"/>
                  </a:solidFill>
                  <a:latin typeface="Pacifico"/>
                  <a:ea typeface="Pacifico"/>
                  <a:cs typeface="Pacifico"/>
                  <a:sym typeface="Pacifico"/>
                </a:rPr>
                <a:t>κος Camstead</a:t>
              </a:r>
              <a:endParaRPr dirty="0">
                <a:latin typeface="Pacifico"/>
                <a:ea typeface="Pacifico"/>
                <a:cs typeface="Pacifico"/>
                <a:sym typeface="Pacifico"/>
              </a:endParaRPr>
            </a:p>
          </p:txBody>
        </p:sp>
      </p:grpSp>
      <p:grpSp>
        <p:nvGrpSpPr>
          <p:cNvPr id="172" name="Google Shape;172;p38"/>
          <p:cNvGrpSpPr/>
          <p:nvPr/>
        </p:nvGrpSpPr>
        <p:grpSpPr>
          <a:xfrm>
            <a:off x="3313175" y="1279513"/>
            <a:ext cx="2930025" cy="3772676"/>
            <a:chOff x="3535650" y="1799761"/>
            <a:chExt cx="2930025" cy="3259827"/>
          </a:xfrm>
        </p:grpSpPr>
        <p:sp>
          <p:nvSpPr>
            <p:cNvPr id="173" name="Google Shape;173;p38"/>
            <p:cNvSpPr/>
            <p:nvPr/>
          </p:nvSpPr>
          <p:spPr>
            <a:xfrm>
              <a:off x="3677475" y="1828288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FFF2CC"/>
            </a:solidFill>
            <a:ln w="9525" cap="flat" cmpd="sng">
              <a:solidFill>
                <a:srgbClr val="BF9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8"/>
            <p:cNvSpPr txBox="1"/>
            <p:nvPr/>
          </p:nvSpPr>
          <p:spPr>
            <a:xfrm>
              <a:off x="3535650" y="2735413"/>
              <a:ext cx="2926800" cy="2315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2100" algn="l" rtl="0">
                <a:spcBef>
                  <a:spcPts val="0"/>
                </a:spcBef>
                <a:spcAft>
                  <a:spcPts val="0"/>
                </a:spcAft>
                <a:buSzPts val="1000"/>
                <a:buChar char="●"/>
              </a:pPr>
              <a:r>
                <a:rPr lang="el-GR" sz="1000" dirty="0">
                  <a:solidFill>
                    <a:srgbClr val="000000"/>
                  </a:solidFill>
                </a:rPr>
                <a:t>Τηλεπαρουσιαστής, συγγραφέας, σχολιαστής και δημοσιογράφος.</a:t>
              </a:r>
              <a:endParaRPr sz="1000" dirty="0">
                <a:solidFill>
                  <a:srgbClr val="000000"/>
                </a:solidFill>
              </a:endParaRPr>
            </a:p>
            <a:p>
              <a:pPr marL="457200" lvl="0" indent="-292100" algn="l" rtl="0">
                <a:spcBef>
                  <a:spcPts val="0"/>
                </a:spcBef>
                <a:spcAft>
                  <a:spcPts val="0"/>
                </a:spcAft>
                <a:buSzPts val="1000"/>
                <a:buChar char="●"/>
              </a:pPr>
              <a:r>
                <a:rPr lang="el-GR" sz="1000" dirty="0">
                  <a:solidFill>
                    <a:srgbClr val="000000"/>
                  </a:solidFill>
                </a:rPr>
                <a:t>Πολύ ενεργός στα μέσα ενημέρωσης και στο διαδίκτυο</a:t>
              </a:r>
              <a:endParaRPr sz="1000" dirty="0">
                <a:solidFill>
                  <a:srgbClr val="000000"/>
                </a:solidFill>
              </a:endParaRPr>
            </a:p>
            <a:p>
              <a:pPr marL="457200" lvl="0" indent="-292100" algn="l" rtl="0">
                <a:spcBef>
                  <a:spcPts val="0"/>
                </a:spcBef>
                <a:spcAft>
                  <a:spcPts val="0"/>
                </a:spcAft>
                <a:buSzPts val="1000"/>
                <a:buChar char="●"/>
              </a:pPr>
              <a:r>
                <a:rPr lang="el-GR" sz="1000" dirty="0">
                  <a:solidFill>
                    <a:srgbClr val="000000"/>
                  </a:solidFill>
                </a:rPr>
                <a:t>Με καταγωγή από την εργατική τάξη</a:t>
              </a:r>
              <a:endParaRPr sz="1000" dirty="0">
                <a:solidFill>
                  <a:srgbClr val="000000"/>
                </a:solidFill>
              </a:endParaRPr>
            </a:p>
            <a:p>
              <a:pPr marL="457200" lvl="0" indent="-292100" algn="l" rtl="0">
                <a:spcBef>
                  <a:spcPts val="0"/>
                </a:spcBef>
                <a:spcAft>
                  <a:spcPts val="0"/>
                </a:spcAft>
                <a:buSzPts val="1000"/>
                <a:buChar char="●"/>
              </a:pPr>
              <a:r>
                <a:rPr lang="el-GR" sz="1000" dirty="0">
                  <a:solidFill>
                    <a:srgbClr val="000000"/>
                  </a:solidFill>
                </a:rPr>
                <a:t>Φοίτησε σε δημόσιο σχολείο</a:t>
              </a:r>
              <a:endParaRPr sz="1000" dirty="0">
                <a:solidFill>
                  <a:srgbClr val="000000"/>
                </a:solidFill>
              </a:endParaRPr>
            </a:p>
            <a:p>
              <a:pPr marL="457200" lvl="0" indent="-292100" algn="l" rtl="0">
                <a:spcBef>
                  <a:spcPts val="0"/>
                </a:spcBef>
                <a:spcAft>
                  <a:spcPts val="0"/>
                </a:spcAft>
                <a:buSzPts val="1000"/>
                <a:buChar char="●"/>
              </a:pPr>
              <a:r>
                <a:rPr lang="el-GR" sz="1000" dirty="0">
                  <a:solidFill>
                    <a:srgbClr val="000000"/>
                  </a:solidFill>
                </a:rPr>
                <a:t>Ακραίες απόψεις</a:t>
              </a:r>
              <a:endParaRPr sz="1000" dirty="0">
                <a:solidFill>
                  <a:srgbClr val="000000"/>
                </a:solidFill>
              </a:endParaRPr>
            </a:p>
            <a:p>
              <a:pPr marL="457200" lvl="0" indent="-292100" algn="l" rtl="0">
                <a:spcBef>
                  <a:spcPts val="0"/>
                </a:spcBef>
                <a:spcAft>
                  <a:spcPts val="0"/>
                </a:spcAft>
                <a:buSzPts val="1000"/>
                <a:buChar char="●"/>
              </a:pPr>
              <a:r>
                <a:rPr lang="el-GR" sz="1000" dirty="0">
                  <a:solidFill>
                    <a:srgbClr val="000000"/>
                  </a:solidFill>
                </a:rPr>
                <a:t>Πρόσφατο σκάνδαλο για τη στάση του απέναντι στις γυναίκες</a:t>
              </a:r>
              <a:endParaRPr sz="1000" dirty="0">
                <a:solidFill>
                  <a:srgbClr val="000000"/>
                </a:solidFill>
              </a:endParaRPr>
            </a:p>
            <a:p>
              <a:pPr marL="457200" lvl="0" indent="-292100" algn="l" rtl="0">
                <a:spcBef>
                  <a:spcPts val="0"/>
                </a:spcBef>
                <a:spcAft>
                  <a:spcPts val="0"/>
                </a:spcAft>
                <a:buSzPts val="1000"/>
                <a:buChar char="●"/>
              </a:pPr>
              <a:r>
                <a:rPr lang="el-GR" sz="1000" dirty="0">
                  <a:solidFill>
                    <a:srgbClr val="000000"/>
                  </a:solidFill>
                </a:rPr>
                <a:t>γνωστοί για τις περιφρονητικές στερεοτυπικές απόψεις του για τους άλλους</a:t>
              </a:r>
              <a:endParaRPr sz="1000" dirty="0">
                <a:solidFill>
                  <a:srgbClr val="000000"/>
                </a:solidFill>
              </a:endParaRPr>
            </a:p>
            <a:p>
              <a:pPr marL="457200" lvl="0" indent="-292100" algn="l" rtl="0">
                <a:spcBef>
                  <a:spcPts val="0"/>
                </a:spcBef>
                <a:spcAft>
                  <a:spcPts val="0"/>
                </a:spcAft>
                <a:buSzPts val="1000"/>
                <a:buChar char="●"/>
              </a:pPr>
              <a:r>
                <a:rPr lang="el-GR" sz="1000" dirty="0">
                  <a:solidFill>
                    <a:srgbClr val="000000"/>
                  </a:solidFill>
                </a:rPr>
                <a:t>Αντικομφορμιστής</a:t>
              </a:r>
              <a:endParaRPr sz="1000" dirty="0">
                <a:solidFill>
                  <a:srgbClr val="000000"/>
                </a:solidFill>
              </a:endParaRPr>
            </a:p>
            <a:p>
              <a:pPr marL="457200" lvl="0" indent="-292100" algn="l" rtl="0">
                <a:spcBef>
                  <a:spcPts val="0"/>
                </a:spcBef>
                <a:spcAft>
                  <a:spcPts val="0"/>
                </a:spcAft>
                <a:buSzPts val="1000"/>
                <a:buChar char="●"/>
              </a:pPr>
              <a:r>
                <a:rPr lang="el-GR" sz="1000" dirty="0">
                  <a:solidFill>
                    <a:srgbClr val="000000"/>
                  </a:solidFill>
                </a:rPr>
                <a:t>Παντρεμένος</a:t>
              </a:r>
              <a:endParaRPr sz="1000" dirty="0">
                <a:solidFill>
                  <a:srgbClr val="000000"/>
                </a:solidFill>
              </a:endParaRPr>
            </a:p>
            <a:p>
              <a:pPr marL="457200" lvl="0" indent="-292100" algn="l" rtl="0">
                <a:spcBef>
                  <a:spcPts val="0"/>
                </a:spcBef>
                <a:spcAft>
                  <a:spcPts val="0"/>
                </a:spcAft>
                <a:buSzPts val="1000"/>
                <a:buChar char="●"/>
              </a:pPr>
              <a:r>
                <a:rPr lang="el-GR" sz="1000" dirty="0">
                  <a:solidFill>
                    <a:srgbClr val="000000"/>
                  </a:solidFill>
                </a:rPr>
                <a:t>3 παιδιά</a:t>
              </a:r>
              <a:endParaRPr sz="1000" dirty="0">
                <a:solidFill>
                  <a:srgbClr val="000000"/>
                </a:solidFill>
              </a:endParaRPr>
            </a:p>
            <a:p>
              <a:pPr marL="457200" lvl="0" indent="-292100" algn="l" rtl="0">
                <a:spcBef>
                  <a:spcPts val="0"/>
                </a:spcBef>
                <a:spcAft>
                  <a:spcPts val="0"/>
                </a:spcAft>
                <a:buSzPts val="1000"/>
                <a:buChar char="●"/>
              </a:pPr>
              <a:r>
                <a:rPr lang="el-GR" sz="1000" dirty="0">
                  <a:solidFill>
                    <a:srgbClr val="000000"/>
                  </a:solidFill>
                </a:rPr>
                <a:t>41 ετών</a:t>
              </a:r>
              <a:endParaRPr sz="100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75" name="Google Shape;175;p3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06625" y="2272800"/>
              <a:ext cx="495001" cy="4950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6" name="Google Shape;176;p38"/>
            <p:cNvSpPr/>
            <p:nvPr/>
          </p:nvSpPr>
          <p:spPr>
            <a:xfrm>
              <a:off x="4598725" y="2294763"/>
              <a:ext cx="1645326" cy="473040"/>
            </a:xfrm>
            <a:prstGeom prst="flowChartTerminator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8"/>
            <p:cNvSpPr txBox="1"/>
            <p:nvPr/>
          </p:nvSpPr>
          <p:spPr>
            <a:xfrm>
              <a:off x="4598788" y="2283788"/>
              <a:ext cx="1645200" cy="4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>
                  <a:solidFill>
                    <a:srgbClr val="000000"/>
                  </a:solidFill>
                  <a:latin typeface="Pacifico"/>
                  <a:ea typeface="Pacifico"/>
                  <a:cs typeface="Pacifico"/>
                  <a:sym typeface="Pacifico"/>
                </a:rPr>
                <a:t>Simon James</a:t>
              </a:r>
              <a:endParaRPr>
                <a:latin typeface="Pacifico"/>
                <a:ea typeface="Pacifico"/>
                <a:cs typeface="Pacifico"/>
                <a:sym typeface="Pacifico"/>
              </a:endParaRPr>
            </a:p>
          </p:txBody>
        </p:sp>
        <p:grpSp>
          <p:nvGrpSpPr>
            <p:cNvPr id="178" name="Google Shape;178;p38"/>
            <p:cNvGrpSpPr/>
            <p:nvPr/>
          </p:nvGrpSpPr>
          <p:grpSpPr>
            <a:xfrm>
              <a:off x="3847142" y="1799761"/>
              <a:ext cx="1536287" cy="353050"/>
              <a:chOff x="395892" y="245449"/>
              <a:chExt cx="1536287" cy="353050"/>
            </a:xfrm>
          </p:grpSpPr>
          <p:sp>
            <p:nvSpPr>
              <p:cNvPr id="179" name="Google Shape;179;p38"/>
              <p:cNvSpPr txBox="1"/>
              <p:nvPr/>
            </p:nvSpPr>
            <p:spPr>
              <a:xfrm>
                <a:off x="754275" y="245449"/>
                <a:ext cx="1177904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sz="1600" dirty="0">
                    <a:solidFill>
                      <a:srgbClr val="351C75"/>
                    </a:solidFill>
                    <a:latin typeface="Roboto"/>
                    <a:ea typeface="Roboto"/>
                    <a:cs typeface="Roboto"/>
                    <a:sym typeface="Roboto"/>
                  </a:rPr>
                  <a:t>Ομιλητής</a:t>
                </a:r>
                <a:endParaRPr sz="1600" dirty="0">
                  <a:solidFill>
                    <a:srgbClr val="351C75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pic>
            <p:nvPicPr>
              <p:cNvPr id="180" name="Google Shape;180;p3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95892" y="321650"/>
                <a:ext cx="358381" cy="2768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81" name="Google Shape;181;p38"/>
          <p:cNvGrpSpPr/>
          <p:nvPr/>
        </p:nvGrpSpPr>
        <p:grpSpPr>
          <a:xfrm>
            <a:off x="6154400" y="613299"/>
            <a:ext cx="2933700" cy="3739660"/>
            <a:chOff x="6376400" y="457874"/>
            <a:chExt cx="2933700" cy="3259826"/>
          </a:xfrm>
        </p:grpSpPr>
        <p:sp>
          <p:nvSpPr>
            <p:cNvPr id="182" name="Google Shape;182;p38"/>
            <p:cNvSpPr/>
            <p:nvPr/>
          </p:nvSpPr>
          <p:spPr>
            <a:xfrm>
              <a:off x="6521900" y="486400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FFF2CC"/>
            </a:solidFill>
            <a:ln w="9525" cap="flat" cmpd="sng">
              <a:solidFill>
                <a:srgbClr val="BF9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8"/>
            <p:cNvSpPr/>
            <p:nvPr/>
          </p:nvSpPr>
          <p:spPr>
            <a:xfrm>
              <a:off x="7439475" y="952875"/>
              <a:ext cx="1645326" cy="473040"/>
            </a:xfrm>
            <a:prstGeom prst="flowChartTerminator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8"/>
            <p:cNvSpPr txBox="1"/>
            <p:nvPr/>
          </p:nvSpPr>
          <p:spPr>
            <a:xfrm>
              <a:off x="6376400" y="1740563"/>
              <a:ext cx="2926800" cy="196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Vlogger στο YouTube.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Πολύ ενεργός στα μέσα ενημέρωσης και στο διαδίκτυο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Με καταγωγή από τη μεσαία τάξη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Φοίτησε σε δημόσιο σχολείο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Μετριοπαθείς απόψεις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Πρόσφατη κριτική για τις αναρτήσεις στα μέσα κοινωνικής δικτύωσης που χλευάζουν τους ομοφυλόφιλους και τους μουσουλμάνους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Ελεύθερος - σε σχέση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29 ετών</a:t>
              </a:r>
              <a:endParaRPr sz="1100" dirty="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185" name="Google Shape;185;p3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747375" y="930438"/>
              <a:ext cx="495001" cy="49596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p38"/>
            <p:cNvSpPr txBox="1"/>
            <p:nvPr/>
          </p:nvSpPr>
          <p:spPr>
            <a:xfrm>
              <a:off x="7439538" y="941900"/>
              <a:ext cx="1645200" cy="4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dirty="0">
                  <a:solidFill>
                    <a:srgbClr val="000000"/>
                  </a:solidFill>
                  <a:latin typeface="Pacifico"/>
                  <a:ea typeface="Pacifico"/>
                  <a:cs typeface="Pacifico"/>
                  <a:sym typeface="Pacifico"/>
                </a:rPr>
                <a:t>Jada Hayes</a:t>
              </a:r>
              <a:endParaRPr dirty="0">
                <a:latin typeface="Pacifico"/>
                <a:ea typeface="Pacifico"/>
                <a:cs typeface="Pacifico"/>
                <a:sym typeface="Pacifico"/>
              </a:endParaRPr>
            </a:p>
          </p:txBody>
        </p:sp>
        <p:grpSp>
          <p:nvGrpSpPr>
            <p:cNvPr id="187" name="Google Shape;187;p38"/>
            <p:cNvGrpSpPr/>
            <p:nvPr/>
          </p:nvGrpSpPr>
          <p:grpSpPr>
            <a:xfrm>
              <a:off x="6687892" y="457874"/>
              <a:ext cx="1625485" cy="353050"/>
              <a:chOff x="395892" y="245449"/>
              <a:chExt cx="1625485" cy="353050"/>
            </a:xfrm>
          </p:grpSpPr>
          <p:sp>
            <p:nvSpPr>
              <p:cNvPr id="188" name="Google Shape;188;p38"/>
              <p:cNvSpPr txBox="1"/>
              <p:nvPr/>
            </p:nvSpPr>
            <p:spPr>
              <a:xfrm>
                <a:off x="754275" y="245449"/>
                <a:ext cx="1267102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sz="1600" dirty="0">
                    <a:solidFill>
                      <a:srgbClr val="351C75"/>
                    </a:solidFill>
                    <a:latin typeface="Roboto"/>
                    <a:ea typeface="Roboto"/>
                    <a:cs typeface="Roboto"/>
                    <a:sym typeface="Roboto"/>
                  </a:rPr>
                  <a:t>Ομιλητής</a:t>
                </a:r>
                <a:endParaRPr sz="1600" dirty="0">
                  <a:solidFill>
                    <a:srgbClr val="351C75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pic>
            <p:nvPicPr>
              <p:cNvPr id="189" name="Google Shape;189;p3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95892" y="321650"/>
                <a:ext cx="358381" cy="2768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90" name="Google Shape;190;p38"/>
            <p:cNvSpPr txBox="1"/>
            <p:nvPr/>
          </p:nvSpPr>
          <p:spPr>
            <a:xfrm>
              <a:off x="7439550" y="1393525"/>
              <a:ext cx="1645200" cy="353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 dirty="0">
                  <a:solidFill>
                    <a:srgbClr val="000000"/>
                  </a:solidFill>
                  <a:latin typeface="Pacifico"/>
                  <a:ea typeface="Pacifico"/>
                  <a:cs typeface="Pacifico"/>
                  <a:sym typeface="Pacifico"/>
                </a:rPr>
                <a:t>A.K.A Haymaker</a:t>
              </a:r>
              <a:endParaRPr sz="1200" dirty="0">
                <a:latin typeface="Pacifico"/>
                <a:ea typeface="Pacifico"/>
                <a:cs typeface="Pacifico"/>
                <a:sym typeface="Pacifico"/>
              </a:endParaRPr>
            </a:p>
          </p:txBody>
        </p:sp>
      </p:grpSp>
      <p:sp>
        <p:nvSpPr>
          <p:cNvPr id="191" name="Google Shape;191;p38"/>
          <p:cNvSpPr txBox="1"/>
          <p:nvPr/>
        </p:nvSpPr>
        <p:spPr>
          <a:xfrm>
            <a:off x="3930701" y="761681"/>
            <a:ext cx="1959342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dirty="0">
                <a:solidFill>
                  <a:srgbClr val="351C75"/>
                </a:solidFill>
                <a:latin typeface="Roboto"/>
                <a:ea typeface="Roboto"/>
                <a:cs typeface="Roboto"/>
                <a:sym typeface="Roboto"/>
              </a:rPr>
              <a:t>Ομιλητής</a:t>
            </a:r>
            <a:endParaRPr sz="2400" dirty="0">
              <a:solidFill>
                <a:srgbClr val="351C7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2" name="Google Shape;192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9097" y="182461"/>
            <a:ext cx="810072" cy="625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9"/>
          <p:cNvSpPr txBox="1"/>
          <p:nvPr/>
        </p:nvSpPr>
        <p:spPr>
          <a:xfrm>
            <a:off x="3927863" y="2538910"/>
            <a:ext cx="1690500" cy="5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>
                <a:solidFill>
                  <a:srgbClr val="351C75"/>
                </a:solidFill>
                <a:latin typeface="Roboto"/>
                <a:ea typeface="Roboto"/>
                <a:cs typeface="Roboto"/>
                <a:sym typeface="Roboto"/>
              </a:rPr>
              <a:t>Ομιλητής</a:t>
            </a:r>
            <a:endParaRPr sz="3000">
              <a:solidFill>
                <a:srgbClr val="351C7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8" name="Google Shape;19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8437" y="1655276"/>
            <a:ext cx="1095925" cy="8466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" name="Google Shape;199;p39"/>
          <p:cNvGrpSpPr/>
          <p:nvPr/>
        </p:nvGrpSpPr>
        <p:grpSpPr>
          <a:xfrm>
            <a:off x="738875" y="720973"/>
            <a:ext cx="2926800" cy="3946719"/>
            <a:chOff x="72800" y="3496249"/>
            <a:chExt cx="2926800" cy="3259826"/>
          </a:xfrm>
        </p:grpSpPr>
        <p:sp>
          <p:nvSpPr>
            <p:cNvPr id="200" name="Google Shape;200;p39"/>
            <p:cNvSpPr/>
            <p:nvPr/>
          </p:nvSpPr>
          <p:spPr>
            <a:xfrm>
              <a:off x="211400" y="352477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FFF2CC"/>
            </a:solidFill>
            <a:ln w="9525" cap="flat" cmpd="sng">
              <a:solidFill>
                <a:srgbClr val="BF9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1" name="Google Shape;201;p39"/>
            <p:cNvGrpSpPr/>
            <p:nvPr/>
          </p:nvGrpSpPr>
          <p:grpSpPr>
            <a:xfrm>
              <a:off x="395892" y="3496249"/>
              <a:ext cx="1519983" cy="353050"/>
              <a:chOff x="395892" y="245449"/>
              <a:chExt cx="1519983" cy="353050"/>
            </a:xfrm>
          </p:grpSpPr>
          <p:sp>
            <p:nvSpPr>
              <p:cNvPr id="202" name="Google Shape;202;p39"/>
              <p:cNvSpPr txBox="1"/>
              <p:nvPr/>
            </p:nvSpPr>
            <p:spPr>
              <a:xfrm>
                <a:off x="754274" y="245449"/>
                <a:ext cx="1161601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sz="1600" dirty="0">
                    <a:solidFill>
                      <a:srgbClr val="351C75"/>
                    </a:solidFill>
                    <a:latin typeface="Roboto"/>
                    <a:ea typeface="Roboto"/>
                    <a:cs typeface="Roboto"/>
                    <a:sym typeface="Roboto"/>
                  </a:rPr>
                  <a:t>Ομιλητής</a:t>
                </a:r>
                <a:endParaRPr sz="1600" dirty="0">
                  <a:solidFill>
                    <a:srgbClr val="351C75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pic>
            <p:nvPicPr>
              <p:cNvPr id="203" name="Google Shape;203;p3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95892" y="321650"/>
                <a:ext cx="358381" cy="2768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04" name="Google Shape;204;p39"/>
            <p:cNvSpPr txBox="1"/>
            <p:nvPr/>
          </p:nvSpPr>
          <p:spPr>
            <a:xfrm>
              <a:off x="72800" y="4660500"/>
              <a:ext cx="2926800" cy="155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Προσωπικότητα των μέσων κοινωνικής δικτύωσης, δημοσιογράφος και ραδιοφωνικός παραγωγός.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Μερικές φορές στα μέσα και στο διαδίκτυο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Με καταγωγή από την εργατική τάξη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Φοίτησε σε δημόσιο σχολείο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Κυρίως ακραίες απόψεις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Ακτιβίστρια με συμμετοχή σε εκστρατείες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Παντρεύτηκε τέσσερις φορές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Χωρίς παιδιά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73 ετών</a:t>
              </a:r>
              <a:endParaRPr sz="110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205" name="Google Shape;205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67574" y="3968824"/>
              <a:ext cx="495001" cy="4959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6" name="Google Shape;206;p39"/>
            <p:cNvSpPr/>
            <p:nvPr/>
          </p:nvSpPr>
          <p:spPr>
            <a:xfrm>
              <a:off x="1059675" y="3991250"/>
              <a:ext cx="1645326" cy="473040"/>
            </a:xfrm>
            <a:prstGeom prst="flowChartTerminator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39"/>
            <p:cNvSpPr txBox="1"/>
            <p:nvPr/>
          </p:nvSpPr>
          <p:spPr>
            <a:xfrm>
              <a:off x="1059738" y="3980275"/>
              <a:ext cx="1645200" cy="4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>
                  <a:solidFill>
                    <a:srgbClr val="000000"/>
                  </a:solidFill>
                  <a:latin typeface="Pacifico"/>
                  <a:ea typeface="Pacifico"/>
                  <a:cs typeface="Pacifico"/>
                  <a:sym typeface="Pacifico"/>
                </a:rPr>
                <a:t>Carol Bellington-Smyth</a:t>
              </a:r>
              <a:endParaRPr>
                <a:latin typeface="Pacifico"/>
                <a:ea typeface="Pacifico"/>
                <a:cs typeface="Pacifico"/>
                <a:sym typeface="Pacifico"/>
              </a:endParaRPr>
            </a:p>
          </p:txBody>
        </p:sp>
      </p:grpSp>
      <p:grpSp>
        <p:nvGrpSpPr>
          <p:cNvPr id="208" name="Google Shape;208;p39"/>
          <p:cNvGrpSpPr/>
          <p:nvPr/>
        </p:nvGrpSpPr>
        <p:grpSpPr>
          <a:xfrm>
            <a:off x="5880575" y="720974"/>
            <a:ext cx="2926800" cy="3946718"/>
            <a:chOff x="3032400" y="3510511"/>
            <a:chExt cx="2926800" cy="3259827"/>
          </a:xfrm>
        </p:grpSpPr>
        <p:sp>
          <p:nvSpPr>
            <p:cNvPr id="209" name="Google Shape;209;p39"/>
            <p:cNvSpPr/>
            <p:nvPr/>
          </p:nvSpPr>
          <p:spPr>
            <a:xfrm>
              <a:off x="3171000" y="3539038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FFF2CC"/>
            </a:solidFill>
            <a:ln w="9525" cap="flat" cmpd="sng">
              <a:solidFill>
                <a:srgbClr val="BF9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0" name="Google Shape;210;p39"/>
            <p:cNvGrpSpPr/>
            <p:nvPr/>
          </p:nvGrpSpPr>
          <p:grpSpPr>
            <a:xfrm>
              <a:off x="3355492" y="3510511"/>
              <a:ext cx="1519983" cy="353050"/>
              <a:chOff x="395892" y="245449"/>
              <a:chExt cx="1519983" cy="353050"/>
            </a:xfrm>
          </p:grpSpPr>
          <p:sp>
            <p:nvSpPr>
              <p:cNvPr id="211" name="Google Shape;211;p39"/>
              <p:cNvSpPr txBox="1"/>
              <p:nvPr/>
            </p:nvSpPr>
            <p:spPr>
              <a:xfrm>
                <a:off x="754275" y="245449"/>
                <a:ext cx="11616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sz="1600" dirty="0">
                    <a:solidFill>
                      <a:srgbClr val="351C75"/>
                    </a:solidFill>
                    <a:latin typeface="Roboto"/>
                    <a:ea typeface="Roboto"/>
                    <a:cs typeface="Roboto"/>
                    <a:sym typeface="Roboto"/>
                  </a:rPr>
                  <a:t>Ομιλητής</a:t>
                </a:r>
                <a:endParaRPr sz="1600" dirty="0">
                  <a:solidFill>
                    <a:srgbClr val="351C75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pic>
            <p:nvPicPr>
              <p:cNvPr id="212" name="Google Shape;212;p39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95892" y="321650"/>
                <a:ext cx="358381" cy="27684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13" name="Google Shape;213;p39"/>
            <p:cNvSpPr txBox="1"/>
            <p:nvPr/>
          </p:nvSpPr>
          <p:spPr>
            <a:xfrm>
              <a:off x="3032400" y="4674763"/>
              <a:ext cx="2926800" cy="155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Φοιτήτρια.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Πολύ ενεργή στα μέσα και στο διαδίκτυο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Από πλεονεκτική θέση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Φοίτησε σε ιδιωτικό σχολείο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Μετριοπαθείς απόψεις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Εξαιρετικά γνωστή στα μέσα κοινωνικής δικτύωσης για τις ισχυρές απόψεις για θέματα ΛΟΑΤΚΙ και παχυσαρκίας.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Ελεύθερη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Χωρίς παιδιά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20 ετών</a:t>
              </a:r>
              <a:endParaRPr sz="1100" dirty="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214" name="Google Shape;214;p3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327173" y="3982846"/>
              <a:ext cx="495001" cy="49645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" name="Google Shape;215;p39"/>
            <p:cNvSpPr/>
            <p:nvPr/>
          </p:nvSpPr>
          <p:spPr>
            <a:xfrm>
              <a:off x="4019275" y="4005513"/>
              <a:ext cx="1645326" cy="473040"/>
            </a:xfrm>
            <a:prstGeom prst="flowChartTerminator">
              <a:avLst/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39"/>
            <p:cNvSpPr txBox="1"/>
            <p:nvPr/>
          </p:nvSpPr>
          <p:spPr>
            <a:xfrm>
              <a:off x="4019338" y="3994538"/>
              <a:ext cx="1645200" cy="49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>
                  <a:solidFill>
                    <a:srgbClr val="000000"/>
                  </a:solidFill>
                  <a:latin typeface="Pacifico"/>
                  <a:ea typeface="Pacifico"/>
                  <a:cs typeface="Pacifico"/>
                  <a:sym typeface="Pacifico"/>
                </a:rPr>
                <a:t>Jin Chung</a:t>
              </a:r>
              <a:endParaRPr>
                <a:latin typeface="Pacifico"/>
                <a:ea typeface="Pacifico"/>
                <a:cs typeface="Pacifico"/>
                <a:sym typeface="Pacifico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40"/>
          <p:cNvGrpSpPr/>
          <p:nvPr/>
        </p:nvGrpSpPr>
        <p:grpSpPr>
          <a:xfrm>
            <a:off x="6208438" y="650325"/>
            <a:ext cx="2868625" cy="3406025"/>
            <a:chOff x="6000463" y="197775"/>
            <a:chExt cx="2868625" cy="3406025"/>
          </a:xfrm>
        </p:grpSpPr>
        <p:sp>
          <p:nvSpPr>
            <p:cNvPr id="222" name="Google Shape;222;p40"/>
            <p:cNvSpPr/>
            <p:nvPr/>
          </p:nvSpPr>
          <p:spPr>
            <a:xfrm>
              <a:off x="6080888" y="19777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D9EAD3"/>
            </a:solidFill>
            <a:ln w="9525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3" name="Google Shape;223;p40"/>
            <p:cNvGrpSpPr/>
            <p:nvPr/>
          </p:nvGrpSpPr>
          <p:grpSpPr>
            <a:xfrm>
              <a:off x="6290262" y="245449"/>
              <a:ext cx="1970251" cy="353051"/>
              <a:chOff x="3359737" y="245449"/>
              <a:chExt cx="1970251" cy="353051"/>
            </a:xfrm>
          </p:grpSpPr>
          <p:sp>
            <p:nvSpPr>
              <p:cNvPr id="224" name="Google Shape;224;p40"/>
              <p:cNvSpPr txBox="1"/>
              <p:nvPr/>
            </p:nvSpPr>
            <p:spPr>
              <a:xfrm>
                <a:off x="3684788" y="245449"/>
                <a:ext cx="16452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sz="1600" dirty="0">
                    <a:latin typeface="Roboto"/>
                    <a:ea typeface="Roboto"/>
                    <a:cs typeface="Roboto"/>
                    <a:sym typeface="Roboto"/>
                  </a:rPr>
                  <a:t>Γενικό πλαίσιο</a:t>
                </a:r>
                <a:endParaRPr sz="1600" dirty="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pic>
            <p:nvPicPr>
              <p:cNvPr id="225" name="Google Shape;225;p40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359737" y="314725"/>
                <a:ext cx="283775" cy="283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26" name="Google Shape;226;p40"/>
            <p:cNvSpPr txBox="1"/>
            <p:nvPr/>
          </p:nvSpPr>
          <p:spPr>
            <a:xfrm>
              <a:off x="6000463" y="1859300"/>
              <a:ext cx="2788200" cy="174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>
                  <a:solidFill>
                    <a:srgbClr val="000000"/>
                  </a:solidFill>
                </a:rPr>
                <a:t>Στο σαλόνι.</a:t>
              </a:r>
              <a:endParaRPr sz="110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>
                  <a:solidFill>
                    <a:srgbClr val="000000"/>
                  </a:solidFill>
                </a:rPr>
                <a:t>Δεν υπάρχουν δημόσια πρόσωπα.</a:t>
              </a:r>
              <a:endParaRPr sz="110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>
                  <a:solidFill>
                    <a:srgbClr val="000000"/>
                  </a:solidFill>
                </a:rPr>
                <a:t>Όλοι όσοι βρίσκονται στην αίθουσα είναι γνωστοί στον ομιλητή.</a:t>
              </a:r>
              <a:endParaRPr sz="110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>
                  <a:solidFill>
                    <a:srgbClr val="000000"/>
                  </a:solidFill>
                </a:rPr>
                <a:t>Δεν είναι προγραμματισμένο γεγονός.</a:t>
              </a:r>
              <a:endParaRPr sz="110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/>
            </a:p>
          </p:txBody>
        </p:sp>
        <p:pic>
          <p:nvPicPr>
            <p:cNvPr id="227" name="Google Shape;227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7054737" y="522286"/>
              <a:ext cx="1539924" cy="9963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28" name="Google Shape;228;p40"/>
            <p:cNvGrpSpPr/>
            <p:nvPr/>
          </p:nvGrpSpPr>
          <p:grpSpPr>
            <a:xfrm>
              <a:off x="6298713" y="1364288"/>
              <a:ext cx="1645326" cy="495000"/>
              <a:chOff x="346213" y="813163"/>
              <a:chExt cx="1645326" cy="495000"/>
            </a:xfrm>
          </p:grpSpPr>
          <p:sp>
            <p:nvSpPr>
              <p:cNvPr id="229" name="Google Shape;229;p40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40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Ένα ιδιωτικό σπίτι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</p:grpSp>
      <p:grpSp>
        <p:nvGrpSpPr>
          <p:cNvPr id="231" name="Google Shape;231;p40"/>
          <p:cNvGrpSpPr/>
          <p:nvPr/>
        </p:nvGrpSpPr>
        <p:grpSpPr>
          <a:xfrm>
            <a:off x="3343863" y="1029104"/>
            <a:ext cx="2868625" cy="4208121"/>
            <a:chOff x="3061488" y="197775"/>
            <a:chExt cx="2868625" cy="3406025"/>
          </a:xfrm>
        </p:grpSpPr>
        <p:sp>
          <p:nvSpPr>
            <p:cNvPr id="232" name="Google Shape;232;p40"/>
            <p:cNvSpPr/>
            <p:nvPr/>
          </p:nvSpPr>
          <p:spPr>
            <a:xfrm>
              <a:off x="3141913" y="19777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D9EAD3"/>
            </a:solidFill>
            <a:ln w="9525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40"/>
            <p:cNvSpPr txBox="1"/>
            <p:nvPr/>
          </p:nvSpPr>
          <p:spPr>
            <a:xfrm>
              <a:off x="3061488" y="1859300"/>
              <a:ext cx="2788200" cy="174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Σε μια ιδιωτική εκδήλωση, μόνο με εισιτήριο.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Συμμετείχαν μέλη του ίδιου πολιτικού κόμματος με τον ομιλητή.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Έντονα φορτισμένο πολιτικό περιβάλλον.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Διάφοροι εξέχοντες σχολιαστές των μέσων κοινωνικής δικτύωσης και επιδραστικά πρόσωπα παρίστανται.</a:t>
              </a:r>
              <a:endParaRPr sz="1100" dirty="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/>
            </a:p>
          </p:txBody>
        </p:sp>
        <p:pic>
          <p:nvPicPr>
            <p:cNvPr id="234" name="Google Shape;234;p4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335175" y="598500"/>
              <a:ext cx="1333500" cy="996407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35" name="Google Shape;235;p40"/>
            <p:cNvGrpSpPr/>
            <p:nvPr/>
          </p:nvGrpSpPr>
          <p:grpSpPr>
            <a:xfrm>
              <a:off x="3359738" y="1364288"/>
              <a:ext cx="1645326" cy="495000"/>
              <a:chOff x="346213" y="813163"/>
              <a:chExt cx="1645326" cy="495000"/>
            </a:xfrm>
          </p:grpSpPr>
          <p:sp>
            <p:nvSpPr>
              <p:cNvPr id="236" name="Google Shape;236;p40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40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Μια ομιλία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grpSp>
          <p:nvGrpSpPr>
            <p:cNvPr id="238" name="Google Shape;238;p40"/>
            <p:cNvGrpSpPr/>
            <p:nvPr/>
          </p:nvGrpSpPr>
          <p:grpSpPr>
            <a:xfrm>
              <a:off x="3359737" y="245449"/>
              <a:ext cx="1387950" cy="353051"/>
              <a:chOff x="3359737" y="245449"/>
              <a:chExt cx="1387950" cy="353051"/>
            </a:xfrm>
          </p:grpSpPr>
          <p:sp>
            <p:nvSpPr>
              <p:cNvPr id="239" name="Google Shape;239;p40"/>
              <p:cNvSpPr txBox="1"/>
              <p:nvPr/>
            </p:nvSpPr>
            <p:spPr>
              <a:xfrm>
                <a:off x="3684788" y="245449"/>
                <a:ext cx="10629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sz="1600">
                    <a:latin typeface="Roboto"/>
                    <a:ea typeface="Roboto"/>
                    <a:cs typeface="Roboto"/>
                    <a:sym typeface="Roboto"/>
                  </a:rPr>
                  <a:t>Γενικό πλαίσιο</a:t>
                </a:r>
                <a:endParaRPr sz="1600"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pic>
            <p:nvPicPr>
              <p:cNvPr id="240" name="Google Shape;240;p40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359737" y="314725"/>
                <a:ext cx="283775" cy="283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241" name="Google Shape;241;p40"/>
          <p:cNvGrpSpPr/>
          <p:nvPr/>
        </p:nvGrpSpPr>
        <p:grpSpPr>
          <a:xfrm>
            <a:off x="3495210" y="75800"/>
            <a:ext cx="2713228" cy="890833"/>
            <a:chOff x="4269100" y="750458"/>
            <a:chExt cx="5204547" cy="1708805"/>
          </a:xfrm>
        </p:grpSpPr>
        <p:sp>
          <p:nvSpPr>
            <p:cNvPr id="242" name="Google Shape;242;p40"/>
            <p:cNvSpPr txBox="1"/>
            <p:nvPr/>
          </p:nvSpPr>
          <p:spPr>
            <a:xfrm>
              <a:off x="4269100" y="1697263"/>
              <a:ext cx="5204547" cy="76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dirty="0">
                  <a:latin typeface="Roboto"/>
                  <a:ea typeface="Roboto"/>
                  <a:cs typeface="Roboto"/>
                  <a:sym typeface="Roboto"/>
                </a:rPr>
                <a:t>Γενικό πλαίσιο</a:t>
              </a:r>
              <a:endParaRPr sz="24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243" name="Google Shape;243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326622" y="750458"/>
              <a:ext cx="1042069" cy="104206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44" name="Google Shape;244;p40"/>
          <p:cNvGrpSpPr/>
          <p:nvPr/>
        </p:nvGrpSpPr>
        <p:grpSpPr>
          <a:xfrm>
            <a:off x="479300" y="650325"/>
            <a:ext cx="2868625" cy="3974838"/>
            <a:chOff x="130975" y="197775"/>
            <a:chExt cx="2868625" cy="3406025"/>
          </a:xfrm>
        </p:grpSpPr>
        <p:sp>
          <p:nvSpPr>
            <p:cNvPr id="245" name="Google Shape;245;p40"/>
            <p:cNvSpPr/>
            <p:nvPr/>
          </p:nvSpPr>
          <p:spPr>
            <a:xfrm>
              <a:off x="211400" y="19777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D9EAD3"/>
            </a:solidFill>
            <a:ln w="9525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40"/>
            <p:cNvSpPr txBox="1"/>
            <p:nvPr/>
          </p:nvSpPr>
          <p:spPr>
            <a:xfrm>
              <a:off x="754275" y="245449"/>
              <a:ext cx="172566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 dirty="0">
                  <a:latin typeface="Roboto"/>
                  <a:ea typeface="Roboto"/>
                  <a:cs typeface="Roboto"/>
                  <a:sym typeface="Roboto"/>
                </a:rPr>
                <a:t>Γενικό πλαίσιο</a:t>
              </a:r>
              <a:endParaRPr sz="16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7" name="Google Shape;247;p40"/>
            <p:cNvSpPr txBox="1"/>
            <p:nvPr/>
          </p:nvSpPr>
          <p:spPr>
            <a:xfrm>
              <a:off x="130975" y="1859300"/>
              <a:ext cx="2788200" cy="174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Πάνω από 500 άτομα σε δημόσιο χώρο.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Ομοϊδεάτες και ήδη σύμφωνοι με τις απόψεις του ομιλητή.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Αστυνομικοί παρόντες για έλεγχο του πλήθους.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Δεν υπάρχει βία στο πλήθος.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Τα τηλεοπτικά συνεργεία καταγράφουν και μεταδίδουν την εκδήλωση.</a:t>
              </a:r>
              <a:endParaRPr sz="110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248" name="Google Shape;248;p40"/>
            <p:cNvPicPr preferRelativeResize="0"/>
            <p:nvPr/>
          </p:nvPicPr>
          <p:blipFill rotWithShape="1">
            <a:blip r:embed="rId6">
              <a:alphaModFix/>
            </a:blip>
            <a:srcRect l="33422" b="21611"/>
            <a:stretch/>
          </p:blipFill>
          <p:spPr>
            <a:xfrm>
              <a:off x="1413112" y="308275"/>
              <a:ext cx="1333498" cy="142442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49" name="Google Shape;249;p40"/>
            <p:cNvGrpSpPr/>
            <p:nvPr/>
          </p:nvGrpSpPr>
          <p:grpSpPr>
            <a:xfrm>
              <a:off x="429225" y="1364288"/>
              <a:ext cx="1645326" cy="495000"/>
              <a:chOff x="346213" y="813163"/>
              <a:chExt cx="1645326" cy="495000"/>
            </a:xfrm>
          </p:grpSpPr>
          <p:sp>
            <p:nvSpPr>
              <p:cNvPr id="250" name="Google Shape;250;p40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40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dirty="0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Σε δημόσια εκδήλωση</a:t>
                </a:r>
                <a:endParaRPr dirty="0"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pic>
          <p:nvPicPr>
            <p:cNvPr id="252" name="Google Shape;252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29225" y="314725"/>
              <a:ext cx="283775" cy="2837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41"/>
          <p:cNvGrpSpPr/>
          <p:nvPr/>
        </p:nvGrpSpPr>
        <p:grpSpPr>
          <a:xfrm>
            <a:off x="797075" y="757975"/>
            <a:ext cx="2868625" cy="3728965"/>
            <a:chOff x="171175" y="3531000"/>
            <a:chExt cx="2868625" cy="3406025"/>
          </a:xfrm>
        </p:grpSpPr>
        <p:sp>
          <p:nvSpPr>
            <p:cNvPr id="258" name="Google Shape;258;p41"/>
            <p:cNvSpPr/>
            <p:nvPr/>
          </p:nvSpPr>
          <p:spPr>
            <a:xfrm>
              <a:off x="251600" y="3531000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D9EAD3"/>
            </a:solidFill>
            <a:ln w="9525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41"/>
            <p:cNvSpPr txBox="1"/>
            <p:nvPr/>
          </p:nvSpPr>
          <p:spPr>
            <a:xfrm>
              <a:off x="794474" y="3578674"/>
              <a:ext cx="1992325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 dirty="0">
                  <a:latin typeface="Roboto"/>
                  <a:ea typeface="Roboto"/>
                  <a:cs typeface="Roboto"/>
                  <a:sym typeface="Roboto"/>
                </a:rPr>
                <a:t>Γενικό πλαίσιο</a:t>
              </a:r>
              <a:endParaRPr sz="16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0" name="Google Shape;260;p41"/>
            <p:cNvSpPr txBox="1"/>
            <p:nvPr/>
          </p:nvSpPr>
          <p:spPr>
            <a:xfrm>
              <a:off x="171175" y="5192525"/>
              <a:ext cx="2788200" cy="174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Σε έναν χώρο στο κλαμπ.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Πολλοί άνθρωποι βρίσκονται εκεί, πολλοί άγνωστοι στον ομιλητή.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Λίγα άτομα έχουν λογαριασμούς YouTube και λογαριασμούς σε άλλα δίκτυα, με μικρό αριθμό ακολούθων.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Δεν είναι προγραμματισμένο γεγονός.</a:t>
              </a:r>
              <a:endParaRPr sz="1100" dirty="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261" name="Google Shape;261;p4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398825" y="4060895"/>
              <a:ext cx="1387975" cy="82805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2" name="Google Shape;262;p41"/>
            <p:cNvGrpSpPr/>
            <p:nvPr/>
          </p:nvGrpSpPr>
          <p:grpSpPr>
            <a:xfrm>
              <a:off x="469425" y="4697513"/>
              <a:ext cx="1645326" cy="495000"/>
              <a:chOff x="346213" y="813163"/>
              <a:chExt cx="1645326" cy="495000"/>
            </a:xfrm>
          </p:grpSpPr>
          <p:sp>
            <p:nvSpPr>
              <p:cNvPr id="263" name="Google Shape;263;p41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41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Στη λέσχη νεολαίας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pic>
          <p:nvPicPr>
            <p:cNvPr id="265" name="Google Shape;265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69425" y="3647950"/>
              <a:ext cx="283775" cy="2837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6" name="Google Shape;266;p41"/>
          <p:cNvGrpSpPr/>
          <p:nvPr/>
        </p:nvGrpSpPr>
        <p:grpSpPr>
          <a:xfrm>
            <a:off x="5938738" y="757963"/>
            <a:ext cx="2868625" cy="3406025"/>
            <a:chOff x="3085825" y="3531000"/>
            <a:chExt cx="2868625" cy="3406025"/>
          </a:xfrm>
        </p:grpSpPr>
        <p:sp>
          <p:nvSpPr>
            <p:cNvPr id="267" name="Google Shape;267;p41"/>
            <p:cNvSpPr/>
            <p:nvPr/>
          </p:nvSpPr>
          <p:spPr>
            <a:xfrm>
              <a:off x="3166250" y="3531000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D9EAD3"/>
            </a:solidFill>
            <a:ln w="9525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41"/>
            <p:cNvSpPr txBox="1"/>
            <p:nvPr/>
          </p:nvSpPr>
          <p:spPr>
            <a:xfrm>
              <a:off x="3709124" y="3578674"/>
              <a:ext cx="1930587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 dirty="0">
                  <a:latin typeface="Roboto"/>
                  <a:ea typeface="Roboto"/>
                  <a:cs typeface="Roboto"/>
                  <a:sym typeface="Roboto"/>
                </a:rPr>
                <a:t>Γενικό πλαίσιο</a:t>
              </a:r>
              <a:endParaRPr sz="16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9" name="Google Shape;269;p41"/>
            <p:cNvSpPr txBox="1"/>
            <p:nvPr/>
          </p:nvSpPr>
          <p:spPr>
            <a:xfrm>
              <a:off x="3085825" y="5192525"/>
              <a:ext cx="2788200" cy="174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Ο ομιλητής καλεί την ομάδα να συμμετάσχει στον χώρο εδώ και πολύ καιρό.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Είναι συνδεδεμένοι στο διαδίκτυο και όλοι έχουν διάφορους δημόσιους λογαριασμούς στο διαδίκτυο.</a:t>
              </a:r>
              <a:endParaRPr sz="1100" dirty="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270" name="Google Shape;270;p4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533500" y="3848413"/>
              <a:ext cx="1179913" cy="1046468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71" name="Google Shape;271;p41"/>
            <p:cNvGrpSpPr/>
            <p:nvPr/>
          </p:nvGrpSpPr>
          <p:grpSpPr>
            <a:xfrm>
              <a:off x="3432300" y="4697525"/>
              <a:ext cx="2207450" cy="495000"/>
              <a:chOff x="3384075" y="4697525"/>
              <a:chExt cx="2207450" cy="495000"/>
            </a:xfrm>
          </p:grpSpPr>
          <p:sp>
            <p:nvSpPr>
              <p:cNvPr id="272" name="Google Shape;272;p41"/>
              <p:cNvSpPr/>
              <p:nvPr/>
            </p:nvSpPr>
            <p:spPr>
              <a:xfrm>
                <a:off x="3384075" y="4708500"/>
                <a:ext cx="2207412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41"/>
              <p:cNvSpPr txBox="1"/>
              <p:nvPr/>
            </p:nvSpPr>
            <p:spPr>
              <a:xfrm>
                <a:off x="3384125" y="4697525"/>
                <a:ext cx="22074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Ένας «ιδιωτικός» διαδικτυακός χώρος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pic>
          <p:nvPicPr>
            <p:cNvPr id="274" name="Google Shape;274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384075" y="3647950"/>
              <a:ext cx="283775" cy="2837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5" name="Google Shape;275;p41"/>
          <p:cNvGrpSpPr/>
          <p:nvPr/>
        </p:nvGrpSpPr>
        <p:grpSpPr>
          <a:xfrm>
            <a:off x="3959194" y="1701575"/>
            <a:ext cx="1627873" cy="1298643"/>
            <a:chOff x="4269100" y="434563"/>
            <a:chExt cx="2538000" cy="2024700"/>
          </a:xfrm>
        </p:grpSpPr>
        <p:sp>
          <p:nvSpPr>
            <p:cNvPr id="276" name="Google Shape;276;p41"/>
            <p:cNvSpPr txBox="1"/>
            <p:nvPr/>
          </p:nvSpPr>
          <p:spPr>
            <a:xfrm>
              <a:off x="4269100" y="1697263"/>
              <a:ext cx="2538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3000" dirty="0">
                  <a:latin typeface="Roboto"/>
                  <a:ea typeface="Roboto"/>
                  <a:cs typeface="Roboto"/>
                  <a:sym typeface="Roboto"/>
                </a:rPr>
                <a:t>Γενικό πλαίσιο</a:t>
              </a:r>
              <a:endParaRPr sz="3000" dirty="0">
                <a:latin typeface="Roboto"/>
                <a:ea typeface="Roboto"/>
                <a:cs typeface="Roboto"/>
                <a:sym typeface="Roboto"/>
              </a:endParaRPr>
            </a:p>
          </p:txBody>
        </p:sp>
        <p:pic>
          <p:nvPicPr>
            <p:cNvPr id="277" name="Google Shape;277;p41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961275" y="434563"/>
              <a:ext cx="1333500" cy="13335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" name="Google Shape;282;p42"/>
          <p:cNvGrpSpPr/>
          <p:nvPr/>
        </p:nvGrpSpPr>
        <p:grpSpPr>
          <a:xfrm>
            <a:off x="6208438" y="650362"/>
            <a:ext cx="2868625" cy="3634559"/>
            <a:chOff x="6079238" y="197775"/>
            <a:chExt cx="2868625" cy="3405950"/>
          </a:xfrm>
        </p:grpSpPr>
        <p:sp>
          <p:nvSpPr>
            <p:cNvPr id="283" name="Google Shape;283;p42"/>
            <p:cNvSpPr/>
            <p:nvPr/>
          </p:nvSpPr>
          <p:spPr>
            <a:xfrm>
              <a:off x="6159663" y="19777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C9DAF8"/>
            </a:solidFill>
            <a:ln w="9525" cap="flat" cmpd="sng">
              <a:solidFill>
                <a:srgbClr val="1155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42"/>
            <p:cNvSpPr txBox="1"/>
            <p:nvPr/>
          </p:nvSpPr>
          <p:spPr>
            <a:xfrm>
              <a:off x="6702537" y="245449"/>
              <a:ext cx="1504739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 dirty="0">
                  <a:solidFill>
                    <a:srgbClr val="073763"/>
                  </a:solidFill>
                  <a:latin typeface="Roboto"/>
                  <a:ea typeface="Roboto"/>
                  <a:cs typeface="Roboto"/>
                  <a:sym typeface="Roboto"/>
                </a:rPr>
                <a:t>Ακροατήριο</a:t>
              </a:r>
              <a:endParaRPr sz="1600" dirty="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85" name="Google Shape;285;p42"/>
            <p:cNvSpPr txBox="1"/>
            <p:nvPr/>
          </p:nvSpPr>
          <p:spPr>
            <a:xfrm>
              <a:off x="6079238" y="2076125"/>
              <a:ext cx="2788200" cy="152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Άτομα που έχουν δηλώσει ότι τους αρέσει η ίδια σελίδα μέσων κοινωνικής δικτύωσης ή ανήκουν στην ίδια ομάδα.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Γενικά, ο κόσμος συμφωνεί με τον ομιλητή, αλλά προέρχονται από ένα ευρύ φάσμα υποβάθρων.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Κοινωνικά και φυλετικά ποικίλουν.</a:t>
              </a:r>
              <a:endParaRPr sz="1100" dirty="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286" name="Google Shape;286;p4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303999" y="299089"/>
              <a:ext cx="398549" cy="315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Google Shape;287;p4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900225" y="608950"/>
              <a:ext cx="1307052" cy="11031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88" name="Google Shape;288;p42"/>
            <p:cNvGrpSpPr/>
            <p:nvPr/>
          </p:nvGrpSpPr>
          <p:grpSpPr>
            <a:xfrm>
              <a:off x="6406632" y="1480800"/>
              <a:ext cx="2294243" cy="495000"/>
              <a:chOff x="346213" y="813175"/>
              <a:chExt cx="1645326" cy="495000"/>
            </a:xfrm>
          </p:grpSpPr>
          <p:sp>
            <p:nvSpPr>
              <p:cNvPr id="289" name="Google Shape;289;p42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42"/>
              <p:cNvSpPr txBox="1"/>
              <p:nvPr/>
            </p:nvSpPr>
            <p:spPr>
              <a:xfrm>
                <a:off x="346263" y="813175"/>
                <a:ext cx="16146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Μια χαλαρά συνδεδεμένη ομάδα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</p:grpSp>
      <p:grpSp>
        <p:nvGrpSpPr>
          <p:cNvPr id="291" name="Google Shape;291;p42"/>
          <p:cNvGrpSpPr/>
          <p:nvPr/>
        </p:nvGrpSpPr>
        <p:grpSpPr>
          <a:xfrm>
            <a:off x="3343863" y="1831238"/>
            <a:ext cx="2868625" cy="3405950"/>
            <a:chOff x="3064888" y="197775"/>
            <a:chExt cx="2868625" cy="3405950"/>
          </a:xfrm>
        </p:grpSpPr>
        <p:sp>
          <p:nvSpPr>
            <p:cNvPr id="292" name="Google Shape;292;p42"/>
            <p:cNvSpPr/>
            <p:nvPr/>
          </p:nvSpPr>
          <p:spPr>
            <a:xfrm>
              <a:off x="3145313" y="19777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C9DAF8"/>
            </a:solidFill>
            <a:ln w="9525" cap="flat" cmpd="sng">
              <a:solidFill>
                <a:srgbClr val="1155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42"/>
            <p:cNvSpPr txBox="1"/>
            <p:nvPr/>
          </p:nvSpPr>
          <p:spPr>
            <a:xfrm>
              <a:off x="3688188" y="245449"/>
              <a:ext cx="10629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>
                  <a:solidFill>
                    <a:srgbClr val="073763"/>
                  </a:solidFill>
                  <a:latin typeface="Roboto"/>
                  <a:ea typeface="Roboto"/>
                  <a:cs typeface="Roboto"/>
                  <a:sym typeface="Roboto"/>
                </a:rPr>
                <a:t>Ακροατήριο</a:t>
              </a:r>
              <a:endParaRPr sz="16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4" name="Google Shape;294;p42"/>
            <p:cNvSpPr txBox="1"/>
            <p:nvPr/>
          </p:nvSpPr>
          <p:spPr>
            <a:xfrm>
              <a:off x="3064888" y="2076125"/>
              <a:ext cx="2788200" cy="152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>
                  <a:solidFill>
                    <a:srgbClr val="000000"/>
                  </a:solidFill>
                </a:rPr>
                <a:t>Ένα μείγμα διαφορετικών απόψεων, οπτικών και στάσεων.</a:t>
              </a:r>
              <a:endParaRPr sz="110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>
                  <a:solidFill>
                    <a:srgbClr val="000000"/>
                  </a:solidFill>
                </a:rPr>
                <a:t>Όλοι θα ταυτίζονταν με το να βρίσκονται είτε στην ίδια ομάδα με τον ομιλητή, είτε στην αντίπαλη.</a:t>
              </a:r>
              <a:endParaRPr sz="110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>
                  <a:solidFill>
                    <a:srgbClr val="000000"/>
                  </a:solidFill>
                </a:rPr>
                <a:t>Κατακερματισμένοι κοινωνικά.</a:t>
              </a:r>
              <a:endParaRPr sz="110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95" name="Google Shape;295;p4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289649" y="299089"/>
              <a:ext cx="398549" cy="315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6" name="Google Shape;296;p42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552662" y="481063"/>
              <a:ext cx="1973500" cy="135891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97" name="Google Shape;297;p42"/>
            <p:cNvGrpSpPr/>
            <p:nvPr/>
          </p:nvGrpSpPr>
          <p:grpSpPr>
            <a:xfrm>
              <a:off x="3572367" y="1480788"/>
              <a:ext cx="1934081" cy="495000"/>
              <a:chOff x="346213" y="813163"/>
              <a:chExt cx="1645326" cy="495000"/>
            </a:xfrm>
          </p:grpSpPr>
          <p:sp>
            <p:nvSpPr>
              <p:cNvPr id="298" name="Google Shape;298;p42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42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Το ευρύ κοινό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</p:grpSp>
      <p:grpSp>
        <p:nvGrpSpPr>
          <p:cNvPr id="300" name="Google Shape;300;p42"/>
          <p:cNvGrpSpPr/>
          <p:nvPr/>
        </p:nvGrpSpPr>
        <p:grpSpPr>
          <a:xfrm>
            <a:off x="479275" y="650325"/>
            <a:ext cx="2868625" cy="3231300"/>
            <a:chOff x="130975" y="197775"/>
            <a:chExt cx="2868625" cy="3231300"/>
          </a:xfrm>
        </p:grpSpPr>
        <p:sp>
          <p:nvSpPr>
            <p:cNvPr id="301" name="Google Shape;301;p42"/>
            <p:cNvSpPr/>
            <p:nvPr/>
          </p:nvSpPr>
          <p:spPr>
            <a:xfrm>
              <a:off x="211400" y="19777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C9DAF8"/>
            </a:solidFill>
            <a:ln w="9525" cap="flat" cmpd="sng">
              <a:solidFill>
                <a:srgbClr val="1155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42"/>
            <p:cNvSpPr txBox="1"/>
            <p:nvPr/>
          </p:nvSpPr>
          <p:spPr>
            <a:xfrm>
              <a:off x="754275" y="245449"/>
              <a:ext cx="16738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 dirty="0">
                  <a:solidFill>
                    <a:srgbClr val="073763"/>
                  </a:solidFill>
                  <a:latin typeface="Roboto"/>
                  <a:ea typeface="Roboto"/>
                  <a:cs typeface="Roboto"/>
                  <a:sym typeface="Roboto"/>
                </a:rPr>
                <a:t>Ακροατήριο</a:t>
              </a:r>
              <a:endParaRPr sz="1600" dirty="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3" name="Google Shape;303;p42"/>
            <p:cNvSpPr txBox="1"/>
            <p:nvPr/>
          </p:nvSpPr>
          <p:spPr>
            <a:xfrm>
              <a:off x="130975" y="2076125"/>
              <a:ext cx="2788200" cy="116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Ήδη γνωστός για τη δημόσια στάση του επί του θέματος.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Λαλίστατοι για τον σκοπό τους.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Συχνά στα μέσα μαζικής ενημέρωσης.</a:t>
              </a:r>
              <a:endParaRPr sz="1100" dirty="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304" name="Google Shape;304;p4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55737" y="299089"/>
              <a:ext cx="398549" cy="315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5" name="Google Shape;305;p42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18750" y="779525"/>
              <a:ext cx="1973499" cy="76199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06" name="Google Shape;306;p42"/>
            <p:cNvGrpSpPr/>
            <p:nvPr/>
          </p:nvGrpSpPr>
          <p:grpSpPr>
            <a:xfrm>
              <a:off x="782825" y="1480788"/>
              <a:ext cx="1645326" cy="495000"/>
              <a:chOff x="346213" y="813163"/>
              <a:chExt cx="1645326" cy="495000"/>
            </a:xfrm>
          </p:grpSpPr>
          <p:sp>
            <p:nvSpPr>
              <p:cNvPr id="307" name="Google Shape;307;p42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42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Ακτιβιστές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</p:grpSp>
      <p:sp>
        <p:nvSpPr>
          <p:cNvPr id="309" name="Google Shape;309;p42"/>
          <p:cNvSpPr txBox="1"/>
          <p:nvPr/>
        </p:nvSpPr>
        <p:spPr>
          <a:xfrm>
            <a:off x="3576622" y="1022406"/>
            <a:ext cx="2417335" cy="4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dirty="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rPr>
              <a:t>Ακροατήριο</a:t>
            </a:r>
            <a:endParaRPr sz="3000" dirty="0">
              <a:solidFill>
                <a:srgbClr val="07376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10" name="Google Shape;31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4264" y="247700"/>
            <a:ext cx="1082448" cy="855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oogle Shape;315;p43"/>
          <p:cNvGrpSpPr/>
          <p:nvPr/>
        </p:nvGrpSpPr>
        <p:grpSpPr>
          <a:xfrm>
            <a:off x="5938750" y="757975"/>
            <a:ext cx="2868625" cy="3231300"/>
            <a:chOff x="3125200" y="3524350"/>
            <a:chExt cx="2868625" cy="3231300"/>
          </a:xfrm>
        </p:grpSpPr>
        <p:sp>
          <p:nvSpPr>
            <p:cNvPr id="316" name="Google Shape;316;p43"/>
            <p:cNvSpPr/>
            <p:nvPr/>
          </p:nvSpPr>
          <p:spPr>
            <a:xfrm>
              <a:off x="3205625" y="3524350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C9DAF8"/>
            </a:solidFill>
            <a:ln w="9525" cap="flat" cmpd="sng">
              <a:solidFill>
                <a:srgbClr val="1155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43"/>
            <p:cNvSpPr txBox="1"/>
            <p:nvPr/>
          </p:nvSpPr>
          <p:spPr>
            <a:xfrm>
              <a:off x="3748500" y="3572024"/>
              <a:ext cx="10629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>
                  <a:solidFill>
                    <a:srgbClr val="073763"/>
                  </a:solidFill>
                  <a:latin typeface="Roboto"/>
                  <a:ea typeface="Roboto"/>
                  <a:cs typeface="Roboto"/>
                  <a:sym typeface="Roboto"/>
                </a:rPr>
                <a:t>Ακροατήριο</a:t>
              </a:r>
              <a:endParaRPr sz="16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18" name="Google Shape;318;p43"/>
            <p:cNvSpPr txBox="1"/>
            <p:nvPr/>
          </p:nvSpPr>
          <p:spPr>
            <a:xfrm>
              <a:off x="3125200" y="5402700"/>
              <a:ext cx="2788200" cy="116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Μια γνωστή ομάδα στον ομιλητή.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Συχνά περνούν πολύ χρόνο μιλώντας για τα πάντα.</a:t>
              </a:r>
              <a:endParaRPr sz="1100" dirty="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 dirty="0">
                  <a:solidFill>
                    <a:srgbClr val="000000"/>
                  </a:solidFill>
                </a:rPr>
                <a:t>Γενικά παρόμοια υπόβαθρα.</a:t>
              </a:r>
              <a:endParaRPr sz="1100" dirty="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/>
            </a:p>
          </p:txBody>
        </p:sp>
        <p:pic>
          <p:nvPicPr>
            <p:cNvPr id="319" name="Google Shape;319;p4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49962" y="3625664"/>
              <a:ext cx="398549" cy="3150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0" name="Google Shape;320;p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834100" y="4044788"/>
              <a:ext cx="1457325" cy="116205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21" name="Google Shape;321;p43"/>
            <p:cNvGrpSpPr/>
            <p:nvPr/>
          </p:nvGrpSpPr>
          <p:grpSpPr>
            <a:xfrm>
              <a:off x="3585563" y="4794788"/>
              <a:ext cx="2037901" cy="495000"/>
              <a:chOff x="346213" y="813163"/>
              <a:chExt cx="1645326" cy="495000"/>
            </a:xfrm>
          </p:grpSpPr>
          <p:sp>
            <p:nvSpPr>
              <p:cNvPr id="322" name="Google Shape;322;p43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43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Φίλοι του ομιλητή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</p:grpSp>
      <p:grpSp>
        <p:nvGrpSpPr>
          <p:cNvPr id="324" name="Google Shape;324;p43"/>
          <p:cNvGrpSpPr/>
          <p:nvPr/>
        </p:nvGrpSpPr>
        <p:grpSpPr>
          <a:xfrm>
            <a:off x="797075" y="757975"/>
            <a:ext cx="2868625" cy="3231300"/>
            <a:chOff x="171175" y="3524350"/>
            <a:chExt cx="2868625" cy="3231300"/>
          </a:xfrm>
        </p:grpSpPr>
        <p:sp>
          <p:nvSpPr>
            <p:cNvPr id="325" name="Google Shape;325;p43"/>
            <p:cNvSpPr/>
            <p:nvPr/>
          </p:nvSpPr>
          <p:spPr>
            <a:xfrm>
              <a:off x="251600" y="3524350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C9DAF8"/>
            </a:solidFill>
            <a:ln w="9525" cap="flat" cmpd="sng">
              <a:solidFill>
                <a:srgbClr val="1155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43"/>
            <p:cNvSpPr txBox="1"/>
            <p:nvPr/>
          </p:nvSpPr>
          <p:spPr>
            <a:xfrm>
              <a:off x="794475" y="3572024"/>
              <a:ext cx="10629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>
                  <a:solidFill>
                    <a:srgbClr val="073763"/>
                  </a:solidFill>
                  <a:latin typeface="Roboto"/>
                  <a:ea typeface="Roboto"/>
                  <a:cs typeface="Roboto"/>
                  <a:sym typeface="Roboto"/>
                </a:rPr>
                <a:t>Ακροατήριο</a:t>
              </a:r>
              <a:endParaRPr sz="160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27" name="Google Shape;327;p43"/>
            <p:cNvSpPr txBox="1"/>
            <p:nvPr/>
          </p:nvSpPr>
          <p:spPr>
            <a:xfrm>
              <a:off x="171175" y="5402700"/>
              <a:ext cx="2788200" cy="1164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>
                  <a:solidFill>
                    <a:srgbClr val="000000"/>
                  </a:solidFill>
                </a:rPr>
                <a:t>Όλοι ενδιαφέρονται για το ίδιο, αλλά αυτό δεν σχετίζεται με αυτό που λέει ο ομιλητής.</a:t>
              </a:r>
              <a:endParaRPr sz="1100">
                <a:solidFill>
                  <a:srgbClr val="000000"/>
                </a:solidFill>
              </a:endParaRPr>
            </a:p>
            <a:p>
              <a:pPr marL="457200" lvl="0" indent="-298450" algn="l" rtl="0">
                <a:spcBef>
                  <a:spcPts val="0"/>
                </a:spcBef>
                <a:spcAft>
                  <a:spcPts val="0"/>
                </a:spcAft>
                <a:buSzPts val="1100"/>
                <a:buChar char="●"/>
              </a:pPr>
              <a:r>
                <a:rPr lang="el-GR" sz="1100">
                  <a:solidFill>
                    <a:srgbClr val="000000"/>
                  </a:solidFill>
                </a:rPr>
                <a:t>Ένα μείγμα ηλικιών και υπόβαθρων.</a:t>
              </a:r>
              <a:endParaRPr sz="110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28" name="Google Shape;328;p4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92175" y="3991874"/>
              <a:ext cx="1307051" cy="9109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9" name="Google Shape;329;p4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95937" y="3625664"/>
              <a:ext cx="398549" cy="31504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30" name="Google Shape;330;p43"/>
            <p:cNvGrpSpPr/>
            <p:nvPr/>
          </p:nvGrpSpPr>
          <p:grpSpPr>
            <a:xfrm>
              <a:off x="690442" y="4794788"/>
              <a:ext cx="1830096" cy="495000"/>
              <a:chOff x="346213" y="813163"/>
              <a:chExt cx="1645326" cy="495000"/>
            </a:xfrm>
          </p:grpSpPr>
          <p:sp>
            <p:nvSpPr>
              <p:cNvPr id="331" name="Google Shape;331;p43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43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Μέλη ενός συλλόγου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</p:grpSp>
      <p:sp>
        <p:nvSpPr>
          <p:cNvPr id="333" name="Google Shape;333;p43"/>
          <p:cNvSpPr txBox="1"/>
          <p:nvPr/>
        </p:nvSpPr>
        <p:spPr>
          <a:xfrm>
            <a:off x="3577177" y="2636325"/>
            <a:ext cx="2556876" cy="4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dirty="0">
                <a:solidFill>
                  <a:srgbClr val="073763"/>
                </a:solidFill>
                <a:latin typeface="Roboto"/>
                <a:ea typeface="Roboto"/>
                <a:cs typeface="Roboto"/>
                <a:sym typeface="Roboto"/>
              </a:rPr>
              <a:t>Ακροατήριο</a:t>
            </a:r>
            <a:endParaRPr sz="2400" dirty="0">
              <a:solidFill>
                <a:srgbClr val="07376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34" name="Google Shape;334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1005" y="1858825"/>
            <a:ext cx="1082448" cy="855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" name="Google Shape;339;p44"/>
          <p:cNvGrpSpPr/>
          <p:nvPr/>
        </p:nvGrpSpPr>
        <p:grpSpPr>
          <a:xfrm>
            <a:off x="6208450" y="650325"/>
            <a:ext cx="2868625" cy="3783452"/>
            <a:chOff x="6078300" y="197775"/>
            <a:chExt cx="2868625" cy="3231300"/>
          </a:xfrm>
        </p:grpSpPr>
        <p:sp>
          <p:nvSpPr>
            <p:cNvPr id="340" name="Google Shape;340;p44"/>
            <p:cNvSpPr/>
            <p:nvPr/>
          </p:nvSpPr>
          <p:spPr>
            <a:xfrm>
              <a:off x="6158725" y="19777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FCE5CD"/>
            </a:solidFill>
            <a:ln w="9525" cap="flat" cmpd="sng">
              <a:solidFill>
                <a:srgbClr val="E69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44"/>
            <p:cNvSpPr txBox="1"/>
            <p:nvPr/>
          </p:nvSpPr>
          <p:spPr>
            <a:xfrm>
              <a:off x="6701600" y="245449"/>
              <a:ext cx="10629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>
                  <a:solidFill>
                    <a:srgbClr val="FF6600"/>
                  </a:solidFill>
                  <a:latin typeface="Roboto"/>
                  <a:ea typeface="Roboto"/>
                  <a:cs typeface="Roboto"/>
                  <a:sym typeface="Roboto"/>
                </a:rPr>
                <a:t>Στόχος</a:t>
              </a:r>
              <a:endParaRPr sz="16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42" name="Google Shape;342;p44"/>
            <p:cNvSpPr txBox="1"/>
            <p:nvPr/>
          </p:nvSpPr>
          <p:spPr>
            <a:xfrm>
              <a:off x="6078300" y="2232400"/>
              <a:ext cx="2788200" cy="100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1750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Char char="●"/>
              </a:pPr>
              <a:r>
                <a:rPr lang="el-GR" dirty="0">
                  <a:solidFill>
                    <a:srgbClr val="000000"/>
                  </a:solidFill>
                </a:rPr>
                <a:t>Αυτός είναι συχνά ευθύς με τους άλλους, αλλά προσφέρει εθελοντικά τις υπηρεσίες του σε μια τοπική φιλανθρωπική οργάνωση.</a:t>
              </a:r>
              <a:endParaRPr dirty="0">
                <a:solidFill>
                  <a:srgbClr val="000000"/>
                </a:solidFill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343" name="Google Shape;343;p44"/>
            <p:cNvPicPr preferRelativeResize="0"/>
            <p:nvPr/>
          </p:nvPicPr>
          <p:blipFill rotWithShape="1">
            <a:blip r:embed="rId3">
              <a:alphaModFix/>
            </a:blip>
            <a:srcRect b="79705"/>
            <a:stretch/>
          </p:blipFill>
          <p:spPr>
            <a:xfrm>
              <a:off x="6878586" y="614075"/>
              <a:ext cx="1511174" cy="105617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44" name="Google Shape;344;p44"/>
            <p:cNvGrpSpPr/>
            <p:nvPr/>
          </p:nvGrpSpPr>
          <p:grpSpPr>
            <a:xfrm>
              <a:off x="6498349" y="1624736"/>
              <a:ext cx="2108979" cy="597911"/>
              <a:chOff x="346213" y="813163"/>
              <a:chExt cx="1645326" cy="495000"/>
            </a:xfrm>
          </p:grpSpPr>
          <p:sp>
            <p:nvSpPr>
              <p:cNvPr id="345" name="Google Shape;345;p44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44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Ένα πρόσωπο γνωστό στον ομιλητή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pic>
          <p:nvPicPr>
            <p:cNvPr id="347" name="Google Shape;347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6344797" y="299101"/>
              <a:ext cx="315050" cy="3150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48" name="Google Shape;348;p44"/>
          <p:cNvGrpSpPr/>
          <p:nvPr/>
        </p:nvGrpSpPr>
        <p:grpSpPr>
          <a:xfrm>
            <a:off x="3351413" y="1831250"/>
            <a:ext cx="2868625" cy="3231300"/>
            <a:chOff x="3064425" y="197775"/>
            <a:chExt cx="2868625" cy="3231300"/>
          </a:xfrm>
        </p:grpSpPr>
        <p:sp>
          <p:nvSpPr>
            <p:cNvPr id="349" name="Google Shape;349;p44"/>
            <p:cNvSpPr/>
            <p:nvPr/>
          </p:nvSpPr>
          <p:spPr>
            <a:xfrm>
              <a:off x="3144850" y="19777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FCE5CD"/>
            </a:solidFill>
            <a:ln w="9525" cap="flat" cmpd="sng">
              <a:solidFill>
                <a:srgbClr val="E69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44"/>
            <p:cNvSpPr txBox="1"/>
            <p:nvPr/>
          </p:nvSpPr>
          <p:spPr>
            <a:xfrm>
              <a:off x="3687725" y="245449"/>
              <a:ext cx="10629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600">
                  <a:solidFill>
                    <a:srgbClr val="FF6600"/>
                  </a:solidFill>
                  <a:latin typeface="Roboto"/>
                  <a:ea typeface="Roboto"/>
                  <a:cs typeface="Roboto"/>
                  <a:sym typeface="Roboto"/>
                </a:rPr>
                <a:t>Στόχος</a:t>
              </a:r>
              <a:endParaRPr sz="160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1" name="Google Shape;351;p44"/>
            <p:cNvSpPr txBox="1"/>
            <p:nvPr/>
          </p:nvSpPr>
          <p:spPr>
            <a:xfrm>
              <a:off x="3064425" y="2232400"/>
              <a:ext cx="2788200" cy="100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1750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Char char="●"/>
              </a:pPr>
              <a:r>
                <a:rPr lang="el-GR">
                  <a:solidFill>
                    <a:srgbClr val="000000"/>
                  </a:solidFill>
                </a:rPr>
                <a:t>Έχει εκφράσει πρόσφατα σθεναρά τη γνώμη του για ένα συγκεκριμένο θέμα.</a:t>
              </a:r>
              <a:endParaRPr>
                <a:solidFill>
                  <a:srgbClr val="000000"/>
                </a:solidFill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2" name="Google Shape;352;p44"/>
            <p:cNvGrpSpPr/>
            <p:nvPr/>
          </p:nvGrpSpPr>
          <p:grpSpPr>
            <a:xfrm>
              <a:off x="3471061" y="1639425"/>
              <a:ext cx="2135798" cy="495000"/>
              <a:chOff x="346213" y="813163"/>
              <a:chExt cx="1645326" cy="495000"/>
            </a:xfrm>
          </p:grpSpPr>
          <p:sp>
            <p:nvSpPr>
              <p:cNvPr id="353" name="Google Shape;353;p44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44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Μια φιγούρα στα μέσα μαζικής ενημέρωσης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pic>
          <p:nvPicPr>
            <p:cNvPr id="355" name="Google Shape;355;p4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330922" y="299101"/>
              <a:ext cx="315050" cy="315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6" name="Google Shape;356;p4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838825" y="691038"/>
              <a:ext cx="1466350" cy="93209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57" name="Google Shape;357;p44"/>
          <p:cNvGrpSpPr/>
          <p:nvPr/>
        </p:nvGrpSpPr>
        <p:grpSpPr>
          <a:xfrm>
            <a:off x="479275" y="650325"/>
            <a:ext cx="2868625" cy="3231300"/>
            <a:chOff x="130975" y="197775"/>
            <a:chExt cx="2868625" cy="3231300"/>
          </a:xfrm>
        </p:grpSpPr>
        <p:sp>
          <p:nvSpPr>
            <p:cNvPr id="358" name="Google Shape;358;p44"/>
            <p:cNvSpPr/>
            <p:nvPr/>
          </p:nvSpPr>
          <p:spPr>
            <a:xfrm>
              <a:off x="211400" y="197775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FCE5CD"/>
            </a:solidFill>
            <a:ln w="9525" cap="flat" cmpd="sng">
              <a:solidFill>
                <a:srgbClr val="E69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44"/>
            <p:cNvSpPr txBox="1"/>
            <p:nvPr/>
          </p:nvSpPr>
          <p:spPr>
            <a:xfrm>
              <a:off x="130975" y="2232400"/>
              <a:ext cx="2788200" cy="100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1750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Char char="●"/>
              </a:pPr>
              <a:r>
                <a:rPr lang="el-GR">
                  <a:solidFill>
                    <a:srgbClr val="000000"/>
                  </a:solidFill>
                </a:rPr>
                <a:t>Συνδέεται με ένα ή περισσότερα χαρακτηριστικά.</a:t>
              </a:r>
              <a:endParaRPr>
                <a:solidFill>
                  <a:srgbClr val="000000"/>
                </a:solidFill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0" name="Google Shape;360;p44"/>
            <p:cNvGrpSpPr/>
            <p:nvPr/>
          </p:nvGrpSpPr>
          <p:grpSpPr>
            <a:xfrm>
              <a:off x="782825" y="1633188"/>
              <a:ext cx="1645326" cy="495000"/>
              <a:chOff x="346213" y="813163"/>
              <a:chExt cx="1645326" cy="495000"/>
            </a:xfrm>
          </p:grpSpPr>
          <p:sp>
            <p:nvSpPr>
              <p:cNvPr id="361" name="Google Shape;361;p44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44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dirty="0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Μια ομάδα της κοινωνίας</a:t>
                </a:r>
                <a:endParaRPr dirty="0"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grpSp>
          <p:nvGrpSpPr>
            <p:cNvPr id="363" name="Google Shape;363;p44"/>
            <p:cNvGrpSpPr/>
            <p:nvPr/>
          </p:nvGrpSpPr>
          <p:grpSpPr>
            <a:xfrm>
              <a:off x="397472" y="245449"/>
              <a:ext cx="1419703" cy="368702"/>
              <a:chOff x="397472" y="245449"/>
              <a:chExt cx="1419703" cy="368702"/>
            </a:xfrm>
          </p:grpSpPr>
          <p:sp>
            <p:nvSpPr>
              <p:cNvPr id="364" name="Google Shape;364;p44"/>
              <p:cNvSpPr txBox="1"/>
              <p:nvPr/>
            </p:nvSpPr>
            <p:spPr>
              <a:xfrm>
                <a:off x="754275" y="245449"/>
                <a:ext cx="10629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sz="1600" dirty="0">
                    <a:solidFill>
                      <a:srgbClr val="FF6600"/>
                    </a:solidFill>
                    <a:latin typeface="Roboto"/>
                    <a:ea typeface="Roboto"/>
                    <a:cs typeface="Roboto"/>
                    <a:sym typeface="Roboto"/>
                  </a:rPr>
                  <a:t>Στόχος</a:t>
                </a:r>
                <a:endParaRPr sz="1600" dirty="0">
                  <a:solidFill>
                    <a:srgbClr val="FF66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pic>
            <p:nvPicPr>
              <p:cNvPr id="365" name="Google Shape;365;p44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397472" y="299101"/>
                <a:ext cx="315050" cy="3150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66" name="Google Shape;366;p4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72313" y="690287"/>
              <a:ext cx="1466360" cy="9273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67" name="Google Shape;367;p44"/>
          <p:cNvSpPr txBox="1"/>
          <p:nvPr/>
        </p:nvSpPr>
        <p:spPr>
          <a:xfrm>
            <a:off x="3949047" y="1066625"/>
            <a:ext cx="1663635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dirty="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Στόχος</a:t>
            </a:r>
            <a:endParaRPr sz="3000" dirty="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68" name="Google Shape;36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6681" y="303451"/>
            <a:ext cx="838094" cy="838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Google Shape;373;p45"/>
          <p:cNvGrpSpPr/>
          <p:nvPr/>
        </p:nvGrpSpPr>
        <p:grpSpPr>
          <a:xfrm>
            <a:off x="5938738" y="757975"/>
            <a:ext cx="2868625" cy="3231300"/>
            <a:chOff x="3064413" y="3487050"/>
            <a:chExt cx="2868625" cy="3231300"/>
          </a:xfrm>
        </p:grpSpPr>
        <p:sp>
          <p:nvSpPr>
            <p:cNvPr id="374" name="Google Shape;374;p45"/>
            <p:cNvSpPr/>
            <p:nvPr/>
          </p:nvSpPr>
          <p:spPr>
            <a:xfrm>
              <a:off x="3144838" y="3487050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FCE5CD"/>
            </a:solidFill>
            <a:ln w="9525" cap="flat" cmpd="sng">
              <a:solidFill>
                <a:srgbClr val="E69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5"/>
            <p:cNvSpPr txBox="1"/>
            <p:nvPr/>
          </p:nvSpPr>
          <p:spPr>
            <a:xfrm>
              <a:off x="3064413" y="5521675"/>
              <a:ext cx="2788200" cy="100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1750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Char char="●"/>
              </a:pPr>
              <a:r>
                <a:rPr lang="el-GR">
                  <a:solidFill>
                    <a:srgbClr val="000000"/>
                  </a:solidFill>
                </a:rPr>
                <a:t>Ο λαός μιας συγκεκριμένης χώρας.</a:t>
              </a:r>
              <a:endParaRPr>
                <a:solidFill>
                  <a:srgbClr val="000000"/>
                </a:solidFill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6" name="Google Shape;376;p45"/>
            <p:cNvGrpSpPr/>
            <p:nvPr/>
          </p:nvGrpSpPr>
          <p:grpSpPr>
            <a:xfrm>
              <a:off x="3484462" y="4914011"/>
              <a:ext cx="2108979" cy="597910"/>
              <a:chOff x="346213" y="813163"/>
              <a:chExt cx="1645326" cy="495000"/>
            </a:xfrm>
          </p:grpSpPr>
          <p:sp>
            <p:nvSpPr>
              <p:cNvPr id="377" name="Google Shape;377;p45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45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Ο λαός μιας συγκεκριμένης χώρας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grpSp>
          <p:nvGrpSpPr>
            <p:cNvPr id="379" name="Google Shape;379;p45"/>
            <p:cNvGrpSpPr/>
            <p:nvPr/>
          </p:nvGrpSpPr>
          <p:grpSpPr>
            <a:xfrm>
              <a:off x="3330922" y="3534724"/>
              <a:ext cx="1419703" cy="368702"/>
              <a:chOff x="397472" y="245449"/>
              <a:chExt cx="1419703" cy="368702"/>
            </a:xfrm>
          </p:grpSpPr>
          <p:sp>
            <p:nvSpPr>
              <p:cNvPr id="380" name="Google Shape;380;p45"/>
              <p:cNvSpPr txBox="1"/>
              <p:nvPr/>
            </p:nvSpPr>
            <p:spPr>
              <a:xfrm>
                <a:off x="754275" y="245449"/>
                <a:ext cx="10629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sz="1600">
                    <a:solidFill>
                      <a:srgbClr val="FF6600"/>
                    </a:solidFill>
                    <a:latin typeface="Roboto"/>
                    <a:ea typeface="Roboto"/>
                    <a:cs typeface="Roboto"/>
                    <a:sym typeface="Roboto"/>
                  </a:rPr>
                  <a:t>Στόχος</a:t>
                </a:r>
                <a:endParaRPr sz="1600">
                  <a:solidFill>
                    <a:srgbClr val="FF66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pic>
            <p:nvPicPr>
              <p:cNvPr id="381" name="Google Shape;381;p45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97472" y="299101"/>
                <a:ext cx="315050" cy="3150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382" name="Google Shape;382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040549" y="3854813"/>
              <a:ext cx="1062901" cy="105303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83" name="Google Shape;383;p45"/>
          <p:cNvGrpSpPr/>
          <p:nvPr/>
        </p:nvGrpSpPr>
        <p:grpSpPr>
          <a:xfrm>
            <a:off x="797063" y="757975"/>
            <a:ext cx="2868625" cy="3835290"/>
            <a:chOff x="130963" y="3487050"/>
            <a:chExt cx="2868625" cy="3231300"/>
          </a:xfrm>
        </p:grpSpPr>
        <p:sp>
          <p:nvSpPr>
            <p:cNvPr id="384" name="Google Shape;384;p45"/>
            <p:cNvSpPr/>
            <p:nvPr/>
          </p:nvSpPr>
          <p:spPr>
            <a:xfrm>
              <a:off x="211388" y="3487050"/>
              <a:ext cx="2788200" cy="3231300"/>
            </a:xfrm>
            <a:prstGeom prst="roundRect">
              <a:avLst>
                <a:gd name="adj" fmla="val 7832"/>
              </a:avLst>
            </a:prstGeom>
            <a:solidFill>
              <a:srgbClr val="FCE5CD"/>
            </a:solidFill>
            <a:ln w="9525" cap="flat" cmpd="sng">
              <a:solidFill>
                <a:srgbClr val="E691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5"/>
            <p:cNvSpPr txBox="1"/>
            <p:nvPr/>
          </p:nvSpPr>
          <p:spPr>
            <a:xfrm>
              <a:off x="130963" y="5521675"/>
              <a:ext cx="2788200" cy="1008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lvl="0" indent="-317500" algn="l" rtl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Char char="●"/>
              </a:pPr>
              <a:r>
                <a:rPr lang="el-GR" dirty="0">
                  <a:solidFill>
                    <a:srgbClr val="000000"/>
                  </a:solidFill>
                </a:rPr>
                <a:t>Όλες οι γνώσεις τους σχετικά με αυτό το άτομο προέρχονται από αυτά που έχουν ακούσει από άλλους ή από τα μέσα ενημέρωσης.</a:t>
              </a:r>
              <a:endParaRPr dirty="0">
                <a:solidFill>
                  <a:srgbClr val="000000"/>
                </a:solidFill>
              </a:endParaRPr>
            </a:p>
            <a:p>
              <a:pPr marL="45720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100" dirty="0">
                <a:solidFill>
                  <a:srgbClr val="000000"/>
                </a:solidFill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pic>
          <p:nvPicPr>
            <p:cNvPr id="386" name="Google Shape;386;p45"/>
            <p:cNvPicPr preferRelativeResize="0"/>
            <p:nvPr/>
          </p:nvPicPr>
          <p:blipFill rotWithShape="1">
            <a:blip r:embed="rId5">
              <a:alphaModFix/>
            </a:blip>
            <a:srcRect b="79705"/>
            <a:stretch/>
          </p:blipFill>
          <p:spPr>
            <a:xfrm>
              <a:off x="931248" y="3903350"/>
              <a:ext cx="1511174" cy="1056176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387" name="Google Shape;387;p45"/>
            <p:cNvGrpSpPr/>
            <p:nvPr/>
          </p:nvGrpSpPr>
          <p:grpSpPr>
            <a:xfrm>
              <a:off x="551012" y="4914011"/>
              <a:ext cx="2108979" cy="597910"/>
              <a:chOff x="346213" y="813163"/>
              <a:chExt cx="1645326" cy="495000"/>
            </a:xfrm>
          </p:grpSpPr>
          <p:sp>
            <p:nvSpPr>
              <p:cNvPr id="388" name="Google Shape;388;p45"/>
              <p:cNvSpPr/>
              <p:nvPr/>
            </p:nvSpPr>
            <p:spPr>
              <a:xfrm>
                <a:off x="346213" y="824138"/>
                <a:ext cx="1645326" cy="473040"/>
              </a:xfrm>
              <a:prstGeom prst="flowChartTerminator">
                <a:avLst/>
              </a:prstGeom>
              <a:solidFill>
                <a:srgbClr val="EEEEEE"/>
              </a:solidFill>
              <a:ln w="9525" cap="flat" cmpd="sng">
                <a:solidFill>
                  <a:srgbClr val="59595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45"/>
              <p:cNvSpPr txBox="1"/>
              <p:nvPr/>
            </p:nvSpPr>
            <p:spPr>
              <a:xfrm>
                <a:off x="346263" y="813163"/>
                <a:ext cx="1645200" cy="495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Ένας άγνωστος </a:t>
                </a:r>
                <a:br>
                  <a:rPr lang="en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</a:br>
                <a:r>
                  <a:rPr lang="el-GR">
                    <a:solidFill>
                      <a:srgbClr val="000000"/>
                    </a:solidFill>
                    <a:latin typeface="Pacifico"/>
                    <a:ea typeface="Pacifico"/>
                    <a:cs typeface="Pacifico"/>
                    <a:sym typeface="Pacifico"/>
                  </a:rPr>
                  <a:t>στον ομιλητή</a:t>
                </a:r>
                <a:endParaRPr>
                  <a:latin typeface="Pacifico"/>
                  <a:ea typeface="Pacifico"/>
                  <a:cs typeface="Pacifico"/>
                  <a:sym typeface="Pacifico"/>
                </a:endParaRPr>
              </a:p>
            </p:txBody>
          </p:sp>
        </p:grpSp>
        <p:sp>
          <p:nvSpPr>
            <p:cNvPr id="390" name="Google Shape;390;p45"/>
            <p:cNvSpPr txBox="1"/>
            <p:nvPr/>
          </p:nvSpPr>
          <p:spPr>
            <a:xfrm>
              <a:off x="1370813" y="3872575"/>
              <a:ext cx="526500" cy="59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3600">
                  <a:solidFill>
                    <a:srgbClr val="FFFFFF"/>
                  </a:solidFill>
                  <a:latin typeface="Pacifico"/>
                  <a:ea typeface="Pacifico"/>
                  <a:cs typeface="Pacifico"/>
                  <a:sym typeface="Pacifico"/>
                </a:rPr>
                <a:t>?</a:t>
              </a:r>
              <a:endParaRPr sz="3600">
                <a:solidFill>
                  <a:srgbClr val="FFFFFF"/>
                </a:solidFill>
                <a:latin typeface="Pacifico"/>
                <a:ea typeface="Pacifico"/>
                <a:cs typeface="Pacifico"/>
                <a:sym typeface="Pacifico"/>
              </a:endParaRPr>
            </a:p>
          </p:txBody>
        </p:sp>
        <p:grpSp>
          <p:nvGrpSpPr>
            <p:cNvPr id="391" name="Google Shape;391;p45"/>
            <p:cNvGrpSpPr/>
            <p:nvPr/>
          </p:nvGrpSpPr>
          <p:grpSpPr>
            <a:xfrm>
              <a:off x="397472" y="3534724"/>
              <a:ext cx="1419703" cy="368702"/>
              <a:chOff x="397472" y="245449"/>
              <a:chExt cx="1419703" cy="368702"/>
            </a:xfrm>
          </p:grpSpPr>
          <p:sp>
            <p:nvSpPr>
              <p:cNvPr id="392" name="Google Shape;392;p45"/>
              <p:cNvSpPr txBox="1"/>
              <p:nvPr/>
            </p:nvSpPr>
            <p:spPr>
              <a:xfrm>
                <a:off x="754275" y="245449"/>
                <a:ext cx="1062900" cy="27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sz="1600">
                    <a:solidFill>
                      <a:srgbClr val="FF6600"/>
                    </a:solidFill>
                    <a:latin typeface="Roboto"/>
                    <a:ea typeface="Roboto"/>
                    <a:cs typeface="Roboto"/>
                    <a:sym typeface="Roboto"/>
                  </a:rPr>
                  <a:t>Στόχος</a:t>
                </a:r>
                <a:endParaRPr sz="1600">
                  <a:solidFill>
                    <a:srgbClr val="FF66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pic>
            <p:nvPicPr>
              <p:cNvPr id="393" name="Google Shape;393;p45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397472" y="299101"/>
                <a:ext cx="315050" cy="31505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94" name="Google Shape;394;p45"/>
          <p:cNvSpPr txBox="1"/>
          <p:nvPr/>
        </p:nvSpPr>
        <p:spPr>
          <a:xfrm>
            <a:off x="4092125" y="2571750"/>
            <a:ext cx="1587343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dirty="0">
                <a:solidFill>
                  <a:srgbClr val="FF6600"/>
                </a:solidFill>
                <a:latin typeface="Roboto"/>
                <a:ea typeface="Roboto"/>
                <a:cs typeface="Roboto"/>
                <a:sym typeface="Roboto"/>
              </a:rPr>
              <a:t>Στόχος</a:t>
            </a:r>
            <a:endParaRPr sz="3000" dirty="0">
              <a:solidFill>
                <a:srgbClr val="FF66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95" name="Google Shape;395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6748" y="1811410"/>
            <a:ext cx="838094" cy="8380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891</Words>
  <Application>Microsoft Office PowerPoint</Application>
  <PresentationFormat>On-screen Show (16:9)</PresentationFormat>
  <Paragraphs>164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Pacifico</vt:lpstr>
      <vt:lpstr>Roboto</vt:lpstr>
      <vt:lpstr>Arial</vt:lpstr>
      <vt:lpstr>Simple Light</vt:lpstr>
      <vt:lpstr>Simple Light</vt:lpstr>
      <vt:lpstr>Simple Light</vt:lpstr>
      <vt:lpstr>Πόσο μπορεί να πονάει;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Πόσο μπορεί να πονάει;</dc:title>
  <cp:lastModifiedBy>Oscar Güell</cp:lastModifiedBy>
  <cp:revision>2</cp:revision>
  <dcterms:modified xsi:type="dcterms:W3CDTF">2019-10-04T16:29:28Z</dcterms:modified>
</cp:coreProperties>
</file>