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Pacifico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da6cc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da6cc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00da6ccdd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00da6ccdd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00da6ccdd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00da6ccdd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00da6ccd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00da6ccd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f5b402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f5b402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00da6ccdd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00da6ccdd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00da6ccdd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00da6ccdd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00da6ccdd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00da6ccdd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00da6ccdd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00da6ccdd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00da6ccdd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00da6ccdd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00da6ccdd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00da6ccdd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00da6ccdd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00da6ccdd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/>
              <a:t>Πόσο μπορεί να πονάει;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76B042"/>
                </a:solidFill>
              </a:rPr>
              <a:t>Πώς με κάνει να αισθάνομαι η ρητορική μίσους; &gt; ΚΣΑ &gt; </a:t>
            </a:r>
            <a:r>
              <a:rPr lang="el-GR" b="1">
                <a:solidFill>
                  <a:srgbClr val="76B042"/>
                </a:solidFill>
              </a:rPr>
              <a:t>Πόσο μπορεί να πονάει;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0100" y="396225"/>
            <a:ext cx="3811451" cy="38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46"/>
          <p:cNvGrpSpPr/>
          <p:nvPr/>
        </p:nvGrpSpPr>
        <p:grpSpPr>
          <a:xfrm>
            <a:off x="6146550" y="650324"/>
            <a:ext cx="2930513" cy="3847247"/>
            <a:chOff x="6015200" y="197775"/>
            <a:chExt cx="2930513" cy="3231300"/>
          </a:xfrm>
        </p:grpSpPr>
        <p:sp>
          <p:nvSpPr>
            <p:cNvPr id="401" name="Google Shape;401;p46"/>
            <p:cNvSpPr/>
            <p:nvPr/>
          </p:nvSpPr>
          <p:spPr>
            <a:xfrm>
              <a:off x="615751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6"/>
            <p:cNvSpPr txBox="1"/>
            <p:nvPr/>
          </p:nvSpPr>
          <p:spPr>
            <a:xfrm>
              <a:off x="6015200" y="1895300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Αυτό το χαρακτηριστικό περιλαμβάνει όλα εκείνα τα άτομα που αυτοπροσδιορίζονται ως: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Λεσβίες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Γκέι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Αμφιφυλόφιλοι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Διεμφυλικοί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αμφισβητούν την ταυτότητά τους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Ή άλλο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3" name="Google Shape;403;p46"/>
            <p:cNvGrpSpPr/>
            <p:nvPr/>
          </p:nvGrpSpPr>
          <p:grpSpPr>
            <a:xfrm>
              <a:off x="6728938" y="1480788"/>
              <a:ext cx="1645326" cy="495000"/>
              <a:chOff x="346213" y="813163"/>
              <a:chExt cx="1645326" cy="495000"/>
            </a:xfrm>
          </p:grpSpPr>
          <p:sp>
            <p:nvSpPr>
              <p:cNvPr id="404" name="Google Shape;404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ΛΟΑΤΚΙ+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06" name="Google Shape;406;p46"/>
            <p:cNvSpPr txBox="1"/>
            <p:nvPr/>
          </p:nvSpPr>
          <p:spPr>
            <a:xfrm>
              <a:off x="6700387" y="245450"/>
              <a:ext cx="1918857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Χαρακτηριστικά</a:t>
              </a:r>
              <a:endParaRPr sz="1600" dirty="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7" name="Google Shape;407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6426249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5825" y="700562"/>
              <a:ext cx="854350" cy="714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46"/>
          <p:cNvGrpSpPr/>
          <p:nvPr/>
        </p:nvGrpSpPr>
        <p:grpSpPr>
          <a:xfrm>
            <a:off x="3277925" y="1355150"/>
            <a:ext cx="2930513" cy="3707400"/>
            <a:chOff x="2999600" y="188850"/>
            <a:chExt cx="2930513" cy="3231300"/>
          </a:xfrm>
        </p:grpSpPr>
        <p:sp>
          <p:nvSpPr>
            <p:cNvPr id="410" name="Google Shape;410;p46"/>
            <p:cNvSpPr/>
            <p:nvPr/>
          </p:nvSpPr>
          <p:spPr>
            <a:xfrm>
              <a:off x="3141913" y="1888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6"/>
            <p:cNvSpPr txBox="1"/>
            <p:nvPr/>
          </p:nvSpPr>
          <p:spPr>
            <a:xfrm>
              <a:off x="2999600" y="1886375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Αυτό το χαρακτηριστικό περιλαμβάνει όλους όσους είναι ανυποχώρητοι σε ένα συγκεκριμένο θέμα. Μπορεί επίσης να εμφανίζουν χαμηλές κοινωνικές δεξιότητες ή να έχουν περιορισμένη αίσθηση μόδας. Τα άτομα αυτής της κατηγορίας συχνά μιλούν για το πάθος τους με εμμονή ή με εξαιρετικές τεχνικές λεπτομέρειες.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2" name="Google Shape;412;p46"/>
            <p:cNvGrpSpPr/>
            <p:nvPr/>
          </p:nvGrpSpPr>
          <p:grpSpPr>
            <a:xfrm>
              <a:off x="3713338" y="1471863"/>
              <a:ext cx="1645326" cy="495000"/>
              <a:chOff x="346213" y="813163"/>
              <a:chExt cx="1645326" cy="495000"/>
            </a:xfrm>
          </p:grpSpPr>
          <p:sp>
            <p:nvSpPr>
              <p:cNvPr id="413" name="Google Shape;413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Σπασίκλας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15" name="Google Shape;415;p46"/>
            <p:cNvSpPr txBox="1"/>
            <p:nvPr/>
          </p:nvSpPr>
          <p:spPr>
            <a:xfrm>
              <a:off x="3684788" y="236525"/>
              <a:ext cx="1927324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dirty="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Χαρακτηριστικά</a:t>
              </a:r>
              <a:endParaRPr sz="1600" dirty="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6" name="Google Shape;41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3410649" y="279198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44834" y="543550"/>
              <a:ext cx="854329" cy="87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46"/>
          <p:cNvGrpSpPr/>
          <p:nvPr/>
        </p:nvGrpSpPr>
        <p:grpSpPr>
          <a:xfrm>
            <a:off x="403075" y="650325"/>
            <a:ext cx="2944825" cy="3231300"/>
            <a:chOff x="54775" y="197775"/>
            <a:chExt cx="2944825" cy="3231300"/>
          </a:xfrm>
        </p:grpSpPr>
        <p:sp>
          <p:nvSpPr>
            <p:cNvPr id="419" name="Google Shape;419;p46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6"/>
            <p:cNvSpPr txBox="1"/>
            <p:nvPr/>
          </p:nvSpPr>
          <p:spPr>
            <a:xfrm>
              <a:off x="54775" y="2042875"/>
              <a:ext cx="27882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Ο χαρακτηρισμός περιλαμβάνει όλους όσους έχουν μπλε μαλλιά. Μακριά, κοντά, φυσικά ή βαμμένα. Τα άτομα που αποτελούν αυτή την ομάδα θα έχουν μεγάλο εύρος ηλικιών.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21" name="Google Shape;421;p46"/>
            <p:cNvPicPr preferRelativeResize="0"/>
            <p:nvPr/>
          </p:nvPicPr>
          <p:blipFill rotWithShape="1">
            <a:blip r:embed="rId6">
              <a:alphaModFix/>
            </a:blip>
            <a:srcRect t="7516" b="53715"/>
            <a:stretch/>
          </p:blipFill>
          <p:spPr>
            <a:xfrm>
              <a:off x="311150" y="555900"/>
              <a:ext cx="2588700" cy="1003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2" name="Google Shape;422;p46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423" name="Google Shape;423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Μπλε μαλλιά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25" name="Google Shape;425;p46"/>
            <p:cNvSpPr txBox="1"/>
            <p:nvPr/>
          </p:nvSpPr>
          <p:spPr>
            <a:xfrm>
              <a:off x="754274" y="245450"/>
              <a:ext cx="1938337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dirty="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Χαρακτηριστικά</a:t>
              </a:r>
              <a:endParaRPr sz="1600" dirty="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6" name="Google Shape;42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480136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46"/>
          <p:cNvGrpSpPr/>
          <p:nvPr/>
        </p:nvGrpSpPr>
        <p:grpSpPr>
          <a:xfrm>
            <a:off x="3552955" y="167701"/>
            <a:ext cx="2522716" cy="1044223"/>
            <a:chOff x="6458263" y="4181001"/>
            <a:chExt cx="2371500" cy="1464374"/>
          </a:xfrm>
        </p:grpSpPr>
        <p:sp>
          <p:nvSpPr>
            <p:cNvPr id="428" name="Google Shape;428;p46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dirty="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Χαρακτηριστικά</a:t>
              </a:r>
              <a:endParaRPr sz="2000" dirty="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9" name="Google Shape;429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15">
              <a:off x="7466702" y="4181001"/>
              <a:ext cx="292742" cy="8117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7"/>
          <p:cNvGrpSpPr/>
          <p:nvPr/>
        </p:nvGrpSpPr>
        <p:grpSpPr>
          <a:xfrm>
            <a:off x="5862575" y="757975"/>
            <a:ext cx="2944800" cy="3231300"/>
            <a:chOff x="2992400" y="3529625"/>
            <a:chExt cx="2944800" cy="3231300"/>
          </a:xfrm>
        </p:grpSpPr>
        <p:sp>
          <p:nvSpPr>
            <p:cNvPr id="435" name="Google Shape;435;p47"/>
            <p:cNvSpPr/>
            <p:nvPr/>
          </p:nvSpPr>
          <p:spPr>
            <a:xfrm>
              <a:off x="3149000" y="352962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7"/>
            <p:cNvSpPr txBox="1"/>
            <p:nvPr/>
          </p:nvSpPr>
          <p:spPr>
            <a:xfrm>
              <a:off x="2992400" y="5379225"/>
              <a:ext cx="29304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Αυτό το χαρακτηριστικό περιλαμβάνει τα άτομα </a:t>
              </a:r>
              <a:r>
                <a:rPr lang="el-GR" sz="1100"/>
                <a:t>με κάποια σωματική ή διανοητική δυσλειτουργία</a:t>
              </a:r>
              <a:r>
                <a:rPr lang="el-GR" sz="1100">
                  <a:solidFill>
                    <a:srgbClr val="000000"/>
                  </a:solidFill>
                </a:rPr>
                <a:t> που έχει μακροπρόθεσμη ή σημαντική επίδραση στη ζωή τους.</a:t>
              </a:r>
              <a:br>
                <a:rPr lang="en" sz="1100">
                  <a:solidFill>
                    <a:srgbClr val="000000"/>
                  </a:solidFill>
                </a:rPr>
              </a:br>
              <a:endParaRPr sz="110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47"/>
            <p:cNvGrpSpPr/>
            <p:nvPr/>
          </p:nvGrpSpPr>
          <p:grpSpPr>
            <a:xfrm>
              <a:off x="3720425" y="4812638"/>
              <a:ext cx="1645326" cy="495000"/>
              <a:chOff x="346213" y="813163"/>
              <a:chExt cx="1645326" cy="495000"/>
            </a:xfrm>
          </p:grpSpPr>
          <p:sp>
            <p:nvSpPr>
              <p:cNvPr id="438" name="Google Shape;438;p47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7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Αναπηρία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40" name="Google Shape;440;p47"/>
            <p:cNvSpPr txBox="1"/>
            <p:nvPr/>
          </p:nvSpPr>
          <p:spPr>
            <a:xfrm>
              <a:off x="3691875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Χαρακτηριστικά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1" name="Google Shape;441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3417736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1875" y="3904875"/>
              <a:ext cx="857100" cy="85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0425" y="4035613"/>
              <a:ext cx="714300" cy="7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70051" y="4029830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27594" y="3982625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75249" y="4212860"/>
              <a:ext cx="472827" cy="472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7" name="Google Shape;447;p47"/>
          <p:cNvGrpSpPr/>
          <p:nvPr/>
        </p:nvGrpSpPr>
        <p:grpSpPr>
          <a:xfrm>
            <a:off x="720875" y="757974"/>
            <a:ext cx="2944813" cy="3920351"/>
            <a:chOff x="54775" y="3529625"/>
            <a:chExt cx="2944813" cy="3231300"/>
          </a:xfrm>
        </p:grpSpPr>
        <p:sp>
          <p:nvSpPr>
            <p:cNvPr id="448" name="Google Shape;448;p47"/>
            <p:cNvSpPr/>
            <p:nvPr/>
          </p:nvSpPr>
          <p:spPr>
            <a:xfrm>
              <a:off x="211388" y="352962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7"/>
            <p:cNvSpPr txBox="1"/>
            <p:nvPr/>
          </p:nvSpPr>
          <p:spPr>
            <a:xfrm>
              <a:off x="54775" y="5241725"/>
              <a:ext cx="29304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Αυτό το χαρακτηριστικό περιλαμβάνει όλα εκείνα τα άτομα που αυτοπροσδιορίζονται ως μέλη μιας συγκεκριμένης θρησκείας, δεν πιστεύουν ή αμφισβητούν την ύπαρξη θρησκείας π.χ.: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Εβραίοι (Ιουδαϊσμός)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Μουσουλμάνοι (Ισλάμ)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el-GR" sz="1100" dirty="0">
                  <a:solidFill>
                    <a:srgbClr val="000000"/>
                  </a:solidFill>
                </a:rPr>
                <a:t>Αθεϊστές (χωρίς πίστη σε κάποιον θεό)</a:t>
              </a:r>
              <a:br>
                <a:rPr lang="en" sz="1100" dirty="0">
                  <a:solidFill>
                    <a:srgbClr val="000000"/>
                  </a:solidFill>
                </a:rPr>
              </a:br>
              <a:endParaRPr sz="1100"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50" name="Google Shape;450;p47"/>
            <p:cNvGrpSpPr/>
            <p:nvPr/>
          </p:nvGrpSpPr>
          <p:grpSpPr>
            <a:xfrm>
              <a:off x="782813" y="4812638"/>
              <a:ext cx="1645326" cy="495000"/>
              <a:chOff x="346213" y="813163"/>
              <a:chExt cx="1645326" cy="495000"/>
            </a:xfrm>
          </p:grpSpPr>
          <p:sp>
            <p:nvSpPr>
              <p:cNvPr id="451" name="Google Shape;451;p47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7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Θρησκεία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53" name="Google Shape;453;p47"/>
            <p:cNvSpPr txBox="1"/>
            <p:nvPr/>
          </p:nvSpPr>
          <p:spPr>
            <a:xfrm>
              <a:off x="754263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Χαρακτηριστικά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4" name="Google Shape;454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480124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4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08700" y="3854200"/>
              <a:ext cx="1193601" cy="1193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" name="Google Shape;456;p47"/>
          <p:cNvGrpSpPr/>
          <p:nvPr/>
        </p:nvGrpSpPr>
        <p:grpSpPr>
          <a:xfrm>
            <a:off x="3665700" y="1629213"/>
            <a:ext cx="2371500" cy="1488825"/>
            <a:chOff x="6458263" y="4156550"/>
            <a:chExt cx="2371500" cy="1488825"/>
          </a:xfrm>
        </p:grpSpPr>
        <p:sp>
          <p:nvSpPr>
            <p:cNvPr id="457" name="Google Shape;457;p47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 dirty="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Χαρακτηριστικά</a:t>
              </a:r>
              <a:endParaRPr sz="2000" dirty="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8" name="Google Shape;458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8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467" name="Google Shape;467;p48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468" name="Google Shape;468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8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450225" y="613299"/>
            <a:ext cx="2926800" cy="3259826"/>
            <a:chOff x="546425" y="635499"/>
            <a:chExt cx="2926800" cy="3259826"/>
          </a:xfrm>
        </p:grpSpPr>
        <p:sp>
          <p:nvSpPr>
            <p:cNvPr id="164" name="Google Shape;164;p38"/>
            <p:cNvSpPr/>
            <p:nvPr/>
          </p:nvSpPr>
          <p:spPr>
            <a:xfrm>
              <a:off x="685025" y="66402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38"/>
            <p:cNvGrpSpPr/>
            <p:nvPr/>
          </p:nvGrpSpPr>
          <p:grpSpPr>
            <a:xfrm>
              <a:off x="869517" y="635499"/>
              <a:ext cx="1612331" cy="353050"/>
              <a:chOff x="395892" y="245449"/>
              <a:chExt cx="1612331" cy="353050"/>
            </a:xfrm>
          </p:grpSpPr>
          <p:sp>
            <p:nvSpPr>
              <p:cNvPr id="166" name="Google Shape;166;p38"/>
              <p:cNvSpPr txBox="1"/>
              <p:nvPr/>
            </p:nvSpPr>
            <p:spPr>
              <a:xfrm>
                <a:off x="754275" y="245449"/>
                <a:ext cx="1253948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dirty="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Ομιλητής</a:t>
                </a:r>
                <a:endParaRPr sz="1600" dirty="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67" name="Google Shape;167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8" name="Google Shape;168;p38"/>
            <p:cNvSpPr txBox="1"/>
            <p:nvPr/>
          </p:nvSpPr>
          <p:spPr>
            <a:xfrm>
              <a:off x="546425" y="179975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Ένας πολιτικός.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Πολύ ενεργός στα μέσα ενημέρωσης και στο διαδίκτυο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Από πλεονεκτική θέση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Φοίτησε σε ιδιωτικό σχολείο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Μετριοπαθείς απόψεις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Πρόσφατο σκάνδαλο για φοροδιαφυγή 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Παντρεμένος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3 παιδιά</a:t>
              </a:r>
              <a:endParaRPr sz="1100" dirty="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/>
                <a:t>57 ετών</a:t>
              </a:r>
              <a:endParaRPr sz="11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69" name="Google Shape;169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1200" y="1108550"/>
              <a:ext cx="495001" cy="49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8"/>
            <p:cNvSpPr/>
            <p:nvPr/>
          </p:nvSpPr>
          <p:spPr>
            <a:xfrm>
              <a:off x="1533300" y="113050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8"/>
            <p:cNvSpPr txBox="1"/>
            <p:nvPr/>
          </p:nvSpPr>
          <p:spPr>
            <a:xfrm>
              <a:off x="1533363" y="111952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κος Camstead</a:t>
              </a:r>
              <a:endParaRPr dirty="0"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72" name="Google Shape;172;p38"/>
          <p:cNvGrpSpPr/>
          <p:nvPr/>
        </p:nvGrpSpPr>
        <p:grpSpPr>
          <a:xfrm>
            <a:off x="3313175" y="1279513"/>
            <a:ext cx="2930025" cy="3772676"/>
            <a:chOff x="3535650" y="1799761"/>
            <a:chExt cx="2930025" cy="3259827"/>
          </a:xfrm>
        </p:grpSpPr>
        <p:sp>
          <p:nvSpPr>
            <p:cNvPr id="173" name="Google Shape;173;p38"/>
            <p:cNvSpPr/>
            <p:nvPr/>
          </p:nvSpPr>
          <p:spPr>
            <a:xfrm>
              <a:off x="3677475" y="1828288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8"/>
            <p:cNvSpPr txBox="1"/>
            <p:nvPr/>
          </p:nvSpPr>
          <p:spPr>
            <a:xfrm>
              <a:off x="3535650" y="2735413"/>
              <a:ext cx="2926800" cy="23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Τηλεπαρουσιαστής, συγγραφέας, σχολιαστής και δημοσιογράφος.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Πολύ ενεργός στα μέσα ενημέρωσης και στο διαδίκτυο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Με καταγωγή από την εργατική τάξη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Φοίτησε σε δημόσιο σχολείο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Ακραίες απόψεις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Πρόσφατο σκάνδαλο για τη στάση του απέναντι στις γυναίκες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γνωστοί για τις περιφρονητικές στερεοτυπικές απόψεις του για τους άλλους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Αντικομφορμιστής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Παντρεμένος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3 παιδιά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l-GR" sz="1000" dirty="0">
                  <a:solidFill>
                    <a:srgbClr val="000000"/>
                  </a:solidFill>
                </a:rPr>
                <a:t>41 ετών</a:t>
              </a:r>
              <a:endParaRPr sz="10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75" name="Google Shape;175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6625" y="2272800"/>
              <a:ext cx="495001" cy="495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8"/>
            <p:cNvSpPr/>
            <p:nvPr/>
          </p:nvSpPr>
          <p:spPr>
            <a:xfrm>
              <a:off x="4598725" y="229476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8"/>
            <p:cNvSpPr txBox="1"/>
            <p:nvPr/>
          </p:nvSpPr>
          <p:spPr>
            <a:xfrm>
              <a:off x="4598788" y="228378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Simon James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78" name="Google Shape;178;p38"/>
            <p:cNvGrpSpPr/>
            <p:nvPr/>
          </p:nvGrpSpPr>
          <p:grpSpPr>
            <a:xfrm>
              <a:off x="3847142" y="1799761"/>
              <a:ext cx="1536287" cy="353050"/>
              <a:chOff x="395892" y="245449"/>
              <a:chExt cx="1536287" cy="353050"/>
            </a:xfrm>
          </p:grpSpPr>
          <p:sp>
            <p:nvSpPr>
              <p:cNvPr id="179" name="Google Shape;179;p38"/>
              <p:cNvSpPr txBox="1"/>
              <p:nvPr/>
            </p:nvSpPr>
            <p:spPr>
              <a:xfrm>
                <a:off x="754275" y="245449"/>
                <a:ext cx="1177904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dirty="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Ομιλητής</a:t>
                </a:r>
                <a:endParaRPr sz="1600" dirty="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0" name="Google Shape;180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1" name="Google Shape;181;p38"/>
          <p:cNvGrpSpPr/>
          <p:nvPr/>
        </p:nvGrpSpPr>
        <p:grpSpPr>
          <a:xfrm>
            <a:off x="6154400" y="613299"/>
            <a:ext cx="2933700" cy="3739660"/>
            <a:chOff x="6376400" y="457874"/>
            <a:chExt cx="2933700" cy="3259826"/>
          </a:xfrm>
        </p:grpSpPr>
        <p:sp>
          <p:nvSpPr>
            <p:cNvPr id="182" name="Google Shape;182;p38"/>
            <p:cNvSpPr/>
            <p:nvPr/>
          </p:nvSpPr>
          <p:spPr>
            <a:xfrm>
              <a:off x="6521900" y="48640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8"/>
            <p:cNvSpPr/>
            <p:nvPr/>
          </p:nvSpPr>
          <p:spPr>
            <a:xfrm>
              <a:off x="7439475" y="952875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8"/>
            <p:cNvSpPr txBox="1"/>
            <p:nvPr/>
          </p:nvSpPr>
          <p:spPr>
            <a:xfrm>
              <a:off x="6376400" y="1740563"/>
              <a:ext cx="2926800" cy="19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Vlogger στο YouTube.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Πολύ ενεργός στα μέσα ενημέρωσης και στο διαδίκτυο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Με καταγωγή από τη μεσαία τάξη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Φοίτησε σε δημόσιο σχολείο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Μετριοπαθείς απόψεις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Πρόσφατη κριτική για τις αναρτήσεις στα μέσα κοινωνικής δικτύωσης που χλευάζουν τους ομοφυλόφιλους και τους μουσουλμάνους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Ελεύθερος - σε σχέση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29 ετών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85" name="Google Shape;185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47375" y="930438"/>
              <a:ext cx="495001" cy="495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8"/>
            <p:cNvSpPr txBox="1"/>
            <p:nvPr/>
          </p:nvSpPr>
          <p:spPr>
            <a:xfrm>
              <a:off x="7439538" y="941900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Jada Hayes</a:t>
              </a:r>
              <a:endParaRPr dirty="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87" name="Google Shape;187;p38"/>
            <p:cNvGrpSpPr/>
            <p:nvPr/>
          </p:nvGrpSpPr>
          <p:grpSpPr>
            <a:xfrm>
              <a:off x="6687892" y="457874"/>
              <a:ext cx="1625485" cy="353050"/>
              <a:chOff x="395892" y="245449"/>
              <a:chExt cx="1625485" cy="353050"/>
            </a:xfrm>
          </p:grpSpPr>
          <p:sp>
            <p:nvSpPr>
              <p:cNvPr id="188" name="Google Shape;188;p38"/>
              <p:cNvSpPr txBox="1"/>
              <p:nvPr/>
            </p:nvSpPr>
            <p:spPr>
              <a:xfrm>
                <a:off x="754275" y="245449"/>
                <a:ext cx="1267102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dirty="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Ομιλητής</a:t>
                </a:r>
                <a:endParaRPr sz="1600" dirty="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9" name="Google Shape;189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0" name="Google Shape;190;p38"/>
            <p:cNvSpPr txBox="1"/>
            <p:nvPr/>
          </p:nvSpPr>
          <p:spPr>
            <a:xfrm>
              <a:off x="7439550" y="1393525"/>
              <a:ext cx="16452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dirty="0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A.K.A Haymaker</a:t>
              </a:r>
              <a:endParaRPr sz="1200" dirty="0"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191" name="Google Shape;191;p38"/>
          <p:cNvSpPr txBox="1"/>
          <p:nvPr/>
        </p:nvSpPr>
        <p:spPr>
          <a:xfrm>
            <a:off x="3930701" y="761681"/>
            <a:ext cx="1959342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Ομιλητής</a:t>
            </a:r>
            <a:endParaRPr sz="240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097" y="182461"/>
            <a:ext cx="810072" cy="625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/>
        </p:nvSpPr>
        <p:spPr>
          <a:xfrm>
            <a:off x="3927863" y="2538910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Ομιλητής</a:t>
            </a:r>
            <a:endParaRPr sz="30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437" y="1655276"/>
            <a:ext cx="1095925" cy="846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9"/>
          <p:cNvGrpSpPr/>
          <p:nvPr/>
        </p:nvGrpSpPr>
        <p:grpSpPr>
          <a:xfrm>
            <a:off x="738875" y="720973"/>
            <a:ext cx="2926800" cy="3946719"/>
            <a:chOff x="72800" y="3496249"/>
            <a:chExt cx="2926800" cy="3259826"/>
          </a:xfrm>
        </p:grpSpPr>
        <p:sp>
          <p:nvSpPr>
            <p:cNvPr id="200" name="Google Shape;200;p39"/>
            <p:cNvSpPr/>
            <p:nvPr/>
          </p:nvSpPr>
          <p:spPr>
            <a:xfrm>
              <a:off x="211400" y="3524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01;p39"/>
            <p:cNvGrpSpPr/>
            <p:nvPr/>
          </p:nvGrpSpPr>
          <p:grpSpPr>
            <a:xfrm>
              <a:off x="395892" y="3496249"/>
              <a:ext cx="1519983" cy="353050"/>
              <a:chOff x="395892" y="245449"/>
              <a:chExt cx="1519983" cy="353050"/>
            </a:xfrm>
          </p:grpSpPr>
          <p:sp>
            <p:nvSpPr>
              <p:cNvPr id="202" name="Google Shape;202;p39"/>
              <p:cNvSpPr txBox="1"/>
              <p:nvPr/>
            </p:nvSpPr>
            <p:spPr>
              <a:xfrm>
                <a:off x="754274" y="245449"/>
                <a:ext cx="1161601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dirty="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Ομιλητής</a:t>
                </a:r>
                <a:endParaRPr sz="1600" dirty="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03" name="Google Shape;203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4" name="Google Shape;204;p39"/>
            <p:cNvSpPr txBox="1"/>
            <p:nvPr/>
          </p:nvSpPr>
          <p:spPr>
            <a:xfrm>
              <a:off x="72800" y="466050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Προσωπικότητα των μέσων κοινωνικής δικτύωσης, δημοσιογράφος και ραδιοφωνικός παραγωγός.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Μερικές φορές στα μέσα και στο διαδίκτυο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Με καταγωγή από την εργατική τάξη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Φοίτησε σε δημόσιο σχολείο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Κυρίως ακραίες απόψεις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Ακτιβίστρια με συμμετοχή σε εκστρατείες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Παντρεύτηκε τέσσερις φορές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Χωρίς παιδιά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73 ετών</a:t>
              </a:r>
              <a:endParaRPr sz="11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05" name="Google Shape;205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7574" y="3968824"/>
              <a:ext cx="495001" cy="49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39"/>
            <p:cNvSpPr/>
            <p:nvPr/>
          </p:nvSpPr>
          <p:spPr>
            <a:xfrm>
              <a:off x="1059675" y="399125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9"/>
            <p:cNvSpPr txBox="1"/>
            <p:nvPr/>
          </p:nvSpPr>
          <p:spPr>
            <a:xfrm>
              <a:off x="1059738" y="398027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Carol Bellington-Smyth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08" name="Google Shape;208;p39"/>
          <p:cNvGrpSpPr/>
          <p:nvPr/>
        </p:nvGrpSpPr>
        <p:grpSpPr>
          <a:xfrm>
            <a:off x="5880575" y="720974"/>
            <a:ext cx="2926800" cy="3946718"/>
            <a:chOff x="3032400" y="3510511"/>
            <a:chExt cx="2926800" cy="3259827"/>
          </a:xfrm>
        </p:grpSpPr>
        <p:sp>
          <p:nvSpPr>
            <p:cNvPr id="209" name="Google Shape;209;p39"/>
            <p:cNvSpPr/>
            <p:nvPr/>
          </p:nvSpPr>
          <p:spPr>
            <a:xfrm>
              <a:off x="3171000" y="3539038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39"/>
            <p:cNvGrpSpPr/>
            <p:nvPr/>
          </p:nvGrpSpPr>
          <p:grpSpPr>
            <a:xfrm>
              <a:off x="3355492" y="3510511"/>
              <a:ext cx="1519983" cy="353050"/>
              <a:chOff x="395892" y="245449"/>
              <a:chExt cx="1519983" cy="353050"/>
            </a:xfrm>
          </p:grpSpPr>
          <p:sp>
            <p:nvSpPr>
              <p:cNvPr id="211" name="Google Shape;211;p39"/>
              <p:cNvSpPr txBox="1"/>
              <p:nvPr/>
            </p:nvSpPr>
            <p:spPr>
              <a:xfrm>
                <a:off x="754275" y="245449"/>
                <a:ext cx="1161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dirty="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Ομιλητής</a:t>
                </a:r>
                <a:endParaRPr sz="1600" dirty="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12" name="Google Shape;212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3" name="Google Shape;213;p39"/>
            <p:cNvSpPr txBox="1"/>
            <p:nvPr/>
          </p:nvSpPr>
          <p:spPr>
            <a:xfrm>
              <a:off x="3032400" y="4674763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Φοιτήτρια.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Πολύ ενεργή στα μέσα και στο διαδίκτυο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Από πλεονεκτική θέση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Φοίτησε σε ιδιωτικό σχολείο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Μετριοπαθείς απόψεις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Εξαιρετικά γνωστή στα μέσα κοινωνικής δικτύωσης για τις ισχυρές απόψεις για θέματα ΛΟΑΤΚΙ και παχυσαρκίας.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Ελεύθερη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Χωρίς παιδιά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20 ετών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14" name="Google Shape;214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27173" y="3982846"/>
              <a:ext cx="495001" cy="496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9"/>
            <p:cNvSpPr/>
            <p:nvPr/>
          </p:nvSpPr>
          <p:spPr>
            <a:xfrm>
              <a:off x="4019275" y="400551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9"/>
            <p:cNvSpPr txBox="1"/>
            <p:nvPr/>
          </p:nvSpPr>
          <p:spPr>
            <a:xfrm>
              <a:off x="4019338" y="399453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Jin Chung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40"/>
          <p:cNvGrpSpPr/>
          <p:nvPr/>
        </p:nvGrpSpPr>
        <p:grpSpPr>
          <a:xfrm>
            <a:off x="6208438" y="650325"/>
            <a:ext cx="2868625" cy="3406025"/>
            <a:chOff x="6000463" y="197775"/>
            <a:chExt cx="2868625" cy="3406025"/>
          </a:xfrm>
        </p:grpSpPr>
        <p:sp>
          <p:nvSpPr>
            <p:cNvPr id="222" name="Google Shape;222;p40"/>
            <p:cNvSpPr/>
            <p:nvPr/>
          </p:nvSpPr>
          <p:spPr>
            <a:xfrm>
              <a:off x="6080888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40"/>
            <p:cNvGrpSpPr/>
            <p:nvPr/>
          </p:nvGrpSpPr>
          <p:grpSpPr>
            <a:xfrm>
              <a:off x="6290262" y="245449"/>
              <a:ext cx="1970251" cy="353051"/>
              <a:chOff x="3359737" y="245449"/>
              <a:chExt cx="1970251" cy="353051"/>
            </a:xfrm>
          </p:grpSpPr>
          <p:sp>
            <p:nvSpPr>
              <p:cNvPr id="224" name="Google Shape;224;p40"/>
              <p:cNvSpPr txBox="1"/>
              <p:nvPr/>
            </p:nvSpPr>
            <p:spPr>
              <a:xfrm>
                <a:off x="3684788" y="245449"/>
                <a:ext cx="16452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dirty="0">
                    <a:latin typeface="Roboto"/>
                    <a:ea typeface="Roboto"/>
                    <a:cs typeface="Roboto"/>
                    <a:sym typeface="Roboto"/>
                  </a:rPr>
                  <a:t>Γενικό πλαίσιο</a:t>
                </a:r>
                <a:endParaRPr sz="16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25" name="Google Shape;225;p4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6" name="Google Shape;226;p40"/>
            <p:cNvSpPr txBox="1"/>
            <p:nvPr/>
          </p:nvSpPr>
          <p:spPr>
            <a:xfrm>
              <a:off x="6000463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Στο σαλόνι.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Δεν υπάρχουν δημόσια πρόσωπα.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Όλοι όσοι βρίσκονται στην αίθουσα είναι γνωστοί στον ομιλητή.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Δεν είναι προγραμματισμένο γεγονός.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pic>
          <p:nvPicPr>
            <p:cNvPr id="227" name="Google Shape;227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4737" y="522286"/>
              <a:ext cx="1539924" cy="996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" name="Google Shape;228;p40"/>
            <p:cNvGrpSpPr/>
            <p:nvPr/>
          </p:nvGrpSpPr>
          <p:grpSpPr>
            <a:xfrm>
              <a:off x="6298713" y="1364288"/>
              <a:ext cx="1645326" cy="495000"/>
              <a:chOff x="346213" y="813163"/>
              <a:chExt cx="1645326" cy="495000"/>
            </a:xfrm>
          </p:grpSpPr>
          <p:sp>
            <p:nvSpPr>
              <p:cNvPr id="229" name="Google Shape;229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Ένα ιδιωτικό σπίτι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31" name="Google Shape;231;p40"/>
          <p:cNvGrpSpPr/>
          <p:nvPr/>
        </p:nvGrpSpPr>
        <p:grpSpPr>
          <a:xfrm>
            <a:off x="3343863" y="1029104"/>
            <a:ext cx="2868625" cy="4208121"/>
            <a:chOff x="3061488" y="197775"/>
            <a:chExt cx="2868625" cy="3406025"/>
          </a:xfrm>
        </p:grpSpPr>
        <p:sp>
          <p:nvSpPr>
            <p:cNvPr id="232" name="Google Shape;232;p40"/>
            <p:cNvSpPr/>
            <p:nvPr/>
          </p:nvSpPr>
          <p:spPr>
            <a:xfrm>
              <a:off x="314191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 txBox="1"/>
            <p:nvPr/>
          </p:nvSpPr>
          <p:spPr>
            <a:xfrm>
              <a:off x="3061488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Σε μια ιδιωτική εκδήλωση, μόνο με εισιτήριο.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Συμμετείχαν μέλη του ίδιου πολιτικού κόμματος με τον ομιλητή.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Έντονα φορτισμένο πολιτικό περιβάλλον.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Διάφοροι εξέχοντες σχολιαστές των μέσων κοινωνικής δικτύωσης και επιδραστικά πρόσωπα παρίστανται.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pic>
          <p:nvPicPr>
            <p:cNvPr id="234" name="Google Shape;234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35175" y="598500"/>
              <a:ext cx="1333500" cy="99640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5" name="Google Shape;235;p40"/>
            <p:cNvGrpSpPr/>
            <p:nvPr/>
          </p:nvGrpSpPr>
          <p:grpSpPr>
            <a:xfrm>
              <a:off x="3359738" y="1364288"/>
              <a:ext cx="1645326" cy="495000"/>
              <a:chOff x="346213" y="813163"/>
              <a:chExt cx="1645326" cy="495000"/>
            </a:xfrm>
          </p:grpSpPr>
          <p:sp>
            <p:nvSpPr>
              <p:cNvPr id="236" name="Google Shape;236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Μια ομιλία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238" name="Google Shape;238;p40"/>
            <p:cNvGrpSpPr/>
            <p:nvPr/>
          </p:nvGrpSpPr>
          <p:grpSpPr>
            <a:xfrm>
              <a:off x="3359737" y="245449"/>
              <a:ext cx="1387950" cy="353051"/>
              <a:chOff x="3359737" y="245449"/>
              <a:chExt cx="1387950" cy="353051"/>
            </a:xfrm>
          </p:grpSpPr>
          <p:sp>
            <p:nvSpPr>
              <p:cNvPr id="239" name="Google Shape;239;p40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>
                    <a:latin typeface="Roboto"/>
                    <a:ea typeface="Roboto"/>
                    <a:cs typeface="Roboto"/>
                    <a:sym typeface="Roboto"/>
                  </a:rPr>
                  <a:t>Γενικό πλαίσιο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40" name="Google Shape;240;p4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1" name="Google Shape;241;p40"/>
          <p:cNvGrpSpPr/>
          <p:nvPr/>
        </p:nvGrpSpPr>
        <p:grpSpPr>
          <a:xfrm>
            <a:off x="3495210" y="75800"/>
            <a:ext cx="2713228" cy="890833"/>
            <a:chOff x="4269100" y="750458"/>
            <a:chExt cx="5204547" cy="1708805"/>
          </a:xfrm>
        </p:grpSpPr>
        <p:sp>
          <p:nvSpPr>
            <p:cNvPr id="242" name="Google Shape;242;p40"/>
            <p:cNvSpPr txBox="1"/>
            <p:nvPr/>
          </p:nvSpPr>
          <p:spPr>
            <a:xfrm>
              <a:off x="4269100" y="1697263"/>
              <a:ext cx="5204547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dirty="0">
                  <a:latin typeface="Roboto"/>
                  <a:ea typeface="Roboto"/>
                  <a:cs typeface="Roboto"/>
                  <a:sym typeface="Roboto"/>
                </a:rPr>
                <a:t>Γενικό πλαίσιο</a:t>
              </a:r>
              <a:endParaRPr sz="2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3" name="Google Shape;24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6622" y="750458"/>
              <a:ext cx="1042069" cy="10420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40"/>
          <p:cNvGrpSpPr/>
          <p:nvPr/>
        </p:nvGrpSpPr>
        <p:grpSpPr>
          <a:xfrm>
            <a:off x="479300" y="650325"/>
            <a:ext cx="2868625" cy="3974838"/>
            <a:chOff x="130975" y="197775"/>
            <a:chExt cx="2868625" cy="3406025"/>
          </a:xfrm>
        </p:grpSpPr>
        <p:sp>
          <p:nvSpPr>
            <p:cNvPr id="245" name="Google Shape;245;p40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 txBox="1"/>
            <p:nvPr/>
          </p:nvSpPr>
          <p:spPr>
            <a:xfrm>
              <a:off x="754275" y="245449"/>
              <a:ext cx="172566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dirty="0">
                  <a:latin typeface="Roboto"/>
                  <a:ea typeface="Roboto"/>
                  <a:cs typeface="Roboto"/>
                  <a:sym typeface="Roboto"/>
                </a:rPr>
                <a:t>Γενικό πλαίσιο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40"/>
            <p:cNvSpPr txBox="1"/>
            <p:nvPr/>
          </p:nvSpPr>
          <p:spPr>
            <a:xfrm>
              <a:off x="130975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Πάνω από 500 άτομα σε δημόσιο χώρο.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Ομοϊδεάτες και ήδη σύμφωνοι με τις απόψεις του ομιλητή.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Αστυνομικοί παρόντες για έλεγχο του πλήθους.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Δεν υπάρχει βία στο πλήθος.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Τα τηλεοπτικά συνεργεία καταγράφουν και μεταδίδουν την εκδήλωση.</a:t>
              </a:r>
              <a:endParaRPr sz="11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48" name="Google Shape;248;p40"/>
            <p:cNvPicPr preferRelativeResize="0"/>
            <p:nvPr/>
          </p:nvPicPr>
          <p:blipFill rotWithShape="1">
            <a:blip r:embed="rId6">
              <a:alphaModFix/>
            </a:blip>
            <a:srcRect l="33422" b="21611"/>
            <a:stretch/>
          </p:blipFill>
          <p:spPr>
            <a:xfrm>
              <a:off x="1413112" y="308275"/>
              <a:ext cx="1333498" cy="14244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9" name="Google Shape;249;p40"/>
            <p:cNvGrpSpPr/>
            <p:nvPr/>
          </p:nvGrpSpPr>
          <p:grpSpPr>
            <a:xfrm>
              <a:off x="429225" y="1364288"/>
              <a:ext cx="1645326" cy="495000"/>
              <a:chOff x="346213" y="813163"/>
              <a:chExt cx="1645326" cy="495000"/>
            </a:xfrm>
          </p:grpSpPr>
          <p:sp>
            <p:nvSpPr>
              <p:cNvPr id="250" name="Google Shape;250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dirty="0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Σε δημόσια εκδήλωση</a:t>
                </a:r>
                <a:endParaRPr dirty="0"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52" name="Google Shape;252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9225" y="314725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1"/>
          <p:cNvGrpSpPr/>
          <p:nvPr/>
        </p:nvGrpSpPr>
        <p:grpSpPr>
          <a:xfrm>
            <a:off x="797075" y="757975"/>
            <a:ext cx="2868625" cy="3728965"/>
            <a:chOff x="171175" y="3531000"/>
            <a:chExt cx="2868625" cy="3406025"/>
          </a:xfrm>
        </p:grpSpPr>
        <p:sp>
          <p:nvSpPr>
            <p:cNvPr id="258" name="Google Shape;258;p41"/>
            <p:cNvSpPr/>
            <p:nvPr/>
          </p:nvSpPr>
          <p:spPr>
            <a:xfrm>
              <a:off x="251600" y="353100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1"/>
            <p:cNvSpPr txBox="1"/>
            <p:nvPr/>
          </p:nvSpPr>
          <p:spPr>
            <a:xfrm>
              <a:off x="794474" y="3578674"/>
              <a:ext cx="1992325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dirty="0">
                  <a:latin typeface="Roboto"/>
                  <a:ea typeface="Roboto"/>
                  <a:cs typeface="Roboto"/>
                  <a:sym typeface="Roboto"/>
                </a:rPr>
                <a:t>Γενικό πλαίσιο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41"/>
            <p:cNvSpPr txBox="1"/>
            <p:nvPr/>
          </p:nvSpPr>
          <p:spPr>
            <a:xfrm>
              <a:off x="17117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Σε έναν χώρο στο κλαμπ.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Πολλοί άνθρωποι βρίσκονται εκεί, πολλοί άγνωστοι στον ομιλητή.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Λίγα άτομα έχουν λογαριασμούς YouTube και λογαριασμούς σε άλλα δίκτυα, με μικρό αριθμό ακολούθων.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Δεν είναι προγραμματισμένο γεγονός.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61" name="Google Shape;26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98825" y="4060895"/>
              <a:ext cx="1387975" cy="828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2" name="Google Shape;262;p41"/>
            <p:cNvGrpSpPr/>
            <p:nvPr/>
          </p:nvGrpSpPr>
          <p:grpSpPr>
            <a:xfrm>
              <a:off x="469425" y="4697513"/>
              <a:ext cx="1645326" cy="495000"/>
              <a:chOff x="346213" y="813163"/>
              <a:chExt cx="1645326" cy="495000"/>
            </a:xfrm>
          </p:grpSpPr>
          <p:sp>
            <p:nvSpPr>
              <p:cNvPr id="263" name="Google Shape;263;p4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Στη λέσχη νεολαίας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65" name="Google Shape;265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942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41"/>
          <p:cNvGrpSpPr/>
          <p:nvPr/>
        </p:nvGrpSpPr>
        <p:grpSpPr>
          <a:xfrm>
            <a:off x="5938738" y="757963"/>
            <a:ext cx="2868625" cy="3406025"/>
            <a:chOff x="3085825" y="3531000"/>
            <a:chExt cx="2868625" cy="3406025"/>
          </a:xfrm>
        </p:grpSpPr>
        <p:sp>
          <p:nvSpPr>
            <p:cNvPr id="267" name="Google Shape;267;p41"/>
            <p:cNvSpPr/>
            <p:nvPr/>
          </p:nvSpPr>
          <p:spPr>
            <a:xfrm>
              <a:off x="3166250" y="353100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1"/>
            <p:cNvSpPr txBox="1"/>
            <p:nvPr/>
          </p:nvSpPr>
          <p:spPr>
            <a:xfrm>
              <a:off x="3709124" y="3578674"/>
              <a:ext cx="1930587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dirty="0">
                  <a:latin typeface="Roboto"/>
                  <a:ea typeface="Roboto"/>
                  <a:cs typeface="Roboto"/>
                  <a:sym typeface="Roboto"/>
                </a:rPr>
                <a:t>Γενικό πλαίσιο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41"/>
            <p:cNvSpPr txBox="1"/>
            <p:nvPr/>
          </p:nvSpPr>
          <p:spPr>
            <a:xfrm>
              <a:off x="308582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Ο ομιλητής καλεί την ομάδα να συμμετάσχει στον χώρο εδώ και πολύ καιρό.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Είναι συνδεδεμένοι στο διαδίκτυο και όλοι έχουν διάφορους δημόσιους λογαριασμούς στο διαδίκτυο.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70" name="Google Shape;27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33500" y="3848413"/>
              <a:ext cx="1179913" cy="1046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1" name="Google Shape;271;p41"/>
            <p:cNvGrpSpPr/>
            <p:nvPr/>
          </p:nvGrpSpPr>
          <p:grpSpPr>
            <a:xfrm>
              <a:off x="3432300" y="4697525"/>
              <a:ext cx="2207450" cy="495000"/>
              <a:chOff x="3384075" y="4697525"/>
              <a:chExt cx="2207450" cy="495000"/>
            </a:xfrm>
          </p:grpSpPr>
          <p:sp>
            <p:nvSpPr>
              <p:cNvPr id="272" name="Google Shape;272;p41"/>
              <p:cNvSpPr/>
              <p:nvPr/>
            </p:nvSpPr>
            <p:spPr>
              <a:xfrm>
                <a:off x="3384075" y="4708500"/>
                <a:ext cx="2207412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41"/>
              <p:cNvSpPr txBox="1"/>
              <p:nvPr/>
            </p:nvSpPr>
            <p:spPr>
              <a:xfrm>
                <a:off x="3384125" y="4697525"/>
                <a:ext cx="22074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Ένας «ιδιωτικός» διαδικτυακός χώρος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74" name="Google Shape;274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8407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" name="Google Shape;275;p41"/>
          <p:cNvGrpSpPr/>
          <p:nvPr/>
        </p:nvGrpSpPr>
        <p:grpSpPr>
          <a:xfrm>
            <a:off x="3959194" y="1701575"/>
            <a:ext cx="1627873" cy="1298643"/>
            <a:chOff x="4269100" y="434563"/>
            <a:chExt cx="2538000" cy="2024700"/>
          </a:xfrm>
        </p:grpSpPr>
        <p:sp>
          <p:nvSpPr>
            <p:cNvPr id="276" name="Google Shape;276;p41"/>
            <p:cNvSpPr txBox="1"/>
            <p:nvPr/>
          </p:nvSpPr>
          <p:spPr>
            <a:xfrm>
              <a:off x="4269100" y="1697263"/>
              <a:ext cx="2538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 dirty="0">
                  <a:latin typeface="Roboto"/>
                  <a:ea typeface="Roboto"/>
                  <a:cs typeface="Roboto"/>
                  <a:sym typeface="Roboto"/>
                </a:rPr>
                <a:t>Γενικό πλαίσιο</a:t>
              </a:r>
              <a:endParaRPr sz="3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7" name="Google Shape;277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42"/>
          <p:cNvGrpSpPr/>
          <p:nvPr/>
        </p:nvGrpSpPr>
        <p:grpSpPr>
          <a:xfrm>
            <a:off x="6208438" y="650362"/>
            <a:ext cx="2868625" cy="3634559"/>
            <a:chOff x="6079238" y="197775"/>
            <a:chExt cx="2868625" cy="3405950"/>
          </a:xfrm>
        </p:grpSpPr>
        <p:sp>
          <p:nvSpPr>
            <p:cNvPr id="283" name="Google Shape;283;p42"/>
            <p:cNvSpPr/>
            <p:nvPr/>
          </p:nvSpPr>
          <p:spPr>
            <a:xfrm>
              <a:off x="615966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2"/>
            <p:cNvSpPr txBox="1"/>
            <p:nvPr/>
          </p:nvSpPr>
          <p:spPr>
            <a:xfrm>
              <a:off x="6702537" y="245449"/>
              <a:ext cx="1504739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dirty="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Ακροατήριο</a:t>
              </a:r>
              <a:endParaRPr sz="16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42"/>
            <p:cNvSpPr txBox="1"/>
            <p:nvPr/>
          </p:nvSpPr>
          <p:spPr>
            <a:xfrm>
              <a:off x="607923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Άτομα που έχουν δηλώσει ότι τους αρέσει η ίδια σελίδα μέσων κοινωνικής δικτύωσης ή ανήκουν στην ίδια ομάδα.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Γενικά, ο κόσμος συμφωνεί με τον ομιλητή, αλλά προέρχονται από ένα ευρύ φάσμα υποβάθρων.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Κοινωνικά και φυλετικά ποικίλουν.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86" name="Google Shape;286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0399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00225" y="608950"/>
              <a:ext cx="1307052" cy="11031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8" name="Google Shape;288;p42"/>
            <p:cNvGrpSpPr/>
            <p:nvPr/>
          </p:nvGrpSpPr>
          <p:grpSpPr>
            <a:xfrm>
              <a:off x="6406632" y="1480800"/>
              <a:ext cx="2294243" cy="495000"/>
              <a:chOff x="346213" y="813175"/>
              <a:chExt cx="1645326" cy="495000"/>
            </a:xfrm>
          </p:grpSpPr>
          <p:sp>
            <p:nvSpPr>
              <p:cNvPr id="289" name="Google Shape;289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2"/>
              <p:cNvSpPr txBox="1"/>
              <p:nvPr/>
            </p:nvSpPr>
            <p:spPr>
              <a:xfrm>
                <a:off x="346263" y="813175"/>
                <a:ext cx="16146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Μια χαλαρά συνδεδεμένη ομάδα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91" name="Google Shape;291;p42"/>
          <p:cNvGrpSpPr/>
          <p:nvPr/>
        </p:nvGrpSpPr>
        <p:grpSpPr>
          <a:xfrm>
            <a:off x="3343863" y="1831238"/>
            <a:ext cx="2868625" cy="3405950"/>
            <a:chOff x="3064888" y="197775"/>
            <a:chExt cx="2868625" cy="3405950"/>
          </a:xfrm>
        </p:grpSpPr>
        <p:sp>
          <p:nvSpPr>
            <p:cNvPr id="292" name="Google Shape;292;p42"/>
            <p:cNvSpPr/>
            <p:nvPr/>
          </p:nvSpPr>
          <p:spPr>
            <a:xfrm>
              <a:off x="314531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2"/>
            <p:cNvSpPr txBox="1"/>
            <p:nvPr/>
          </p:nvSpPr>
          <p:spPr>
            <a:xfrm>
              <a:off x="368818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Ακροατήριο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42"/>
            <p:cNvSpPr txBox="1"/>
            <p:nvPr/>
          </p:nvSpPr>
          <p:spPr>
            <a:xfrm>
              <a:off x="306488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Ένα μείγμα διαφορετικών απόψεων, οπτικών και στάσεων.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Όλοι θα ταυτίζονταν με το να βρίσκονται είτε στην ίδια ομάδα με τον ομιλητή, είτε στην αντίπαλη.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Κατακερματισμένοι κοινωνικά.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5" name="Google Shape;29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964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2662" y="481063"/>
              <a:ext cx="1973500" cy="1358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7" name="Google Shape;297;p42"/>
            <p:cNvGrpSpPr/>
            <p:nvPr/>
          </p:nvGrpSpPr>
          <p:grpSpPr>
            <a:xfrm>
              <a:off x="3572367" y="1480788"/>
              <a:ext cx="1934081" cy="495000"/>
              <a:chOff x="346213" y="813163"/>
              <a:chExt cx="1645326" cy="495000"/>
            </a:xfrm>
          </p:grpSpPr>
          <p:sp>
            <p:nvSpPr>
              <p:cNvPr id="298" name="Google Shape;298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Το ευρύ κοινό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300" name="Google Shape;300;p42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01" name="Google Shape;301;p42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2"/>
            <p:cNvSpPr txBox="1"/>
            <p:nvPr/>
          </p:nvSpPr>
          <p:spPr>
            <a:xfrm>
              <a:off x="754275" y="245449"/>
              <a:ext cx="1673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dirty="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Ακροατήριο</a:t>
              </a:r>
              <a:endParaRPr sz="16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42"/>
            <p:cNvSpPr txBox="1"/>
            <p:nvPr/>
          </p:nvSpPr>
          <p:spPr>
            <a:xfrm>
              <a:off x="130975" y="2076125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Ήδη γνωστός για τη δημόσια στάση του επί του θέματος.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Λαλίστατοι για τον σκοπό τους.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Συχνά στα μέσα μαζικής ενημέρωσης.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04" name="Google Shape;30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737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8750" y="779525"/>
              <a:ext cx="1973499" cy="76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6" name="Google Shape;306;p42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307" name="Google Shape;307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Ακτιβιστές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309" name="Google Shape;309;p42"/>
          <p:cNvSpPr txBox="1"/>
          <p:nvPr/>
        </p:nvSpPr>
        <p:spPr>
          <a:xfrm>
            <a:off x="3576622" y="1022406"/>
            <a:ext cx="2417335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Ακροατήριο</a:t>
            </a:r>
            <a:endParaRPr sz="3000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0" name="Google Shape;3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264" y="247700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3"/>
          <p:cNvGrpSpPr/>
          <p:nvPr/>
        </p:nvGrpSpPr>
        <p:grpSpPr>
          <a:xfrm>
            <a:off x="5938750" y="757975"/>
            <a:ext cx="2868625" cy="3231300"/>
            <a:chOff x="3125200" y="3524350"/>
            <a:chExt cx="2868625" cy="3231300"/>
          </a:xfrm>
        </p:grpSpPr>
        <p:sp>
          <p:nvSpPr>
            <p:cNvPr id="316" name="Google Shape;316;p43"/>
            <p:cNvSpPr/>
            <p:nvPr/>
          </p:nvSpPr>
          <p:spPr>
            <a:xfrm>
              <a:off x="3205625" y="35243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3"/>
            <p:cNvSpPr txBox="1"/>
            <p:nvPr/>
          </p:nvSpPr>
          <p:spPr>
            <a:xfrm>
              <a:off x="3748500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Ακροατήριο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3"/>
            <p:cNvSpPr txBox="1"/>
            <p:nvPr/>
          </p:nvSpPr>
          <p:spPr>
            <a:xfrm>
              <a:off x="3125200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Μια γνωστή ομάδα στον ομιλητή.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Συχνά περνούν πολύ χρόνο μιλώντας για τα πάντα.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 dirty="0">
                  <a:solidFill>
                    <a:srgbClr val="000000"/>
                  </a:solidFill>
                </a:rPr>
                <a:t>Γενικά παρόμοια υπόβαθρα.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pic>
          <p:nvPicPr>
            <p:cNvPr id="319" name="Google Shape;31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9962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34100" y="4044788"/>
              <a:ext cx="1457325" cy="1162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1" name="Google Shape;321;p43"/>
            <p:cNvGrpSpPr/>
            <p:nvPr/>
          </p:nvGrpSpPr>
          <p:grpSpPr>
            <a:xfrm>
              <a:off x="3585563" y="4794788"/>
              <a:ext cx="2037901" cy="495000"/>
              <a:chOff x="346213" y="813163"/>
              <a:chExt cx="1645326" cy="495000"/>
            </a:xfrm>
          </p:grpSpPr>
          <p:sp>
            <p:nvSpPr>
              <p:cNvPr id="322" name="Google Shape;322;p4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Φίλοι του ομιλητή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324" name="Google Shape;324;p43"/>
          <p:cNvGrpSpPr/>
          <p:nvPr/>
        </p:nvGrpSpPr>
        <p:grpSpPr>
          <a:xfrm>
            <a:off x="797075" y="757975"/>
            <a:ext cx="2868625" cy="3231300"/>
            <a:chOff x="171175" y="3524350"/>
            <a:chExt cx="2868625" cy="3231300"/>
          </a:xfrm>
        </p:grpSpPr>
        <p:sp>
          <p:nvSpPr>
            <p:cNvPr id="325" name="Google Shape;325;p43"/>
            <p:cNvSpPr/>
            <p:nvPr/>
          </p:nvSpPr>
          <p:spPr>
            <a:xfrm>
              <a:off x="251600" y="35243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 txBox="1"/>
            <p:nvPr/>
          </p:nvSpPr>
          <p:spPr>
            <a:xfrm>
              <a:off x="794475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Ακροατήριο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43"/>
            <p:cNvSpPr txBox="1"/>
            <p:nvPr/>
          </p:nvSpPr>
          <p:spPr>
            <a:xfrm>
              <a:off x="171175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Όλοι ενδιαφέρονται για το ίδιο, αλλά αυτό δεν σχετίζεται με αυτό που λέει ο ομιλητής.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l-GR" sz="1100">
                  <a:solidFill>
                    <a:srgbClr val="000000"/>
                  </a:solidFill>
                </a:rPr>
                <a:t>Ένα μείγμα ηλικιών και υπόβαθρων.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8" name="Google Shape;328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2175" y="3991874"/>
              <a:ext cx="1307051" cy="910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37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0" name="Google Shape;330;p43"/>
            <p:cNvGrpSpPr/>
            <p:nvPr/>
          </p:nvGrpSpPr>
          <p:grpSpPr>
            <a:xfrm>
              <a:off x="690442" y="4794788"/>
              <a:ext cx="1830096" cy="495000"/>
              <a:chOff x="346213" y="813163"/>
              <a:chExt cx="1645326" cy="495000"/>
            </a:xfrm>
          </p:grpSpPr>
          <p:sp>
            <p:nvSpPr>
              <p:cNvPr id="331" name="Google Shape;331;p4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Μέλη ενός συλλόγου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333" name="Google Shape;333;p43"/>
          <p:cNvSpPr txBox="1"/>
          <p:nvPr/>
        </p:nvSpPr>
        <p:spPr>
          <a:xfrm>
            <a:off x="3577177" y="2636325"/>
            <a:ext cx="2556876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Ακροατήριο</a:t>
            </a:r>
            <a:endParaRPr sz="2400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005" y="18588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44"/>
          <p:cNvGrpSpPr/>
          <p:nvPr/>
        </p:nvGrpSpPr>
        <p:grpSpPr>
          <a:xfrm>
            <a:off x="6208450" y="650325"/>
            <a:ext cx="2868625" cy="3783452"/>
            <a:chOff x="6078300" y="197775"/>
            <a:chExt cx="2868625" cy="3231300"/>
          </a:xfrm>
        </p:grpSpPr>
        <p:sp>
          <p:nvSpPr>
            <p:cNvPr id="340" name="Google Shape;340;p44"/>
            <p:cNvSpPr/>
            <p:nvPr/>
          </p:nvSpPr>
          <p:spPr>
            <a:xfrm>
              <a:off x="6158725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 txBox="1"/>
            <p:nvPr/>
          </p:nvSpPr>
          <p:spPr>
            <a:xfrm>
              <a:off x="6701600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Στόχος</a:t>
              </a:r>
              <a:endParaRPr sz="16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44"/>
            <p:cNvSpPr txBox="1"/>
            <p:nvPr/>
          </p:nvSpPr>
          <p:spPr>
            <a:xfrm>
              <a:off x="6078300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l-GR" dirty="0">
                  <a:solidFill>
                    <a:srgbClr val="000000"/>
                  </a:solidFill>
                </a:rPr>
                <a:t>Αυτός είναι συχνά ευθύς με τους άλλους, αλλά προσφέρει εθελοντικά τις υπηρεσίες του σε μια τοπική φιλανθρωπική οργάνωση.</a:t>
              </a:r>
              <a:endParaRPr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43" name="Google Shape;343;p44"/>
            <p:cNvPicPr preferRelativeResize="0"/>
            <p:nvPr/>
          </p:nvPicPr>
          <p:blipFill rotWithShape="1">
            <a:blip r:embed="rId3">
              <a:alphaModFix/>
            </a:blip>
            <a:srcRect b="79705"/>
            <a:stretch/>
          </p:blipFill>
          <p:spPr>
            <a:xfrm>
              <a:off x="6878586" y="614075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4" name="Google Shape;344;p44"/>
            <p:cNvGrpSpPr/>
            <p:nvPr/>
          </p:nvGrpSpPr>
          <p:grpSpPr>
            <a:xfrm>
              <a:off x="6498349" y="1624736"/>
              <a:ext cx="2108979" cy="597911"/>
              <a:chOff x="346213" y="813163"/>
              <a:chExt cx="1645326" cy="495000"/>
            </a:xfrm>
          </p:grpSpPr>
          <p:sp>
            <p:nvSpPr>
              <p:cNvPr id="345" name="Google Shape;345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Ένα πρόσωπο γνωστό στον ομιλητή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47" name="Google Shape;347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4797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44"/>
          <p:cNvGrpSpPr/>
          <p:nvPr/>
        </p:nvGrpSpPr>
        <p:grpSpPr>
          <a:xfrm>
            <a:off x="3351413" y="1831250"/>
            <a:ext cx="2868625" cy="3231300"/>
            <a:chOff x="3064425" y="197775"/>
            <a:chExt cx="2868625" cy="3231300"/>
          </a:xfrm>
        </p:grpSpPr>
        <p:sp>
          <p:nvSpPr>
            <p:cNvPr id="349" name="Google Shape;349;p44"/>
            <p:cNvSpPr/>
            <p:nvPr/>
          </p:nvSpPr>
          <p:spPr>
            <a:xfrm>
              <a:off x="314485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 txBox="1"/>
            <p:nvPr/>
          </p:nvSpPr>
          <p:spPr>
            <a:xfrm>
              <a:off x="368772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Στόχος</a:t>
              </a:r>
              <a:endParaRPr sz="16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44"/>
            <p:cNvSpPr txBox="1"/>
            <p:nvPr/>
          </p:nvSpPr>
          <p:spPr>
            <a:xfrm>
              <a:off x="306442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l-GR">
                  <a:solidFill>
                    <a:srgbClr val="000000"/>
                  </a:solidFill>
                </a:rPr>
                <a:t>Έχει εκφράσει πρόσφατα σθεναρά τη γνώμη του για ένα συγκεκριμένο θέμα.</a:t>
              </a:r>
              <a:endParaRPr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44"/>
            <p:cNvGrpSpPr/>
            <p:nvPr/>
          </p:nvGrpSpPr>
          <p:grpSpPr>
            <a:xfrm>
              <a:off x="3471061" y="1639425"/>
              <a:ext cx="2135798" cy="495000"/>
              <a:chOff x="346213" y="813163"/>
              <a:chExt cx="1645326" cy="495000"/>
            </a:xfrm>
          </p:grpSpPr>
          <p:sp>
            <p:nvSpPr>
              <p:cNvPr id="353" name="Google Shape;353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Μια φιγούρα στα μέσα μαζικής ενημέρωσης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55" name="Google Shape;355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30922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38825" y="691038"/>
              <a:ext cx="1466350" cy="932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44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58" name="Google Shape;358;p44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 txBox="1"/>
            <p:nvPr/>
          </p:nvSpPr>
          <p:spPr>
            <a:xfrm>
              <a:off x="13097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l-GR">
                  <a:solidFill>
                    <a:srgbClr val="000000"/>
                  </a:solidFill>
                </a:rPr>
                <a:t>Συνδέεται με ένα ή περισσότερα χαρακτηριστικά.</a:t>
              </a:r>
              <a:endParaRPr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44"/>
            <p:cNvGrpSpPr/>
            <p:nvPr/>
          </p:nvGrpSpPr>
          <p:grpSpPr>
            <a:xfrm>
              <a:off x="782825" y="1633188"/>
              <a:ext cx="1645326" cy="495000"/>
              <a:chOff x="346213" y="813163"/>
              <a:chExt cx="1645326" cy="495000"/>
            </a:xfrm>
          </p:grpSpPr>
          <p:sp>
            <p:nvSpPr>
              <p:cNvPr id="361" name="Google Shape;361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dirty="0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Μια ομάδα της κοινωνίας</a:t>
                </a:r>
                <a:endParaRPr dirty="0"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63" name="Google Shape;363;p44"/>
            <p:cNvGrpSpPr/>
            <p:nvPr/>
          </p:nvGrpSpPr>
          <p:grpSpPr>
            <a:xfrm>
              <a:off x="397472" y="245449"/>
              <a:ext cx="1419703" cy="368702"/>
              <a:chOff x="397472" y="245449"/>
              <a:chExt cx="1419703" cy="368702"/>
            </a:xfrm>
          </p:grpSpPr>
          <p:sp>
            <p:nvSpPr>
              <p:cNvPr id="364" name="Google Shape;364;p44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dirty="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Στόχος</a:t>
                </a:r>
                <a:endParaRPr sz="1600" dirty="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65" name="Google Shape;365;p4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6" name="Google Shape;366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72313" y="690287"/>
              <a:ext cx="1466360" cy="927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44"/>
          <p:cNvSpPr txBox="1"/>
          <p:nvPr/>
        </p:nvSpPr>
        <p:spPr>
          <a:xfrm>
            <a:off x="3949047" y="1066625"/>
            <a:ext cx="1663635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dirty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Στόχος</a:t>
            </a:r>
            <a:endParaRPr sz="3000" dirty="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681" y="303451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45"/>
          <p:cNvGrpSpPr/>
          <p:nvPr/>
        </p:nvGrpSpPr>
        <p:grpSpPr>
          <a:xfrm>
            <a:off x="5938738" y="757975"/>
            <a:ext cx="2868625" cy="3231300"/>
            <a:chOff x="3064413" y="3487050"/>
            <a:chExt cx="2868625" cy="3231300"/>
          </a:xfrm>
        </p:grpSpPr>
        <p:sp>
          <p:nvSpPr>
            <p:cNvPr id="374" name="Google Shape;374;p45"/>
            <p:cNvSpPr/>
            <p:nvPr/>
          </p:nvSpPr>
          <p:spPr>
            <a:xfrm>
              <a:off x="3144838" y="34870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5"/>
            <p:cNvSpPr txBox="1"/>
            <p:nvPr/>
          </p:nvSpPr>
          <p:spPr>
            <a:xfrm>
              <a:off x="306441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l-GR">
                  <a:solidFill>
                    <a:srgbClr val="000000"/>
                  </a:solidFill>
                </a:rPr>
                <a:t>Ο λαός μιας συγκεκριμένης χώρας.</a:t>
              </a:r>
              <a:endParaRPr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" name="Google Shape;376;p45"/>
            <p:cNvGrpSpPr/>
            <p:nvPr/>
          </p:nvGrpSpPr>
          <p:grpSpPr>
            <a:xfrm>
              <a:off x="3484462" y="4914011"/>
              <a:ext cx="2108979" cy="597910"/>
              <a:chOff x="346213" y="813163"/>
              <a:chExt cx="1645326" cy="495000"/>
            </a:xfrm>
          </p:grpSpPr>
          <p:sp>
            <p:nvSpPr>
              <p:cNvPr id="377" name="Google Shape;377;p4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Ο λαός μιας συγκεκριμένης χώρας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79" name="Google Shape;379;p45"/>
            <p:cNvGrpSpPr/>
            <p:nvPr/>
          </p:nvGrpSpPr>
          <p:grpSpPr>
            <a:xfrm>
              <a:off x="3330922" y="3534724"/>
              <a:ext cx="1419703" cy="368702"/>
              <a:chOff x="397472" y="245449"/>
              <a:chExt cx="1419703" cy="368702"/>
            </a:xfrm>
          </p:grpSpPr>
          <p:sp>
            <p:nvSpPr>
              <p:cNvPr id="380" name="Google Shape;380;p45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Στόχος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81" name="Google Shape;381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2" name="Google Shape;38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40549" y="3854813"/>
              <a:ext cx="1062901" cy="10530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45"/>
          <p:cNvGrpSpPr/>
          <p:nvPr/>
        </p:nvGrpSpPr>
        <p:grpSpPr>
          <a:xfrm>
            <a:off x="797063" y="757975"/>
            <a:ext cx="2868625" cy="3835290"/>
            <a:chOff x="130963" y="3487050"/>
            <a:chExt cx="2868625" cy="3231300"/>
          </a:xfrm>
        </p:grpSpPr>
        <p:sp>
          <p:nvSpPr>
            <p:cNvPr id="384" name="Google Shape;384;p45"/>
            <p:cNvSpPr/>
            <p:nvPr/>
          </p:nvSpPr>
          <p:spPr>
            <a:xfrm>
              <a:off x="211388" y="34870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5"/>
            <p:cNvSpPr txBox="1"/>
            <p:nvPr/>
          </p:nvSpPr>
          <p:spPr>
            <a:xfrm>
              <a:off x="13096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el-GR" dirty="0">
                  <a:solidFill>
                    <a:srgbClr val="000000"/>
                  </a:solidFill>
                </a:rPr>
                <a:t>Όλες οι γνώσεις τους σχετικά με αυτό το άτομο προέρχονται από αυτά που έχουν ακούσει από άλλους ή από τα μέσα ενημέρωσης.</a:t>
              </a:r>
              <a:endParaRPr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86" name="Google Shape;386;p45"/>
            <p:cNvPicPr preferRelativeResize="0"/>
            <p:nvPr/>
          </p:nvPicPr>
          <p:blipFill rotWithShape="1">
            <a:blip r:embed="rId5">
              <a:alphaModFix/>
            </a:blip>
            <a:srcRect b="79705"/>
            <a:stretch/>
          </p:blipFill>
          <p:spPr>
            <a:xfrm>
              <a:off x="931248" y="3903350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7" name="Google Shape;387;p45"/>
            <p:cNvGrpSpPr/>
            <p:nvPr/>
          </p:nvGrpSpPr>
          <p:grpSpPr>
            <a:xfrm>
              <a:off x="551012" y="4914011"/>
              <a:ext cx="2108979" cy="597910"/>
              <a:chOff x="346213" y="813163"/>
              <a:chExt cx="1645326" cy="495000"/>
            </a:xfrm>
          </p:grpSpPr>
          <p:sp>
            <p:nvSpPr>
              <p:cNvPr id="388" name="Google Shape;388;p4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Ένας άγνωστος </a:t>
                </a:r>
                <a:b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</a:br>
                <a:r>
                  <a:rPr lang="el-GR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στον ομιλητή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90" name="Google Shape;390;p45"/>
            <p:cNvSpPr txBox="1"/>
            <p:nvPr/>
          </p:nvSpPr>
          <p:spPr>
            <a:xfrm>
              <a:off x="1370813" y="3872575"/>
              <a:ext cx="5265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?</a:t>
              </a:r>
              <a:endParaRPr sz="3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391" name="Google Shape;391;p45"/>
            <p:cNvGrpSpPr/>
            <p:nvPr/>
          </p:nvGrpSpPr>
          <p:grpSpPr>
            <a:xfrm>
              <a:off x="397472" y="3534724"/>
              <a:ext cx="1419703" cy="368702"/>
              <a:chOff x="397472" y="245449"/>
              <a:chExt cx="1419703" cy="368702"/>
            </a:xfrm>
          </p:grpSpPr>
          <p:sp>
            <p:nvSpPr>
              <p:cNvPr id="392" name="Google Shape;392;p45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Στόχος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93" name="Google Shape;393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94" name="Google Shape;394;p45"/>
          <p:cNvSpPr txBox="1"/>
          <p:nvPr/>
        </p:nvSpPr>
        <p:spPr>
          <a:xfrm>
            <a:off x="4092125" y="2571750"/>
            <a:ext cx="1587343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dirty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Στόχος</a:t>
            </a:r>
            <a:endParaRPr sz="3000" dirty="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5" name="Google Shape;3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748" y="1811410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On-screen Show (16:9)</PresentationFormat>
  <Paragraphs>164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Pacifico</vt:lpstr>
      <vt:lpstr>Roboto</vt:lpstr>
      <vt:lpstr>Arial</vt:lpstr>
      <vt:lpstr>Simple Light</vt:lpstr>
      <vt:lpstr>Simple Light</vt:lpstr>
      <vt:lpstr>Simple Light</vt:lpstr>
      <vt:lpstr>Πόσο μπορεί να πονάει;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Πόσο μπορεί να πονάει;</dc:title>
  <cp:lastModifiedBy>Oscar Güell</cp:lastModifiedBy>
  <cp:revision>2</cp:revision>
  <dcterms:modified xsi:type="dcterms:W3CDTF">2019-10-04T16:29:28Z</dcterms:modified>
</cp:coreProperties>
</file>