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1540" y="2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F75EE26-9A3C-E313-5049-6C7BFB9AC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38DF544-A3C1-4FD4-FD89-80B00A8D792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8CE312E-3D3D-5719-6B34-4B364782E10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0196C85-2C8E-0D19-A371-DD69E212811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10CDB2-B696-4CA0-ACA3-DF621AE4A284}" type="slidenum">
              <a:rPr lang="en-US" altLang="de-DE"/>
              <a:pPr/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D5A3CB7-D092-BE4A-40AD-BEE03D5579D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02CC5BE-85C3-B9FF-7C6D-17412AC9427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E920192C-73F8-4AAE-240C-846BC91E1B6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BA680127-F2DE-10B8-8921-7DB17E4C71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43E1D46B-4232-CFFD-AF3C-1235D42FF2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4AF4D9E-4210-86B5-BF41-2454DBA3AA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975B603-45B1-4EE8-A353-F4A0F1E309E9}" type="slidenum">
              <a:rPr lang="en-US" altLang="de-DE"/>
              <a:pPr/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ＭＳ Ｐゴシック" pitchFamily="-105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F1CD75F-0E2E-A61A-CD22-6FB5C93497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092CD048-1713-4993-96D4-AEBACDD264C6}" type="slidenum">
              <a:rPr lang="en-US" altLang="de-DE" sz="1200"/>
              <a:pPr/>
              <a:t>1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EFE865C5-0E80-FA13-D978-9AE79E756E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CF2B7232-9836-4079-DD46-DBC1FA091B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9A3C295D-48C8-EE58-65EC-825348CA42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31AA9A3-8290-4FAC-B343-45CAA5C6EAB3}" type="slidenum">
              <a:rPr lang="en-US" altLang="de-DE" sz="1200"/>
              <a:pPr/>
              <a:t>2</a:t>
            </a:fld>
            <a:endParaRPr lang="en-US" altLang="de-DE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13437C1-AC6C-EECA-9FCF-D04CA0793C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26BB6D27-9A66-AC13-585E-4EEB8E2D37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8898C95-59B6-E7FF-23C3-983A783FAF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E1422E84-A5CC-469F-8345-F04B9C656F4C}" type="slidenum">
              <a:rPr lang="en-US" altLang="de-DE" sz="1200"/>
              <a:pPr/>
              <a:t>3</a:t>
            </a:fld>
            <a:endParaRPr lang="en-US" altLang="de-DE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BBF6F2D0-584F-1970-BAEF-5B3651EA33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0C3B8E-06C0-4684-47E4-4D1E975601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D383CF9A-1F66-E3F7-0CAC-A531F7BE27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0FBA644-9DFA-41E4-85EB-A90E582D02A1}" type="slidenum">
              <a:rPr lang="en-US" altLang="de-DE" sz="1200"/>
              <a:pPr/>
              <a:t>4</a:t>
            </a:fld>
            <a:endParaRPr lang="en-US" altLang="de-DE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4F51CA6-B86D-B7BA-05A0-B0EB5ABE53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3FC4F61-694C-D745-B451-7D5F87FF26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A589B48B-0396-30ED-1C76-12010B6ABB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541D63D-BEF2-4DCB-96E1-AE29AADB7828}" type="slidenum">
              <a:rPr lang="en-US" altLang="de-DE" sz="1200"/>
              <a:pPr/>
              <a:t>5</a:t>
            </a:fld>
            <a:endParaRPr lang="en-US" altLang="de-DE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336641F-3D7F-E68E-4CE2-6ACE4604FB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19D79648-3D27-473E-80CE-A68D71709B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4289BD99-2421-A581-0112-1C62FA81CE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21A1FA53-14BC-41F2-9C35-98CB6A93C441}" type="slidenum">
              <a:rPr lang="en-US" altLang="de-DE" sz="1200"/>
              <a:pPr/>
              <a:t>6</a:t>
            </a:fld>
            <a:endParaRPr lang="en-US" altLang="de-DE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4925F62B-D55B-DF2A-6873-BA3FF5CC19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4C83DDC-158A-B716-D0B5-19C042FC31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111212E6-0122-1276-E2E8-9BEB8F8963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357A3E5-A4DC-4288-8F0B-1E4CC4C8DB73}" type="slidenum">
              <a:rPr lang="en-US" altLang="de-DE" sz="1200">
                <a:solidFill>
                  <a:srgbClr val="000000"/>
                </a:solidFill>
              </a:rPr>
              <a:pPr/>
              <a:t>7</a:t>
            </a:fld>
            <a:endParaRPr lang="en-US" altLang="de-DE" sz="1200">
              <a:solidFill>
                <a:srgbClr val="000000"/>
              </a:solidFill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AEFD70C-F0DA-8085-D3C8-3265A35D4E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6EBB0C13-CC58-BA43-FDF1-507F0C0AB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97966297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679455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3639166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5465589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0091756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454243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5414499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0193467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9834719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4971132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9831941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7222428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AE204EEE-7047-3410-15FB-D40F8A9E5B3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95D776EC-1FD8-E664-A85C-C9F299E08F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554DAB69-1575-8C12-F4BB-BDD37E0F58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 kern="1200" spc="-150">
          <a:solidFill>
            <a:srgbClr val="701629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 b="1">
          <a:solidFill>
            <a:srgbClr val="701629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01629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ppt title pg bkgd-1.png">
            <a:extLst>
              <a:ext uri="{FF2B5EF4-FFF2-40B4-BE49-F238E27FC236}">
                <a16:creationId xmlns:a16="http://schemas.microsoft.com/office/drawing/2014/main" id="{9F154FE2-4323-A86C-C964-249608641B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1033">
            <a:extLst>
              <a:ext uri="{FF2B5EF4-FFF2-40B4-BE49-F238E27FC236}">
                <a16:creationId xmlns:a16="http://schemas.microsoft.com/office/drawing/2014/main" id="{F13AB322-295F-79E7-D4C5-BD5B4DC70A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CEF3A8-4445-9441-8AE6-5BFFDA681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3055938"/>
            <a:ext cx="4930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Leadership Excellence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7C032A-5B0D-7668-C417-09DBF83EEC21}"/>
              </a:ext>
            </a:extLst>
          </p:cNvPr>
          <p:cNvSpPr txBox="1"/>
          <p:nvPr/>
        </p:nvSpPr>
        <p:spPr>
          <a:xfrm>
            <a:off x="553182" y="3665538"/>
            <a:ext cx="802335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sz="4800" b="1" spc="-150" dirty="0">
                <a:solidFill>
                  <a:srgbClr val="701629"/>
                </a:solidFill>
                <a:latin typeface="Arial"/>
                <a:ea typeface="+mn-ea"/>
                <a:cs typeface="Arial"/>
              </a:rPr>
              <a:t>Delegieren, um zu befähigen</a:t>
            </a:r>
            <a:endParaRPr lang="en-US" sz="4800" b="1" spc="-150" dirty="0">
              <a:solidFill>
                <a:srgbClr val="701629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6046DF32-15E7-3E2B-9AAB-C834B4FF7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228" y="4724400"/>
            <a:ext cx="3969544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panose="020B0300000000000000" charset="-128"/>
              </a:defRPr>
            </a:lvl9pPr>
          </a:lstStyle>
          <a:p>
            <a:pPr algn="l" defTabSz="457200" eaLnBrk="1" hangingPunct="1"/>
            <a:r>
              <a:rPr lang="de-DE" altLang="de-DE" sz="2400" dirty="0">
                <a:cs typeface="Arial" panose="020B0604020202020204" pitchFamily="34" charset="0"/>
              </a:rPr>
              <a:t>Serie “Exzellente Führung</a:t>
            </a:r>
            <a:r>
              <a:rPr lang="en-US" altLang="de-DE" sz="2400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0D50E34-11E5-C2CE-EDF1-84164C2D9951}"/>
              </a:ext>
            </a:extLst>
          </p:cNvPr>
          <p:cNvSpPr txBox="1"/>
          <p:nvPr/>
        </p:nvSpPr>
        <p:spPr>
          <a:xfrm>
            <a:off x="1695450" y="6515013"/>
            <a:ext cx="61531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 eaLnBrk="1" hangingPunct="1">
              <a:defRPr/>
            </a:pPr>
            <a:r>
              <a:rPr lang="de-DE" sz="1400" dirty="0">
                <a:solidFill>
                  <a:prstClr val="white"/>
                </a:solidFill>
                <a:latin typeface="Arial" panose="020B0604020202020204" pitchFamily="34" charset="0"/>
                <a:ea typeface="ヒラギノ角ゴ Pro W3" charset="-128"/>
                <a:cs typeface="Arial" panose="020B0604020202020204" pitchFamily="34" charset="0"/>
              </a:rPr>
              <a:t>Frei übersetzt von Gaby Schilling, Präsidentin Düsseldorfer TM 2025/2026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C267E06D-1B51-88D1-BFAC-5BD130499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65532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39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Der Prozess, die Verantwortung für eine bestimmte Aktivität oder Aufgabe von einer Person auf eine andere zu übertragen und die Befähigung dieser Person, ein bestimmtes Ziel zu erreichen.</a:t>
            </a:r>
          </a:p>
        </p:txBody>
      </p:sp>
      <p:sp>
        <p:nvSpPr>
          <p:cNvPr id="18435" name="Rectangle 10">
            <a:extLst>
              <a:ext uri="{FF2B5EF4-FFF2-40B4-BE49-F238E27FC236}">
                <a16:creationId xmlns:a16="http://schemas.microsoft.com/office/drawing/2014/main" id="{D2087C6C-8737-FB76-F7A4-1C272E54C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A7E6AC0-150C-92A0-60E9-7C95561CA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en-US" altLang="de-DE">
                <a:latin typeface="Arial" panose="020B0604020202020204" pitchFamily="34" charset="0"/>
              </a:rPr>
              <a:t>Delegation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0F83EAA2-11D0-4DE6-3D53-CFD0AF661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65532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Mangelndes Vertrauen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Kontrollbedürfnis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Egoismus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Unsicherheit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</a:rPr>
              <a:t>Zurückhaltung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0483" name="Rectangle 10">
            <a:extLst>
              <a:ext uri="{FF2B5EF4-FFF2-40B4-BE49-F238E27FC236}">
                <a16:creationId xmlns:a16="http://schemas.microsoft.com/office/drawing/2014/main" id="{484F0059-7D28-8758-75CE-331B93881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3564F3F-FCD3-CDDC-7C6A-9B8096583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Hindernisse für das Delegieren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9DD5FEC4-63B7-42B0-9BA9-F985460860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0866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Prioritäten setzen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Bedarf mit Verfügbarkeit und Fähigkeiten abgleichen</a:t>
            </a:r>
            <a:endParaRPr lang="en-US" altLang="de-DE" dirty="0">
              <a:latin typeface="Arial" panose="020B0604020202020204" pitchFamily="34" charset="0"/>
            </a:endParaRP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altLang="de-DE" dirty="0">
                <a:latin typeface="Arial" panose="020B0604020202020204" pitchFamily="34" charset="0"/>
              </a:rPr>
              <a:t>Kompetent</a:t>
            </a: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noProof="0" dirty="0">
                <a:latin typeface="Arial" panose="020B0604020202020204" pitchFamily="34" charset="0"/>
              </a:rPr>
              <a:t>Motiviert</a:t>
            </a: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21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Zeitlich i</a:t>
            </a:r>
            <a:r>
              <a:rPr lang="de-DE" noProof="0" dirty="0">
                <a:latin typeface="Arial" panose="020B0604020202020204" pitchFamily="34" charset="0"/>
              </a:rPr>
              <a:t>n der Lage</a:t>
            </a:r>
          </a:p>
        </p:txBody>
      </p:sp>
      <p:sp>
        <p:nvSpPr>
          <p:cNvPr id="22531" name="Rectangle 10">
            <a:extLst>
              <a:ext uri="{FF2B5EF4-FFF2-40B4-BE49-F238E27FC236}">
                <a16:creationId xmlns:a16="http://schemas.microsoft.com/office/drawing/2014/main" id="{E8B1B14C-E663-2D29-C8C3-1835B6E29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6B1051C-AE32-23DC-5B34-7C52A51F2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Fünf Schritte des Deleg</a:t>
            </a:r>
            <a:r>
              <a:rPr lang="de-DE" dirty="0" err="1">
                <a:latin typeface="Arial" panose="020B0604020202020204" pitchFamily="34" charset="0"/>
              </a:rPr>
              <a:t>ierens</a:t>
            </a:r>
            <a:endParaRPr lang="de-DE" noProof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2F4DB90B-685D-5839-B1EB-AC7D3197D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0866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Verantwortung übertragen</a:t>
            </a: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Arial" panose="020B0604020202020204" pitchFamily="34" charset="0"/>
              </a:rPr>
              <a:t>Aufgaben und Erwartungen beschreiben</a:t>
            </a: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noProof="0" dirty="0">
                <a:latin typeface="Arial" panose="020B0604020202020204" pitchFamily="34" charset="0"/>
              </a:rPr>
              <a:t>Schulungsbedarf ermitteln</a:t>
            </a:r>
          </a:p>
          <a:p>
            <a:pPr marL="685800" lvl="1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de-DE" noProof="0" dirty="0">
                <a:latin typeface="Arial" panose="020B0604020202020204" pitchFamily="34" charset="0"/>
              </a:rPr>
              <a:t>Ressourcen benennen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Befähigen / Vollmacht erteilen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8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Verantwortungsübernahme einfordern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4579" name="Rectangle 10">
            <a:extLst>
              <a:ext uri="{FF2B5EF4-FFF2-40B4-BE49-F238E27FC236}">
                <a16:creationId xmlns:a16="http://schemas.microsoft.com/office/drawing/2014/main" id="{5737BC4A-0390-07AE-C241-D492ADC46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7C3AF04-C7F1-C80C-BE26-F9513B364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</a:rPr>
              <a:t>Fünf Schritte des Delegierens</a:t>
            </a:r>
            <a:endParaRPr lang="en-US" altLang="de-DE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>
            <a:extLst>
              <a:ext uri="{FF2B5EF4-FFF2-40B4-BE49-F238E27FC236}">
                <a16:creationId xmlns:a16="http://schemas.microsoft.com/office/drawing/2014/main" id="{CE7532BE-2BA6-8377-1BDF-A3EA9DDF8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2012950"/>
            <a:ext cx="7086600" cy="4387850"/>
          </a:xfrm>
        </p:spPr>
        <p:txBody>
          <a:bodyPr/>
          <a:lstStyle/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Engagiertere und befähigte Mitarbeitende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Höhere Produktivität und Qualität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Geringere Kosten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Mehr Innovation</a:t>
            </a:r>
          </a:p>
          <a:p>
            <a:pPr marL="398463" indent="-398463" eaLnBrk="1" hangingPunct="1">
              <a:lnSpc>
                <a:spcPct val="90000"/>
              </a:lnSpc>
              <a:spcBef>
                <a:spcPct val="0"/>
              </a:spcBef>
              <a:spcAft>
                <a:spcPts val="1500"/>
              </a:spcAft>
              <a:buFont typeface="Webdings" panose="05030102010509060703" pitchFamily="18" charset="2"/>
              <a:buChar char=""/>
            </a:pPr>
            <a:r>
              <a:rPr lang="de-DE" altLang="de-DE" dirty="0">
                <a:latin typeface="Arial" panose="020B0604020202020204" pitchFamily="34" charset="0"/>
              </a:rPr>
              <a:t>Stärkere Bindung </a:t>
            </a:r>
            <a:r>
              <a:rPr lang="de-DE" altLang="de-DE">
                <a:latin typeface="Arial" panose="020B0604020202020204" pitchFamily="34" charset="0"/>
              </a:rPr>
              <a:t>der Teammitglieder</a:t>
            </a:r>
            <a:endParaRPr lang="en-US" altLang="de-DE" dirty="0">
              <a:latin typeface="Arial" panose="020B0604020202020204" pitchFamily="34" charset="0"/>
            </a:endParaRPr>
          </a:p>
        </p:txBody>
      </p:sp>
      <p:sp>
        <p:nvSpPr>
          <p:cNvPr id="26627" name="Rectangle 10">
            <a:extLst>
              <a:ext uri="{FF2B5EF4-FFF2-40B4-BE49-F238E27FC236}">
                <a16:creationId xmlns:a16="http://schemas.microsoft.com/office/drawing/2014/main" id="{3454085F-CF75-1B23-CF15-3CC26F078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1BEC142-1EAA-4FA7-9253-EA0D50744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Vorteile des Delegierens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98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>
            <a:extLst>
              <a:ext uri="{FF2B5EF4-FFF2-40B4-BE49-F238E27FC236}">
                <a16:creationId xmlns:a16="http://schemas.microsoft.com/office/drawing/2014/main" id="{7D6201E5-6DE6-A30F-0BB3-B19F5387F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209800"/>
            <a:ext cx="6858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rgbClr val="701629"/>
              </a:buClr>
            </a:pPr>
            <a:r>
              <a:rPr lang="de-DE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Sag anderen niemals, wie sie etwas tun sollen.</a:t>
            </a:r>
            <a:r>
              <a:rPr lang="en-US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Sag ihnen, was sie tun sollen, und sie werden dich mit ihrer Genialität überraschen.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rgbClr val="701629"/>
              </a:buClr>
            </a:pPr>
            <a:r>
              <a:rPr lang="en-US" altLang="de-DE" sz="25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– General George Smith Patton, Jr.,</a:t>
            </a:r>
            <a:br>
              <a:rPr lang="en-US" altLang="de-DE" sz="25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500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United States Army officer</a:t>
            </a:r>
          </a:p>
        </p:txBody>
      </p:sp>
      <p:sp>
        <p:nvSpPr>
          <p:cNvPr id="28675" name="Rectangle 6">
            <a:extLst>
              <a:ext uri="{FF2B5EF4-FFF2-40B4-BE49-F238E27FC236}">
                <a16:creationId xmlns:a16="http://schemas.microsoft.com/office/drawing/2014/main" id="{E58DEDC6-9A12-4195-ABC4-B7333273C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6400800"/>
            <a:ext cx="3952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de-DE" sz="1000">
                <a:solidFill>
                  <a:srgbClr val="000000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233E947C-DBAD-5AD7-199E-FEF0ACBED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066800"/>
          </a:xfrm>
        </p:spPr>
        <p:txBody>
          <a:bodyPr/>
          <a:lstStyle/>
          <a:p>
            <a:r>
              <a:rPr lang="de-DE" noProof="0" dirty="0">
                <a:latin typeface="Arial" panose="020B0604020202020204" pitchFamily="34" charset="0"/>
              </a:rPr>
              <a:t>Befähige </a:t>
            </a:r>
            <a:r>
              <a:rPr lang="de-DE" dirty="0">
                <a:latin typeface="Arial" panose="020B0604020202020204" pitchFamily="34" charset="0"/>
              </a:rPr>
              <a:t>dein</a:t>
            </a:r>
            <a:r>
              <a:rPr lang="de-DE" noProof="0" dirty="0">
                <a:latin typeface="Arial" panose="020B0604020202020204" pitchFamily="34" charset="0"/>
              </a:rPr>
              <a:t> Team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4" grpId="0"/>
    </p:bldLst>
  </p:timing>
</p:sld>
</file>

<file path=ppt/theme/theme1.xml><?xml version="1.0" encoding="utf-8"?>
<a:theme xmlns:a="http://schemas.openxmlformats.org/drawingml/2006/main" name="Blank">
  <a:themeElements>
    <a:clrScheme name="Custom 1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4D0F1C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Bildschirmpräsentation (4:3)</PresentationFormat>
  <Paragraphs>48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Times</vt:lpstr>
      <vt:lpstr>Verdana</vt:lpstr>
      <vt:lpstr>Webdings</vt:lpstr>
      <vt:lpstr>Wingdings</vt:lpstr>
      <vt:lpstr>Blank</vt:lpstr>
      <vt:lpstr>PowerPoint-Präsentation</vt:lpstr>
      <vt:lpstr>Delegation</vt:lpstr>
      <vt:lpstr>Hindernisse für das Delegieren</vt:lpstr>
      <vt:lpstr>Fünf Schritte des Delegierens</vt:lpstr>
      <vt:lpstr>Fünf Schritte des Delegierens</vt:lpstr>
      <vt:lpstr>Vorteile des Delegierens</vt:lpstr>
      <vt:lpstr>Befähige dein Team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82</cp:revision>
  <cp:lastPrinted>2011-06-22T20:31:46Z</cp:lastPrinted>
  <dcterms:created xsi:type="dcterms:W3CDTF">2011-06-22T20:31:01Z</dcterms:created>
  <dcterms:modified xsi:type="dcterms:W3CDTF">2025-12-06T09:39:28Z</dcterms:modified>
</cp:coreProperties>
</file>