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y="5143500" cx="9144000"/>
  <p:notesSz cx="6858000" cy="9144000"/>
  <p:embeddedFontLst>
    <p:embeddedFont>
      <p:font typeface="Raleway"/>
      <p:regular r:id="rId26"/>
      <p:bold r:id="rId27"/>
      <p:italic r:id="rId28"/>
      <p:boldItalic r:id="rId29"/>
    </p:embeddedFont>
    <p:embeddedFont>
      <p:font typeface="Lato"/>
      <p:regular r:id="rId30"/>
      <p:bold r:id="rId31"/>
      <p:italic r:id="rId32"/>
      <p:boldItalic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7C0B3B6-A298-4813-85EB-F3066A7FF581}">
  <a:tblStyle styleId="{87C0B3B6-A298-4813-85EB-F3066A7FF58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Raleway-regular.fntdata"/><Relationship Id="rId25" Type="http://schemas.openxmlformats.org/officeDocument/2006/relationships/slide" Target="slides/slide19.xml"/><Relationship Id="rId28" Type="http://schemas.openxmlformats.org/officeDocument/2006/relationships/font" Target="fonts/Raleway-italic.fntdata"/><Relationship Id="rId27" Type="http://schemas.openxmlformats.org/officeDocument/2006/relationships/font" Target="fonts/Raleway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Raleway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Lato-bold.fntdata"/><Relationship Id="rId30" Type="http://schemas.openxmlformats.org/officeDocument/2006/relationships/font" Target="fonts/Lato-regular.fntdata"/><Relationship Id="rId11" Type="http://schemas.openxmlformats.org/officeDocument/2006/relationships/slide" Target="slides/slide5.xml"/><Relationship Id="rId33" Type="http://schemas.openxmlformats.org/officeDocument/2006/relationships/font" Target="fonts/Lato-boldItalic.fntdata"/><Relationship Id="rId10" Type="http://schemas.openxmlformats.org/officeDocument/2006/relationships/slide" Target="slides/slide4.xml"/><Relationship Id="rId32" Type="http://schemas.openxmlformats.org/officeDocument/2006/relationships/font" Target="fonts/Lato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95826c1a72_0_2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95826c1a72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a218a6fd59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a218a6fd59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a218a6fd59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a218a6fd59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a218a6fd59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a218a6fd59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ac0c1b2df7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ac0c1b2df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a218a6fd59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a218a6fd59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63429aa43a2c2369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63429aa43a2c2369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a218a6fd59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a218a6fd59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a218a6fd59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a218a6fd59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63429aa43a2c2369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63429aa43a2c236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a0b2a4dbdb_0_4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a0b2a4dbdb_0_4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95826c1a72_0_2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95826c1a72_0_2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95826c1a72_0_2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95826c1a72_0_2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95826c1a72_0_3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95826c1a72_0_3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95826c1a72_0_3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95826c1a72_0_3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18a6fd59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18a6fd59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218a6fd59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a218a6fd59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a0b2a4dbdb_0_3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a0b2a4dbdb_0_3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9ed37c818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9ed37c818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b3networks.freshdesk.com/support/solutions/articles/28000022738-settings-codec" TargetMode="External"/><Relationship Id="rId4" Type="http://schemas.openxmlformats.org/officeDocument/2006/relationships/hyperlink" Target="https://b3networks.freshdesk.com/support/solutions/articles/28000022739-settings-capacity" TargetMode="External"/><Relationship Id="rId5" Type="http://schemas.openxmlformats.org/officeDocument/2006/relationships/hyperlink" Target="https://b3networks.freshdesk.com/support/solutions/articles/28000022742-settings-translation" TargetMode="External"/><Relationship Id="rId6" Type="http://schemas.openxmlformats.org/officeDocument/2006/relationships/hyperlink" Target="https://b3networks.freshdesk.com/support/solutions/articles/28000022749-settings-manipulation" TargetMode="External"/><Relationship Id="rId7" Type="http://schemas.openxmlformats.org/officeDocument/2006/relationships/hyperlink" Target="https://b3networks.freshdesk.com/support/solutions/articles/28000022755-interconnection-%08trunk" TargetMode="External"/><Relationship Id="rId8" Type="http://schemas.openxmlformats.org/officeDocument/2006/relationships/hyperlink" Target="https://b3networks.freshdesk.com/support/solutions/articles/28000022753-rout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986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Vendor Edge Server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 Version - 16th November 2020</a:t>
            </a:r>
            <a:endParaRPr/>
          </a:p>
        </p:txBody>
      </p:sp>
      <p:pic>
        <p:nvPicPr>
          <p:cNvPr id="88" name="Google Shape;8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54825" y="-84800"/>
            <a:ext cx="689175" cy="68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/>
          <p:cNvPicPr preferRelativeResize="0"/>
          <p:nvPr/>
        </p:nvPicPr>
        <p:blipFill rotWithShape="1">
          <a:blip r:embed="rId4">
            <a:alphaModFix/>
          </a:blip>
          <a:srcRect b="18449" l="9745" r="9583" t="25094"/>
          <a:stretch/>
        </p:blipFill>
        <p:spPr>
          <a:xfrm>
            <a:off x="8059600" y="0"/>
            <a:ext cx="1084400" cy="46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/>
          <p:nvPr>
            <p:ph type="title"/>
          </p:nvPr>
        </p:nvSpPr>
        <p:spPr>
          <a:xfrm>
            <a:off x="439625" y="140030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Step 1: Get some basic settings ready before creating a trunk</a:t>
            </a:r>
            <a:endParaRPr sz="2000"/>
          </a:p>
        </p:txBody>
      </p:sp>
      <p:grpSp>
        <p:nvGrpSpPr>
          <p:cNvPr id="144" name="Google Shape;144;p22"/>
          <p:cNvGrpSpPr/>
          <p:nvPr/>
        </p:nvGrpSpPr>
        <p:grpSpPr>
          <a:xfrm>
            <a:off x="1123829" y="2612572"/>
            <a:ext cx="7004184" cy="1984106"/>
            <a:chOff x="152400" y="2087900"/>
            <a:chExt cx="8839202" cy="2503920"/>
          </a:xfrm>
        </p:grpSpPr>
        <p:pic>
          <p:nvPicPr>
            <p:cNvPr id="145" name="Google Shape;145;p22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52400" y="2087900"/>
              <a:ext cx="8839202" cy="250392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dot"/>
              <a:round/>
              <a:headEnd len="sm" w="sm" type="none"/>
              <a:tailEnd len="sm" w="sm" type="none"/>
            </a:ln>
          </p:spPr>
        </p:pic>
        <p:sp>
          <p:nvSpPr>
            <p:cNvPr id="146" name="Google Shape;146;p22"/>
            <p:cNvSpPr/>
            <p:nvPr/>
          </p:nvSpPr>
          <p:spPr>
            <a:xfrm>
              <a:off x="1449150" y="2122725"/>
              <a:ext cx="642900" cy="3063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22"/>
            <p:cNvSpPr/>
            <p:nvPr/>
          </p:nvSpPr>
          <p:spPr>
            <a:xfrm>
              <a:off x="1224644" y="2500035"/>
              <a:ext cx="642900" cy="2145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8" name="Google Shape;148;p22"/>
          <p:cNvSpPr txBox="1"/>
          <p:nvPr/>
        </p:nvSpPr>
        <p:spPr>
          <a:xfrm>
            <a:off x="1459375" y="2000375"/>
            <a:ext cx="7062000" cy="3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AutoNum type="arabicPeriod"/>
            </a:pPr>
            <a:r>
              <a:rPr b="1"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Configure</a:t>
            </a:r>
            <a:r>
              <a:rPr b="1"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codec profile</a:t>
            </a:r>
            <a:endParaRPr b="1" i="1"/>
          </a:p>
        </p:txBody>
      </p:sp>
      <p:sp>
        <p:nvSpPr>
          <p:cNvPr id="149" name="Google Shape;149;p22"/>
          <p:cNvSpPr/>
          <p:nvPr/>
        </p:nvSpPr>
        <p:spPr>
          <a:xfrm>
            <a:off x="7419300" y="3173875"/>
            <a:ext cx="663300" cy="3366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/>
          <p:nvPr/>
        </p:nvSpPr>
        <p:spPr>
          <a:xfrm>
            <a:off x="688400" y="1639775"/>
            <a:ext cx="77670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2.   Configure capacity profile </a:t>
            </a:r>
            <a:r>
              <a:rPr b="1" i="1" lang="en" sz="12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(Number of Call Per Second and Concurrent Calls)</a:t>
            </a:r>
            <a:endParaRPr b="1" i="1" sz="12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04800" lvl="0" marL="6286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Font typeface="Lato"/>
              <a:buChar char="●"/>
            </a:pPr>
            <a:r>
              <a:rPr lang="en" sz="12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Call per second (cps) - Max: 50: the amount of calls you can initiate in a single second. </a:t>
            </a:r>
            <a:endParaRPr sz="12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04800" lvl="0" marL="6286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Font typeface="Lato"/>
              <a:buChar char="●"/>
            </a:pPr>
            <a:r>
              <a:rPr lang="en" sz="12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Concurrent Call - Max: 1000: the total amount of live calls (including calls in calling state) you can have at the same time.</a:t>
            </a:r>
            <a:endParaRPr sz="12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04800" lvl="0" marL="6286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Font typeface="Lato"/>
              <a:buChar char="●"/>
            </a:pPr>
            <a:r>
              <a:t/>
            </a:r>
            <a:endParaRPr sz="12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55" name="Google Shape;155;p23"/>
          <p:cNvGrpSpPr/>
          <p:nvPr/>
        </p:nvGrpSpPr>
        <p:grpSpPr>
          <a:xfrm>
            <a:off x="688525" y="2643200"/>
            <a:ext cx="7766949" cy="2183199"/>
            <a:chOff x="688525" y="2714625"/>
            <a:chExt cx="7766949" cy="2183199"/>
          </a:xfrm>
        </p:grpSpPr>
        <p:pic>
          <p:nvPicPr>
            <p:cNvPr id="156" name="Google Shape;156;p2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88525" y="2714625"/>
              <a:ext cx="7766949" cy="2183199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dot"/>
              <a:round/>
              <a:headEnd len="sm" w="sm" type="none"/>
              <a:tailEnd len="sm" w="sm" type="none"/>
            </a:ln>
          </p:spPr>
        </p:pic>
        <p:sp>
          <p:nvSpPr>
            <p:cNvPr id="157" name="Google Shape;157;p23"/>
            <p:cNvSpPr/>
            <p:nvPr/>
          </p:nvSpPr>
          <p:spPr>
            <a:xfrm>
              <a:off x="1877775" y="2724150"/>
              <a:ext cx="408300" cy="2757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23"/>
            <p:cNvSpPr/>
            <p:nvPr/>
          </p:nvSpPr>
          <p:spPr>
            <a:xfrm>
              <a:off x="2500325" y="3060925"/>
              <a:ext cx="571500" cy="1938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23"/>
            <p:cNvSpPr/>
            <p:nvPr/>
          </p:nvSpPr>
          <p:spPr>
            <a:xfrm>
              <a:off x="7511150" y="3285450"/>
              <a:ext cx="765300" cy="3777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0" name="Google Shape;160;p23"/>
          <p:cNvSpPr txBox="1"/>
          <p:nvPr/>
        </p:nvSpPr>
        <p:spPr>
          <a:xfrm>
            <a:off x="581075" y="1223375"/>
            <a:ext cx="78744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Step 1: Get some basic settings ready before creating a trunk</a:t>
            </a:r>
            <a:endParaRPr b="1" sz="20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"/>
          <p:cNvSpPr txBox="1"/>
          <p:nvPr/>
        </p:nvSpPr>
        <p:spPr>
          <a:xfrm>
            <a:off x="76000" y="2011700"/>
            <a:ext cx="74091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3</a:t>
            </a:r>
            <a:r>
              <a:rPr b="1" lang="en" sz="15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.   Configure translation rules</a:t>
            </a:r>
            <a:endParaRPr b="1" sz="15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6" name="Google Shape;166;p24"/>
          <p:cNvSpPr txBox="1"/>
          <p:nvPr/>
        </p:nvSpPr>
        <p:spPr>
          <a:xfrm>
            <a:off x="224925" y="3011525"/>
            <a:ext cx="2684100" cy="19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This tab is to convert the prefix of DNIS and CLID as vendors’ requirement.</a:t>
            </a:r>
            <a:endParaRPr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99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67" name="Google Shape;167;p24"/>
          <p:cNvGrpSpPr/>
          <p:nvPr/>
        </p:nvGrpSpPr>
        <p:grpSpPr>
          <a:xfrm>
            <a:off x="3011900" y="2011688"/>
            <a:ext cx="5765850" cy="2062175"/>
            <a:chOff x="3071825" y="2336050"/>
            <a:chExt cx="5765850" cy="2062175"/>
          </a:xfrm>
        </p:grpSpPr>
        <p:pic>
          <p:nvPicPr>
            <p:cNvPr id="168" name="Google Shape;168;p2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071825" y="2336050"/>
              <a:ext cx="5765850" cy="2062175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dot"/>
              <a:round/>
              <a:headEnd len="sm" w="sm" type="none"/>
              <a:tailEnd len="sm" w="sm" type="none"/>
            </a:ln>
          </p:spPr>
        </p:pic>
        <p:sp>
          <p:nvSpPr>
            <p:cNvPr id="169" name="Google Shape;169;p24"/>
            <p:cNvSpPr/>
            <p:nvPr/>
          </p:nvSpPr>
          <p:spPr>
            <a:xfrm>
              <a:off x="4990425" y="2622775"/>
              <a:ext cx="857400" cy="2550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0" name="Google Shape;170;p24"/>
          <p:cNvSpPr/>
          <p:nvPr/>
        </p:nvSpPr>
        <p:spPr>
          <a:xfrm>
            <a:off x="8298050" y="2504375"/>
            <a:ext cx="479700" cy="2142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4"/>
          <p:cNvSpPr txBox="1"/>
          <p:nvPr/>
        </p:nvSpPr>
        <p:spPr>
          <a:xfrm>
            <a:off x="454025" y="1335000"/>
            <a:ext cx="80034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Step 1: Get some basic settings ready before creating a trunk</a:t>
            </a:r>
            <a:endParaRPr b="1" sz="20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/>
          <p:nvPr/>
        </p:nvSpPr>
        <p:spPr>
          <a:xfrm>
            <a:off x="836700" y="2912700"/>
            <a:ext cx="7409100" cy="23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7975" lvl="0" marL="45720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250"/>
              <a:buFont typeface="Lato"/>
              <a:buChar char="●"/>
            </a:pPr>
            <a:r>
              <a:rPr b="1"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^</a:t>
            </a:r>
            <a:r>
              <a:rPr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 : indicates the beginning of a regular expression (required)</a:t>
            </a:r>
            <a:endParaRPr sz="125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797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50"/>
              <a:buFont typeface="Lato"/>
              <a:buChar char="●"/>
            </a:pPr>
            <a:r>
              <a:rPr b="1"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( </a:t>
            </a:r>
            <a:r>
              <a:rPr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: starts a regular expression block.</a:t>
            </a:r>
            <a:endParaRPr sz="125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797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50"/>
              <a:buFont typeface="Lato"/>
              <a:buChar char="●"/>
            </a:pPr>
            <a:r>
              <a:rPr b="1"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) </a:t>
            </a:r>
            <a:r>
              <a:rPr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: closes the block</a:t>
            </a:r>
            <a:endParaRPr sz="125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797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50"/>
              <a:buFont typeface="Lato"/>
              <a:buChar char="●"/>
            </a:pPr>
            <a:r>
              <a:rPr b="1"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[0-9] </a:t>
            </a:r>
            <a:r>
              <a:rPr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: matches one digit in the range from 0 to 9 (0,1, 2, 3, 4, 5, 6, 7, 8 and 9)</a:t>
            </a:r>
            <a:endParaRPr sz="125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797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50"/>
              <a:buFont typeface="Lato"/>
              <a:buChar char="●"/>
            </a:pPr>
            <a:r>
              <a:rPr b="1"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{8} </a:t>
            </a:r>
            <a:r>
              <a:rPr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: defines the number of occurrences for the previous expression, i.e. exactly 8 digits in the range 0-9.</a:t>
            </a:r>
            <a:endParaRPr sz="125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797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50"/>
              <a:buFont typeface="Lato"/>
              <a:buChar char="●"/>
            </a:pPr>
            <a:r>
              <a:rPr b="1"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$ </a:t>
            </a:r>
            <a:r>
              <a:rPr lang="en" sz="125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: indicates the end of the regular expression (required)</a:t>
            </a:r>
            <a:endParaRPr sz="125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5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5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5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</p:txBody>
      </p:sp>
      <p:graphicFrame>
        <p:nvGraphicFramePr>
          <p:cNvPr id="177" name="Google Shape;177;p25"/>
          <p:cNvGraphicFramePr/>
          <p:nvPr/>
        </p:nvGraphicFramePr>
        <p:xfrm>
          <a:off x="594850" y="1436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{87C0B3B6-A298-4813-85EB-F3066A7FF581}</a:tableStyleId>
              </a:tblPr>
              <a:tblGrid>
                <a:gridCol w="8065250"/>
              </a:tblGrid>
              <a:tr h="13981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42857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028215999        Pattern: </a:t>
                      </a:r>
                      <a:r>
                        <a:rPr lang="en" sz="1050">
                          <a:solidFill>
                            <a:srgbClr val="FF99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^</a:t>
                      </a:r>
                      <a:r>
                        <a:rPr lang="en" sz="10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r>
                        <a:rPr lang="en" sz="1050">
                          <a:solidFill>
                            <a:srgbClr val="FF9900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({[1-9]{8})$</a:t>
                      </a:r>
                      <a:r>
                        <a:rPr lang="en" sz="10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      Replacement: 66</a:t>
                      </a:r>
                      <a:r>
                        <a:rPr lang="en" sz="1050">
                          <a:solidFill>
                            <a:srgbClr val="FF9900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$1  </a:t>
                      </a:r>
                      <a:r>
                        <a:rPr lang="en" sz="10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    Translated to: 6628215999</a:t>
                      </a:r>
                      <a:endParaRPr sz="105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lnSpc>
                          <a:spcPct val="142857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50">
                          <a:solidFill>
                            <a:srgbClr val="0070C0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Start with 0     length = 9                    remove = 1              add prefix 66</a:t>
                      </a:r>
                      <a:endParaRPr sz="1050">
                        <a:solidFill>
                          <a:srgbClr val="0070C0"/>
                        </a:solidFill>
                        <a:highlight>
                          <a:srgbClr val="FFFFFF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lnSpc>
                          <a:spcPct val="142857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6620385          Pattern: </a:t>
                      </a:r>
                      <a:r>
                        <a:rPr lang="en" sz="1050">
                          <a:solidFill>
                            <a:srgbClr val="FF9900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^</a:t>
                      </a:r>
                      <a:r>
                        <a:rPr lang="en" sz="10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66</a:t>
                      </a:r>
                      <a:r>
                        <a:rPr lang="en" sz="1050">
                          <a:solidFill>
                            <a:srgbClr val="FF9900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([0-9]{8})$  </a:t>
                      </a:r>
                      <a:r>
                        <a:rPr lang="en" sz="10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    </a:t>
                      </a:r>
                      <a:r>
                        <a:rPr lang="en" sz="1050">
                          <a:solidFill>
                            <a:srgbClr val="333333"/>
                          </a:solidFill>
                          <a:highlight>
                            <a:schemeClr val="lt1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Replacement: 0</a:t>
                      </a:r>
                      <a:r>
                        <a:rPr lang="en" sz="1050">
                          <a:solidFill>
                            <a:srgbClr val="FF9900"/>
                          </a:solidFill>
                          <a:highlight>
                            <a:schemeClr val="lt1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$1 </a:t>
                      </a:r>
                      <a:r>
                        <a:rPr lang="en" sz="1050">
                          <a:solidFill>
                            <a:srgbClr val="333333"/>
                          </a:solidFill>
                          <a:highlight>
                            <a:schemeClr val="lt1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      Translated to: 02038567</a:t>
                      </a:r>
                      <a:endParaRPr sz="1050">
                        <a:solidFill>
                          <a:srgbClr val="333333"/>
                        </a:solidFill>
                        <a:highlight>
                          <a:schemeClr val="lt1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lnSpc>
                          <a:spcPct val="142857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50">
                          <a:solidFill>
                            <a:srgbClr val="0070C0"/>
                          </a:solidFill>
                          <a:highlight>
                            <a:schemeClr val="lt1"/>
                          </a:highlight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Start with 66    length = 10                   remove = 2              add prefix 0</a:t>
                      </a:r>
                      <a:endParaRPr sz="1050">
                        <a:solidFill>
                          <a:srgbClr val="0070C0"/>
                        </a:solidFill>
                        <a:highlight>
                          <a:schemeClr val="lt1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lnSpc>
                          <a:spcPct val="142857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142875" anchor="ctr"/>
                </a:tc>
              </a:tr>
              <a:tr h="2349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42857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142875" anchor="ctr"/>
                </a:tc>
              </a:tr>
            </a:tbl>
          </a:graphicData>
        </a:graphic>
      </p:graphicFrame>
      <p:sp>
        <p:nvSpPr>
          <p:cNvPr id="178" name="Google Shape;178;p25"/>
          <p:cNvSpPr txBox="1"/>
          <p:nvPr/>
        </p:nvSpPr>
        <p:spPr>
          <a:xfrm>
            <a:off x="529875" y="708900"/>
            <a:ext cx="7409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3.   Configure the translation (cont’d)</a:t>
            </a:r>
            <a:endParaRPr b="1" sz="15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9" name="Google Shape;179;p25"/>
          <p:cNvSpPr/>
          <p:nvPr/>
        </p:nvSpPr>
        <p:spPr>
          <a:xfrm>
            <a:off x="529875" y="1550300"/>
            <a:ext cx="7971000" cy="1519200"/>
          </a:xfrm>
          <a:prstGeom prst="rect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6"/>
          <p:cNvSpPr txBox="1"/>
          <p:nvPr>
            <p:ph type="title"/>
          </p:nvPr>
        </p:nvSpPr>
        <p:spPr>
          <a:xfrm>
            <a:off x="174300" y="712450"/>
            <a:ext cx="32139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Step 2:  Create Trunk</a:t>
            </a:r>
            <a:endParaRPr sz="2400"/>
          </a:p>
        </p:txBody>
      </p:sp>
      <p:sp>
        <p:nvSpPr>
          <p:cNvPr id="185" name="Google Shape;185;p26"/>
          <p:cNvSpPr txBox="1"/>
          <p:nvPr/>
        </p:nvSpPr>
        <p:spPr>
          <a:xfrm>
            <a:off x="275100" y="1334850"/>
            <a:ext cx="30381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4</a:t>
            </a:r>
            <a:r>
              <a:rPr b="1"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. Create outgoing and incoming trunk </a:t>
            </a:r>
            <a:r>
              <a:rPr b="1" i="1"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(based on set codec, capacity, translation)</a:t>
            </a:r>
            <a:endParaRPr b="1" i="1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86" name="Google Shape;186;p26"/>
          <p:cNvGrpSpPr/>
          <p:nvPr/>
        </p:nvGrpSpPr>
        <p:grpSpPr>
          <a:xfrm>
            <a:off x="3620080" y="712457"/>
            <a:ext cx="5275821" cy="4103416"/>
            <a:chOff x="3520749" y="712450"/>
            <a:chExt cx="5380745" cy="4185024"/>
          </a:xfrm>
        </p:grpSpPr>
        <p:pic>
          <p:nvPicPr>
            <p:cNvPr id="187" name="Google Shape;187;p2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520749" y="712450"/>
              <a:ext cx="5380745" cy="4185024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dot"/>
              <a:round/>
              <a:headEnd len="sm" w="sm" type="none"/>
              <a:tailEnd len="sm" w="sm" type="none"/>
            </a:ln>
          </p:spPr>
        </p:pic>
        <p:sp>
          <p:nvSpPr>
            <p:cNvPr id="188" name="Google Shape;188;p26"/>
            <p:cNvSpPr/>
            <p:nvPr/>
          </p:nvSpPr>
          <p:spPr>
            <a:xfrm>
              <a:off x="3532175" y="2786075"/>
              <a:ext cx="438900" cy="2559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26"/>
            <p:cNvSpPr/>
            <p:nvPr/>
          </p:nvSpPr>
          <p:spPr>
            <a:xfrm>
              <a:off x="6133425" y="2786075"/>
              <a:ext cx="377700" cy="2559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26"/>
            <p:cNvSpPr/>
            <p:nvPr/>
          </p:nvSpPr>
          <p:spPr>
            <a:xfrm>
              <a:off x="3532175" y="3102425"/>
              <a:ext cx="844500" cy="1734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26"/>
            <p:cNvSpPr/>
            <p:nvPr/>
          </p:nvSpPr>
          <p:spPr>
            <a:xfrm>
              <a:off x="6133425" y="3097325"/>
              <a:ext cx="867600" cy="1836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26"/>
            <p:cNvSpPr/>
            <p:nvPr/>
          </p:nvSpPr>
          <p:spPr>
            <a:xfrm>
              <a:off x="3532175" y="1908375"/>
              <a:ext cx="949200" cy="3267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26"/>
            <p:cNvSpPr/>
            <p:nvPr/>
          </p:nvSpPr>
          <p:spPr>
            <a:xfrm>
              <a:off x="3532175" y="4612800"/>
              <a:ext cx="949200" cy="2559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4" name="Google Shape;194;p26"/>
          <p:cNvSpPr txBox="1"/>
          <p:nvPr/>
        </p:nvSpPr>
        <p:spPr>
          <a:xfrm>
            <a:off x="564375" y="2190750"/>
            <a:ext cx="2063700" cy="17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 sz="13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Signaling </a:t>
            </a:r>
            <a:endParaRPr sz="13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 sz="13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Port</a:t>
            </a:r>
            <a:endParaRPr sz="13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 sz="13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Protocol</a:t>
            </a:r>
            <a:endParaRPr sz="13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11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 sz="13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Media</a:t>
            </a:r>
            <a:endParaRPr sz="13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=&gt; Based on vendor’s interconnection form.</a:t>
            </a:r>
            <a:endParaRPr sz="13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5" name="Google Shape;195;p26"/>
          <p:cNvSpPr txBox="1"/>
          <p:nvPr/>
        </p:nvSpPr>
        <p:spPr>
          <a:xfrm>
            <a:off x="326700" y="3742000"/>
            <a:ext cx="3213900" cy="12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NOTES: </a:t>
            </a:r>
            <a:endParaRPr b="1" i="1" sz="12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Lato"/>
              <a:buChar char="★"/>
            </a:pPr>
            <a:r>
              <a:rPr i="1" lang="en" sz="12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The media port allows 10000-65000</a:t>
            </a:r>
            <a:endParaRPr i="1" sz="12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Lato"/>
              <a:buChar char="★"/>
            </a:pPr>
            <a:r>
              <a:rPr i="1" lang="en" sz="12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The Trunk’s name should be a unique capital name</a:t>
            </a:r>
            <a:endParaRPr i="1" sz="12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Lato"/>
              <a:buChar char="★"/>
            </a:pPr>
            <a:r>
              <a:rPr i="1" lang="en" sz="12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The profile‘s name should be a unique non-capital name</a:t>
            </a:r>
            <a:endParaRPr b="1" i="1" sz="12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7"/>
          <p:cNvSpPr txBox="1"/>
          <p:nvPr>
            <p:ph type="title"/>
          </p:nvPr>
        </p:nvSpPr>
        <p:spPr>
          <a:xfrm>
            <a:off x="174300" y="712450"/>
            <a:ext cx="32139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Step 2:  Create Trunk</a:t>
            </a:r>
            <a:endParaRPr sz="2400"/>
          </a:p>
        </p:txBody>
      </p:sp>
      <p:sp>
        <p:nvSpPr>
          <p:cNvPr id="201" name="Google Shape;201;p27"/>
          <p:cNvSpPr txBox="1"/>
          <p:nvPr/>
        </p:nvSpPr>
        <p:spPr>
          <a:xfrm>
            <a:off x="375700" y="1715850"/>
            <a:ext cx="35973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4. Create outgoing and incoming trunk </a:t>
            </a:r>
            <a:r>
              <a:rPr b="1" i="1"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(based on set codec, capacity, translation)</a:t>
            </a:r>
            <a:endParaRPr b="1" i="1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2" name="Google Shape;202;p27"/>
          <p:cNvSpPr txBox="1"/>
          <p:nvPr/>
        </p:nvSpPr>
        <p:spPr>
          <a:xfrm>
            <a:off x="306200" y="2571750"/>
            <a:ext cx="3597300" cy="17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 sz="13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Interface details table: Provide the detail IP Addresses of the Edge Server</a:t>
            </a:r>
            <a:endParaRPr sz="13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03" name="Google Shape;203;p27"/>
          <p:cNvPicPr preferRelativeResize="0"/>
          <p:nvPr/>
        </p:nvPicPr>
        <p:blipFill rotWithShape="1">
          <a:blip r:embed="rId3">
            <a:alphaModFix/>
          </a:blip>
          <a:srcRect b="56726" l="46190" r="0" t="0"/>
          <a:stretch/>
        </p:blipFill>
        <p:spPr>
          <a:xfrm>
            <a:off x="4299900" y="1614323"/>
            <a:ext cx="4258399" cy="26636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8"/>
          <p:cNvSpPr txBox="1"/>
          <p:nvPr>
            <p:ph type="title"/>
          </p:nvPr>
        </p:nvSpPr>
        <p:spPr>
          <a:xfrm>
            <a:off x="347225" y="1573375"/>
            <a:ext cx="3138000" cy="156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Step 3:  C</a:t>
            </a:r>
            <a:r>
              <a:rPr lang="en" sz="2400"/>
              <a:t>onfigure routing rule for Edge Server</a:t>
            </a:r>
            <a:endParaRPr sz="2400"/>
          </a:p>
        </p:txBody>
      </p:sp>
      <p:sp>
        <p:nvSpPr>
          <p:cNvPr id="209" name="Google Shape;209;p28"/>
          <p:cNvSpPr txBox="1"/>
          <p:nvPr/>
        </p:nvSpPr>
        <p:spPr>
          <a:xfrm>
            <a:off x="504050" y="3284563"/>
            <a:ext cx="2772000" cy="6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DNIS: as always</a:t>
            </a:r>
            <a:endParaRPr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CLID: optional</a:t>
            </a:r>
            <a:endParaRPr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10" name="Google Shape;210;p28"/>
          <p:cNvGrpSpPr/>
          <p:nvPr/>
        </p:nvGrpSpPr>
        <p:grpSpPr>
          <a:xfrm>
            <a:off x="3276050" y="1684675"/>
            <a:ext cx="5706099" cy="3039500"/>
            <a:chOff x="3285500" y="1400050"/>
            <a:chExt cx="5706099" cy="3039500"/>
          </a:xfrm>
        </p:grpSpPr>
        <p:grpSp>
          <p:nvGrpSpPr>
            <p:cNvPr id="211" name="Google Shape;211;p28"/>
            <p:cNvGrpSpPr/>
            <p:nvPr/>
          </p:nvGrpSpPr>
          <p:grpSpPr>
            <a:xfrm>
              <a:off x="3285500" y="1400050"/>
              <a:ext cx="5706099" cy="3039500"/>
              <a:chOff x="3285500" y="1400050"/>
              <a:chExt cx="5706099" cy="3039500"/>
            </a:xfrm>
          </p:grpSpPr>
          <p:pic>
            <p:nvPicPr>
              <p:cNvPr id="212" name="Google Shape;212;p28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3285500" y="1400050"/>
                <a:ext cx="5706099" cy="3039500"/>
              </a:xfrm>
              <a:prstGeom prst="rect">
                <a:avLst/>
              </a:prstGeom>
              <a:noFill/>
              <a:ln cap="flat" cmpd="sng" w="9525">
                <a:solidFill>
                  <a:schemeClr val="dk2"/>
                </a:solidFill>
                <a:prstDash val="dot"/>
                <a:round/>
                <a:headEnd len="sm" w="sm" type="none"/>
                <a:tailEnd len="sm" w="sm" type="none"/>
              </a:ln>
            </p:spPr>
          </p:pic>
          <p:sp>
            <p:nvSpPr>
              <p:cNvPr id="213" name="Google Shape;213;p28"/>
              <p:cNvSpPr/>
              <p:nvPr/>
            </p:nvSpPr>
            <p:spPr>
              <a:xfrm>
                <a:off x="4330650" y="1400050"/>
                <a:ext cx="482700" cy="147900"/>
              </a:xfrm>
              <a:prstGeom prst="rect">
                <a:avLst/>
              </a:prstGeom>
              <a:noFill/>
              <a:ln cap="flat" cmpd="sng" w="19050">
                <a:solidFill>
                  <a:srgbClr val="FF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4" name="Google Shape;214;p28"/>
              <p:cNvSpPr/>
              <p:nvPr/>
            </p:nvSpPr>
            <p:spPr>
              <a:xfrm>
                <a:off x="4305975" y="1648175"/>
                <a:ext cx="345000" cy="147900"/>
              </a:xfrm>
              <a:prstGeom prst="rect">
                <a:avLst/>
              </a:prstGeom>
              <a:noFill/>
              <a:ln cap="flat" cmpd="sng" w="9525">
                <a:solidFill>
                  <a:srgbClr val="FF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15" name="Google Shape;215;p28"/>
            <p:cNvSpPr/>
            <p:nvPr/>
          </p:nvSpPr>
          <p:spPr>
            <a:xfrm>
              <a:off x="4936575" y="1645525"/>
              <a:ext cx="285600" cy="160800"/>
            </a:xfrm>
            <a:prstGeom prst="rect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9"/>
          <p:cNvSpPr txBox="1"/>
          <p:nvPr>
            <p:ph type="title"/>
          </p:nvPr>
        </p:nvSpPr>
        <p:spPr>
          <a:xfrm>
            <a:off x="351650" y="581800"/>
            <a:ext cx="7944900" cy="6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Step 3:  Configure routing rule for Edge Server</a:t>
            </a:r>
            <a:endParaRPr sz="2400"/>
          </a:p>
        </p:txBody>
      </p:sp>
      <p:sp>
        <p:nvSpPr>
          <p:cNvPr id="221" name="Google Shape;221;p29"/>
          <p:cNvSpPr txBox="1"/>
          <p:nvPr/>
        </p:nvSpPr>
        <p:spPr>
          <a:xfrm>
            <a:off x="-91100" y="1268498"/>
            <a:ext cx="2772000" cy="5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032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★"/>
            </a:pPr>
            <a:r>
              <a:rPr b="1"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Routing rule for DNIS</a:t>
            </a:r>
            <a:endParaRPr b="1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2" name="Google Shape;222;p29"/>
          <p:cNvSpPr txBox="1"/>
          <p:nvPr/>
        </p:nvSpPr>
        <p:spPr>
          <a:xfrm>
            <a:off x="-99300" y="1552250"/>
            <a:ext cx="6847800" cy="35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DNIS: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prefix that will be applied for this rule.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Matching:</a:t>
            </a:r>
            <a:endParaRPr b="1"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184150" lvl="0" marL="7429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➢"/>
            </a:pPr>
            <a:r>
              <a:rPr b="1" i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Longest prefix matching: 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The longest prefix matching criteria applies while each step is performed. At each step, if multiple matches are found, the one with the longest explicit match is chosen. </a:t>
            </a:r>
            <a:b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(e.g, DNIS: 84 234xx -&gt; match)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184150" lvl="0" marL="7429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➢"/>
            </a:pPr>
            <a:r>
              <a:rPr b="1" i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Exactly matching: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The server will look up the exact pattern. </a:t>
            </a:r>
            <a:b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(e.g, DNIS: 84 234xx -&gt; not match ; DNIS: 84 -&gt; match)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Type Peer:</a:t>
            </a:r>
            <a:endParaRPr b="1"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184150" lvl="0" marL="7429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➢"/>
            </a:pPr>
            <a:r>
              <a:rPr b="1" i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Default:</a:t>
            </a: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after the DNIS matched, the call will be distributed to the relevant trunks based on configured load balancing. 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184150" lvl="0" marL="7429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➢"/>
            </a:pPr>
            <a:r>
              <a:rPr b="1" i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Jump to CLID: 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after the DNIS matched, system will go to the routing rule of CLID to continue checking.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Primary route/secondary route: 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the call will be routed randomly to the assigned outgoing trunks.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Load: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distribute the call to the primary peer and the secondary peer based on the set percentage.</a:t>
            </a:r>
            <a:endParaRPr sz="1100">
              <a:solidFill>
                <a:srgbClr val="58585B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2" marL="1143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B"/>
              </a:buClr>
              <a:buSzPts val="1100"/>
              <a:buFont typeface="Lato"/>
              <a:buChar char="■"/>
            </a:pPr>
            <a:r>
              <a:rPr lang="en" sz="1100">
                <a:solidFill>
                  <a:srgbClr val="58585B"/>
                </a:solidFill>
                <a:latin typeface="Lato"/>
                <a:ea typeface="Lato"/>
                <a:cs typeface="Lato"/>
                <a:sym typeface="Lato"/>
              </a:rPr>
              <a:t>100 &gt;  100% Primary - 0% Secondary</a:t>
            </a:r>
            <a:endParaRPr sz="1100">
              <a:solidFill>
                <a:srgbClr val="58585B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2" marL="1143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B"/>
              </a:buClr>
              <a:buSzPts val="1100"/>
              <a:buFont typeface="Lato"/>
              <a:buChar char="■"/>
            </a:pPr>
            <a:r>
              <a:rPr lang="en" sz="1100">
                <a:solidFill>
                  <a:srgbClr val="58585B"/>
                </a:solidFill>
                <a:latin typeface="Lato"/>
                <a:ea typeface="Lato"/>
                <a:cs typeface="Lato"/>
                <a:sym typeface="Lato"/>
              </a:rPr>
              <a:t>50 &gt;  50% Primary - 50% Secondary</a:t>
            </a:r>
            <a:endParaRPr sz="1100">
              <a:solidFill>
                <a:srgbClr val="58585B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2" marL="1143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B"/>
              </a:buClr>
              <a:buSzPts val="1100"/>
              <a:buFont typeface="Lato"/>
              <a:buChar char="■"/>
            </a:pPr>
            <a:r>
              <a:rPr lang="en" sz="1100">
                <a:solidFill>
                  <a:srgbClr val="58585B"/>
                </a:solidFill>
                <a:latin typeface="Lato"/>
                <a:ea typeface="Lato"/>
                <a:cs typeface="Lato"/>
                <a:sym typeface="Lato"/>
              </a:rPr>
              <a:t>0 &gt;  0% Primary - 100% Secondary 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23" name="Google Shape;223;p29"/>
          <p:cNvPicPr preferRelativeResize="0"/>
          <p:nvPr/>
        </p:nvPicPr>
        <p:blipFill rotWithShape="1">
          <a:blip r:embed="rId3">
            <a:alphaModFix/>
          </a:blip>
          <a:srcRect b="3654" l="1902" r="4813" t="4762"/>
          <a:stretch/>
        </p:blipFill>
        <p:spPr>
          <a:xfrm>
            <a:off x="6748500" y="1510275"/>
            <a:ext cx="2244075" cy="2134522"/>
          </a:xfrm>
          <a:prstGeom prst="rect">
            <a:avLst/>
          </a:prstGeom>
          <a:noFill/>
          <a:ln cap="flat" cmpd="sng" w="9525">
            <a:solidFill>
              <a:srgbClr val="666666"/>
            </a:solidFill>
            <a:prstDash val="dot"/>
            <a:round/>
            <a:headEnd len="sm" w="sm" type="none"/>
            <a:tailEnd len="sm" w="sm" type="none"/>
          </a:ln>
        </p:spPr>
      </p:pic>
      <p:pic>
        <p:nvPicPr>
          <p:cNvPr id="224" name="Google Shape;224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48500" y="3758489"/>
            <a:ext cx="2244076" cy="1050773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0"/>
          <p:cNvSpPr txBox="1"/>
          <p:nvPr/>
        </p:nvSpPr>
        <p:spPr>
          <a:xfrm>
            <a:off x="-91100" y="1268498"/>
            <a:ext cx="2772000" cy="5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032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★"/>
            </a:pPr>
            <a:r>
              <a:rPr b="1" lang="en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Routing rule for CLID</a:t>
            </a:r>
            <a:endParaRPr b="1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0" name="Google Shape;230;p30"/>
          <p:cNvSpPr txBox="1"/>
          <p:nvPr/>
        </p:nvSpPr>
        <p:spPr>
          <a:xfrm>
            <a:off x="213350" y="1602350"/>
            <a:ext cx="5787300" cy="34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Tag</a:t>
            </a: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Name for the rule. It is used when we want to filer route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CLID: 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the prefix that will be applied for this rule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Matching:</a:t>
            </a:r>
            <a:endParaRPr b="1"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184150" lvl="0" marL="7429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➢"/>
            </a:pPr>
            <a:r>
              <a:rPr b="1" i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Longest prefix matching: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The longest prefix matching criteria apply while each step is performed. At each step, if multiple matches are found, the one with the longest explicit match is chosen. 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(e.g, CLID: 84 93xxx -&gt; match)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184150" lvl="0" marL="7429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➢"/>
            </a:pPr>
            <a:r>
              <a:rPr b="1" i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Exactly matching: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The server will lookup the exact pattern.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7429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(e.g, CLID: 84 93xxx -&gt; not match ; CLID: 8493 -&gt; match)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Primary route/secondary route: 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the call will be routed randomly to the assigned trunks.</a:t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2413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Lato"/>
              <a:buChar char="●"/>
            </a:pPr>
            <a:r>
              <a:rPr b="1"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Load: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 distribute the call to the primary peer and the secondary pee</a:t>
            </a:r>
            <a:r>
              <a:rPr lang="en" sz="1100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r based on the set percentage.</a:t>
            </a:r>
            <a:endParaRPr sz="1100">
              <a:solidFill>
                <a:srgbClr val="58585B"/>
              </a:solidFill>
              <a:highlight>
                <a:schemeClr val="lt1"/>
              </a:highlight>
              <a:latin typeface="Lato"/>
              <a:ea typeface="Lato"/>
              <a:cs typeface="Lato"/>
              <a:sym typeface="Lato"/>
            </a:endParaRPr>
          </a:p>
          <a:p>
            <a:pPr indent="-29527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B"/>
              </a:buClr>
              <a:buSzPts val="1050"/>
              <a:buFont typeface="Lato"/>
              <a:buChar char="○"/>
            </a:pPr>
            <a:r>
              <a:rPr lang="en" sz="1050">
                <a:solidFill>
                  <a:srgbClr val="58585B"/>
                </a:solidFill>
                <a:latin typeface="Lato"/>
                <a:ea typeface="Lato"/>
                <a:cs typeface="Lato"/>
                <a:sym typeface="Lato"/>
              </a:rPr>
              <a:t>100 &gt;  100% Primary - 0% Secondary</a:t>
            </a:r>
            <a:endParaRPr sz="1050">
              <a:solidFill>
                <a:srgbClr val="58585B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527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B"/>
              </a:buClr>
              <a:buSzPts val="1050"/>
              <a:buFont typeface="Lato"/>
              <a:buChar char="○"/>
            </a:pPr>
            <a:r>
              <a:rPr lang="en" sz="1050">
                <a:solidFill>
                  <a:srgbClr val="58585B"/>
                </a:solidFill>
                <a:latin typeface="Lato"/>
                <a:ea typeface="Lato"/>
                <a:cs typeface="Lato"/>
                <a:sym typeface="Lato"/>
              </a:rPr>
              <a:t>50 &gt;  50% Primary - 50% Secondary</a:t>
            </a:r>
            <a:endParaRPr sz="1050">
              <a:solidFill>
                <a:srgbClr val="58585B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527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B"/>
              </a:buClr>
              <a:buSzPts val="1050"/>
              <a:buFont typeface="Lato"/>
              <a:buChar char="○"/>
            </a:pPr>
            <a:r>
              <a:rPr lang="en" sz="1050">
                <a:solidFill>
                  <a:srgbClr val="58585B"/>
                </a:solidFill>
                <a:latin typeface="Lato"/>
                <a:ea typeface="Lato"/>
                <a:cs typeface="Lato"/>
                <a:sym typeface="Lato"/>
              </a:rPr>
              <a:t>0 &gt;  0% Primary - 100% Secondary </a:t>
            </a:r>
            <a:endParaRPr sz="1100">
              <a:solidFill>
                <a:srgbClr val="58585B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1" name="Google Shape;231;p30"/>
          <p:cNvSpPr txBox="1"/>
          <p:nvPr>
            <p:ph type="title"/>
          </p:nvPr>
        </p:nvSpPr>
        <p:spPr>
          <a:xfrm>
            <a:off x="351650" y="581800"/>
            <a:ext cx="7944900" cy="6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Step 3:  Configure routing rule for Edge Server</a:t>
            </a:r>
            <a:endParaRPr sz="2400"/>
          </a:p>
        </p:txBody>
      </p:sp>
      <p:pic>
        <p:nvPicPr>
          <p:cNvPr id="232" name="Google Shape;23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78237" y="1807002"/>
            <a:ext cx="2772000" cy="2293446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1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</a:t>
            </a:r>
            <a:endParaRPr/>
          </a:p>
        </p:txBody>
      </p:sp>
      <p:sp>
        <p:nvSpPr>
          <p:cNvPr id="238" name="Google Shape;238;p31"/>
          <p:cNvSpPr txBox="1"/>
          <p:nvPr/>
        </p:nvSpPr>
        <p:spPr>
          <a:xfrm>
            <a:off x="5174225" y="1352625"/>
            <a:ext cx="3374400" cy="30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3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For comments and feedbacks please contact academy@b3networks.com</a:t>
            </a:r>
            <a:r>
              <a:rPr lang="en" sz="10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0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39" name="Google Shape;239;p31"/>
          <p:cNvPicPr preferRelativeResize="0"/>
          <p:nvPr/>
        </p:nvPicPr>
        <p:blipFill rotWithShape="1">
          <a:blip r:embed="rId3">
            <a:alphaModFix/>
          </a:blip>
          <a:srcRect b="18449" l="9745" r="9583" t="25094"/>
          <a:stretch/>
        </p:blipFill>
        <p:spPr>
          <a:xfrm>
            <a:off x="6062187" y="3429000"/>
            <a:ext cx="1598475" cy="681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What’s in it for me?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This product document will cover:</a:t>
            </a:r>
            <a:endParaRPr sz="1600"/>
          </a:p>
          <a:p>
            <a:pPr indent="-330200" lvl="0" marL="457200" rtl="0" algn="just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Introduction to the Edge Server</a:t>
            </a:r>
            <a:endParaRPr sz="1600"/>
          </a:p>
          <a:p>
            <a:pPr indent="-3302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User Personas &amp; Use cases</a:t>
            </a:r>
            <a:endParaRPr sz="1600"/>
          </a:p>
          <a:p>
            <a:pPr indent="-3302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User guide</a:t>
            </a: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729450" y="15472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</a:t>
            </a:r>
            <a:r>
              <a:rPr lang="en"/>
              <a:t>should attend this training session</a:t>
            </a:r>
            <a:r>
              <a:rPr lang="en"/>
              <a:t>?</a:t>
            </a:r>
            <a:endParaRPr/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902250" y="2327875"/>
            <a:ext cx="73431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This product document is catered for Enterprises - Partners that are keen on understanding what and how the Vendor Edge Server works.</a:t>
            </a:r>
            <a:endParaRPr sz="1600"/>
          </a:p>
          <a:p>
            <a:pPr indent="0" lvl="0" marL="0" rtl="0" algn="just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C232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title"/>
          </p:nvPr>
        </p:nvSpPr>
        <p:spPr>
          <a:xfrm>
            <a:off x="729450" y="20082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Product Introduction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7" name="Google Shape;10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75575" y="1917225"/>
            <a:ext cx="878325" cy="878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58400" y="2882675"/>
            <a:ext cx="5652100" cy="226082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7"/>
          <p:cNvSpPr txBox="1"/>
          <p:nvPr>
            <p:ph type="title"/>
          </p:nvPr>
        </p:nvSpPr>
        <p:spPr>
          <a:xfrm>
            <a:off x="450450" y="127162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Vendor Edge Server?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450450" y="1763700"/>
            <a:ext cx="8177100" cy="16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 controls how calls are started, conducted, and terminated – and all the necessary media streams to allow calls to occur. The Edge Server will act as a firewall ensuring every call occurs properly and is protected along the way to its destination. </a:t>
            </a:r>
            <a:r>
              <a:rPr lang="en"/>
              <a:t>Vendor Edge Server is like the Session Border Controller that manages the call routing from the vendors to the B3’s network at the border.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729450" y="14710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choose</a:t>
            </a:r>
            <a:r>
              <a:rPr lang="en"/>
              <a:t> Vendor Edge Server?</a:t>
            </a:r>
            <a:endParaRPr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1025425" y="2186950"/>
            <a:ext cx="7688700" cy="28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Reduce </a:t>
            </a:r>
            <a:r>
              <a:rPr lang="en" sz="1400"/>
              <a:t>maintenance</a:t>
            </a:r>
            <a:r>
              <a:rPr lang="en" sz="1400"/>
              <a:t> cost</a:t>
            </a:r>
            <a:endParaRPr sz="1400"/>
          </a:p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Easy to manage</a:t>
            </a:r>
            <a:endParaRPr sz="1400"/>
          </a:p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All products - 1 provider</a:t>
            </a:r>
            <a:endParaRPr sz="1400"/>
          </a:p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Quickly support</a:t>
            </a:r>
            <a:endParaRPr sz="1400"/>
          </a:p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The initiative in all situations</a:t>
            </a:r>
            <a:endParaRPr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/>
        </p:nvSpPr>
        <p:spPr>
          <a:xfrm>
            <a:off x="127125" y="1719925"/>
            <a:ext cx="3586500" cy="28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96850" lvl="0" marL="457200" rtl="0" algn="just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Voice Vendor Interconnections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1" marL="7429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○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Trunk Type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2" marL="10287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Inbound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2" marL="10287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Outbound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1" marL="74295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○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Trunk Setting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2" marL="10287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Support SIP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2" marL="10287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IP Authentication (Peering)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2" marL="10287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Supports CLID and DNIS Transformation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2" marL="10287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Supports G729, G711U, G711A. 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2" marL="10287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Supports DTMF RFC2833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254000" lvl="2" marL="10287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Concurrent calls limit by Routes.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6" name="Google Shape;126;p19"/>
          <p:cNvSpPr txBox="1"/>
          <p:nvPr/>
        </p:nvSpPr>
        <p:spPr>
          <a:xfrm>
            <a:off x="4098400" y="1719925"/>
            <a:ext cx="47196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1" marL="914400" rtl="0" algn="just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○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Routing is using existing B3 Routing logic &amp; based on 2 factors: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11150" lvl="2" marL="13716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DNIS: Dialed Number Identification Service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11150" lvl="2" marL="13716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■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CLID: Calling Line Identification 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11150" lvl="1" marL="9144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○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Manipulation - Translation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11150" lvl="1" marL="9144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○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Load Balancing: distribute the call 50% to the primary peer and 50% for the secondary peer.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11150" lvl="1" marL="9144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○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Audit history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11150" lvl="1" marL="9144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○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Able to support vendor reconciliation. </a:t>
            </a:r>
            <a:endParaRPr sz="1300">
              <a:solidFill>
                <a:srgbClr val="666666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11150" lvl="1" marL="9144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○"/>
            </a:pPr>
            <a:r>
              <a:rPr lang="en" sz="1300">
                <a:solidFill>
                  <a:srgbClr val="666666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SIP logs for the calls</a:t>
            </a:r>
            <a:endParaRPr sz="15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7" name="Google Shape;127;p19"/>
          <p:cNvSpPr txBox="1"/>
          <p:nvPr>
            <p:ph type="title"/>
          </p:nvPr>
        </p:nvSpPr>
        <p:spPr>
          <a:xfrm>
            <a:off x="727650" y="133840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Functional Spec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User Guide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1"/>
          <p:cNvSpPr txBox="1"/>
          <p:nvPr>
            <p:ph type="title"/>
          </p:nvPr>
        </p:nvSpPr>
        <p:spPr>
          <a:xfrm>
            <a:off x="439625" y="140030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Connect B3Networks  -  Edge Server  -  Vendors</a:t>
            </a:r>
            <a:endParaRPr/>
          </a:p>
        </p:txBody>
      </p:sp>
      <p:sp>
        <p:nvSpPr>
          <p:cNvPr id="138" name="Google Shape;138;p21"/>
          <p:cNvSpPr txBox="1"/>
          <p:nvPr/>
        </p:nvSpPr>
        <p:spPr>
          <a:xfrm>
            <a:off x="711575" y="2070650"/>
            <a:ext cx="7861200" cy="28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35000"/>
              </a:lnSpc>
              <a:spcBef>
                <a:spcPts val="120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Lato"/>
              <a:buChar char="●"/>
            </a:pPr>
            <a:r>
              <a:rPr b="1" lang="en" sz="1250">
                <a:solidFill>
                  <a:srgbClr val="333333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Step 1: Get some basic settings ready before creating a trunk:</a:t>
            </a:r>
            <a:endParaRPr b="1" sz="125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Lato"/>
              <a:buChar char="○"/>
            </a:pPr>
            <a:r>
              <a:rPr lang="en" sz="1250">
                <a:solidFill>
                  <a:srgbClr val="049CDB"/>
                </a:solidFill>
                <a:highlight>
                  <a:srgbClr val="FFFFFF"/>
                </a:highlight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Codec:  G711A (PCMA) / G711U (PCMU) / G729</a:t>
            </a:r>
            <a:endParaRPr sz="1250">
              <a:solidFill>
                <a:srgbClr val="049CDB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Lato"/>
              <a:buChar char="○"/>
            </a:pPr>
            <a:r>
              <a:rPr lang="en" sz="1250">
                <a:solidFill>
                  <a:srgbClr val="049CDB"/>
                </a:solidFill>
                <a:highlight>
                  <a:srgbClr val="FFFFFF"/>
                </a:highlight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Capacity:  number of CPS, concurrent call </a:t>
            </a:r>
            <a:endParaRPr sz="1250">
              <a:solidFill>
                <a:srgbClr val="049CDB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Lato"/>
              <a:buChar char="○"/>
            </a:pPr>
            <a:r>
              <a:rPr lang="en" sz="1250">
                <a:solidFill>
                  <a:srgbClr val="049CDB"/>
                </a:solidFill>
                <a:highlight>
                  <a:srgbClr val="FFFFFF"/>
                </a:highlight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Translation Rule </a:t>
            </a:r>
            <a:r>
              <a:rPr lang="en" sz="1250">
                <a:solidFill>
                  <a:srgbClr val="333333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(optional)</a:t>
            </a:r>
            <a:endParaRPr sz="125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Lato"/>
              <a:buChar char="○"/>
            </a:pPr>
            <a:r>
              <a:rPr lang="en" sz="1250">
                <a:solidFill>
                  <a:srgbClr val="049CDB"/>
                </a:solidFill>
                <a:highlight>
                  <a:srgbClr val="FFFFFF"/>
                </a:highlight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Manipulation</a:t>
            </a:r>
            <a:r>
              <a:rPr lang="en" sz="1250">
                <a:solidFill>
                  <a:srgbClr val="333333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 (optional)</a:t>
            </a:r>
            <a:endParaRPr sz="1250">
              <a:solidFill>
                <a:srgbClr val="FFFFFF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Lato"/>
              <a:buChar char="●"/>
            </a:pPr>
            <a:r>
              <a:rPr b="1" lang="en" sz="1250">
                <a:solidFill>
                  <a:srgbClr val="333333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Step 2:  </a:t>
            </a:r>
            <a:r>
              <a:rPr b="1" lang="en" sz="1250">
                <a:solidFill>
                  <a:srgbClr val="049CDB"/>
                </a:solidFill>
                <a:highlight>
                  <a:srgbClr val="FFFFFF"/>
                </a:highlight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Create 2 Trunks (Inbound &amp; Outbound)</a:t>
            </a:r>
            <a:r>
              <a:rPr b="1" lang="en" sz="1250">
                <a:solidFill>
                  <a:srgbClr val="333333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 for your vendors based on their interconnection form</a:t>
            </a:r>
            <a:endParaRPr b="1" sz="125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Lato"/>
              <a:buChar char="●"/>
            </a:pPr>
            <a:r>
              <a:rPr b="1" lang="en" sz="1250">
                <a:solidFill>
                  <a:srgbClr val="333333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Step 3:  </a:t>
            </a:r>
            <a:r>
              <a:rPr b="1" lang="en" sz="1250">
                <a:solidFill>
                  <a:srgbClr val="049CDB"/>
                </a:solidFill>
                <a:highlight>
                  <a:srgbClr val="FFFFFF"/>
                </a:highlight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Configure routing plan</a:t>
            </a:r>
            <a:r>
              <a:rPr b="1" lang="en" sz="1250">
                <a:solidFill>
                  <a:srgbClr val="333333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 for your Edge Server:</a:t>
            </a:r>
            <a:endParaRPr b="1" sz="125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Lato"/>
              <a:buChar char="○"/>
            </a:pPr>
            <a:r>
              <a:rPr lang="en" sz="1250">
                <a:solidFill>
                  <a:srgbClr val="333333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DNIS routing (required)</a:t>
            </a:r>
            <a:endParaRPr sz="1250">
              <a:solidFill>
                <a:srgbClr val="333333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Lato"/>
              <a:buChar char="○"/>
            </a:pPr>
            <a:r>
              <a:rPr lang="en" sz="1250">
                <a:solidFill>
                  <a:srgbClr val="333333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CLID routing (optional)</a:t>
            </a:r>
            <a:endParaRPr b="1" sz="1600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