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</p:sldIdLst>
  <p:sldSz cy="6858000" cx="9144000"/>
  <p:notesSz cx="6735750" cy="98663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665">
          <p15:clr>
            <a:srgbClr val="A4A3A4"/>
          </p15:clr>
        </p15:guide>
        <p15:guide id="3" orient="horz" pos="102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665"/>
        <p:guide pos="102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slide" Target="slides/slide72.xml"/><Relationship Id="rId32" Type="http://schemas.openxmlformats.org/officeDocument/2006/relationships/slide" Target="slides/slide27.xml"/><Relationship Id="rId76" Type="http://schemas.openxmlformats.org/officeDocument/2006/relationships/slide" Target="slides/slide71.xml"/><Relationship Id="rId35" Type="http://schemas.openxmlformats.org/officeDocument/2006/relationships/slide" Target="slides/slide30.xml"/><Relationship Id="rId79" Type="http://schemas.openxmlformats.org/officeDocument/2006/relationships/slide" Target="slides/slide74.xml"/><Relationship Id="rId34" Type="http://schemas.openxmlformats.org/officeDocument/2006/relationships/slide" Target="slides/slide29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18831" cy="495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400" lIns="90800" spcFirstLastPara="1" rIns="90800" wrap="square" tIns="454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15373" y="0"/>
            <a:ext cx="2918831" cy="495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400" lIns="90800" spcFirstLastPara="1" rIns="90800" wrap="square" tIns="454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400" lIns="90800" spcFirstLastPara="1" rIns="90800" wrap="square" tIns="454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anchorCtr="0" anchor="b" bIns="45400" lIns="90800" spcFirstLastPara="1" rIns="90800" wrap="square" tIns="454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9f5e398d88_2_0:notes"/>
          <p:cNvSpPr/>
          <p:nvPr>
            <p:ph idx="2" type="sldImg"/>
          </p:nvPr>
        </p:nvSpPr>
        <p:spPr>
          <a:xfrm>
            <a:off x="1147763" y="1231900"/>
            <a:ext cx="4440300" cy="3332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9f5e398d88_2_0:notes"/>
          <p:cNvSpPr txBox="1"/>
          <p:nvPr>
            <p:ph idx="1" type="body"/>
          </p:nvPr>
        </p:nvSpPr>
        <p:spPr>
          <a:xfrm>
            <a:off x="673577" y="4748164"/>
            <a:ext cx="5388600" cy="388500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g39f5e398d88_2_0:notes"/>
          <p:cNvSpPr txBox="1"/>
          <p:nvPr>
            <p:ph idx="12" type="sldNum"/>
          </p:nvPr>
        </p:nvSpPr>
        <p:spPr>
          <a:xfrm>
            <a:off x="3815373" y="9371287"/>
            <a:ext cx="2918700" cy="495000"/>
          </a:xfrm>
          <a:prstGeom prst="rect">
            <a:avLst/>
          </a:prstGeom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4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5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6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6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7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7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9f863f5e98_56_5:notes"/>
          <p:cNvSpPr/>
          <p:nvPr>
            <p:ph idx="2" type="sldImg"/>
          </p:nvPr>
        </p:nvSpPr>
        <p:spPr>
          <a:xfrm>
            <a:off x="1147763" y="1231900"/>
            <a:ext cx="4440300" cy="3332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9f863f5e98_56_5:notes"/>
          <p:cNvSpPr txBox="1"/>
          <p:nvPr>
            <p:ph idx="1" type="body"/>
          </p:nvPr>
        </p:nvSpPr>
        <p:spPr>
          <a:xfrm>
            <a:off x="673577" y="4748164"/>
            <a:ext cx="5388600" cy="388500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g39f863f5e98_56_5:notes"/>
          <p:cNvSpPr txBox="1"/>
          <p:nvPr>
            <p:ph idx="12" type="sldNum"/>
          </p:nvPr>
        </p:nvSpPr>
        <p:spPr>
          <a:xfrm>
            <a:off x="3815373" y="9371287"/>
            <a:ext cx="2918700" cy="495000"/>
          </a:xfrm>
          <a:prstGeom prst="rect">
            <a:avLst/>
          </a:prstGeom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8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8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9f22d4cb19_299_0:notes"/>
          <p:cNvSpPr/>
          <p:nvPr>
            <p:ph idx="2" type="sldImg"/>
          </p:nvPr>
        </p:nvSpPr>
        <p:spPr>
          <a:xfrm>
            <a:off x="1147763" y="1231900"/>
            <a:ext cx="4440300" cy="3332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9f22d4cb19_299_0:notes"/>
          <p:cNvSpPr txBox="1"/>
          <p:nvPr>
            <p:ph idx="1" type="body"/>
          </p:nvPr>
        </p:nvSpPr>
        <p:spPr>
          <a:xfrm>
            <a:off x="673577" y="4748164"/>
            <a:ext cx="5388600" cy="388500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g39f22d4cb19_299_0:notes"/>
          <p:cNvSpPr txBox="1"/>
          <p:nvPr>
            <p:ph idx="12" type="sldNum"/>
          </p:nvPr>
        </p:nvSpPr>
        <p:spPr>
          <a:xfrm>
            <a:off x="3815373" y="9371287"/>
            <a:ext cx="2918700" cy="495000"/>
          </a:xfrm>
          <a:prstGeom prst="rect">
            <a:avLst/>
          </a:prstGeom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9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9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0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10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1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11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9f863f5e98_225_0:notes"/>
          <p:cNvSpPr/>
          <p:nvPr>
            <p:ph idx="2" type="sldImg"/>
          </p:nvPr>
        </p:nvSpPr>
        <p:spPr>
          <a:xfrm>
            <a:off x="1147763" y="1231900"/>
            <a:ext cx="4440300" cy="3332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9f863f5e98_225_0:notes"/>
          <p:cNvSpPr txBox="1"/>
          <p:nvPr>
            <p:ph idx="1" type="body"/>
          </p:nvPr>
        </p:nvSpPr>
        <p:spPr>
          <a:xfrm>
            <a:off x="673577" y="4748164"/>
            <a:ext cx="5388600" cy="388500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g39f863f5e98_225_0:notes"/>
          <p:cNvSpPr txBox="1"/>
          <p:nvPr>
            <p:ph idx="12" type="sldNum"/>
          </p:nvPr>
        </p:nvSpPr>
        <p:spPr>
          <a:xfrm>
            <a:off x="3815373" y="9371287"/>
            <a:ext cx="2918700" cy="495000"/>
          </a:xfrm>
          <a:prstGeom prst="rect">
            <a:avLst/>
          </a:prstGeom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2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12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3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13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4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14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5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15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6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16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7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17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8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18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9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19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0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20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1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21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9f863f5e98_207_0:notes"/>
          <p:cNvSpPr/>
          <p:nvPr>
            <p:ph idx="2" type="sldImg"/>
          </p:nvPr>
        </p:nvSpPr>
        <p:spPr>
          <a:xfrm>
            <a:off x="1147763" y="1231900"/>
            <a:ext cx="4440300" cy="3332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9f863f5e98_207_0:notes"/>
          <p:cNvSpPr txBox="1"/>
          <p:nvPr>
            <p:ph idx="1" type="body"/>
          </p:nvPr>
        </p:nvSpPr>
        <p:spPr>
          <a:xfrm>
            <a:off x="673577" y="4748164"/>
            <a:ext cx="5388600" cy="388500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g39f863f5e98_207_0:notes"/>
          <p:cNvSpPr txBox="1"/>
          <p:nvPr>
            <p:ph idx="12" type="sldNum"/>
          </p:nvPr>
        </p:nvSpPr>
        <p:spPr>
          <a:xfrm>
            <a:off x="3815373" y="9371287"/>
            <a:ext cx="2918700" cy="495000"/>
          </a:xfrm>
          <a:prstGeom prst="rect">
            <a:avLst/>
          </a:prstGeom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2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22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3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23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4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24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5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25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6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26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7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27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8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28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9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29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0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30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31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31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9f863f5e98_207_4:notes"/>
          <p:cNvSpPr/>
          <p:nvPr>
            <p:ph idx="2" type="sldImg"/>
          </p:nvPr>
        </p:nvSpPr>
        <p:spPr>
          <a:xfrm>
            <a:off x="1147763" y="1231900"/>
            <a:ext cx="4440300" cy="3332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9f863f5e98_207_4:notes"/>
          <p:cNvSpPr txBox="1"/>
          <p:nvPr>
            <p:ph idx="1" type="body"/>
          </p:nvPr>
        </p:nvSpPr>
        <p:spPr>
          <a:xfrm>
            <a:off x="673577" y="4748164"/>
            <a:ext cx="5388600" cy="388500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g39f863f5e98_207_4:notes"/>
          <p:cNvSpPr txBox="1"/>
          <p:nvPr>
            <p:ph idx="12" type="sldNum"/>
          </p:nvPr>
        </p:nvSpPr>
        <p:spPr>
          <a:xfrm>
            <a:off x="3815373" y="9371287"/>
            <a:ext cx="2918700" cy="495000"/>
          </a:xfrm>
          <a:prstGeom prst="rect">
            <a:avLst/>
          </a:prstGeom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32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32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3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33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4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34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5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35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6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36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7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37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38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p38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39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39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0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40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41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p41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9f863f5e98_207_8:notes"/>
          <p:cNvSpPr/>
          <p:nvPr>
            <p:ph idx="2" type="sldImg"/>
          </p:nvPr>
        </p:nvSpPr>
        <p:spPr>
          <a:xfrm>
            <a:off x="1147763" y="1231900"/>
            <a:ext cx="4440300" cy="3332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9f863f5e98_207_8:notes"/>
          <p:cNvSpPr txBox="1"/>
          <p:nvPr>
            <p:ph idx="1" type="body"/>
          </p:nvPr>
        </p:nvSpPr>
        <p:spPr>
          <a:xfrm>
            <a:off x="673577" y="4748164"/>
            <a:ext cx="5388600" cy="388500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g39f863f5e98_207_8:notes"/>
          <p:cNvSpPr txBox="1"/>
          <p:nvPr>
            <p:ph idx="12" type="sldNum"/>
          </p:nvPr>
        </p:nvSpPr>
        <p:spPr>
          <a:xfrm>
            <a:off x="3815373" y="9371287"/>
            <a:ext cx="2918700" cy="495000"/>
          </a:xfrm>
          <a:prstGeom prst="rect">
            <a:avLst/>
          </a:prstGeom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42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42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43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43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44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44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45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45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6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p46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47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2" name="Google Shape;602;p47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3" name="Google Shape;603;p47:notes"/>
          <p:cNvSpPr txBox="1"/>
          <p:nvPr>
            <p:ph idx="12" type="sldNum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48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2" name="Google Shape;612;p48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3" name="Google Shape;613;p48:notes"/>
          <p:cNvSpPr txBox="1"/>
          <p:nvPr>
            <p:ph idx="12" type="sldNum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49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p49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50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9" name="Google Shape;629;p50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0" name="Google Shape;630;p50:notes"/>
          <p:cNvSpPr txBox="1"/>
          <p:nvPr>
            <p:ph idx="12" type="sldNum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51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p51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9f863f5e98_207_12:notes"/>
          <p:cNvSpPr/>
          <p:nvPr>
            <p:ph idx="2" type="sldImg"/>
          </p:nvPr>
        </p:nvSpPr>
        <p:spPr>
          <a:xfrm>
            <a:off x="1147763" y="1231900"/>
            <a:ext cx="4440300" cy="3332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9f863f5e98_207_12:notes"/>
          <p:cNvSpPr txBox="1"/>
          <p:nvPr>
            <p:ph idx="1" type="body"/>
          </p:nvPr>
        </p:nvSpPr>
        <p:spPr>
          <a:xfrm>
            <a:off x="673577" y="4748164"/>
            <a:ext cx="5388600" cy="388500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g39f863f5e98_207_12:notes"/>
          <p:cNvSpPr txBox="1"/>
          <p:nvPr>
            <p:ph idx="12" type="sldNum"/>
          </p:nvPr>
        </p:nvSpPr>
        <p:spPr>
          <a:xfrm>
            <a:off x="3815373" y="9371287"/>
            <a:ext cx="2918700" cy="495000"/>
          </a:xfrm>
          <a:prstGeom prst="rect">
            <a:avLst/>
          </a:prstGeom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52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6" name="Google Shape;646;p52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53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p53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54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3" name="Google Shape;663;p54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55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3" name="Google Shape;673;p55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56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0" name="Google Shape;680;p56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57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0" name="Google Shape;690;p57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58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7" name="Google Shape;697;p58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59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7" name="Google Shape;707;p59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60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4" name="Google Shape;714;p60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61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4" name="Google Shape;724;p61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" name="Google Shape;122;p3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3:notes"/>
          <p:cNvSpPr txBox="1"/>
          <p:nvPr>
            <p:ph idx="12" type="sldNum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fr-F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62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1" name="Google Shape;731;p62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63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1" name="Google Shape;741;p63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64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8" name="Google Shape;748;p64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5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8" name="Google Shape;758;p65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66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7" name="Google Shape;767;p66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39f22d4cb19_411_0:notes"/>
          <p:cNvSpPr/>
          <p:nvPr>
            <p:ph idx="2" type="sldImg"/>
          </p:nvPr>
        </p:nvSpPr>
        <p:spPr>
          <a:xfrm>
            <a:off x="1147763" y="1231900"/>
            <a:ext cx="4440300" cy="3332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" name="Google Shape;776;g39f22d4cb19_411_0:notes"/>
          <p:cNvSpPr txBox="1"/>
          <p:nvPr>
            <p:ph idx="1" type="body"/>
          </p:nvPr>
        </p:nvSpPr>
        <p:spPr>
          <a:xfrm>
            <a:off x="673577" y="4748164"/>
            <a:ext cx="5388600" cy="388500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7" name="Google Shape;777;g39f22d4cb19_411_0:notes"/>
          <p:cNvSpPr txBox="1"/>
          <p:nvPr>
            <p:ph idx="12" type="sldNum"/>
          </p:nvPr>
        </p:nvSpPr>
        <p:spPr>
          <a:xfrm>
            <a:off x="3815373" y="9371287"/>
            <a:ext cx="2918700" cy="495000"/>
          </a:xfrm>
          <a:prstGeom prst="rect">
            <a:avLst/>
          </a:prstGeom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67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4" name="Google Shape;784;p67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9f22d4cb19_273_0:notes"/>
          <p:cNvSpPr/>
          <p:nvPr>
            <p:ph idx="2" type="sldImg"/>
          </p:nvPr>
        </p:nvSpPr>
        <p:spPr>
          <a:xfrm>
            <a:off x="1147763" y="1231900"/>
            <a:ext cx="4440300" cy="3332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" name="Google Shape;133;g39f22d4cb19_273_0:notes"/>
          <p:cNvSpPr txBox="1"/>
          <p:nvPr>
            <p:ph idx="1" type="body"/>
          </p:nvPr>
        </p:nvSpPr>
        <p:spPr>
          <a:xfrm>
            <a:off x="673577" y="4748164"/>
            <a:ext cx="5388600" cy="38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g39f22d4cb19_273_0:notes"/>
          <p:cNvSpPr txBox="1"/>
          <p:nvPr>
            <p:ph idx="12" type="sldNum"/>
          </p:nvPr>
        </p:nvSpPr>
        <p:spPr>
          <a:xfrm>
            <a:off x="3815373" y="9371287"/>
            <a:ext cx="2918700" cy="49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fr-F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9f863f5e98_56_0:notes"/>
          <p:cNvSpPr/>
          <p:nvPr>
            <p:ph idx="2" type="sldImg"/>
          </p:nvPr>
        </p:nvSpPr>
        <p:spPr>
          <a:xfrm>
            <a:off x="1147763" y="1231900"/>
            <a:ext cx="4440300" cy="3332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9f863f5e98_56_0:notes"/>
          <p:cNvSpPr txBox="1"/>
          <p:nvPr>
            <p:ph idx="1" type="body"/>
          </p:nvPr>
        </p:nvSpPr>
        <p:spPr>
          <a:xfrm>
            <a:off x="673577" y="4748164"/>
            <a:ext cx="5388600" cy="388500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g39f863f5e98_56_0:notes"/>
          <p:cNvSpPr txBox="1"/>
          <p:nvPr>
            <p:ph idx="12" type="sldNum"/>
          </p:nvPr>
        </p:nvSpPr>
        <p:spPr>
          <a:xfrm>
            <a:off x="3815373" y="9371287"/>
            <a:ext cx="2918700" cy="495000"/>
          </a:xfrm>
          <a:prstGeom prst="rect">
            <a:avLst/>
          </a:prstGeom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8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position personnalisée">
  <p:cSld name="Disposition personnalisé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e image contenant texte, capture d’écran, dessin humoristique&#10;&#10;Le contenu généré par l’IA peut être incorrect." id="55" name="Google Shape;5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6094" y="0"/>
            <a:ext cx="9170093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sposition personnalisée">
  <p:cSld name="1_Disposition personnalisé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Dosis"/>
              <a:buNone/>
              <a:defRPr b="1" i="0" sz="3600" u="none" cap="none" strike="noStrike">
                <a:solidFill>
                  <a:srgbClr val="565F88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_Disposition personnalisée">
  <p:cSld name="22_Disposition personnalisée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628650" y="1198485"/>
            <a:ext cx="7886700" cy="7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b="1" i="0" sz="4000" u="none" cap="none" strike="noStrik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/>
        </p:txBody>
      </p:sp>
      <p:pic>
        <p:nvPicPr>
          <p:cNvPr id="60" name="Google Shape;60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62116" y="4063411"/>
            <a:ext cx="6120900" cy="1158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757575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61" name="Google Shape;6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4573" y="4092130"/>
            <a:ext cx="536339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5"/>
          <p:cNvSpPr txBox="1"/>
          <p:nvPr/>
        </p:nvSpPr>
        <p:spPr>
          <a:xfrm>
            <a:off x="2151983" y="4063411"/>
            <a:ext cx="1720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600" u="none" cap="none" strike="noStrike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2.  Lecture offerte</a:t>
            </a:r>
            <a:endParaRPr/>
          </a:p>
        </p:txBody>
      </p:sp>
      <p:sp>
        <p:nvSpPr>
          <p:cNvPr id="63" name="Google Shape;63;p15"/>
          <p:cNvSpPr txBox="1"/>
          <p:nvPr>
            <p:ph idx="1" type="body"/>
          </p:nvPr>
        </p:nvSpPr>
        <p:spPr>
          <a:xfrm>
            <a:off x="2143370" y="4448265"/>
            <a:ext cx="4960800" cy="7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04800" lvl="0" marL="457200" marR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b="0" i="0" sz="12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indent="-298450" lvl="1" marL="9144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Noto Sans Symbols"/>
              <a:buChar char="🔾"/>
              <a:defRPr b="0" i="0" sz="11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indent="-298450" lvl="2" marL="13716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indent="-295275" lvl="3" marL="18288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indent="-295275" lvl="4" marL="22860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5"/>
          <p:cNvSpPr/>
          <p:nvPr>
            <p:ph idx="2" type="pic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  <a:ln>
            <a:noFill/>
          </a:ln>
        </p:spPr>
      </p:sp>
      <p:pic>
        <p:nvPicPr>
          <p:cNvPr id="65" name="Google Shape;65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62116" y="2559021"/>
            <a:ext cx="6120900" cy="1158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757575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66" name="Google Shape;66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/>
          <p:cNvSpPr txBox="1"/>
          <p:nvPr/>
        </p:nvSpPr>
        <p:spPr>
          <a:xfrm>
            <a:off x="2175651" y="2576914"/>
            <a:ext cx="1095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fr-FR" sz="1600" u="none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1.  Révision</a:t>
            </a:r>
            <a:endParaRPr/>
          </a:p>
        </p:txBody>
      </p:sp>
      <p:sp>
        <p:nvSpPr>
          <p:cNvPr id="68" name="Google Shape;68;p15"/>
          <p:cNvSpPr txBox="1"/>
          <p:nvPr>
            <p:ph idx="3" type="body"/>
          </p:nvPr>
        </p:nvSpPr>
        <p:spPr>
          <a:xfrm>
            <a:off x="2151983" y="2942239"/>
            <a:ext cx="4960800" cy="7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04800" lvl="0" marL="457200" marR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b="0" i="0" sz="12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indent="-298450" lvl="1" marL="9144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Noto Sans Symbols"/>
              <a:buChar char="🔾"/>
              <a:defRPr b="0" i="0" sz="11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indent="-298450" lvl="2" marL="13716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indent="-295275" lvl="3" marL="18288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indent="-295275" lvl="4" marL="22860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" name="Google Shape;69;p15"/>
          <p:cNvSpPr/>
          <p:nvPr>
            <p:ph idx="4" type="pic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_Voc_Act_01_Mascotte">
  <p:cSld name="02_Voc_Act_01_Mascotte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6"/>
          <p:cNvSpPr/>
          <p:nvPr>
            <p:ph idx="2" type="pic"/>
          </p:nvPr>
        </p:nvSpPr>
        <p:spPr>
          <a:xfrm>
            <a:off x="338580" y="722982"/>
            <a:ext cx="828000" cy="828000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16"/>
          <p:cNvSpPr/>
          <p:nvPr>
            <p:ph idx="3" type="media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_Voc_Act_01__Libre">
  <p:cSld name="02_Voc_Act_01__Libre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6" name="Google Shape;76;p17"/>
          <p:cNvSpPr/>
          <p:nvPr>
            <p:ph idx="2" type="pic"/>
          </p:nvPr>
        </p:nvSpPr>
        <p:spPr>
          <a:xfrm>
            <a:off x="338580" y="722982"/>
            <a:ext cx="828000" cy="82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Disposition personnalisée">
  <p:cSld name="6_Disposition personnalisée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8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9" name="Google Shape;79;p18"/>
          <p:cNvSpPr/>
          <p:nvPr>
            <p:ph idx="2" type="pic"/>
          </p:nvPr>
        </p:nvSpPr>
        <p:spPr>
          <a:xfrm>
            <a:off x="394184" y="792000"/>
            <a:ext cx="720000" cy="720000"/>
          </a:xfrm>
          <a:prstGeom prst="rect">
            <a:avLst/>
          </a:prstGeom>
          <a:noFill/>
          <a:ln>
            <a:noFill/>
          </a:ln>
        </p:spPr>
      </p:sp>
      <p:sp>
        <p:nvSpPr>
          <p:cNvPr id="80" name="Google Shape;80;p18"/>
          <p:cNvSpPr/>
          <p:nvPr>
            <p:ph idx="3" type="media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" name="Google Shape;81;p18"/>
          <p:cNvSpPr/>
          <p:nvPr>
            <p:ph idx="4" type="media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_Voc_Act_01_Mascotte 1">
  <p:cSld name="02_Voc_Act_01_Mascotte_1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9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4" name="Google Shape;84;p19"/>
          <p:cNvSpPr txBox="1"/>
          <p:nvPr>
            <p:ph idx="1" type="body"/>
          </p:nvPr>
        </p:nvSpPr>
        <p:spPr>
          <a:xfrm>
            <a:off x="3515834" y="1800000"/>
            <a:ext cx="2318400" cy="41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8612" lvl="0" marL="457200" marR="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4325" lvl="1" marL="9144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0037" lvl="2" marL="13716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925" lvl="3" marL="18288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925" lvl="4" marL="22860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9"/>
          <p:cNvSpPr/>
          <p:nvPr>
            <p:ph idx="2" type="pic"/>
          </p:nvPr>
        </p:nvSpPr>
        <p:spPr>
          <a:xfrm>
            <a:off x="338580" y="722982"/>
            <a:ext cx="828000" cy="82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Voc_Act_01_Img">
  <p:cSld name="3_Voc_Act_01_Img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8" name="Google Shape;88;p20"/>
          <p:cNvSpPr/>
          <p:nvPr>
            <p:ph idx="2" type="pic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  <a:noFill/>
          <a:ln>
            <a:noFill/>
          </a:ln>
        </p:spPr>
      </p:sp>
      <p:sp>
        <p:nvSpPr>
          <p:cNvPr id="89" name="Google Shape;89;p20"/>
          <p:cNvSpPr/>
          <p:nvPr>
            <p:ph idx="3" type="pic"/>
          </p:nvPr>
        </p:nvSpPr>
        <p:spPr>
          <a:xfrm>
            <a:off x="338580" y="722982"/>
            <a:ext cx="828000" cy="82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theme" Target="../theme/theme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mc:AlternateContent>
    <mc:Choice Requires="p14">
      <p:transition p14:dur="250">
        <p:fade/>
      </p:transition>
    </mc:Choice>
    <mc:Fallback>
      <p:transition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57.png"/><Relationship Id="rId5" Type="http://schemas.openxmlformats.org/officeDocument/2006/relationships/image" Target="../media/image5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Relationship Id="rId4" Type="http://schemas.openxmlformats.org/officeDocument/2006/relationships/image" Target="../media/image1.png"/><Relationship Id="rId5" Type="http://schemas.openxmlformats.org/officeDocument/2006/relationships/image" Target="../media/image10.png"/><Relationship Id="rId6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5" Type="http://schemas.openxmlformats.org/officeDocument/2006/relationships/image" Target="../media/image19.png"/><Relationship Id="rId6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9.png"/><Relationship Id="rId4" Type="http://schemas.openxmlformats.org/officeDocument/2006/relationships/image" Target="../media/image13.png"/><Relationship Id="rId5" Type="http://schemas.openxmlformats.org/officeDocument/2006/relationships/image" Target="../media/image1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5" Type="http://schemas.openxmlformats.org/officeDocument/2006/relationships/image" Target="../media/image27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png"/><Relationship Id="rId4" Type="http://schemas.openxmlformats.org/officeDocument/2006/relationships/image" Target="../media/image13.png"/><Relationship Id="rId5" Type="http://schemas.openxmlformats.org/officeDocument/2006/relationships/image" Target="../media/image1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5" Type="http://schemas.openxmlformats.org/officeDocument/2006/relationships/image" Target="../media/image27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5" Type="http://schemas.openxmlformats.org/officeDocument/2006/relationships/image" Target="../media/image3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9.png"/><Relationship Id="rId4" Type="http://schemas.openxmlformats.org/officeDocument/2006/relationships/image" Target="../media/image13.png"/><Relationship Id="rId5" Type="http://schemas.openxmlformats.org/officeDocument/2006/relationships/image" Target="../media/image1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5" Type="http://schemas.openxmlformats.org/officeDocument/2006/relationships/image" Target="../media/image30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5" Type="http://schemas.openxmlformats.org/officeDocument/2006/relationships/image" Target="../media/image25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9.png"/><Relationship Id="rId4" Type="http://schemas.openxmlformats.org/officeDocument/2006/relationships/image" Target="../media/image13.png"/><Relationship Id="rId5" Type="http://schemas.openxmlformats.org/officeDocument/2006/relationships/image" Target="../media/image1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5" Type="http://schemas.openxmlformats.org/officeDocument/2006/relationships/image" Target="../media/image25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5" Type="http://schemas.openxmlformats.org/officeDocument/2006/relationships/image" Target="../media/image2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1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5" Type="http://schemas.openxmlformats.org/officeDocument/2006/relationships/image" Target="../media/image21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1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1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1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1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1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1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6.png"/><Relationship Id="rId4" Type="http://schemas.openxmlformats.org/officeDocument/2006/relationships/image" Target="../media/image1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5" Type="http://schemas.openxmlformats.org/officeDocument/2006/relationships/image" Target="../media/image31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34.gif"/><Relationship Id="rId4" Type="http://schemas.openxmlformats.org/officeDocument/2006/relationships/image" Target="../media/image32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5" Type="http://schemas.openxmlformats.org/officeDocument/2006/relationships/image" Target="../media/image42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36.png"/><Relationship Id="rId4" Type="http://schemas.openxmlformats.org/officeDocument/2006/relationships/image" Target="../media/image34.gif"/><Relationship Id="rId5" Type="http://schemas.openxmlformats.org/officeDocument/2006/relationships/image" Target="../media/image32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21.png"/><Relationship Id="rId4" Type="http://schemas.openxmlformats.org/officeDocument/2006/relationships/image" Target="../media/image3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5" Type="http://schemas.openxmlformats.org/officeDocument/2006/relationships/image" Target="../media/image33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21.png"/><Relationship Id="rId4" Type="http://schemas.openxmlformats.org/officeDocument/2006/relationships/image" Target="../media/image40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5" Type="http://schemas.openxmlformats.org/officeDocument/2006/relationships/image" Target="../media/image40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21.png"/><Relationship Id="rId4" Type="http://schemas.openxmlformats.org/officeDocument/2006/relationships/image" Target="../media/image41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5" Type="http://schemas.openxmlformats.org/officeDocument/2006/relationships/image" Target="../media/image41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21.png"/><Relationship Id="rId4" Type="http://schemas.openxmlformats.org/officeDocument/2006/relationships/image" Target="../media/image46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5" Type="http://schemas.openxmlformats.org/officeDocument/2006/relationships/image" Target="../media/image46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21.png"/><Relationship Id="rId4" Type="http://schemas.openxmlformats.org/officeDocument/2006/relationships/image" Target="../media/image49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5" Type="http://schemas.openxmlformats.org/officeDocument/2006/relationships/image" Target="../media/image49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21.png"/><Relationship Id="rId4" Type="http://schemas.openxmlformats.org/officeDocument/2006/relationships/image" Target="../media/image5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5" Type="http://schemas.openxmlformats.org/officeDocument/2006/relationships/image" Target="../media/image51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21.png"/><Relationship Id="rId4" Type="http://schemas.openxmlformats.org/officeDocument/2006/relationships/image" Target="../media/image51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5" Type="http://schemas.openxmlformats.org/officeDocument/2006/relationships/image" Target="../media/image51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5" Type="http://schemas.openxmlformats.org/officeDocument/2006/relationships/image" Target="../media/image54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5" Type="http://schemas.openxmlformats.org/officeDocument/2006/relationships/image" Target="../media/image55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53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0"/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30"/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30"/>
          <p:cNvSpPr txBox="1"/>
          <p:nvPr>
            <p:ph type="title"/>
          </p:nvPr>
        </p:nvSpPr>
        <p:spPr>
          <a:xfrm>
            <a:off x="701868" y="1496921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3200"/>
              <a:buFont typeface="Dosis"/>
              <a:buNone/>
            </a:pPr>
            <a:r>
              <a:rPr lang="fr-FR" sz="3200">
                <a:solidFill>
                  <a:srgbClr val="424D7B"/>
                </a:solidFill>
              </a:rPr>
              <a:t>Contenu de la semaine </a:t>
            </a:r>
            <a:endParaRPr/>
          </a:p>
        </p:txBody>
      </p:sp>
      <p:grpSp>
        <p:nvGrpSpPr>
          <p:cNvPr id="155" name="Google Shape;155;p30"/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56" name="Google Shape;156;p30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30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30"/>
            <p:cNvSpPr txBox="1"/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4E79"/>
                </a:buClr>
                <a:buSzPts val="1800"/>
                <a:buFont typeface="Dosis"/>
                <a:buNone/>
              </a:pPr>
              <a:r>
                <a:rPr b="1" i="1" lang="fr-FR" sz="1800" u="none" cap="none" strike="noStrike">
                  <a:solidFill>
                    <a:srgbClr val="1E4E79"/>
                  </a:solidFill>
                  <a:latin typeface="Dosis"/>
                  <a:ea typeface="Dosis"/>
                  <a:cs typeface="Dosis"/>
                  <a:sym typeface="Dosis"/>
                </a:rPr>
                <a:t>Réservé à l’enseignant (e)</a:t>
              </a:r>
              <a:endParaRPr/>
            </a:p>
          </p:txBody>
        </p:sp>
      </p:grpSp>
      <p:pic>
        <p:nvPicPr>
          <p:cNvPr id="159" name="Google Shape;15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82025" y="2566303"/>
            <a:ext cx="1550228" cy="237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4128" y="2584191"/>
            <a:ext cx="3062728" cy="236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05651" y="2566303"/>
            <a:ext cx="3085932" cy="237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1"/>
          <p:cNvSpPr txBox="1"/>
          <p:nvPr>
            <p:ph type="title"/>
          </p:nvPr>
        </p:nvSpPr>
        <p:spPr>
          <a:xfrm>
            <a:off x="628650" y="1176958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Dosis"/>
              <a:buNone/>
            </a:pPr>
            <a:r>
              <a:rPr lang="fr-FR" sz="2800"/>
              <a:t>Organisation de la semaine</a:t>
            </a:r>
            <a:endParaRPr/>
          </a:p>
        </p:txBody>
      </p:sp>
      <p:sp>
        <p:nvSpPr>
          <p:cNvPr id="167" name="Google Shape;167;p31"/>
          <p:cNvSpPr/>
          <p:nvPr/>
        </p:nvSpPr>
        <p:spPr>
          <a:xfrm>
            <a:off x="4716000" y="3753749"/>
            <a:ext cx="3780000" cy="1080000"/>
          </a:xfrm>
          <a:prstGeom prst="roundRect">
            <a:avLst>
              <a:gd fmla="val 16667" name="adj"/>
            </a:avLst>
          </a:prstGeom>
          <a:solidFill>
            <a:srgbClr val="AEABAB"/>
          </a:solidFill>
          <a:ln cap="flat" cmpd="sng" w="12700">
            <a:solidFill>
              <a:srgbClr val="75757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31"/>
          <p:cNvSpPr/>
          <p:nvPr/>
        </p:nvSpPr>
        <p:spPr>
          <a:xfrm>
            <a:off x="4932000" y="3443049"/>
            <a:ext cx="1260000" cy="360000"/>
          </a:xfrm>
          <a:prstGeom prst="flowChartTerminator">
            <a:avLst/>
          </a:prstGeom>
          <a:solidFill>
            <a:srgbClr val="AEABAB"/>
          </a:solidFill>
          <a:ln cap="flat" cmpd="sng" w="12700">
            <a:solidFill>
              <a:srgbClr val="75757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Font typeface="Dosis ExtraBold"/>
              <a:buNone/>
            </a:pPr>
            <a:r>
              <a:rPr b="0" i="0" lang="fr-FR" sz="1800" u="none" cap="none" strike="noStrike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Séance 5</a:t>
            </a:r>
            <a:endParaRPr/>
          </a:p>
        </p:txBody>
      </p:sp>
      <p:sp>
        <p:nvSpPr>
          <p:cNvPr id="169" name="Google Shape;169;p31"/>
          <p:cNvSpPr/>
          <p:nvPr/>
        </p:nvSpPr>
        <p:spPr>
          <a:xfrm>
            <a:off x="648000" y="3713195"/>
            <a:ext cx="3780000" cy="1080000"/>
          </a:xfrm>
          <a:prstGeom prst="roundRect">
            <a:avLst>
              <a:gd fmla="val 16667" name="adj"/>
            </a:avLst>
          </a:prstGeom>
          <a:solidFill>
            <a:srgbClr val="AEABAB"/>
          </a:solidFill>
          <a:ln cap="flat" cmpd="sng" w="12700">
            <a:solidFill>
              <a:srgbClr val="75757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31"/>
          <p:cNvSpPr/>
          <p:nvPr/>
        </p:nvSpPr>
        <p:spPr>
          <a:xfrm>
            <a:off x="864000" y="3461195"/>
            <a:ext cx="1260000" cy="360000"/>
          </a:xfrm>
          <a:prstGeom prst="flowChartTerminator">
            <a:avLst/>
          </a:prstGeom>
          <a:solidFill>
            <a:srgbClr val="AEABAB"/>
          </a:solidFill>
          <a:ln cap="flat" cmpd="sng" w="12700">
            <a:solidFill>
              <a:srgbClr val="75757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Font typeface="Dosis ExtraBold"/>
              <a:buNone/>
            </a:pPr>
            <a:r>
              <a:rPr b="0" i="0" lang="fr-FR" sz="1800" u="none" cap="none" strike="noStrike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Séance 2</a:t>
            </a:r>
            <a:endParaRPr/>
          </a:p>
        </p:txBody>
      </p:sp>
      <p:sp>
        <p:nvSpPr>
          <p:cNvPr id="171" name="Google Shape;171;p31"/>
          <p:cNvSpPr/>
          <p:nvPr/>
        </p:nvSpPr>
        <p:spPr>
          <a:xfrm>
            <a:off x="4840650" y="2160349"/>
            <a:ext cx="3780000" cy="1080000"/>
          </a:xfrm>
          <a:prstGeom prst="roundRect">
            <a:avLst>
              <a:gd fmla="val 16667" name="adj"/>
            </a:avLst>
          </a:prstGeom>
          <a:solidFill>
            <a:srgbClr val="AEABAB"/>
          </a:solidFill>
          <a:ln cap="flat" cmpd="sng" w="12700">
            <a:solidFill>
              <a:srgbClr val="75757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31"/>
          <p:cNvSpPr/>
          <p:nvPr/>
        </p:nvSpPr>
        <p:spPr>
          <a:xfrm>
            <a:off x="5056650" y="1908349"/>
            <a:ext cx="1260000" cy="360000"/>
          </a:xfrm>
          <a:prstGeom prst="flowChartTerminator">
            <a:avLst/>
          </a:prstGeom>
          <a:solidFill>
            <a:srgbClr val="AEABAB"/>
          </a:solidFill>
          <a:ln cap="flat" cmpd="sng" w="12700">
            <a:solidFill>
              <a:srgbClr val="75757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Font typeface="Dosis ExtraBold"/>
              <a:buNone/>
            </a:pPr>
            <a:r>
              <a:rPr b="0" i="0" lang="fr-FR" sz="1800" u="none" cap="none" strike="noStrike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Séance 4</a:t>
            </a:r>
            <a:endParaRPr/>
          </a:p>
        </p:txBody>
      </p:sp>
      <p:sp>
        <p:nvSpPr>
          <p:cNvPr id="173" name="Google Shape;173;p31"/>
          <p:cNvSpPr/>
          <p:nvPr/>
        </p:nvSpPr>
        <p:spPr>
          <a:xfrm>
            <a:off x="648000" y="5236788"/>
            <a:ext cx="3780000" cy="1080000"/>
          </a:xfrm>
          <a:prstGeom prst="roundRect">
            <a:avLst>
              <a:gd fmla="val 16667" name="adj"/>
            </a:avLst>
          </a:prstGeom>
          <a:solidFill>
            <a:srgbClr val="AEABAB"/>
          </a:solidFill>
          <a:ln cap="flat" cmpd="sng" w="12700">
            <a:solidFill>
              <a:srgbClr val="75757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31"/>
          <p:cNvSpPr/>
          <p:nvPr/>
        </p:nvSpPr>
        <p:spPr>
          <a:xfrm>
            <a:off x="864000" y="4984788"/>
            <a:ext cx="1260000" cy="360000"/>
          </a:xfrm>
          <a:prstGeom prst="flowChartTerminator">
            <a:avLst/>
          </a:prstGeom>
          <a:solidFill>
            <a:srgbClr val="AEABAB"/>
          </a:solidFill>
          <a:ln cap="flat" cmpd="sng" w="12700">
            <a:solidFill>
              <a:srgbClr val="75757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Font typeface="Dosis ExtraBold"/>
              <a:buNone/>
            </a:pPr>
            <a:r>
              <a:rPr b="0" i="0" lang="fr-FR" sz="1800" u="none" cap="none" strike="noStrike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Séance 3</a:t>
            </a:r>
            <a:endParaRPr/>
          </a:p>
        </p:txBody>
      </p:sp>
      <p:sp>
        <p:nvSpPr>
          <p:cNvPr id="175" name="Google Shape;175;p31"/>
          <p:cNvSpPr/>
          <p:nvPr/>
        </p:nvSpPr>
        <p:spPr>
          <a:xfrm>
            <a:off x="648000" y="2196000"/>
            <a:ext cx="3780000" cy="1080000"/>
          </a:xfrm>
          <a:prstGeom prst="roundRect">
            <a:avLst>
              <a:gd fmla="val 16667" name="adj"/>
            </a:avLst>
          </a:prstGeom>
          <a:solidFill>
            <a:srgbClr val="AEABAB"/>
          </a:solidFill>
          <a:ln cap="flat" cmpd="sng" w="12700">
            <a:solidFill>
              <a:srgbClr val="75757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31"/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rgbClr val="AEABAB"/>
          </a:solidFill>
          <a:ln cap="flat" cmpd="sng" w="12700">
            <a:solidFill>
              <a:srgbClr val="75757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Font typeface="Dosis ExtraBold"/>
              <a:buNone/>
            </a:pPr>
            <a:r>
              <a:rPr b="0" i="0" lang="fr-FR" sz="1800" u="none" cap="none" strike="noStrike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Séance 1</a:t>
            </a:r>
            <a:endParaRPr/>
          </a:p>
        </p:txBody>
      </p:sp>
      <p:sp>
        <p:nvSpPr>
          <p:cNvPr id="177" name="Google Shape;177;p31"/>
          <p:cNvSpPr/>
          <p:nvPr/>
        </p:nvSpPr>
        <p:spPr>
          <a:xfrm>
            <a:off x="828000" y="3912483"/>
            <a:ext cx="3420000" cy="792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69875" lvl="0" marL="2698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Noto Sans Symbols"/>
              <a:buChar char="🔾"/>
            </a:pPr>
            <a:r>
              <a:rPr b="0" i="0" lang="fr-FR" sz="1200" u="none" cap="none" strike="noStrike">
                <a:solidFill>
                  <a:srgbClr val="7F7F7F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Oral – Acte de parole 1</a:t>
            </a:r>
            <a:endParaRPr/>
          </a:p>
          <a:p>
            <a:pPr indent="-269875" lvl="0" marL="269875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Noto Sans Symbols"/>
              <a:buChar char="🔾"/>
            </a:pPr>
            <a:r>
              <a:rPr b="0" i="0" lang="fr-FR" sz="1200" u="none" cap="none" strike="noStrike">
                <a:solidFill>
                  <a:srgbClr val="7F7F7F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Ecrit – Point de langue 1</a:t>
            </a:r>
            <a:endParaRPr/>
          </a:p>
          <a:p>
            <a:pPr indent="-269875" lvl="0" marL="269875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Noto Sans Symbols"/>
              <a:buChar char="🔾"/>
            </a:pPr>
            <a:r>
              <a:rPr b="0" i="0" lang="fr-FR" sz="1200" u="none" cap="none" strike="noStrike">
                <a:solidFill>
                  <a:srgbClr val="7F7F7F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Lecture – Mots avec difficultés </a:t>
            </a:r>
            <a:endParaRPr/>
          </a:p>
        </p:txBody>
      </p:sp>
      <p:sp>
        <p:nvSpPr>
          <p:cNvPr id="178" name="Google Shape;178;p31"/>
          <p:cNvSpPr/>
          <p:nvPr/>
        </p:nvSpPr>
        <p:spPr>
          <a:xfrm>
            <a:off x="4932000" y="3894337"/>
            <a:ext cx="3420000" cy="792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69875" lvl="0" marL="2698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b="0" i="0" lang="fr-FR" sz="12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Oral –  Prise de parole</a:t>
            </a:r>
            <a:endParaRPr/>
          </a:p>
          <a:p>
            <a:pPr indent="-269875" lvl="0" marL="269875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b="0" i="0" lang="fr-FR" sz="12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Lecture – Compréhension de texte</a:t>
            </a:r>
            <a:endParaRPr/>
          </a:p>
          <a:p>
            <a:pPr indent="-269875" lvl="0" marL="269875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b="0" i="0" lang="fr-FR" sz="12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Ecriture – Phrases </a:t>
            </a:r>
            <a:endParaRPr/>
          </a:p>
        </p:txBody>
      </p:sp>
      <p:sp>
        <p:nvSpPr>
          <p:cNvPr id="179" name="Google Shape;179;p31"/>
          <p:cNvSpPr/>
          <p:nvPr/>
        </p:nvSpPr>
        <p:spPr>
          <a:xfrm>
            <a:off x="802706" y="2417013"/>
            <a:ext cx="3420000" cy="792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93675" lvl="0" marL="2698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Dosis SemiBold"/>
              <a:ea typeface="Dosis SemiBold"/>
              <a:cs typeface="Dosis SemiBold"/>
              <a:sym typeface="Dosis SemiBold"/>
            </a:endParaRPr>
          </a:p>
        </p:txBody>
      </p:sp>
      <p:sp>
        <p:nvSpPr>
          <p:cNvPr id="180" name="Google Shape;180;p31"/>
          <p:cNvSpPr/>
          <p:nvPr/>
        </p:nvSpPr>
        <p:spPr>
          <a:xfrm>
            <a:off x="828000" y="5436427"/>
            <a:ext cx="3420000" cy="792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66700" lvl="0" marL="266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b="0" i="0" lang="fr-FR" sz="12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Oral  - Acte de parole  2</a:t>
            </a:r>
            <a:endParaRPr/>
          </a:p>
          <a:p>
            <a:pPr indent="-266700" lvl="0" marL="2667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b="0" i="0" lang="fr-FR" sz="12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Ecrit – Point de langue 2</a:t>
            </a:r>
            <a:endParaRPr/>
          </a:p>
          <a:p>
            <a:pPr indent="-266700" lvl="0" marL="2667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b="0" i="0" lang="fr-FR" sz="12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Lecture – Phrases</a:t>
            </a:r>
            <a:endParaRPr/>
          </a:p>
        </p:txBody>
      </p:sp>
      <p:sp>
        <p:nvSpPr>
          <p:cNvPr id="181" name="Google Shape;181;p31"/>
          <p:cNvSpPr/>
          <p:nvPr/>
        </p:nvSpPr>
        <p:spPr>
          <a:xfrm>
            <a:off x="5020650" y="2363049"/>
            <a:ext cx="3587584" cy="792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69875" lvl="0" marL="2698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b="0" i="0" lang="fr-FR" sz="12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Oral – Dialogue</a:t>
            </a:r>
            <a:endParaRPr/>
          </a:p>
          <a:p>
            <a:pPr indent="-269875" lvl="0" marL="269875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b="0" i="0" lang="fr-FR" sz="12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Lecture – Texte</a:t>
            </a:r>
            <a:endParaRPr/>
          </a:p>
          <a:p>
            <a:pPr indent="-269875" lvl="0" marL="269875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b="0" i="0" lang="fr-FR" sz="12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Ecriture – Mots</a:t>
            </a:r>
            <a:endParaRPr/>
          </a:p>
        </p:txBody>
      </p:sp>
      <p:grpSp>
        <p:nvGrpSpPr>
          <p:cNvPr id="182" name="Google Shape;182;p31"/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83" name="Google Shape;183;p31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31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31"/>
            <p:cNvSpPr txBox="1"/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4E79"/>
                </a:buClr>
                <a:buSzPts val="1800"/>
                <a:buFont typeface="Dosis"/>
                <a:buNone/>
              </a:pPr>
              <a:r>
                <a:rPr b="1" i="1" lang="fr-FR" sz="1800" u="none" cap="none" strike="noStrike">
                  <a:solidFill>
                    <a:srgbClr val="1E4E79"/>
                  </a:solidFill>
                  <a:latin typeface="Dosis"/>
                  <a:ea typeface="Dosis"/>
                  <a:cs typeface="Dosis"/>
                  <a:sym typeface="Dosis"/>
                </a:rPr>
                <a:t>Réservé à l’enseignant (e)</a:t>
              </a:r>
              <a:endParaRPr/>
            </a:p>
          </p:txBody>
        </p:sp>
      </p:grpSp>
      <p:sp>
        <p:nvSpPr>
          <p:cNvPr id="186" name="Google Shape;186;p31"/>
          <p:cNvSpPr/>
          <p:nvPr/>
        </p:nvSpPr>
        <p:spPr>
          <a:xfrm>
            <a:off x="819220" y="2407388"/>
            <a:ext cx="3420000" cy="792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69875" lvl="0" marL="2698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Noto Sans Symbols"/>
              <a:buChar char="🔾"/>
            </a:pPr>
            <a:r>
              <a:rPr b="0" i="0" lang="fr-FR" sz="1200" u="none" cap="none" strike="noStrike">
                <a:solidFill>
                  <a:srgbClr val="7F7F7F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Présentation du vocabulaire </a:t>
            </a:r>
            <a:endParaRPr/>
          </a:p>
          <a:p>
            <a:pPr indent="-269875" lvl="0" marL="269875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Noto Sans Symbols"/>
              <a:buChar char="🔾"/>
            </a:pPr>
            <a:r>
              <a:rPr b="0" i="0" lang="fr-FR" sz="1200" u="none" cap="none" strike="noStrike">
                <a:solidFill>
                  <a:srgbClr val="7F7F7F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Exploitation du vocabulaire</a:t>
            </a:r>
            <a:endParaRPr/>
          </a:p>
          <a:p>
            <a:pPr indent="-269875" lvl="0" marL="269875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Noto Sans Symbols"/>
              <a:buChar char="🔾"/>
            </a:pPr>
            <a:r>
              <a:rPr b="0" i="0" lang="fr-FR" sz="1200" u="none" cap="none" strike="noStrike">
                <a:solidFill>
                  <a:srgbClr val="7F7F7F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Travail sur livret</a:t>
            </a:r>
            <a:endParaRPr/>
          </a:p>
        </p:txBody>
      </p:sp>
      <p:pic>
        <p:nvPicPr>
          <p:cNvPr id="187" name="Google Shape;187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16000" y="4957262"/>
            <a:ext cx="3828620" cy="135952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1"/>
          <p:cNvSpPr/>
          <p:nvPr/>
        </p:nvSpPr>
        <p:spPr>
          <a:xfrm>
            <a:off x="4923093" y="4938869"/>
            <a:ext cx="1260000" cy="360000"/>
          </a:xfrm>
          <a:prstGeom prst="flowChartTerminator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Dosis ExtraBold"/>
              <a:buNone/>
            </a:pPr>
            <a:r>
              <a:rPr b="0" i="0" lang="fr-FR" sz="1800" u="none" cap="none" strike="noStrike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Séance 6</a:t>
            </a:r>
            <a:endParaRPr/>
          </a:p>
        </p:txBody>
      </p:sp>
      <p:sp>
        <p:nvSpPr>
          <p:cNvPr id="189" name="Google Shape;189;p31"/>
          <p:cNvSpPr/>
          <p:nvPr/>
        </p:nvSpPr>
        <p:spPr>
          <a:xfrm>
            <a:off x="4842735" y="5406845"/>
            <a:ext cx="3420000" cy="792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69875" lvl="0" marL="2698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●"/>
            </a:pPr>
            <a:r>
              <a:rPr b="0" i="0" lang="fr-FR" sz="120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Révision</a:t>
            </a:r>
            <a:endParaRPr/>
          </a:p>
          <a:p>
            <a:pPr indent="-269875" lvl="0" marL="269875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●"/>
            </a:pPr>
            <a:r>
              <a:rPr b="0" i="0" lang="fr-FR" sz="120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Lecture offerte</a:t>
            </a:r>
            <a:endParaRPr b="0" i="0" sz="1200" u="none" cap="none" strike="noStrike">
              <a:solidFill>
                <a:srgbClr val="474F71"/>
              </a:solidFill>
              <a:latin typeface="Dosis SemiBold"/>
              <a:ea typeface="Dosis SemiBold"/>
              <a:cs typeface="Dosis SemiBold"/>
              <a:sym typeface="Dosis SemiBold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2"/>
          <p:cNvPicPr preferRelativeResize="0"/>
          <p:nvPr/>
        </p:nvPicPr>
        <p:blipFill rotWithShape="1">
          <a:blip r:embed="rId3">
            <a:alphaModFix/>
          </a:blip>
          <a:srcRect b="18195" l="1542" r="3284" t="8380"/>
          <a:stretch/>
        </p:blipFill>
        <p:spPr>
          <a:xfrm>
            <a:off x="1345952" y="2569210"/>
            <a:ext cx="6290145" cy="13922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horloge, cercle, symbole&#10;&#10;Le contenu généré par l’IA peut être incorrect." id="195" name="Google Shape;195;p32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-7560" r="-7560" t="0"/>
          <a:stretch/>
        </p:blipFill>
        <p:spPr>
          <a:xfrm>
            <a:off x="7249369" y="3893415"/>
            <a:ext cx="54000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2"/>
          <p:cNvSpPr txBox="1"/>
          <p:nvPr/>
        </p:nvSpPr>
        <p:spPr>
          <a:xfrm>
            <a:off x="2272851" y="2887352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66700" lvl="0" marL="266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Noto Sans Symbols"/>
              <a:buChar char="●"/>
            </a:pPr>
            <a:r>
              <a:rPr lang="fr-FR" sz="1200">
                <a:solidFill>
                  <a:srgbClr val="565F88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Lire un texte.</a:t>
            </a:r>
            <a:endParaRPr/>
          </a:p>
          <a:p>
            <a:pPr indent="-266700" lvl="0" marL="2667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Noto Sans Symbols"/>
              <a:buChar char="●"/>
            </a:pPr>
            <a:r>
              <a:rPr lang="fr-FR" sz="1200">
                <a:solidFill>
                  <a:srgbClr val="565F88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Écrire des phrases.</a:t>
            </a:r>
            <a:endParaRPr/>
          </a:p>
          <a:p>
            <a:pPr indent="-266700" lvl="0" marL="2667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Noto Sans Symbols"/>
              <a:buChar char="●"/>
            </a:pPr>
            <a:r>
              <a:rPr lang="fr-FR" sz="1200">
                <a:solidFill>
                  <a:srgbClr val="565F88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Répondre aux questions.</a:t>
            </a:r>
            <a:endParaRPr/>
          </a:p>
        </p:txBody>
      </p:sp>
      <p:sp>
        <p:nvSpPr>
          <p:cNvPr id="197" name="Google Shape;197;p32"/>
          <p:cNvSpPr txBox="1"/>
          <p:nvPr/>
        </p:nvSpPr>
        <p:spPr>
          <a:xfrm>
            <a:off x="2337991" y="4433415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66700" lvl="0" marL="266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Noto Sans Symbols"/>
              <a:buChar char="🔾"/>
            </a:pPr>
            <a:r>
              <a:rPr lang="fr-FR" sz="1300">
                <a:solidFill>
                  <a:srgbClr val="A5A5A5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Histoire du chat de l’école</a:t>
            </a:r>
            <a:r>
              <a:rPr lang="fr-FR" sz="1200">
                <a:solidFill>
                  <a:srgbClr val="A5A5A5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..</a:t>
            </a:r>
            <a:endParaRPr/>
          </a:p>
        </p:txBody>
      </p:sp>
      <p:pic>
        <p:nvPicPr>
          <p:cNvPr descr="Une image contenant horloge, cercle, symbole, logo&#10;&#10;Le contenu généré par l’IA peut être incorrect." id="198" name="Google Shape;198;p32"/>
          <p:cNvPicPr preferRelativeResize="0"/>
          <p:nvPr/>
        </p:nvPicPr>
        <p:blipFill rotWithShape="1">
          <a:blip r:embed="rId5">
            <a:alphaModFix/>
          </a:blip>
          <a:srcRect b="0" l="-7526" r="-7526" t="0"/>
          <a:stretch/>
        </p:blipFill>
        <p:spPr>
          <a:xfrm>
            <a:off x="7249369" y="2358099"/>
            <a:ext cx="54000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2"/>
          <p:cNvSpPr txBox="1"/>
          <p:nvPr/>
        </p:nvSpPr>
        <p:spPr>
          <a:xfrm>
            <a:off x="2192890" y="2515185"/>
            <a:ext cx="105349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rgbClr val="424D7B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1. Révision</a:t>
            </a:r>
            <a:endParaRPr/>
          </a:p>
        </p:txBody>
      </p:sp>
      <p:sp>
        <p:nvSpPr>
          <p:cNvPr id="200" name="Google Shape;200;p32"/>
          <p:cNvSpPr txBox="1"/>
          <p:nvPr>
            <p:ph type="title"/>
          </p:nvPr>
        </p:nvSpPr>
        <p:spPr>
          <a:xfrm>
            <a:off x="628650" y="1602174"/>
            <a:ext cx="7886700" cy="7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3200"/>
              <a:buFont typeface="Dosis"/>
              <a:buNone/>
            </a:pPr>
            <a:r>
              <a:rPr lang="fr-FR" sz="3200"/>
              <a:t>Plan de la séance 6</a:t>
            </a:r>
            <a:endParaRPr/>
          </a:p>
        </p:txBody>
      </p:sp>
      <p:grpSp>
        <p:nvGrpSpPr>
          <p:cNvPr id="201" name="Google Shape;201;p32"/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202" name="Google Shape;202;p32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32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32"/>
            <p:cNvSpPr txBox="1"/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4E79"/>
                </a:buClr>
                <a:buSzPts val="1800"/>
                <a:buFont typeface="Dosis"/>
                <a:buNone/>
              </a:pPr>
              <a:r>
                <a:rPr b="1" i="1" lang="fr-FR" sz="1800">
                  <a:solidFill>
                    <a:srgbClr val="1E4E79"/>
                  </a:solidFill>
                  <a:latin typeface="Dosis"/>
                  <a:ea typeface="Dosis"/>
                  <a:cs typeface="Dosis"/>
                  <a:sym typeface="Dosis"/>
                </a:rPr>
                <a:t>Réservé à l’enseignant (e)</a:t>
              </a:r>
              <a:endParaRPr/>
            </a:p>
          </p:txBody>
        </p:sp>
      </p:grpSp>
      <p:pic>
        <p:nvPicPr>
          <p:cNvPr id="205" name="Google Shape;205;p32"/>
          <p:cNvPicPr preferRelativeResize="0"/>
          <p:nvPr/>
        </p:nvPicPr>
        <p:blipFill rotWithShape="1">
          <a:blip r:embed="rId6">
            <a:alphaModFix/>
          </a:blip>
          <a:srcRect b="43720" l="45320" r="-45320" t="-43720"/>
          <a:stretch/>
        </p:blipFill>
        <p:spPr>
          <a:xfrm>
            <a:off x="-3658550" y="487525"/>
            <a:ext cx="5301051" cy="195447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2"/>
          <p:cNvSpPr txBox="1"/>
          <p:nvPr/>
        </p:nvSpPr>
        <p:spPr>
          <a:xfrm>
            <a:off x="454375" y="881550"/>
            <a:ext cx="7886700" cy="8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Samedi 01 Novembre 2025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oogle Shape;211;p33"/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212" name="Google Shape;212;p33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33"/>
            <p:cNvSpPr txBox="1"/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4E79"/>
                </a:buClr>
                <a:buSzPts val="1800"/>
                <a:buFont typeface="Dosis"/>
                <a:buNone/>
              </a:pPr>
              <a:r>
                <a:rPr b="1" i="1" lang="fr-FR" sz="1800" u="none" cap="none" strike="noStrike">
                  <a:solidFill>
                    <a:srgbClr val="1E4E79"/>
                  </a:solidFill>
                  <a:latin typeface="Dosis"/>
                  <a:ea typeface="Dosis"/>
                  <a:cs typeface="Dosis"/>
                  <a:sym typeface="Dosis"/>
                </a:rPr>
                <a:t>Réservé à l’enseignant (e)</a:t>
              </a:r>
              <a:endParaRPr/>
            </a:p>
          </p:txBody>
        </p:sp>
      </p:grpSp>
      <p:sp>
        <p:nvSpPr>
          <p:cNvPr id="215" name="Google Shape;215;p33"/>
          <p:cNvSpPr txBox="1"/>
          <p:nvPr/>
        </p:nvSpPr>
        <p:spPr>
          <a:xfrm>
            <a:off x="6374255" y="1063104"/>
            <a:ext cx="3108897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1" i="0" lang="fr-FR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(ة)خاص بالأستاذ </a:t>
            </a:r>
            <a:endParaRPr b="0" i="0" sz="1800" u="none" cap="none" strike="noStrike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16" name="Google Shape;216;p33"/>
          <p:cNvSpPr/>
          <p:nvPr/>
        </p:nvSpPr>
        <p:spPr>
          <a:xfrm>
            <a:off x="1294077" y="2938782"/>
            <a:ext cx="6801287" cy="2172233"/>
          </a:xfrm>
          <a:prstGeom prst="roundRect">
            <a:avLst>
              <a:gd fmla="val 16667" name="adj"/>
            </a:avLst>
          </a:prstGeom>
          <a:solidFill>
            <a:srgbClr val="DDEAF6"/>
          </a:solidFill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33"/>
          <p:cNvSpPr txBox="1"/>
          <p:nvPr/>
        </p:nvSpPr>
        <p:spPr>
          <a:xfrm>
            <a:off x="666394" y="1755389"/>
            <a:ext cx="7811212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400"/>
              <a:buFont typeface="Dosis Medium"/>
              <a:buNone/>
            </a:pPr>
            <a:r>
              <a:rPr b="1" lang="fr-FR" sz="2400">
                <a:solidFill>
                  <a:srgbClr val="1E4E79"/>
                </a:solidFill>
                <a:latin typeface="Dosis Medium"/>
                <a:ea typeface="Dosis Medium"/>
                <a:cs typeface="Dosis Medium"/>
                <a:sym typeface="Dosis Medium"/>
              </a:rPr>
              <a:t>Au terme de cette séance de révision, l’enseignant doit vérifier qu’au moins </a:t>
            </a:r>
            <a:r>
              <a:rPr b="1" lang="fr-FR" sz="2400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80% des élèves </a:t>
            </a:r>
            <a:r>
              <a:rPr b="1" lang="fr-FR" sz="2400">
                <a:solidFill>
                  <a:srgbClr val="1E4E79"/>
                </a:solidFill>
                <a:latin typeface="Dosis Medium"/>
                <a:ea typeface="Dosis Medium"/>
                <a:cs typeface="Dosis Medium"/>
                <a:sym typeface="Dosis Medium"/>
              </a:rPr>
              <a:t>sont capables de : </a:t>
            </a:r>
            <a:endParaRPr b="1" i="0" sz="2400" u="none" cap="none" strike="noStrike">
              <a:solidFill>
                <a:srgbClr val="1E4E79"/>
              </a:solidFill>
              <a:latin typeface="Dosis Medium"/>
              <a:ea typeface="Dosis Medium"/>
              <a:cs typeface="Dosis Medium"/>
              <a:sym typeface="Dosis Medium"/>
            </a:endParaRPr>
          </a:p>
        </p:txBody>
      </p:sp>
      <p:sp>
        <p:nvSpPr>
          <p:cNvPr id="218" name="Google Shape;218;p33"/>
          <p:cNvSpPr txBox="1"/>
          <p:nvPr/>
        </p:nvSpPr>
        <p:spPr>
          <a:xfrm>
            <a:off x="1462754" y="3134487"/>
            <a:ext cx="5330719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2196B1"/>
              </a:buClr>
              <a:buSzPts val="2200"/>
              <a:buFont typeface="Dosis Medium"/>
              <a:buChar char="→"/>
            </a:pPr>
            <a:r>
              <a:rPr b="1" i="0" lang="fr-FR" sz="2200" u="none" cap="none" strike="noStrike">
                <a:solidFill>
                  <a:srgbClr val="2196B1"/>
                </a:solidFill>
                <a:latin typeface="Dosis Medium"/>
                <a:ea typeface="Dosis Medium"/>
                <a:cs typeface="Dosis Medium"/>
                <a:sym typeface="Dosis Medium"/>
              </a:rPr>
              <a:t>Lire et comprendre </a:t>
            </a:r>
            <a:r>
              <a:rPr b="1" i="0" lang="fr-FR" sz="2200" u="none" cap="none" strike="noStrike">
                <a:solidFill>
                  <a:srgbClr val="1E4E79"/>
                </a:solidFill>
                <a:latin typeface="Dosis Medium"/>
                <a:ea typeface="Dosis Medium"/>
                <a:cs typeface="Dosis Medium"/>
                <a:sym typeface="Dosis Medium"/>
              </a:rPr>
              <a:t>un texte.</a:t>
            </a:r>
            <a:endParaRPr b="1" sz="2200">
              <a:solidFill>
                <a:srgbClr val="1E4E79"/>
              </a:solidFill>
              <a:latin typeface="Dosis Medium"/>
              <a:ea typeface="Dosis Medium"/>
              <a:cs typeface="Dosis Medium"/>
              <a:sym typeface="Dosis Medium"/>
            </a:endParaRPr>
          </a:p>
          <a:p>
            <a:pPr indent="-342900" lvl="0" marL="342900" marR="0" rtl="0" algn="l">
              <a:spcBef>
                <a:spcPts val="1200"/>
              </a:spcBef>
              <a:spcAft>
                <a:spcPts val="0"/>
              </a:spcAft>
              <a:buClr>
                <a:srgbClr val="2196B1"/>
              </a:buClr>
              <a:buSzPts val="2200"/>
              <a:buFont typeface="Dosis Medium"/>
              <a:buChar char="→"/>
            </a:pPr>
            <a:r>
              <a:rPr b="1" lang="fr-FR" sz="2200">
                <a:solidFill>
                  <a:srgbClr val="2196B1"/>
                </a:solidFill>
                <a:latin typeface="Dosis Medium"/>
                <a:ea typeface="Dosis Medium"/>
                <a:cs typeface="Dosis Medium"/>
                <a:sym typeface="Dosis Medium"/>
              </a:rPr>
              <a:t>Ecrire</a:t>
            </a:r>
            <a:r>
              <a:rPr b="1" lang="fr-FR" sz="2200">
                <a:solidFill>
                  <a:srgbClr val="1E4E79"/>
                </a:solidFill>
                <a:latin typeface="Dosis Medium"/>
                <a:ea typeface="Dosis Medium"/>
                <a:cs typeface="Dosis Medium"/>
                <a:sym typeface="Dosis Medium"/>
              </a:rPr>
              <a:t> des mots et des phrases.</a:t>
            </a:r>
            <a:endParaRPr/>
          </a:p>
          <a:p>
            <a:pPr indent="-342900" lvl="0" marL="342900" marR="0" rtl="0" algn="l">
              <a:spcBef>
                <a:spcPts val="1200"/>
              </a:spcBef>
              <a:spcAft>
                <a:spcPts val="0"/>
              </a:spcAft>
              <a:buClr>
                <a:srgbClr val="2196B1"/>
              </a:buClr>
              <a:buSzPts val="2200"/>
              <a:buFont typeface="Dosis Medium"/>
              <a:buChar char="→"/>
            </a:pPr>
            <a:r>
              <a:rPr b="1" lang="fr-FR" sz="2200">
                <a:solidFill>
                  <a:srgbClr val="2196B1"/>
                </a:solidFill>
                <a:latin typeface="Dosis Medium"/>
                <a:ea typeface="Dosis Medium"/>
                <a:cs typeface="Dosis Medium"/>
                <a:sym typeface="Dosis Medium"/>
              </a:rPr>
              <a:t>Répondre spontanément </a:t>
            </a:r>
            <a:r>
              <a:rPr b="1" lang="fr-FR" sz="2200">
                <a:solidFill>
                  <a:srgbClr val="1E4E79"/>
                </a:solidFill>
                <a:latin typeface="Dosis Medium"/>
                <a:ea typeface="Dosis Medium"/>
                <a:cs typeface="Dosis Medium"/>
                <a:sym typeface="Dosis Medium"/>
              </a:rPr>
              <a:t>à des questions sur le contenu de la semaine. </a:t>
            </a:r>
            <a:endParaRPr/>
          </a:p>
        </p:txBody>
      </p:sp>
      <p:sp>
        <p:nvSpPr>
          <p:cNvPr id="219" name="Google Shape;219;p33"/>
          <p:cNvSpPr txBox="1"/>
          <p:nvPr/>
        </p:nvSpPr>
        <p:spPr>
          <a:xfrm>
            <a:off x="1564352" y="5376221"/>
            <a:ext cx="614313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262626"/>
                </a:solidFill>
                <a:latin typeface="Dosis"/>
                <a:ea typeface="Dosis"/>
                <a:cs typeface="Dosis"/>
                <a:sym typeface="Dosis"/>
              </a:rPr>
              <a:t>* Si ce taux n’est pas atteint, il convient de mettre en place des actions de remédiation, collectives ou individuelles. 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4"/>
          <p:cNvSpPr txBox="1"/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5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</a:pPr>
            <a:r>
              <a:rPr lang="fr-FR"/>
              <a:t>Bonjour les enfants. Aujourd’hui, nous allons réviser les leçons de la semaine passée. Soyez attentifs.</a:t>
            </a:r>
            <a:endParaRPr/>
          </a:p>
        </p:txBody>
      </p:sp>
      <p:grpSp>
        <p:nvGrpSpPr>
          <p:cNvPr id="231" name="Google Shape;231;p35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32" name="Google Shape;232;p35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233" name="Google Shape;233;p35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234" name="Google Shape;234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84327" y="2377440"/>
            <a:ext cx="2138280" cy="3414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5"/>
          <p:cNvPicPr preferRelativeResize="0"/>
          <p:nvPr>
            <p:ph idx="3" type="media"/>
          </p:nvPr>
        </p:nvPicPr>
        <p:blipFill rotWithShape="1">
          <a:blip r:embed="rId6">
            <a:alphaModFix/>
          </a:blip>
          <a:srcRect b="1385" l="0" r="0" t="0"/>
          <a:stretch/>
        </p:blipFill>
        <p:spPr>
          <a:xfrm>
            <a:off x="2479764" y="2419172"/>
            <a:ext cx="1947900" cy="341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394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221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6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36"/>
          <p:cNvSpPr/>
          <p:nvPr>
            <p:ph idx="2" type="pic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</p:sp>
      <p:sp>
        <p:nvSpPr>
          <p:cNvPr id="243" name="Google Shape;243;p36"/>
          <p:cNvSpPr/>
          <p:nvPr>
            <p:ph idx="3" type="media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563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7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  <a:latin typeface="Dosis Medium"/>
                <a:ea typeface="Dosis Medium"/>
                <a:cs typeface="Dosis Medium"/>
                <a:sym typeface="Dosis Medium"/>
              </a:rPr>
              <a:t>Qui veut lir</a:t>
            </a:r>
            <a:r>
              <a:rPr lang="fr-FR">
                <a:solidFill>
                  <a:srgbClr val="595959"/>
                </a:solidFill>
              </a:rPr>
              <a:t>e ce paragraphe ? </a:t>
            </a:r>
            <a:endParaRPr>
              <a:solidFill>
                <a:srgbClr val="595959"/>
              </a:solidFill>
              <a:latin typeface="Dosis Medium"/>
              <a:ea typeface="Dosis Medium"/>
              <a:cs typeface="Dosis Medium"/>
              <a:sym typeface="Dosis Medium"/>
            </a:endParaRPr>
          </a:p>
        </p:txBody>
      </p:sp>
      <p:sp>
        <p:nvSpPr>
          <p:cNvPr id="249" name="Google Shape;249;p37"/>
          <p:cNvSpPr txBox="1"/>
          <p:nvPr/>
        </p:nvSpPr>
        <p:spPr>
          <a:xfrm>
            <a:off x="973096" y="3316486"/>
            <a:ext cx="7278611" cy="10445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200"/>
              <a:buFont typeface="Dosis Medium"/>
              <a:buNone/>
            </a:pPr>
            <a:r>
              <a:rPr i="0" lang="fr-FR" sz="2200" u="none" cap="none" strike="noStrike">
                <a:solidFill>
                  <a:srgbClr val="1E4E79"/>
                </a:solidFill>
                <a:latin typeface="Dosis Medium"/>
                <a:ea typeface="Dosis Medium"/>
                <a:cs typeface="Dosis Medium"/>
                <a:sym typeface="Dosis Medium"/>
              </a:rPr>
              <a:t>Bonjour ! Je vais me présenter. Mon nom de famille est Farsi et mon prénom est Leïla.</a:t>
            </a:r>
            <a:endParaRPr/>
          </a:p>
        </p:txBody>
      </p:sp>
      <p:pic>
        <p:nvPicPr>
          <p:cNvPr descr="Une image contenant habits, sourire, dessin humoristique, clipart&#10;&#10;Le contenu généré par l’IA peut être incorrect." id="250" name="Google Shape;250;p37"/>
          <p:cNvPicPr preferRelativeResize="0"/>
          <p:nvPr/>
        </p:nvPicPr>
        <p:blipFill rotWithShape="1">
          <a:blip r:embed="rId3">
            <a:alphaModFix/>
          </a:blip>
          <a:srcRect b="22113" l="0" r="0" t="-933"/>
          <a:stretch/>
        </p:blipFill>
        <p:spPr>
          <a:xfrm>
            <a:off x="74356" y="625643"/>
            <a:ext cx="1250140" cy="987542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8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57142"/>
              <a:buFont typeface="Dosis Medium"/>
              <a:buNone/>
            </a:pPr>
            <a:r>
              <a:rPr lang="fr-FR">
                <a:solidFill>
                  <a:srgbClr val="595959"/>
                </a:solidFill>
                <a:latin typeface="Dosis Medium"/>
                <a:ea typeface="Dosis Medium"/>
                <a:cs typeface="Dosis Medium"/>
                <a:sym typeface="Dosis Medium"/>
              </a:rPr>
              <a:t>Qui veut expliquer ce paragraphe dans votre langue ? </a:t>
            </a:r>
            <a:endParaRPr/>
          </a:p>
        </p:txBody>
      </p:sp>
      <p:sp>
        <p:nvSpPr>
          <p:cNvPr id="256" name="Google Shape;256;p38"/>
          <p:cNvSpPr txBox="1"/>
          <p:nvPr/>
        </p:nvSpPr>
        <p:spPr>
          <a:xfrm>
            <a:off x="973096" y="3316486"/>
            <a:ext cx="7278611" cy="10445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200"/>
              <a:buFont typeface="Dosis Medium"/>
              <a:buNone/>
            </a:pPr>
            <a:r>
              <a:rPr i="0" lang="fr-FR" sz="2200" u="none" cap="none" strike="noStrike">
                <a:solidFill>
                  <a:srgbClr val="1E4E79"/>
                </a:solidFill>
                <a:latin typeface="Dosis Medium"/>
                <a:ea typeface="Dosis Medium"/>
                <a:cs typeface="Dosis Medium"/>
                <a:sym typeface="Dosis Medium"/>
              </a:rPr>
              <a:t>Bonjour ! Je vais me présenter. Mon nom de famille est Farsi et mon prénom est Leïla.</a:t>
            </a:r>
            <a:endParaRPr/>
          </a:p>
        </p:txBody>
      </p:sp>
      <p:pic>
        <p:nvPicPr>
          <p:cNvPr descr="Une image contenant habits, sourire, dessin humoristique, clipart&#10;&#10;Le contenu généré par l’IA peut être incorrect." id="257" name="Google Shape;257;p38"/>
          <p:cNvPicPr preferRelativeResize="0"/>
          <p:nvPr/>
        </p:nvPicPr>
        <p:blipFill rotWithShape="1">
          <a:blip r:embed="rId3">
            <a:alphaModFix/>
          </a:blip>
          <a:srcRect b="22113" l="0" r="0" t="-933"/>
          <a:stretch/>
        </p:blipFill>
        <p:spPr>
          <a:xfrm>
            <a:off x="74356" y="625643"/>
            <a:ext cx="1250140" cy="987542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9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  <a:latin typeface="Dosis Medium"/>
                <a:ea typeface="Dosis Medium"/>
                <a:cs typeface="Dosis Medium"/>
                <a:sym typeface="Dosis Medium"/>
              </a:rPr>
              <a:t>Qui veut lire la question et y répondre ? </a:t>
            </a:r>
            <a:endParaRPr/>
          </a:p>
        </p:txBody>
      </p:sp>
      <p:sp>
        <p:nvSpPr>
          <p:cNvPr id="263" name="Google Shape;263;p39"/>
          <p:cNvSpPr txBox="1"/>
          <p:nvPr/>
        </p:nvSpPr>
        <p:spPr>
          <a:xfrm>
            <a:off x="2115451" y="2234003"/>
            <a:ext cx="668489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1F3864"/>
                </a:solidFill>
                <a:latin typeface="Dosis"/>
                <a:ea typeface="Dosis"/>
                <a:cs typeface="Dosis"/>
                <a:sym typeface="Dosis"/>
              </a:rPr>
              <a:t>Quel est le nom de famille de la fille ? </a:t>
            </a:r>
            <a:endParaRPr/>
          </a:p>
        </p:txBody>
      </p:sp>
      <p:pic>
        <p:nvPicPr>
          <p:cNvPr descr="Une image contenant habits, sourire, dessin humoristique, clipart&#10;&#10;Le contenu généré par l’IA peut être incorrect." id="264" name="Google Shape;264;p39"/>
          <p:cNvPicPr preferRelativeResize="0"/>
          <p:nvPr/>
        </p:nvPicPr>
        <p:blipFill rotWithShape="1">
          <a:blip r:embed="rId3">
            <a:alphaModFix/>
          </a:blip>
          <a:srcRect b="22113" l="0" r="0" t="-933"/>
          <a:stretch/>
        </p:blipFill>
        <p:spPr>
          <a:xfrm>
            <a:off x="74356" y="625643"/>
            <a:ext cx="1250140" cy="987542"/>
          </a:xfrm>
          <a:prstGeom prst="ellipse">
            <a:avLst/>
          </a:prstGeom>
          <a:noFill/>
          <a:ln>
            <a:noFill/>
          </a:ln>
        </p:spPr>
      </p:pic>
      <p:sp>
        <p:nvSpPr>
          <p:cNvPr id="265" name="Google Shape;265;p39"/>
          <p:cNvSpPr txBox="1"/>
          <p:nvPr/>
        </p:nvSpPr>
        <p:spPr>
          <a:xfrm>
            <a:off x="973096" y="3316486"/>
            <a:ext cx="7278611" cy="10445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200"/>
              <a:buFont typeface="Dosis Medium"/>
              <a:buNone/>
            </a:pPr>
            <a:r>
              <a:rPr i="0" lang="fr-FR" sz="2200" u="none" cap="none" strike="noStrike">
                <a:solidFill>
                  <a:srgbClr val="1E4E79"/>
                </a:solidFill>
                <a:latin typeface="Dosis Medium"/>
                <a:ea typeface="Dosis Medium"/>
                <a:cs typeface="Dosis Medium"/>
                <a:sym typeface="Dosis Medium"/>
              </a:rPr>
              <a:t>Bonjour ! Je vais me présenter. Mon nom de famille est Farsi et mon prénom est Leïla.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0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  <a:latin typeface="Dosis Medium"/>
                <a:ea typeface="Dosis Medium"/>
                <a:cs typeface="Dosis Medium"/>
                <a:sym typeface="Dosis Medium"/>
              </a:rPr>
              <a:t>La réponse est : Le nom de la fille est </a:t>
            </a:r>
            <a:r>
              <a:rPr lang="fr-FR">
                <a:solidFill>
                  <a:srgbClr val="595959"/>
                </a:solidFill>
              </a:rPr>
              <a:t>Farsi</a:t>
            </a:r>
            <a:r>
              <a:rPr lang="fr-FR">
                <a:solidFill>
                  <a:srgbClr val="595959"/>
                </a:solidFill>
                <a:latin typeface="Dosis Medium"/>
                <a:ea typeface="Dosis Medium"/>
                <a:cs typeface="Dosis Medium"/>
                <a:sym typeface="Dosis Medium"/>
              </a:rPr>
              <a:t>. </a:t>
            </a:r>
            <a:endParaRPr/>
          </a:p>
        </p:txBody>
      </p:sp>
      <p:grpSp>
        <p:nvGrpSpPr>
          <p:cNvPr id="271" name="Google Shape;271;p40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72" name="Google Shape;272;p40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273" name="Google Shape;273;p40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274" name="Google Shape;274;p40"/>
          <p:cNvSpPr txBox="1"/>
          <p:nvPr/>
        </p:nvSpPr>
        <p:spPr>
          <a:xfrm>
            <a:off x="973096" y="3316486"/>
            <a:ext cx="7278611" cy="10445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200"/>
              <a:buFont typeface="Dosis Medium"/>
              <a:buNone/>
            </a:pPr>
            <a:r>
              <a:rPr i="0" lang="fr-FR" sz="2200" u="none" cap="none" strike="noStrike">
                <a:solidFill>
                  <a:srgbClr val="1E4E79"/>
                </a:solidFill>
                <a:latin typeface="Dosis Medium"/>
                <a:ea typeface="Dosis Medium"/>
                <a:cs typeface="Dosis Medium"/>
                <a:sym typeface="Dosis Medium"/>
              </a:rPr>
              <a:t>Bonjour ! Je vais me présenter. </a:t>
            </a:r>
            <a:r>
              <a:rPr b="1" i="0" lang="fr-FR" sz="2200" u="none" cap="none" strike="noStrike">
                <a:solidFill>
                  <a:srgbClr val="C00000"/>
                </a:solidFill>
                <a:latin typeface="Dosis Medium"/>
                <a:ea typeface="Dosis Medium"/>
                <a:cs typeface="Dosis Medium"/>
                <a:sym typeface="Dosis Medium"/>
              </a:rPr>
              <a:t>Mon nom de famille est Farsi </a:t>
            </a:r>
            <a:r>
              <a:rPr i="0" lang="fr-FR" sz="2200" u="none" cap="none" strike="noStrike">
                <a:solidFill>
                  <a:srgbClr val="1E4E79"/>
                </a:solidFill>
                <a:latin typeface="Dosis Medium"/>
                <a:ea typeface="Dosis Medium"/>
                <a:cs typeface="Dosis Medium"/>
                <a:sym typeface="Dosis Medium"/>
              </a:rPr>
              <a:t>et mon prénom est Leïla.</a:t>
            </a:r>
            <a:endParaRPr/>
          </a:p>
        </p:txBody>
      </p:sp>
      <p:sp>
        <p:nvSpPr>
          <p:cNvPr id="275" name="Google Shape;275;p40"/>
          <p:cNvSpPr txBox="1"/>
          <p:nvPr/>
        </p:nvSpPr>
        <p:spPr>
          <a:xfrm>
            <a:off x="2115451" y="2234003"/>
            <a:ext cx="668489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1F3864"/>
                </a:solidFill>
                <a:latin typeface="Dosis"/>
                <a:ea typeface="Dosis"/>
                <a:cs typeface="Dosis"/>
                <a:sym typeface="Dosis"/>
              </a:rPr>
              <a:t>Quel est le nom de famille de la fille ? 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1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  <a:latin typeface="Dosis Medium"/>
                <a:ea typeface="Dosis Medium"/>
                <a:cs typeface="Dosis Medium"/>
                <a:sym typeface="Dosis Medium"/>
              </a:rPr>
              <a:t>Qui veut lir</a:t>
            </a:r>
            <a:r>
              <a:rPr lang="fr-FR">
                <a:solidFill>
                  <a:srgbClr val="595959"/>
                </a:solidFill>
              </a:rPr>
              <a:t>e ce paragraphe ? </a:t>
            </a:r>
            <a:endParaRPr>
              <a:solidFill>
                <a:srgbClr val="595959"/>
              </a:solidFill>
              <a:latin typeface="Dosis Medium"/>
              <a:ea typeface="Dosis Medium"/>
              <a:cs typeface="Dosis Medium"/>
              <a:sym typeface="Dosis Medium"/>
            </a:endParaRPr>
          </a:p>
        </p:txBody>
      </p:sp>
      <p:pic>
        <p:nvPicPr>
          <p:cNvPr descr="Une image contenant habits, sourire, dessin humoristique, clipart&#10;&#10;Le contenu généré par l’IA peut être incorrect." id="281" name="Google Shape;281;p41"/>
          <p:cNvPicPr preferRelativeResize="0"/>
          <p:nvPr/>
        </p:nvPicPr>
        <p:blipFill rotWithShape="1">
          <a:blip r:embed="rId3">
            <a:alphaModFix/>
          </a:blip>
          <a:srcRect b="22113" l="0" r="0" t="-933"/>
          <a:stretch/>
        </p:blipFill>
        <p:spPr>
          <a:xfrm>
            <a:off x="74356" y="625643"/>
            <a:ext cx="1250140" cy="987542"/>
          </a:xfrm>
          <a:prstGeom prst="ellipse">
            <a:avLst/>
          </a:prstGeom>
          <a:noFill/>
          <a:ln>
            <a:noFill/>
          </a:ln>
        </p:spPr>
      </p:pic>
      <p:sp>
        <p:nvSpPr>
          <p:cNvPr id="282" name="Google Shape;282;p41"/>
          <p:cNvSpPr txBox="1"/>
          <p:nvPr/>
        </p:nvSpPr>
        <p:spPr>
          <a:xfrm>
            <a:off x="1602171" y="2750336"/>
            <a:ext cx="5911958" cy="16850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400"/>
              <a:buFont typeface="Dosis Medium"/>
              <a:buNone/>
            </a:pPr>
            <a:r>
              <a:rPr b="0" i="0" lang="fr-FR" sz="2400" u="none" cap="none" strike="noStrike">
                <a:solidFill>
                  <a:srgbClr val="565F88"/>
                </a:solidFill>
                <a:latin typeface="Dosis Medium"/>
                <a:ea typeface="Dosis Medium"/>
                <a:cs typeface="Dosis Medium"/>
                <a:sym typeface="Dosis Medium"/>
              </a:rPr>
              <a:t>Je suis née à Oujda, le 5 mars 2015. J’ai dix ans. J’ai un frère ; il s’appelle Youssef. Il a onze ans. On joue beaucoup ensemble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2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57142"/>
              <a:buFont typeface="Dosis Medium"/>
              <a:buNone/>
            </a:pPr>
            <a:r>
              <a:rPr lang="fr-FR">
                <a:solidFill>
                  <a:srgbClr val="595959"/>
                </a:solidFill>
                <a:latin typeface="Dosis Medium"/>
                <a:ea typeface="Dosis Medium"/>
                <a:cs typeface="Dosis Medium"/>
                <a:sym typeface="Dosis Medium"/>
              </a:rPr>
              <a:t>Qui veut expliquer ce paragraphe dans votre langue ? </a:t>
            </a:r>
            <a:endParaRPr/>
          </a:p>
        </p:txBody>
      </p:sp>
      <p:pic>
        <p:nvPicPr>
          <p:cNvPr descr="Une image contenant habits, sourire, dessin humoristique, clipart&#10;&#10;Le contenu généré par l’IA peut être incorrect." id="288" name="Google Shape;288;p42"/>
          <p:cNvPicPr preferRelativeResize="0"/>
          <p:nvPr/>
        </p:nvPicPr>
        <p:blipFill rotWithShape="1">
          <a:blip r:embed="rId3">
            <a:alphaModFix/>
          </a:blip>
          <a:srcRect b="22113" l="0" r="0" t="-933"/>
          <a:stretch/>
        </p:blipFill>
        <p:spPr>
          <a:xfrm>
            <a:off x="74356" y="625643"/>
            <a:ext cx="1250140" cy="987542"/>
          </a:xfrm>
          <a:prstGeom prst="ellipse">
            <a:avLst/>
          </a:prstGeom>
          <a:noFill/>
          <a:ln>
            <a:noFill/>
          </a:ln>
        </p:spPr>
      </p:pic>
      <p:sp>
        <p:nvSpPr>
          <p:cNvPr id="289" name="Google Shape;289;p42"/>
          <p:cNvSpPr txBox="1"/>
          <p:nvPr/>
        </p:nvSpPr>
        <p:spPr>
          <a:xfrm>
            <a:off x="1602171" y="2750336"/>
            <a:ext cx="5911958" cy="16850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400"/>
              <a:buFont typeface="Dosis Medium"/>
              <a:buNone/>
            </a:pPr>
            <a:r>
              <a:rPr b="0" i="0" lang="fr-FR" sz="2400" u="none" cap="none" strike="noStrike">
                <a:solidFill>
                  <a:srgbClr val="565F88"/>
                </a:solidFill>
                <a:latin typeface="Dosis Medium"/>
                <a:ea typeface="Dosis Medium"/>
                <a:cs typeface="Dosis Medium"/>
                <a:sym typeface="Dosis Medium"/>
              </a:rPr>
              <a:t>Je suis née à Oujda, le 5 mars 2015. J’ai dix ans. J’ai un frère ; il s’appelle Youssef. Il a onze ans. On joue beaucoup ensemble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3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  <a:latin typeface="Dosis Medium"/>
                <a:ea typeface="Dosis Medium"/>
                <a:cs typeface="Dosis Medium"/>
                <a:sym typeface="Dosis Medium"/>
              </a:rPr>
              <a:t>Qui veut lire la question et y répondre ? </a:t>
            </a:r>
            <a:endParaRPr/>
          </a:p>
        </p:txBody>
      </p:sp>
      <p:pic>
        <p:nvPicPr>
          <p:cNvPr descr="Une image contenant habits, sourire, dessin humoristique, clipart&#10;&#10;Le contenu généré par l’IA peut être incorrect." id="295" name="Google Shape;295;p43"/>
          <p:cNvPicPr preferRelativeResize="0"/>
          <p:nvPr/>
        </p:nvPicPr>
        <p:blipFill rotWithShape="1">
          <a:blip r:embed="rId3">
            <a:alphaModFix/>
          </a:blip>
          <a:srcRect b="22113" l="0" r="0" t="-933"/>
          <a:stretch/>
        </p:blipFill>
        <p:spPr>
          <a:xfrm>
            <a:off x="74356" y="625643"/>
            <a:ext cx="1250140" cy="987542"/>
          </a:xfrm>
          <a:prstGeom prst="ellipse">
            <a:avLst/>
          </a:prstGeom>
          <a:noFill/>
          <a:ln>
            <a:noFill/>
          </a:ln>
        </p:spPr>
      </p:pic>
      <p:sp>
        <p:nvSpPr>
          <p:cNvPr id="296" name="Google Shape;296;p43"/>
          <p:cNvSpPr txBox="1"/>
          <p:nvPr/>
        </p:nvSpPr>
        <p:spPr>
          <a:xfrm>
            <a:off x="1602171" y="3193099"/>
            <a:ext cx="5911958" cy="16850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400"/>
              <a:buFont typeface="Dosis Medium"/>
              <a:buNone/>
            </a:pPr>
            <a:r>
              <a:rPr b="0" i="0" lang="fr-FR" sz="2400" u="none" cap="none" strike="noStrike">
                <a:solidFill>
                  <a:srgbClr val="565F88"/>
                </a:solidFill>
                <a:latin typeface="Dosis Medium"/>
                <a:ea typeface="Dosis Medium"/>
                <a:cs typeface="Dosis Medium"/>
                <a:sym typeface="Dosis Medium"/>
              </a:rPr>
              <a:t>Je suis née à Oujda, le 5 mars 2015. J’ai dix ans. J’ai un frère ; il s’appelle Youssef. Il a onze ans. On joue beaucoup ensemble</a:t>
            </a:r>
            <a:endParaRPr/>
          </a:p>
        </p:txBody>
      </p:sp>
      <p:sp>
        <p:nvSpPr>
          <p:cNvPr id="297" name="Google Shape;297;p43"/>
          <p:cNvSpPr txBox="1"/>
          <p:nvPr/>
        </p:nvSpPr>
        <p:spPr>
          <a:xfrm>
            <a:off x="2990969" y="2188884"/>
            <a:ext cx="668489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1F3864"/>
                </a:solidFill>
                <a:latin typeface="Dosis"/>
                <a:ea typeface="Dosis"/>
                <a:cs typeface="Dosis"/>
                <a:sym typeface="Dosis"/>
              </a:rPr>
              <a:t>Quel âge a Youssef ?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" name="Google Shape;302;p44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03" name="Google Shape;303;p44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304" name="Google Shape;304;p44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305" name="Google Shape;305;p44"/>
          <p:cNvSpPr txBox="1"/>
          <p:nvPr/>
        </p:nvSpPr>
        <p:spPr>
          <a:xfrm>
            <a:off x="1572967" y="777795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b="0" lang="fr-FR" sz="1600">
                <a:solidFill>
                  <a:srgbClr val="595959"/>
                </a:solidFill>
                <a:latin typeface="Dosis Medium"/>
                <a:ea typeface="Dosis Medium"/>
                <a:cs typeface="Dosis Medium"/>
                <a:sym typeface="Dosis Medium"/>
              </a:rPr>
              <a:t>La réponse est : Youssef a onze ans.</a:t>
            </a:r>
            <a:endParaRPr/>
          </a:p>
        </p:txBody>
      </p:sp>
      <p:sp>
        <p:nvSpPr>
          <p:cNvPr id="306" name="Google Shape;306;p44"/>
          <p:cNvSpPr txBox="1"/>
          <p:nvPr/>
        </p:nvSpPr>
        <p:spPr>
          <a:xfrm>
            <a:off x="1602171" y="3193099"/>
            <a:ext cx="5911958" cy="16850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400"/>
              <a:buFont typeface="Dosis Medium"/>
              <a:buNone/>
            </a:pPr>
            <a:r>
              <a:rPr b="0" i="0" lang="fr-FR" sz="2400" u="none" cap="none" strike="noStrike">
                <a:solidFill>
                  <a:srgbClr val="565F88"/>
                </a:solidFill>
                <a:latin typeface="Dosis Medium"/>
                <a:ea typeface="Dosis Medium"/>
                <a:cs typeface="Dosis Medium"/>
                <a:sym typeface="Dosis Medium"/>
              </a:rPr>
              <a:t>Je suis née à Oujda, le 5 mars 2015. J’ai dix ans. J’ai un frère ; il s’appelle Youssef. </a:t>
            </a:r>
            <a:r>
              <a:rPr b="1" i="0" lang="fr-FR" sz="2400" u="none" cap="none" strike="noStrike">
                <a:solidFill>
                  <a:srgbClr val="C00000"/>
                </a:solidFill>
                <a:latin typeface="Dosis Medium"/>
                <a:ea typeface="Dosis Medium"/>
                <a:cs typeface="Dosis Medium"/>
                <a:sym typeface="Dosis Medium"/>
              </a:rPr>
              <a:t>Il a onze ans</a:t>
            </a:r>
            <a:r>
              <a:rPr b="0" i="0" lang="fr-FR" sz="2400" u="none" cap="none" strike="noStrike">
                <a:solidFill>
                  <a:srgbClr val="565F88"/>
                </a:solidFill>
                <a:latin typeface="Dosis Medium"/>
                <a:ea typeface="Dosis Medium"/>
                <a:cs typeface="Dosis Medium"/>
                <a:sym typeface="Dosis Medium"/>
              </a:rPr>
              <a:t>. On joue beaucoup ensemble</a:t>
            </a:r>
            <a:endParaRPr/>
          </a:p>
        </p:txBody>
      </p:sp>
      <p:sp>
        <p:nvSpPr>
          <p:cNvPr id="307" name="Google Shape;307;p44"/>
          <p:cNvSpPr txBox="1"/>
          <p:nvPr/>
        </p:nvSpPr>
        <p:spPr>
          <a:xfrm>
            <a:off x="2990969" y="2188884"/>
            <a:ext cx="668489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1F3864"/>
                </a:solidFill>
                <a:latin typeface="Dosis"/>
                <a:ea typeface="Dosis"/>
                <a:cs typeface="Dosis"/>
                <a:sym typeface="Dosis"/>
              </a:rPr>
              <a:t>Quel âge a Youssef ?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5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Prenez vos ardoises. </a:t>
            </a:r>
            <a:endParaRPr/>
          </a:p>
        </p:txBody>
      </p:sp>
      <p:pic>
        <p:nvPicPr>
          <p:cNvPr descr="Une image contenant capture d’écran, Rectangle, carré&#10;&#10;Le contenu généré par l’IA peut être incorrect." id="313" name="Google Shape;313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8013" y="1808942"/>
            <a:ext cx="3647973" cy="36479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4" name="Google Shape;314;p45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15" name="Google Shape;315;p45"/>
            <p:cNvPicPr preferRelativeResize="0"/>
            <p:nvPr/>
          </p:nvPicPr>
          <p:blipFill rotWithShape="1">
            <a:blip r:embed="rId4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316" name="Google Shape;316;p45"/>
            <p:cNvPicPr preferRelativeResize="0"/>
            <p:nvPr/>
          </p:nvPicPr>
          <p:blipFill rotWithShape="1">
            <a:blip r:embed="rId5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" name="Google Shape;321;p46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22" name="Google Shape;322;p46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323" name="Google Shape;323;p46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324" name="Google Shape;324;p46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  <a:latin typeface="Dosis Medium"/>
                <a:ea typeface="Dosis Medium"/>
                <a:cs typeface="Dosis Medium"/>
                <a:sym typeface="Dosis Medium"/>
              </a:rPr>
              <a:t>Écrivez le mot qui manque dans la phrase.  </a:t>
            </a:r>
            <a:endParaRPr/>
          </a:p>
        </p:txBody>
      </p:sp>
      <p:sp>
        <p:nvSpPr>
          <p:cNvPr id="325" name="Google Shape;325;p46"/>
          <p:cNvSpPr txBox="1"/>
          <p:nvPr/>
        </p:nvSpPr>
        <p:spPr>
          <a:xfrm>
            <a:off x="950404" y="3833261"/>
            <a:ext cx="6840000" cy="1061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48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Salim a </a:t>
            </a:r>
            <a:r>
              <a:rPr b="1" lang="fr-FR" sz="4800">
                <a:solidFill>
                  <a:srgbClr val="00ACA4"/>
                </a:solidFill>
                <a:latin typeface="Dosis"/>
                <a:ea typeface="Dosis"/>
                <a:cs typeface="Dosis"/>
                <a:sym typeface="Dosis"/>
              </a:rPr>
              <a:t>…………  </a:t>
            </a:r>
            <a:r>
              <a:rPr lang="fr-FR" sz="48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ans</a:t>
            </a:r>
            <a:r>
              <a:rPr b="1" i="0" lang="fr-FR" sz="4800" u="none" cap="none" strike="noStrike">
                <a:solidFill>
                  <a:srgbClr val="00ACA4"/>
                </a:solidFill>
                <a:latin typeface="Dosis"/>
                <a:ea typeface="Dosis"/>
                <a:cs typeface="Dosis"/>
                <a:sym typeface="Dosis"/>
              </a:rPr>
              <a:t>.</a:t>
            </a:r>
            <a:r>
              <a:rPr b="0" i="0" lang="fr-FR" sz="48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endParaRPr/>
          </a:p>
        </p:txBody>
      </p:sp>
      <p:pic>
        <p:nvPicPr>
          <p:cNvPr id="326" name="Google Shape;326;p46"/>
          <p:cNvPicPr preferRelativeResize="0"/>
          <p:nvPr/>
        </p:nvPicPr>
        <p:blipFill rotWithShape="1">
          <a:blip r:embed="rId5">
            <a:alphaModFix/>
          </a:blip>
          <a:srcRect b="14427" l="13605" r="17014" t="6744"/>
          <a:stretch/>
        </p:blipFill>
        <p:spPr>
          <a:xfrm>
            <a:off x="3815230" y="2127224"/>
            <a:ext cx="1296770" cy="1609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7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57142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Levez les ardoises. Je vais vérifier votre écriture. </a:t>
            </a:r>
            <a:endParaRPr/>
          </a:p>
        </p:txBody>
      </p:sp>
      <p:pic>
        <p:nvPicPr>
          <p:cNvPr descr="Une image contenant capture d’écran, Rectangle, carré&#10;&#10;Le contenu généré par l’IA peut être incorrect." id="332" name="Google Shape;332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8013" y="1808942"/>
            <a:ext cx="3647973" cy="36479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3" name="Google Shape;333;p47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34" name="Google Shape;334;p47"/>
            <p:cNvPicPr preferRelativeResize="0"/>
            <p:nvPr/>
          </p:nvPicPr>
          <p:blipFill rotWithShape="1">
            <a:blip r:embed="rId4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335" name="Google Shape;335;p47"/>
            <p:cNvPicPr preferRelativeResize="0"/>
            <p:nvPr/>
          </p:nvPicPr>
          <p:blipFill rotWithShape="1">
            <a:blip r:embed="rId5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48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41" name="Google Shape;341;p48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342" name="Google Shape;342;p48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343" name="Google Shape;343;p48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  <a:latin typeface="Dosis Medium"/>
                <a:ea typeface="Dosis Medium"/>
                <a:cs typeface="Dosis Medium"/>
                <a:sym typeface="Dosis Medium"/>
              </a:rPr>
              <a:t>Corrigez.</a:t>
            </a:r>
            <a:endParaRPr/>
          </a:p>
        </p:txBody>
      </p:sp>
      <p:sp>
        <p:nvSpPr>
          <p:cNvPr id="344" name="Google Shape;344;p48"/>
          <p:cNvSpPr txBox="1"/>
          <p:nvPr/>
        </p:nvSpPr>
        <p:spPr>
          <a:xfrm>
            <a:off x="1373916" y="3785424"/>
            <a:ext cx="6840000" cy="1061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48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Salim a </a:t>
            </a:r>
            <a:r>
              <a:rPr b="1" i="0" lang="fr-FR" sz="4800" u="none" cap="none" strike="noStrik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douze</a:t>
            </a:r>
            <a:r>
              <a:rPr b="1" lang="fr-FR" sz="48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r>
              <a:rPr lang="fr-FR" sz="48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ans</a:t>
            </a:r>
            <a:r>
              <a:rPr b="1" i="0" lang="fr-FR" sz="4800" u="none" cap="none" strike="noStrike">
                <a:solidFill>
                  <a:srgbClr val="00ACA4"/>
                </a:solidFill>
                <a:latin typeface="Dosis"/>
                <a:ea typeface="Dosis"/>
                <a:cs typeface="Dosis"/>
                <a:sym typeface="Dosis"/>
              </a:rPr>
              <a:t>.</a:t>
            </a:r>
            <a:r>
              <a:rPr b="0" i="0" lang="fr-FR" sz="48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endParaRPr/>
          </a:p>
        </p:txBody>
      </p:sp>
      <p:pic>
        <p:nvPicPr>
          <p:cNvPr id="345" name="Google Shape;345;p48"/>
          <p:cNvPicPr preferRelativeResize="0"/>
          <p:nvPr/>
        </p:nvPicPr>
        <p:blipFill rotWithShape="1">
          <a:blip r:embed="rId5">
            <a:alphaModFix/>
          </a:blip>
          <a:srcRect b="14427" l="13605" r="17014" t="6744"/>
          <a:stretch/>
        </p:blipFill>
        <p:spPr>
          <a:xfrm>
            <a:off x="3889926" y="1995457"/>
            <a:ext cx="1364147" cy="169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Google Shape;350;p49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51" name="Google Shape;351;p49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352" name="Google Shape;352;p49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353" name="Google Shape;353;p49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  <a:latin typeface="Dosis Medium"/>
                <a:ea typeface="Dosis Medium"/>
                <a:cs typeface="Dosis Medium"/>
                <a:sym typeface="Dosis Medium"/>
              </a:rPr>
              <a:t>Écrivez le mot qui manque dans la phrase.  </a:t>
            </a:r>
            <a:endParaRPr/>
          </a:p>
        </p:txBody>
      </p:sp>
      <p:sp>
        <p:nvSpPr>
          <p:cNvPr id="354" name="Google Shape;354;p49"/>
          <p:cNvSpPr txBox="1"/>
          <p:nvPr/>
        </p:nvSpPr>
        <p:spPr>
          <a:xfrm>
            <a:off x="1056282" y="3906910"/>
            <a:ext cx="6840000" cy="1061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48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J’ai </a:t>
            </a:r>
            <a:r>
              <a:rPr b="1" lang="fr-FR" sz="4800">
                <a:solidFill>
                  <a:srgbClr val="00ACA4"/>
                </a:solidFill>
                <a:latin typeface="Dosis"/>
                <a:ea typeface="Dosis"/>
                <a:cs typeface="Dosis"/>
                <a:sym typeface="Dosis"/>
              </a:rPr>
              <a:t>…………</a:t>
            </a:r>
            <a:r>
              <a:rPr b="1" lang="fr-FR" sz="48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r>
              <a:rPr lang="fr-FR" sz="48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ans</a:t>
            </a:r>
            <a:r>
              <a:rPr b="1" i="0" lang="fr-FR" sz="4800" u="none" cap="none" strike="noStrike">
                <a:solidFill>
                  <a:srgbClr val="00ACA4"/>
                </a:solidFill>
                <a:latin typeface="Dosis"/>
                <a:ea typeface="Dosis"/>
                <a:cs typeface="Dosis"/>
                <a:sym typeface="Dosis"/>
              </a:rPr>
              <a:t>.</a:t>
            </a:r>
            <a:r>
              <a:rPr b="0" i="0" lang="fr-FR" sz="48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endParaRPr/>
          </a:p>
        </p:txBody>
      </p:sp>
      <p:pic>
        <p:nvPicPr>
          <p:cNvPr id="355" name="Google Shape;355;p49"/>
          <p:cNvPicPr preferRelativeResize="0"/>
          <p:nvPr/>
        </p:nvPicPr>
        <p:blipFill rotWithShape="1">
          <a:blip r:embed="rId5">
            <a:alphaModFix/>
          </a:blip>
          <a:srcRect b="15522" l="13604" r="16417" t="6196"/>
          <a:stretch/>
        </p:blipFill>
        <p:spPr>
          <a:xfrm>
            <a:off x="3767695" y="2143525"/>
            <a:ext cx="1417174" cy="17321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0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57142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Levez les ardoises. Je vais vérifier votre écriture. </a:t>
            </a:r>
            <a:endParaRPr/>
          </a:p>
        </p:txBody>
      </p:sp>
      <p:pic>
        <p:nvPicPr>
          <p:cNvPr descr="Une image contenant capture d’écran, Rectangle, carré&#10;&#10;Le contenu généré par l’IA peut être incorrect." id="361" name="Google Shape;361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8013" y="1808942"/>
            <a:ext cx="3647973" cy="36479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2" name="Google Shape;362;p50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63" name="Google Shape;363;p50"/>
            <p:cNvPicPr preferRelativeResize="0"/>
            <p:nvPr/>
          </p:nvPicPr>
          <p:blipFill rotWithShape="1">
            <a:blip r:embed="rId4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364" name="Google Shape;364;p50"/>
            <p:cNvPicPr preferRelativeResize="0"/>
            <p:nvPr/>
          </p:nvPicPr>
          <p:blipFill rotWithShape="1">
            <a:blip r:embed="rId5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" name="Google Shape;369;p51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70" name="Google Shape;370;p51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371" name="Google Shape;371;p51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372" name="Google Shape;372;p51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  <a:latin typeface="Dosis Medium"/>
                <a:ea typeface="Dosis Medium"/>
                <a:cs typeface="Dosis Medium"/>
                <a:sym typeface="Dosis Medium"/>
              </a:rPr>
              <a:t>Corrigez.</a:t>
            </a:r>
            <a:endParaRPr/>
          </a:p>
        </p:txBody>
      </p:sp>
      <p:sp>
        <p:nvSpPr>
          <p:cNvPr id="373" name="Google Shape;373;p51"/>
          <p:cNvSpPr txBox="1"/>
          <p:nvPr/>
        </p:nvSpPr>
        <p:spPr>
          <a:xfrm>
            <a:off x="1152000" y="4131645"/>
            <a:ext cx="6840000" cy="1061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48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J’ai </a:t>
            </a:r>
            <a:r>
              <a:rPr b="1" lang="fr-FR" sz="4800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neuf</a:t>
            </a:r>
            <a:r>
              <a:rPr b="1" lang="fr-FR" sz="48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r>
              <a:rPr lang="fr-FR" sz="48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ans</a:t>
            </a:r>
            <a:r>
              <a:rPr b="1" i="0" lang="fr-FR" sz="4800" u="none" cap="none" strike="noStrike">
                <a:solidFill>
                  <a:srgbClr val="00ACA4"/>
                </a:solidFill>
                <a:latin typeface="Dosis"/>
                <a:ea typeface="Dosis"/>
                <a:cs typeface="Dosis"/>
                <a:sym typeface="Dosis"/>
              </a:rPr>
              <a:t>.</a:t>
            </a:r>
            <a:r>
              <a:rPr b="0" i="0" lang="fr-FR" sz="48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endParaRPr/>
          </a:p>
        </p:txBody>
      </p:sp>
      <p:pic>
        <p:nvPicPr>
          <p:cNvPr id="374" name="Google Shape;374;p51"/>
          <p:cNvPicPr preferRelativeResize="0"/>
          <p:nvPr/>
        </p:nvPicPr>
        <p:blipFill rotWithShape="1">
          <a:blip r:embed="rId5">
            <a:alphaModFix/>
          </a:blip>
          <a:srcRect b="15522" l="13604" r="16417" t="6196"/>
          <a:stretch/>
        </p:blipFill>
        <p:spPr>
          <a:xfrm>
            <a:off x="3767695" y="2143525"/>
            <a:ext cx="1417174" cy="17321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52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80" name="Google Shape;380;p52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381" name="Google Shape;381;p52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382" name="Google Shape;382;p52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  <a:latin typeface="Dosis Medium"/>
                <a:ea typeface="Dosis Medium"/>
                <a:cs typeface="Dosis Medium"/>
                <a:sym typeface="Dosis Medium"/>
              </a:rPr>
              <a:t>Écrivez le mot qui manque dans la phrase.  </a:t>
            </a:r>
            <a:endParaRPr/>
          </a:p>
        </p:txBody>
      </p:sp>
      <p:sp>
        <p:nvSpPr>
          <p:cNvPr id="383" name="Google Shape;383;p52"/>
          <p:cNvSpPr txBox="1"/>
          <p:nvPr/>
        </p:nvSpPr>
        <p:spPr>
          <a:xfrm>
            <a:off x="834901" y="3919889"/>
            <a:ext cx="6840000" cy="1061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48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Hiba a </a:t>
            </a:r>
            <a:r>
              <a:rPr b="1" lang="fr-FR" sz="4800">
                <a:solidFill>
                  <a:srgbClr val="00ACA4"/>
                </a:solidFill>
                <a:latin typeface="Dosis"/>
                <a:ea typeface="Dosis"/>
                <a:cs typeface="Dosis"/>
                <a:sym typeface="Dosis"/>
              </a:rPr>
              <a:t>………</a:t>
            </a:r>
            <a:r>
              <a:rPr b="1" lang="fr-FR" sz="48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r>
              <a:rPr lang="fr-FR" sz="48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ans</a:t>
            </a:r>
            <a:r>
              <a:rPr b="1" i="0" lang="fr-FR" sz="4800" u="none" cap="none" strike="noStrike">
                <a:solidFill>
                  <a:srgbClr val="00ACA4"/>
                </a:solidFill>
                <a:latin typeface="Dosis"/>
                <a:ea typeface="Dosis"/>
                <a:cs typeface="Dosis"/>
                <a:sym typeface="Dosis"/>
              </a:rPr>
              <a:t>.</a:t>
            </a:r>
            <a:r>
              <a:rPr b="0" i="0" lang="fr-FR" sz="48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endParaRPr/>
          </a:p>
        </p:txBody>
      </p:sp>
      <p:pic>
        <p:nvPicPr>
          <p:cNvPr id="384" name="Google Shape;384;p52"/>
          <p:cNvPicPr preferRelativeResize="0"/>
          <p:nvPr/>
        </p:nvPicPr>
        <p:blipFill rotWithShape="1">
          <a:blip r:embed="rId5">
            <a:alphaModFix/>
          </a:blip>
          <a:srcRect b="15704" l="14669" r="16466" t="9848"/>
          <a:stretch/>
        </p:blipFill>
        <p:spPr>
          <a:xfrm>
            <a:off x="3819679" y="2234597"/>
            <a:ext cx="1263445" cy="14941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53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57142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Levez les ardoises. Je vais vérifier votre écriture. </a:t>
            </a:r>
            <a:endParaRPr/>
          </a:p>
        </p:txBody>
      </p:sp>
      <p:pic>
        <p:nvPicPr>
          <p:cNvPr descr="Une image contenant capture d’écran, Rectangle, carré&#10;&#10;Le contenu généré par l’IA peut être incorrect." id="390" name="Google Shape;390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8013" y="1808942"/>
            <a:ext cx="3647973" cy="36479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1" name="Google Shape;391;p53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92" name="Google Shape;392;p53"/>
            <p:cNvPicPr preferRelativeResize="0"/>
            <p:nvPr/>
          </p:nvPicPr>
          <p:blipFill rotWithShape="1">
            <a:blip r:embed="rId4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393" name="Google Shape;393;p53"/>
            <p:cNvPicPr preferRelativeResize="0"/>
            <p:nvPr/>
          </p:nvPicPr>
          <p:blipFill rotWithShape="1">
            <a:blip r:embed="rId5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" name="Google Shape;398;p54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99" name="Google Shape;399;p54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400" name="Google Shape;400;p54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401" name="Google Shape;401;p54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  <a:latin typeface="Dosis Medium"/>
                <a:ea typeface="Dosis Medium"/>
                <a:cs typeface="Dosis Medium"/>
                <a:sym typeface="Dosis Medium"/>
              </a:rPr>
              <a:t>Corrigez.</a:t>
            </a:r>
            <a:endParaRPr/>
          </a:p>
        </p:txBody>
      </p:sp>
      <p:sp>
        <p:nvSpPr>
          <p:cNvPr id="402" name="Google Shape;402;p54"/>
          <p:cNvSpPr txBox="1"/>
          <p:nvPr/>
        </p:nvSpPr>
        <p:spPr>
          <a:xfrm>
            <a:off x="834901" y="3779291"/>
            <a:ext cx="6840000" cy="1061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48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Hiba a </a:t>
            </a:r>
            <a:r>
              <a:rPr b="1" i="0" lang="fr-FR" sz="4800" u="none" cap="none" strike="noStrik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dix</a:t>
            </a:r>
            <a:r>
              <a:rPr b="1" lang="fr-FR" sz="48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r>
              <a:rPr lang="fr-FR" sz="48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ans</a:t>
            </a:r>
            <a:r>
              <a:rPr b="1" i="0" lang="fr-FR" sz="4800" u="none" cap="none" strike="noStrike">
                <a:solidFill>
                  <a:srgbClr val="00ACA4"/>
                </a:solidFill>
                <a:latin typeface="Dosis"/>
                <a:ea typeface="Dosis"/>
                <a:cs typeface="Dosis"/>
                <a:sym typeface="Dosis"/>
              </a:rPr>
              <a:t>.</a:t>
            </a:r>
            <a:r>
              <a:rPr b="0" i="0" lang="fr-FR" sz="48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endParaRPr/>
          </a:p>
        </p:txBody>
      </p:sp>
      <p:pic>
        <p:nvPicPr>
          <p:cNvPr id="403" name="Google Shape;403;p54"/>
          <p:cNvPicPr preferRelativeResize="0"/>
          <p:nvPr/>
        </p:nvPicPr>
        <p:blipFill rotWithShape="1">
          <a:blip r:embed="rId5">
            <a:alphaModFix/>
          </a:blip>
          <a:srcRect b="15704" l="14669" r="16466" t="9848"/>
          <a:stretch/>
        </p:blipFill>
        <p:spPr>
          <a:xfrm>
            <a:off x="3819679" y="2234597"/>
            <a:ext cx="1263445" cy="14941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55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09" name="Google Shape;409;p55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410" name="Google Shape;410;p55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411" name="Google Shape;411;p55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  <a:latin typeface="Dosis Medium"/>
                <a:ea typeface="Dosis Medium"/>
                <a:cs typeface="Dosis Medium"/>
                <a:sym typeface="Dosis Medium"/>
              </a:rPr>
              <a:t>Prenez vos cahiers.</a:t>
            </a:r>
            <a:endParaRPr/>
          </a:p>
        </p:txBody>
      </p:sp>
      <p:pic>
        <p:nvPicPr>
          <p:cNvPr id="412" name="Google Shape;412;p55"/>
          <p:cNvPicPr preferRelativeResize="0"/>
          <p:nvPr/>
        </p:nvPicPr>
        <p:blipFill rotWithShape="1">
          <a:blip r:embed="rId5">
            <a:alphaModFix/>
          </a:blip>
          <a:srcRect b="15929" l="4526" r="3992" t="16702"/>
          <a:stretch/>
        </p:blipFill>
        <p:spPr>
          <a:xfrm>
            <a:off x="2440917" y="2223436"/>
            <a:ext cx="4397832" cy="3238624"/>
          </a:xfrm>
          <a:prstGeom prst="roundRect">
            <a:avLst>
              <a:gd fmla="val 6988" name="adj"/>
            </a:avLst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6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Ces mots sont en désordre. Ecrivez sur vos cahiers une phrase correcte à partir de ces mots. </a:t>
            </a:r>
            <a:endParaRPr/>
          </a:p>
        </p:txBody>
      </p:sp>
      <p:grpSp>
        <p:nvGrpSpPr>
          <p:cNvPr id="418" name="Google Shape;418;p56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19" name="Google Shape;419;p56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420" name="Google Shape;420;p56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421" name="Google Shape;421;p56"/>
          <p:cNvSpPr/>
          <p:nvPr/>
        </p:nvSpPr>
        <p:spPr>
          <a:xfrm>
            <a:off x="818145" y="3499426"/>
            <a:ext cx="2331705" cy="6120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None/>
            </a:pPr>
            <a:r>
              <a:t/>
            </a:r>
            <a:endParaRPr b="0" i="0" sz="10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56"/>
          <p:cNvSpPr txBox="1"/>
          <p:nvPr/>
        </p:nvSpPr>
        <p:spPr>
          <a:xfrm>
            <a:off x="1121486" y="3534191"/>
            <a:ext cx="181140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585"/>
              </a:buClr>
              <a:buSzPts val="2800"/>
              <a:buFont typeface="Calibri"/>
              <a:buNone/>
            </a:pPr>
            <a:r>
              <a:rPr b="1" i="0" lang="fr-FR" sz="2800" u="none" cap="none" strike="noStrike">
                <a:solidFill>
                  <a:srgbClr val="106585"/>
                </a:solidFill>
                <a:latin typeface="Calibri"/>
                <a:ea typeface="Calibri"/>
                <a:cs typeface="Calibri"/>
                <a:sym typeface="Calibri"/>
              </a:rPr>
              <a:t>m’appelle</a:t>
            </a:r>
            <a:endParaRPr/>
          </a:p>
        </p:txBody>
      </p:sp>
      <p:sp>
        <p:nvSpPr>
          <p:cNvPr id="423" name="Google Shape;423;p56"/>
          <p:cNvSpPr/>
          <p:nvPr/>
        </p:nvSpPr>
        <p:spPr>
          <a:xfrm>
            <a:off x="3470948" y="3499426"/>
            <a:ext cx="2331705" cy="6120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None/>
            </a:pPr>
            <a:r>
              <a:t/>
            </a:r>
            <a:endParaRPr b="0" i="0" sz="10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56"/>
          <p:cNvSpPr txBox="1"/>
          <p:nvPr/>
        </p:nvSpPr>
        <p:spPr>
          <a:xfrm>
            <a:off x="3812790" y="3534191"/>
            <a:ext cx="164583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585"/>
              </a:buClr>
              <a:buSzPts val="2800"/>
              <a:buFont typeface="Calibri"/>
              <a:buNone/>
            </a:pPr>
            <a:r>
              <a:rPr b="1" i="0" lang="fr-FR" sz="2800" u="none" cap="none" strike="noStrike">
                <a:solidFill>
                  <a:srgbClr val="106585"/>
                </a:solidFill>
                <a:latin typeface="Calibri"/>
                <a:ea typeface="Calibri"/>
                <a:cs typeface="Calibri"/>
                <a:sym typeface="Calibri"/>
              </a:rPr>
              <a:t>Yanis</a:t>
            </a:r>
            <a:endParaRPr/>
          </a:p>
        </p:txBody>
      </p:sp>
      <p:sp>
        <p:nvSpPr>
          <p:cNvPr id="425" name="Google Shape;425;p56"/>
          <p:cNvSpPr/>
          <p:nvPr/>
        </p:nvSpPr>
        <p:spPr>
          <a:xfrm>
            <a:off x="6172605" y="3499426"/>
            <a:ext cx="2331705" cy="6120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None/>
            </a:pPr>
            <a:r>
              <a:t/>
            </a:r>
            <a:endParaRPr b="0" i="0" sz="10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56"/>
          <p:cNvSpPr txBox="1"/>
          <p:nvPr/>
        </p:nvSpPr>
        <p:spPr>
          <a:xfrm>
            <a:off x="6144495" y="3534191"/>
            <a:ext cx="247457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585"/>
              </a:buClr>
              <a:buSzPts val="2800"/>
              <a:buFont typeface="Calibri"/>
              <a:buNone/>
            </a:pPr>
            <a:r>
              <a:rPr b="1" i="0" lang="fr-FR" sz="2800" u="none" cap="none" strike="noStrike">
                <a:solidFill>
                  <a:srgbClr val="106585"/>
                </a:solidFill>
                <a:latin typeface="Calibri"/>
                <a:ea typeface="Calibri"/>
                <a:cs typeface="Calibri"/>
                <a:sym typeface="Calibri"/>
              </a:rPr>
              <a:t>je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57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Qui veut lire sa phrase ?</a:t>
            </a:r>
            <a:endParaRPr/>
          </a:p>
        </p:txBody>
      </p:sp>
      <p:sp>
        <p:nvSpPr>
          <p:cNvPr id="432" name="Google Shape;432;p57"/>
          <p:cNvSpPr/>
          <p:nvPr/>
        </p:nvSpPr>
        <p:spPr>
          <a:xfrm>
            <a:off x="818145" y="3499426"/>
            <a:ext cx="2331705" cy="6120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None/>
            </a:pPr>
            <a:r>
              <a:t/>
            </a:r>
            <a:endParaRPr b="0" i="0" sz="10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57"/>
          <p:cNvSpPr txBox="1"/>
          <p:nvPr/>
        </p:nvSpPr>
        <p:spPr>
          <a:xfrm>
            <a:off x="1121486" y="3534191"/>
            <a:ext cx="181140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585"/>
              </a:buClr>
              <a:buSzPts val="2800"/>
              <a:buFont typeface="Calibri"/>
              <a:buNone/>
            </a:pPr>
            <a:r>
              <a:rPr b="1" i="0" lang="fr-FR" sz="2800" u="none" cap="none" strike="noStrike">
                <a:solidFill>
                  <a:srgbClr val="106585"/>
                </a:solidFill>
                <a:latin typeface="Calibri"/>
                <a:ea typeface="Calibri"/>
                <a:cs typeface="Calibri"/>
                <a:sym typeface="Calibri"/>
              </a:rPr>
              <a:t>m’appelle</a:t>
            </a:r>
            <a:endParaRPr/>
          </a:p>
        </p:txBody>
      </p:sp>
      <p:sp>
        <p:nvSpPr>
          <p:cNvPr id="434" name="Google Shape;434;p57"/>
          <p:cNvSpPr/>
          <p:nvPr/>
        </p:nvSpPr>
        <p:spPr>
          <a:xfrm>
            <a:off x="3470948" y="3499426"/>
            <a:ext cx="2331705" cy="6120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None/>
            </a:pPr>
            <a:r>
              <a:t/>
            </a:r>
            <a:endParaRPr b="0" i="0" sz="10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57"/>
          <p:cNvSpPr txBox="1"/>
          <p:nvPr/>
        </p:nvSpPr>
        <p:spPr>
          <a:xfrm>
            <a:off x="3812790" y="3534191"/>
            <a:ext cx="164583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585"/>
              </a:buClr>
              <a:buSzPts val="2800"/>
              <a:buFont typeface="Calibri"/>
              <a:buNone/>
            </a:pPr>
            <a:r>
              <a:rPr b="1" i="0" lang="fr-FR" sz="2800" u="none" cap="none" strike="noStrike">
                <a:solidFill>
                  <a:srgbClr val="106585"/>
                </a:solidFill>
                <a:latin typeface="Calibri"/>
                <a:ea typeface="Calibri"/>
                <a:cs typeface="Calibri"/>
                <a:sym typeface="Calibri"/>
              </a:rPr>
              <a:t>Yanis</a:t>
            </a:r>
            <a:endParaRPr/>
          </a:p>
        </p:txBody>
      </p:sp>
      <p:sp>
        <p:nvSpPr>
          <p:cNvPr id="436" name="Google Shape;436;p57"/>
          <p:cNvSpPr/>
          <p:nvPr/>
        </p:nvSpPr>
        <p:spPr>
          <a:xfrm>
            <a:off x="6172605" y="3499426"/>
            <a:ext cx="2331705" cy="6120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None/>
            </a:pPr>
            <a:r>
              <a:t/>
            </a:r>
            <a:endParaRPr b="0" i="0" sz="10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57"/>
          <p:cNvSpPr txBox="1"/>
          <p:nvPr/>
        </p:nvSpPr>
        <p:spPr>
          <a:xfrm>
            <a:off x="6144495" y="3534191"/>
            <a:ext cx="247457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585"/>
              </a:buClr>
              <a:buSzPts val="2800"/>
              <a:buFont typeface="Calibri"/>
              <a:buNone/>
            </a:pPr>
            <a:r>
              <a:rPr b="1" i="0" lang="fr-FR" sz="2800" u="none" cap="none" strike="noStrike">
                <a:solidFill>
                  <a:srgbClr val="106585"/>
                </a:solidFill>
                <a:latin typeface="Calibri"/>
                <a:ea typeface="Calibri"/>
                <a:cs typeface="Calibri"/>
                <a:sym typeface="Calibri"/>
              </a:rPr>
              <a:t>je</a:t>
            </a:r>
            <a:endParaRPr/>
          </a:p>
        </p:txBody>
      </p:sp>
      <p:pic>
        <p:nvPicPr>
          <p:cNvPr descr="Une image contenant habits, sourire, dessin humoristique, clipart&#10;&#10;Le contenu généré par l’IA peut être incorrect." id="438" name="Google Shape;438;p57"/>
          <p:cNvPicPr preferRelativeResize="0"/>
          <p:nvPr/>
        </p:nvPicPr>
        <p:blipFill rotWithShape="1">
          <a:blip r:embed="rId3">
            <a:alphaModFix/>
          </a:blip>
          <a:srcRect b="22113" l="0" r="0" t="-933"/>
          <a:stretch/>
        </p:blipFill>
        <p:spPr>
          <a:xfrm>
            <a:off x="74356" y="625643"/>
            <a:ext cx="1250140" cy="987542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58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Corrigez. Je n’oublie pas la majuscule au début de la phrase et le point à la fin.  </a:t>
            </a:r>
            <a:endParaRPr/>
          </a:p>
        </p:txBody>
      </p:sp>
      <p:sp>
        <p:nvSpPr>
          <p:cNvPr id="444" name="Google Shape;444;p58"/>
          <p:cNvSpPr txBox="1"/>
          <p:nvPr/>
        </p:nvSpPr>
        <p:spPr>
          <a:xfrm>
            <a:off x="1243975" y="2582869"/>
            <a:ext cx="6840000" cy="1061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800"/>
              <a:buFont typeface="Dosis"/>
              <a:buNone/>
            </a:pPr>
            <a:r>
              <a:rPr b="1" i="0" lang="fr-FR" sz="4800" u="none" cap="none" strike="noStrik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J</a:t>
            </a:r>
            <a:r>
              <a:rPr b="0" i="0" lang="fr-FR" sz="4800" u="none" cap="none" strike="noStrik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e m’appelle </a:t>
            </a:r>
            <a:r>
              <a:rPr lang="fr-FR" sz="4800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Yanis</a:t>
            </a:r>
            <a:r>
              <a:rPr b="1" i="0" lang="fr-FR" sz="4800" u="none" cap="none" strike="noStrik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.</a:t>
            </a:r>
            <a:r>
              <a:rPr b="0" i="0" lang="fr-FR" sz="4800" u="none" cap="none" strike="noStrik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endParaRPr/>
          </a:p>
        </p:txBody>
      </p:sp>
      <p:grpSp>
        <p:nvGrpSpPr>
          <p:cNvPr id="445" name="Google Shape;445;p58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46" name="Google Shape;446;p58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447" name="Google Shape;447;p58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59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Complétez cette phrase avec votre propre prénom. Je vais passer entre les rangs pour vérifier l’écriture. </a:t>
            </a:r>
            <a:endParaRPr/>
          </a:p>
        </p:txBody>
      </p:sp>
      <p:sp>
        <p:nvSpPr>
          <p:cNvPr id="453" name="Google Shape;453;p59"/>
          <p:cNvSpPr txBox="1"/>
          <p:nvPr/>
        </p:nvSpPr>
        <p:spPr>
          <a:xfrm>
            <a:off x="1243975" y="2582869"/>
            <a:ext cx="6840000" cy="1061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800"/>
              <a:buFont typeface="Dosis"/>
              <a:buNone/>
            </a:pPr>
            <a:r>
              <a:rPr b="1" i="0" lang="fr-FR" sz="48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J</a:t>
            </a:r>
            <a:r>
              <a:rPr b="0" i="0" lang="fr-FR" sz="48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e m’appelle …...</a:t>
            </a:r>
            <a:r>
              <a:rPr b="1" i="0" lang="fr-FR" sz="48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.</a:t>
            </a:r>
            <a:r>
              <a:rPr b="0" i="0" lang="fr-FR" sz="48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endParaRPr/>
          </a:p>
        </p:txBody>
      </p:sp>
      <p:grpSp>
        <p:nvGrpSpPr>
          <p:cNvPr id="454" name="Google Shape;454;p59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55" name="Google Shape;455;p59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456" name="Google Shape;456;p59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60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Qui veut lire sa phrase ? </a:t>
            </a:r>
            <a:endParaRPr/>
          </a:p>
        </p:txBody>
      </p:sp>
      <p:sp>
        <p:nvSpPr>
          <p:cNvPr id="462" name="Google Shape;462;p60"/>
          <p:cNvSpPr txBox="1"/>
          <p:nvPr/>
        </p:nvSpPr>
        <p:spPr>
          <a:xfrm>
            <a:off x="1243975" y="2582869"/>
            <a:ext cx="6840000" cy="1061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800"/>
              <a:buFont typeface="Dosis"/>
              <a:buNone/>
            </a:pPr>
            <a:r>
              <a:rPr b="1" i="0" lang="fr-FR" sz="48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J</a:t>
            </a:r>
            <a:r>
              <a:rPr b="0" i="0" lang="fr-FR" sz="48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e m’appelle …... </a:t>
            </a:r>
            <a:r>
              <a:rPr b="1" i="0" lang="fr-FR" sz="48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.</a:t>
            </a:r>
            <a:r>
              <a:rPr b="0" i="0" lang="fr-FR" sz="48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endParaRPr/>
          </a:p>
        </p:txBody>
      </p:sp>
      <p:pic>
        <p:nvPicPr>
          <p:cNvPr descr="Une image contenant habits, sourire, dessin humoristique, clipart&#10;&#10;Le contenu généré par l’IA peut être incorrect." id="463" name="Google Shape;463;p60"/>
          <p:cNvPicPr preferRelativeResize="0"/>
          <p:nvPr/>
        </p:nvPicPr>
        <p:blipFill rotWithShape="1">
          <a:blip r:embed="rId3">
            <a:alphaModFix/>
          </a:blip>
          <a:srcRect b="22113" l="0" r="0" t="-933"/>
          <a:stretch/>
        </p:blipFill>
        <p:spPr>
          <a:xfrm>
            <a:off x="74356" y="625643"/>
            <a:ext cx="1250140" cy="987542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61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On passe à une autre phrase. Ces mots sont en désordre. Ecrivez sur vos cahiers une phrase correcte à partir de ces mots.</a:t>
            </a:r>
            <a:endParaRPr/>
          </a:p>
        </p:txBody>
      </p:sp>
      <p:grpSp>
        <p:nvGrpSpPr>
          <p:cNvPr id="469" name="Google Shape;469;p61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70" name="Google Shape;470;p61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471" name="Google Shape;471;p61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472" name="Google Shape;472;p61"/>
          <p:cNvSpPr/>
          <p:nvPr/>
        </p:nvSpPr>
        <p:spPr>
          <a:xfrm>
            <a:off x="818145" y="3499426"/>
            <a:ext cx="2331705" cy="6120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None/>
            </a:pPr>
            <a:r>
              <a:t/>
            </a:r>
            <a:endParaRPr b="0" i="0" sz="10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61"/>
          <p:cNvSpPr txBox="1"/>
          <p:nvPr/>
        </p:nvSpPr>
        <p:spPr>
          <a:xfrm>
            <a:off x="1121486" y="3534191"/>
            <a:ext cx="181140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585"/>
              </a:buClr>
              <a:buSzPts val="2800"/>
              <a:buFont typeface="Calibri"/>
              <a:buNone/>
            </a:pPr>
            <a:r>
              <a:rPr b="1" lang="fr-FR" sz="2800">
                <a:solidFill>
                  <a:srgbClr val="106585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b="1" i="0" lang="fr-FR" sz="2800" u="none" cap="none" strike="noStrike">
                <a:solidFill>
                  <a:srgbClr val="106585"/>
                </a:solidFill>
                <a:latin typeface="Calibri"/>
                <a:ea typeface="Calibri"/>
                <a:cs typeface="Calibri"/>
                <a:sym typeface="Calibri"/>
              </a:rPr>
              <a:t>nze ans</a:t>
            </a:r>
            <a:endParaRPr/>
          </a:p>
        </p:txBody>
      </p:sp>
      <p:sp>
        <p:nvSpPr>
          <p:cNvPr id="474" name="Google Shape;474;p61"/>
          <p:cNvSpPr/>
          <p:nvPr/>
        </p:nvSpPr>
        <p:spPr>
          <a:xfrm>
            <a:off x="3470948" y="3499426"/>
            <a:ext cx="2331705" cy="6120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None/>
            </a:pPr>
            <a:r>
              <a:t/>
            </a:r>
            <a:endParaRPr b="0" i="0" sz="10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61"/>
          <p:cNvSpPr txBox="1"/>
          <p:nvPr/>
        </p:nvSpPr>
        <p:spPr>
          <a:xfrm>
            <a:off x="3812790" y="3534191"/>
            <a:ext cx="164583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585"/>
              </a:buClr>
              <a:buSzPts val="2800"/>
              <a:buFont typeface="Calibri"/>
              <a:buNone/>
            </a:pPr>
            <a:r>
              <a:rPr b="1" i="0" lang="fr-FR" sz="2800" u="none" cap="none" strike="noStrike">
                <a:solidFill>
                  <a:srgbClr val="106585"/>
                </a:solidFill>
                <a:latin typeface="Calibri"/>
                <a:ea typeface="Calibri"/>
                <a:cs typeface="Calibri"/>
                <a:sym typeface="Calibri"/>
              </a:rPr>
              <a:t>as</a:t>
            </a:r>
            <a:endParaRPr/>
          </a:p>
        </p:txBody>
      </p:sp>
      <p:sp>
        <p:nvSpPr>
          <p:cNvPr id="476" name="Google Shape;476;p61"/>
          <p:cNvSpPr/>
          <p:nvPr/>
        </p:nvSpPr>
        <p:spPr>
          <a:xfrm>
            <a:off x="6172605" y="3499426"/>
            <a:ext cx="2331705" cy="6120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None/>
            </a:pPr>
            <a:r>
              <a:t/>
            </a:r>
            <a:endParaRPr b="0" i="0" sz="10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61"/>
          <p:cNvSpPr txBox="1"/>
          <p:nvPr/>
        </p:nvSpPr>
        <p:spPr>
          <a:xfrm>
            <a:off x="6144495" y="3534191"/>
            <a:ext cx="247457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585"/>
              </a:buClr>
              <a:buSzPts val="2800"/>
              <a:buFont typeface="Calibri"/>
              <a:buNone/>
            </a:pPr>
            <a:r>
              <a:rPr b="1" lang="fr-FR" sz="2800">
                <a:solidFill>
                  <a:srgbClr val="106585"/>
                </a:solidFill>
                <a:latin typeface="Calibri"/>
                <a:ea typeface="Calibri"/>
                <a:cs typeface="Calibri"/>
                <a:sym typeface="Calibri"/>
              </a:rPr>
              <a:t>tu</a:t>
            </a:r>
            <a:endParaRPr b="1" i="0" sz="2800" u="none" cap="none" strike="noStrike">
              <a:solidFill>
                <a:srgbClr val="10658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2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Qui veut lire sa phrase ?</a:t>
            </a:r>
            <a:endParaRPr/>
          </a:p>
        </p:txBody>
      </p:sp>
      <p:pic>
        <p:nvPicPr>
          <p:cNvPr descr="Une image contenant habits, sourire, dessin humoristique, clipart&#10;&#10;Le contenu généré par l’IA peut être incorrect." id="483" name="Google Shape;483;p62"/>
          <p:cNvPicPr preferRelativeResize="0"/>
          <p:nvPr/>
        </p:nvPicPr>
        <p:blipFill rotWithShape="1">
          <a:blip r:embed="rId3">
            <a:alphaModFix/>
          </a:blip>
          <a:srcRect b="22113" l="0" r="0" t="-933"/>
          <a:stretch/>
        </p:blipFill>
        <p:spPr>
          <a:xfrm>
            <a:off x="74356" y="625643"/>
            <a:ext cx="1250140" cy="987542"/>
          </a:xfrm>
          <a:prstGeom prst="ellipse">
            <a:avLst/>
          </a:prstGeom>
          <a:noFill/>
          <a:ln>
            <a:noFill/>
          </a:ln>
        </p:spPr>
      </p:pic>
      <p:sp>
        <p:nvSpPr>
          <p:cNvPr id="484" name="Google Shape;484;p62"/>
          <p:cNvSpPr/>
          <p:nvPr/>
        </p:nvSpPr>
        <p:spPr>
          <a:xfrm>
            <a:off x="818145" y="3499426"/>
            <a:ext cx="2331705" cy="6120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None/>
            </a:pPr>
            <a:r>
              <a:t/>
            </a:r>
            <a:endParaRPr b="0" i="0" sz="10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62"/>
          <p:cNvSpPr txBox="1"/>
          <p:nvPr/>
        </p:nvSpPr>
        <p:spPr>
          <a:xfrm>
            <a:off x="1121486" y="3534191"/>
            <a:ext cx="181140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585"/>
              </a:buClr>
              <a:buSzPts val="2800"/>
              <a:buFont typeface="Calibri"/>
              <a:buNone/>
            </a:pPr>
            <a:r>
              <a:rPr b="1" lang="fr-FR" sz="2800">
                <a:solidFill>
                  <a:srgbClr val="106585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b="1" i="0" lang="fr-FR" sz="2800" u="none" cap="none" strike="noStrike">
                <a:solidFill>
                  <a:srgbClr val="106585"/>
                </a:solidFill>
                <a:latin typeface="Calibri"/>
                <a:ea typeface="Calibri"/>
                <a:cs typeface="Calibri"/>
                <a:sym typeface="Calibri"/>
              </a:rPr>
              <a:t>nze ans</a:t>
            </a:r>
            <a:endParaRPr/>
          </a:p>
        </p:txBody>
      </p:sp>
      <p:sp>
        <p:nvSpPr>
          <p:cNvPr id="486" name="Google Shape;486;p62"/>
          <p:cNvSpPr/>
          <p:nvPr/>
        </p:nvSpPr>
        <p:spPr>
          <a:xfrm>
            <a:off x="3470948" y="3499426"/>
            <a:ext cx="2331705" cy="6120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None/>
            </a:pPr>
            <a:r>
              <a:t/>
            </a:r>
            <a:endParaRPr b="0" i="0" sz="10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62"/>
          <p:cNvSpPr txBox="1"/>
          <p:nvPr/>
        </p:nvSpPr>
        <p:spPr>
          <a:xfrm>
            <a:off x="3812790" y="3534191"/>
            <a:ext cx="164583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585"/>
              </a:buClr>
              <a:buSzPts val="2800"/>
              <a:buFont typeface="Calibri"/>
              <a:buNone/>
            </a:pPr>
            <a:r>
              <a:rPr b="1" i="0" lang="fr-FR" sz="2800" u="none" cap="none" strike="noStrike">
                <a:solidFill>
                  <a:srgbClr val="106585"/>
                </a:solidFill>
                <a:latin typeface="Calibri"/>
                <a:ea typeface="Calibri"/>
                <a:cs typeface="Calibri"/>
                <a:sym typeface="Calibri"/>
              </a:rPr>
              <a:t>as</a:t>
            </a:r>
            <a:endParaRPr/>
          </a:p>
        </p:txBody>
      </p:sp>
      <p:sp>
        <p:nvSpPr>
          <p:cNvPr id="488" name="Google Shape;488;p62"/>
          <p:cNvSpPr/>
          <p:nvPr/>
        </p:nvSpPr>
        <p:spPr>
          <a:xfrm>
            <a:off x="6172605" y="3499426"/>
            <a:ext cx="2331705" cy="6120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None/>
            </a:pPr>
            <a:r>
              <a:t/>
            </a:r>
            <a:endParaRPr b="0" i="0" sz="10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62"/>
          <p:cNvSpPr txBox="1"/>
          <p:nvPr/>
        </p:nvSpPr>
        <p:spPr>
          <a:xfrm>
            <a:off x="6144495" y="3534191"/>
            <a:ext cx="247457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585"/>
              </a:buClr>
              <a:buSzPts val="2800"/>
              <a:buFont typeface="Calibri"/>
              <a:buNone/>
            </a:pPr>
            <a:r>
              <a:rPr b="1" lang="fr-FR" sz="2800">
                <a:solidFill>
                  <a:srgbClr val="106585"/>
                </a:solidFill>
                <a:latin typeface="Calibri"/>
                <a:ea typeface="Calibri"/>
                <a:cs typeface="Calibri"/>
                <a:sym typeface="Calibri"/>
              </a:rPr>
              <a:t>tu</a:t>
            </a:r>
            <a:endParaRPr b="1" i="0" sz="2800" u="none" cap="none" strike="noStrike">
              <a:solidFill>
                <a:srgbClr val="10658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63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Corrigez. Je n’oublie pas la majuscule au début de la phrase et le point à la fin.  </a:t>
            </a:r>
            <a:endParaRPr/>
          </a:p>
        </p:txBody>
      </p:sp>
      <p:sp>
        <p:nvSpPr>
          <p:cNvPr id="495" name="Google Shape;495;p63"/>
          <p:cNvSpPr txBox="1"/>
          <p:nvPr/>
        </p:nvSpPr>
        <p:spPr>
          <a:xfrm>
            <a:off x="1152000" y="2898085"/>
            <a:ext cx="6840000" cy="1061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800"/>
              <a:buFont typeface="Dosis"/>
              <a:buNone/>
            </a:pPr>
            <a:r>
              <a:rPr b="1" lang="fr-FR" sz="4800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Tu as onze ans</a:t>
            </a:r>
            <a:r>
              <a:rPr b="1" i="0" lang="fr-FR" sz="4800" u="none" cap="none" strike="noStrik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. </a:t>
            </a:r>
            <a:endParaRPr/>
          </a:p>
        </p:txBody>
      </p:sp>
      <p:grpSp>
        <p:nvGrpSpPr>
          <p:cNvPr id="496" name="Google Shape;496;p63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97" name="Google Shape;497;p63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498" name="Google Shape;498;p63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64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Complétez cette phrase avec votre propre âge. Je vais passer entre les rangs pour vérifier l’écriture. </a:t>
            </a:r>
            <a:endParaRPr/>
          </a:p>
        </p:txBody>
      </p:sp>
      <p:sp>
        <p:nvSpPr>
          <p:cNvPr id="504" name="Google Shape;504;p64"/>
          <p:cNvSpPr txBox="1"/>
          <p:nvPr/>
        </p:nvSpPr>
        <p:spPr>
          <a:xfrm>
            <a:off x="1243975" y="2582869"/>
            <a:ext cx="6840000" cy="1061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800"/>
              <a:buFont typeface="Dosis"/>
              <a:buNone/>
            </a:pPr>
            <a:r>
              <a:rPr b="1" i="0" lang="fr-FR" sz="48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J</a:t>
            </a:r>
            <a:r>
              <a:rPr b="1" lang="fr-FR" sz="48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’</a:t>
            </a:r>
            <a:r>
              <a:rPr lang="fr-FR" sz="48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ai</a:t>
            </a:r>
            <a:r>
              <a:rPr i="0" lang="fr-FR" sz="48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 ……………. ans</a:t>
            </a:r>
            <a:r>
              <a:rPr b="1" i="0" lang="fr-FR" sz="48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.</a:t>
            </a:r>
            <a:r>
              <a:rPr i="0" lang="fr-FR" sz="48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endParaRPr/>
          </a:p>
        </p:txBody>
      </p:sp>
      <p:grpSp>
        <p:nvGrpSpPr>
          <p:cNvPr id="505" name="Google Shape;505;p64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06" name="Google Shape;506;p64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507" name="Google Shape;507;p64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65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Qui veut lire sa phrase ? </a:t>
            </a:r>
            <a:endParaRPr/>
          </a:p>
        </p:txBody>
      </p:sp>
      <p:pic>
        <p:nvPicPr>
          <p:cNvPr descr="Une image contenant habits, sourire, dessin humoristique, clipart&#10;&#10;Le contenu généré par l’IA peut être incorrect." id="513" name="Google Shape;513;p65"/>
          <p:cNvPicPr preferRelativeResize="0"/>
          <p:nvPr/>
        </p:nvPicPr>
        <p:blipFill rotWithShape="1">
          <a:blip r:embed="rId3">
            <a:alphaModFix/>
          </a:blip>
          <a:srcRect b="22113" l="0" r="0" t="-933"/>
          <a:stretch/>
        </p:blipFill>
        <p:spPr>
          <a:xfrm>
            <a:off x="74356" y="625643"/>
            <a:ext cx="1250140" cy="987542"/>
          </a:xfrm>
          <a:prstGeom prst="ellipse">
            <a:avLst/>
          </a:prstGeom>
          <a:noFill/>
          <a:ln>
            <a:noFill/>
          </a:ln>
        </p:spPr>
      </p:pic>
      <p:sp>
        <p:nvSpPr>
          <p:cNvPr id="514" name="Google Shape;514;p65"/>
          <p:cNvSpPr txBox="1"/>
          <p:nvPr/>
        </p:nvSpPr>
        <p:spPr>
          <a:xfrm>
            <a:off x="1243975" y="2582869"/>
            <a:ext cx="6840000" cy="1061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800"/>
              <a:buFont typeface="Dosis"/>
              <a:buNone/>
            </a:pPr>
            <a:r>
              <a:rPr b="1" i="0" lang="fr-FR" sz="48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J</a:t>
            </a:r>
            <a:r>
              <a:rPr b="1" lang="fr-FR" sz="48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’</a:t>
            </a:r>
            <a:r>
              <a:rPr lang="fr-FR" sz="48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ai</a:t>
            </a:r>
            <a:r>
              <a:rPr i="0" lang="fr-FR" sz="48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 ……………. ans</a:t>
            </a:r>
            <a:r>
              <a:rPr b="1" i="0" lang="fr-FR" sz="48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.</a:t>
            </a:r>
            <a:r>
              <a:rPr i="0" lang="fr-FR" sz="48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66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Maintenant, c’est l’activité des questions en rafales. Je vais désigner des élèves au hasard pour répondre. Tenez-vous prêts. </a:t>
            </a:r>
            <a:endParaRPr/>
          </a:p>
        </p:txBody>
      </p:sp>
      <p:grpSp>
        <p:nvGrpSpPr>
          <p:cNvPr id="520" name="Google Shape;520;p66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21" name="Google Shape;521;p66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522" name="Google Shape;522;p66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descr="Une image contenant habits, sourire, dessin humoristique, clipart&#10;&#10;Le contenu généré par l’IA peut être incorrect." id="523" name="Google Shape;523;p66"/>
          <p:cNvPicPr preferRelativeResize="0"/>
          <p:nvPr/>
        </p:nvPicPr>
        <p:blipFill rotWithShape="1">
          <a:blip r:embed="rId5">
            <a:alphaModFix/>
          </a:blip>
          <a:srcRect b="22113" l="0" r="0" t="-933"/>
          <a:stretch/>
        </p:blipFill>
        <p:spPr>
          <a:xfrm>
            <a:off x="2769949" y="3323065"/>
            <a:ext cx="2899330" cy="2290311"/>
          </a:xfrm>
          <a:prstGeom prst="ellipse">
            <a:avLst/>
          </a:prstGeom>
          <a:noFill/>
          <a:ln>
            <a:noFill/>
          </a:ln>
        </p:spPr>
      </p:pic>
      <p:sp>
        <p:nvSpPr>
          <p:cNvPr id="524" name="Google Shape;524;p66"/>
          <p:cNvSpPr txBox="1"/>
          <p:nvPr/>
        </p:nvSpPr>
        <p:spPr>
          <a:xfrm rot="-1501437">
            <a:off x="2608445" y="2538234"/>
            <a:ext cx="723275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9600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?</a:t>
            </a:r>
            <a:endParaRPr/>
          </a:p>
        </p:txBody>
      </p:sp>
      <p:sp>
        <p:nvSpPr>
          <p:cNvPr id="525" name="Google Shape;525;p66"/>
          <p:cNvSpPr txBox="1"/>
          <p:nvPr/>
        </p:nvSpPr>
        <p:spPr>
          <a:xfrm rot="931438">
            <a:off x="5767180" y="2527091"/>
            <a:ext cx="723275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9600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?</a:t>
            </a:r>
            <a:endParaRPr/>
          </a:p>
        </p:txBody>
      </p:sp>
      <p:sp>
        <p:nvSpPr>
          <p:cNvPr id="526" name="Google Shape;526;p66"/>
          <p:cNvSpPr txBox="1"/>
          <p:nvPr/>
        </p:nvSpPr>
        <p:spPr>
          <a:xfrm rot="931438">
            <a:off x="4416474" y="1861676"/>
            <a:ext cx="723275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9600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?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67"/>
          <p:cNvSpPr/>
          <p:nvPr/>
        </p:nvSpPr>
        <p:spPr>
          <a:xfrm>
            <a:off x="2449770" y="2878353"/>
            <a:ext cx="4078206" cy="1042484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67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Comment ça va ? </a:t>
            </a:r>
            <a:endParaRPr>
              <a:solidFill>
                <a:srgbClr val="595959"/>
              </a:solidFill>
            </a:endParaRPr>
          </a:p>
        </p:txBody>
      </p:sp>
      <p:sp>
        <p:nvSpPr>
          <p:cNvPr id="533" name="Google Shape;533;p67"/>
          <p:cNvSpPr txBox="1"/>
          <p:nvPr/>
        </p:nvSpPr>
        <p:spPr>
          <a:xfrm>
            <a:off x="1899548" y="3998434"/>
            <a:ext cx="5344904" cy="11291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96B1"/>
              </a:buClr>
              <a:buSzPts val="4800"/>
              <a:buFont typeface="Dosis"/>
              <a:buNone/>
            </a:pPr>
            <a:r>
              <a:rPr b="1" lang="fr-FR" sz="4800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Comment ça va ?</a:t>
            </a:r>
            <a:endParaRPr/>
          </a:p>
        </p:txBody>
      </p:sp>
      <p:pic>
        <p:nvPicPr>
          <p:cNvPr descr="Une image contenant habits, sourire, dessin humoristique, clipart&#10;&#10;Le contenu généré par l’IA peut être incorrect." id="534" name="Google Shape;534;p67"/>
          <p:cNvPicPr preferRelativeResize="0"/>
          <p:nvPr/>
        </p:nvPicPr>
        <p:blipFill rotWithShape="1">
          <a:blip r:embed="rId3">
            <a:alphaModFix/>
          </a:blip>
          <a:srcRect b="22113" l="0" r="0" t="-933"/>
          <a:stretch/>
        </p:blipFill>
        <p:spPr>
          <a:xfrm>
            <a:off x="3050067" y="2025148"/>
            <a:ext cx="2061933" cy="1628814"/>
          </a:xfrm>
          <a:prstGeom prst="ellipse">
            <a:avLst/>
          </a:prstGeom>
          <a:noFill/>
          <a:ln>
            <a:noFill/>
          </a:ln>
        </p:spPr>
      </p:pic>
      <p:sp>
        <p:nvSpPr>
          <p:cNvPr id="535" name="Google Shape;535;p67"/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6000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?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68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Comment tu t’appelles?</a:t>
            </a:r>
            <a:endParaRPr/>
          </a:p>
        </p:txBody>
      </p:sp>
      <p:sp>
        <p:nvSpPr>
          <p:cNvPr id="541" name="Google Shape;541;p68"/>
          <p:cNvSpPr txBox="1"/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96B1"/>
              </a:buClr>
              <a:buSzPts val="3600"/>
              <a:buFont typeface="Dosis"/>
              <a:buNone/>
            </a:pPr>
            <a:r>
              <a:rPr b="1" lang="fr-FR" sz="3600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Comment tu t’appelles?</a:t>
            </a:r>
            <a:endParaRPr/>
          </a:p>
        </p:txBody>
      </p:sp>
      <p:pic>
        <p:nvPicPr>
          <p:cNvPr descr="Une image contenant habits, sourire, dessin humoristique, clipart&#10;&#10;Le contenu généré par l’IA peut être incorrect." id="542" name="Google Shape;542;p68"/>
          <p:cNvPicPr preferRelativeResize="0"/>
          <p:nvPr/>
        </p:nvPicPr>
        <p:blipFill rotWithShape="1">
          <a:blip r:embed="rId3">
            <a:alphaModFix/>
          </a:blip>
          <a:srcRect b="22113" l="0" r="0" t="-933"/>
          <a:stretch/>
        </p:blipFill>
        <p:spPr>
          <a:xfrm>
            <a:off x="3664577" y="1889120"/>
            <a:ext cx="1814845" cy="1433628"/>
          </a:xfrm>
          <a:prstGeom prst="ellipse">
            <a:avLst/>
          </a:prstGeom>
          <a:noFill/>
          <a:ln>
            <a:noFill/>
          </a:ln>
        </p:spPr>
      </p:pic>
      <p:sp>
        <p:nvSpPr>
          <p:cNvPr id="543" name="Google Shape;543;p68"/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6000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?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69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Quel est ton prénom ?</a:t>
            </a:r>
            <a:endParaRPr/>
          </a:p>
        </p:txBody>
      </p:sp>
      <p:sp>
        <p:nvSpPr>
          <p:cNvPr id="549" name="Google Shape;549;p69"/>
          <p:cNvSpPr txBox="1"/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96B1"/>
              </a:buClr>
              <a:buSzPts val="3600"/>
              <a:buFont typeface="Dosis"/>
              <a:buNone/>
            </a:pPr>
            <a:r>
              <a:rPr b="1" lang="fr-FR" sz="3600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Quel est ton prénom ?</a:t>
            </a:r>
            <a:endParaRPr/>
          </a:p>
        </p:txBody>
      </p:sp>
      <p:pic>
        <p:nvPicPr>
          <p:cNvPr descr="Une image contenant habits, sourire, dessin humoristique, clipart&#10;&#10;Le contenu généré par l’IA peut être incorrect." id="550" name="Google Shape;550;p69"/>
          <p:cNvPicPr preferRelativeResize="0"/>
          <p:nvPr/>
        </p:nvPicPr>
        <p:blipFill rotWithShape="1">
          <a:blip r:embed="rId3">
            <a:alphaModFix/>
          </a:blip>
          <a:srcRect b="22113" l="0" r="0" t="-933"/>
          <a:stretch/>
        </p:blipFill>
        <p:spPr>
          <a:xfrm>
            <a:off x="3664577" y="1889120"/>
            <a:ext cx="1814845" cy="1433628"/>
          </a:xfrm>
          <a:prstGeom prst="ellipse">
            <a:avLst/>
          </a:prstGeom>
          <a:noFill/>
          <a:ln>
            <a:noFill/>
          </a:ln>
        </p:spPr>
      </p:pic>
      <p:sp>
        <p:nvSpPr>
          <p:cNvPr id="551" name="Google Shape;551;p69"/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6000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?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70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Quel est ton nom ?</a:t>
            </a:r>
            <a:endParaRPr/>
          </a:p>
        </p:txBody>
      </p:sp>
      <p:sp>
        <p:nvSpPr>
          <p:cNvPr id="557" name="Google Shape;557;p70"/>
          <p:cNvSpPr txBox="1"/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96B1"/>
              </a:buClr>
              <a:buSzPts val="3600"/>
              <a:buFont typeface="Dosis"/>
              <a:buNone/>
            </a:pPr>
            <a:r>
              <a:rPr b="1" lang="fr-FR" sz="3600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Quel est ton nom ?</a:t>
            </a:r>
            <a:endParaRPr/>
          </a:p>
        </p:txBody>
      </p:sp>
      <p:pic>
        <p:nvPicPr>
          <p:cNvPr descr="Une image contenant habits, sourire, dessin humoristique, clipart&#10;&#10;Le contenu généré par l’IA peut être incorrect." id="558" name="Google Shape;558;p70"/>
          <p:cNvPicPr preferRelativeResize="0"/>
          <p:nvPr/>
        </p:nvPicPr>
        <p:blipFill rotWithShape="1">
          <a:blip r:embed="rId3">
            <a:alphaModFix/>
          </a:blip>
          <a:srcRect b="22113" l="0" r="0" t="-933"/>
          <a:stretch/>
        </p:blipFill>
        <p:spPr>
          <a:xfrm>
            <a:off x="3664577" y="1889120"/>
            <a:ext cx="1814845" cy="1433628"/>
          </a:xfrm>
          <a:prstGeom prst="ellipse">
            <a:avLst/>
          </a:prstGeom>
          <a:noFill/>
          <a:ln>
            <a:noFill/>
          </a:ln>
        </p:spPr>
      </p:pic>
      <p:sp>
        <p:nvSpPr>
          <p:cNvPr id="559" name="Google Shape;559;p70"/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6000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?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71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Tu as quel âge ?</a:t>
            </a:r>
            <a:endParaRPr/>
          </a:p>
        </p:txBody>
      </p:sp>
      <p:sp>
        <p:nvSpPr>
          <p:cNvPr id="565" name="Google Shape;565;p71"/>
          <p:cNvSpPr txBox="1"/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96B1"/>
              </a:buClr>
              <a:buSzPts val="3600"/>
              <a:buFont typeface="Dosis"/>
              <a:buNone/>
            </a:pPr>
            <a:r>
              <a:rPr b="1" lang="fr-FR" sz="3600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Tu as quel âge ?</a:t>
            </a:r>
            <a:endParaRPr/>
          </a:p>
        </p:txBody>
      </p:sp>
      <p:pic>
        <p:nvPicPr>
          <p:cNvPr descr="Une image contenant habits, sourire, dessin humoristique, clipart&#10;&#10;Le contenu généré par l’IA peut être incorrect." id="566" name="Google Shape;566;p71"/>
          <p:cNvPicPr preferRelativeResize="0"/>
          <p:nvPr/>
        </p:nvPicPr>
        <p:blipFill rotWithShape="1">
          <a:blip r:embed="rId3">
            <a:alphaModFix/>
          </a:blip>
          <a:srcRect b="22113" l="0" r="0" t="-933"/>
          <a:stretch/>
        </p:blipFill>
        <p:spPr>
          <a:xfrm>
            <a:off x="3664577" y="1889120"/>
            <a:ext cx="1814845" cy="1433628"/>
          </a:xfrm>
          <a:prstGeom prst="ellipse">
            <a:avLst/>
          </a:prstGeom>
          <a:noFill/>
          <a:ln>
            <a:noFill/>
          </a:ln>
        </p:spPr>
      </p:pic>
      <p:sp>
        <p:nvSpPr>
          <p:cNvPr id="567" name="Google Shape;567;p71"/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6000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?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72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Quel est ta date de naissance ?</a:t>
            </a:r>
            <a:endParaRPr/>
          </a:p>
        </p:txBody>
      </p:sp>
      <p:sp>
        <p:nvSpPr>
          <p:cNvPr id="573" name="Google Shape;573;p72"/>
          <p:cNvSpPr txBox="1"/>
          <p:nvPr/>
        </p:nvSpPr>
        <p:spPr>
          <a:xfrm>
            <a:off x="831531" y="3661377"/>
            <a:ext cx="7480935" cy="11291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96B1"/>
              </a:buClr>
              <a:buSzPts val="3600"/>
              <a:buFont typeface="Dosis"/>
              <a:buNone/>
            </a:pPr>
            <a:r>
              <a:rPr b="1" lang="fr-FR" sz="3600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Quel est ta date de naissance ?</a:t>
            </a:r>
            <a:endParaRPr/>
          </a:p>
        </p:txBody>
      </p:sp>
      <p:pic>
        <p:nvPicPr>
          <p:cNvPr descr="Une image contenant habits, sourire, dessin humoristique, clipart&#10;&#10;Le contenu généré par l’IA peut être incorrect." id="574" name="Google Shape;574;p72"/>
          <p:cNvPicPr preferRelativeResize="0"/>
          <p:nvPr/>
        </p:nvPicPr>
        <p:blipFill rotWithShape="1">
          <a:blip r:embed="rId3">
            <a:alphaModFix/>
          </a:blip>
          <a:srcRect b="22113" l="0" r="0" t="-933"/>
          <a:stretch/>
        </p:blipFill>
        <p:spPr>
          <a:xfrm>
            <a:off x="3664577" y="1889120"/>
            <a:ext cx="1814845" cy="1433628"/>
          </a:xfrm>
          <a:prstGeom prst="ellipse">
            <a:avLst/>
          </a:prstGeom>
          <a:noFill/>
          <a:ln>
            <a:noFill/>
          </a:ln>
        </p:spPr>
      </p:pic>
      <p:sp>
        <p:nvSpPr>
          <p:cNvPr id="575" name="Google Shape;575;p72"/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6000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?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73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Quel est ton lieu de naissance ?</a:t>
            </a:r>
            <a:endParaRPr/>
          </a:p>
        </p:txBody>
      </p:sp>
      <p:sp>
        <p:nvSpPr>
          <p:cNvPr id="581" name="Google Shape;581;p73"/>
          <p:cNvSpPr txBox="1"/>
          <p:nvPr/>
        </p:nvSpPr>
        <p:spPr>
          <a:xfrm>
            <a:off x="831531" y="3661377"/>
            <a:ext cx="7480935" cy="11291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96B1"/>
              </a:buClr>
              <a:buSzPts val="3600"/>
              <a:buFont typeface="Dosis"/>
              <a:buNone/>
            </a:pPr>
            <a:r>
              <a:rPr b="1" lang="fr-FR" sz="3600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Quel est ton lieu de naissance ?</a:t>
            </a:r>
            <a:endParaRPr/>
          </a:p>
        </p:txBody>
      </p:sp>
      <p:pic>
        <p:nvPicPr>
          <p:cNvPr descr="Une image contenant habits, sourire, dessin humoristique, clipart&#10;&#10;Le contenu généré par l’IA peut être incorrect." id="582" name="Google Shape;582;p73"/>
          <p:cNvPicPr preferRelativeResize="0"/>
          <p:nvPr/>
        </p:nvPicPr>
        <p:blipFill rotWithShape="1">
          <a:blip r:embed="rId3">
            <a:alphaModFix/>
          </a:blip>
          <a:srcRect b="22113" l="0" r="0" t="-933"/>
          <a:stretch/>
        </p:blipFill>
        <p:spPr>
          <a:xfrm>
            <a:off x="3664577" y="1889120"/>
            <a:ext cx="1814845" cy="1433628"/>
          </a:xfrm>
          <a:prstGeom prst="ellipse">
            <a:avLst/>
          </a:prstGeom>
          <a:noFill/>
          <a:ln>
            <a:noFill/>
          </a:ln>
        </p:spPr>
      </p:pic>
      <p:sp>
        <p:nvSpPr>
          <p:cNvPr id="583" name="Google Shape;583;p73"/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6000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?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74"/>
          <p:cNvPicPr preferRelativeResize="0"/>
          <p:nvPr/>
        </p:nvPicPr>
        <p:blipFill rotWithShape="1">
          <a:blip r:embed="rId3">
            <a:alphaModFix/>
          </a:blip>
          <a:srcRect b="18195" l="1542" r="3284" t="8380"/>
          <a:stretch/>
        </p:blipFill>
        <p:spPr>
          <a:xfrm>
            <a:off x="1354631" y="3994138"/>
            <a:ext cx="6246795" cy="13499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horloge, cercle, symbole&#10;&#10;Le contenu généré par l’IA peut être incorrect." id="589" name="Google Shape;589;p74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-7560" r="-7560" t="0"/>
          <a:stretch/>
        </p:blipFill>
        <p:spPr>
          <a:xfrm>
            <a:off x="7249369" y="3893415"/>
            <a:ext cx="540002" cy="5399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horloge, cercle, symbole, logo&#10;&#10;Le contenu généré par l’IA peut être incorrect." id="590" name="Google Shape;590;p74"/>
          <p:cNvPicPr preferRelativeResize="0"/>
          <p:nvPr>
            <p:ph idx="4" type="pic"/>
          </p:nvPr>
        </p:nvPicPr>
        <p:blipFill rotWithShape="1">
          <a:blip r:embed="rId5">
            <a:alphaModFix/>
          </a:blip>
          <a:srcRect b="0" l="-7526" r="-7526" t="0"/>
          <a:stretch/>
        </p:blipFill>
        <p:spPr>
          <a:xfrm>
            <a:off x="7298796" y="2317239"/>
            <a:ext cx="540000" cy="539998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74"/>
          <p:cNvSpPr txBox="1"/>
          <p:nvPr/>
        </p:nvSpPr>
        <p:spPr>
          <a:xfrm>
            <a:off x="2272851" y="2921218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66700" lvl="0" marL="266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Noto Sans Symbols"/>
              <a:buChar char="🔾"/>
            </a:pPr>
            <a:r>
              <a:rPr lang="fr-FR" sz="1200">
                <a:solidFill>
                  <a:srgbClr val="A5A5A5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Lire un texte.</a:t>
            </a:r>
            <a:endParaRPr/>
          </a:p>
          <a:p>
            <a:pPr indent="-266700" lvl="0" marL="2667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Noto Sans Symbols"/>
              <a:buChar char="🔾"/>
            </a:pPr>
            <a:r>
              <a:rPr lang="fr-FR" sz="1200">
                <a:solidFill>
                  <a:srgbClr val="A5A5A5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Écrire des phrases.</a:t>
            </a:r>
            <a:endParaRPr/>
          </a:p>
          <a:p>
            <a:pPr indent="-266700" lvl="0" marL="2667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Noto Sans Symbols"/>
              <a:buChar char="🔾"/>
            </a:pPr>
            <a:r>
              <a:rPr lang="fr-FR" sz="1200">
                <a:solidFill>
                  <a:srgbClr val="A5A5A5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Répondre aux questions.</a:t>
            </a:r>
            <a:endParaRPr/>
          </a:p>
        </p:txBody>
      </p:sp>
      <p:sp>
        <p:nvSpPr>
          <p:cNvPr id="592" name="Google Shape;592;p74"/>
          <p:cNvSpPr txBox="1"/>
          <p:nvPr/>
        </p:nvSpPr>
        <p:spPr>
          <a:xfrm>
            <a:off x="2272850" y="447646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66700" lvl="0" marL="266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Noto Sans Symbols"/>
              <a:buChar char="●"/>
            </a:pPr>
            <a:r>
              <a:rPr lang="fr-FR" sz="1200">
                <a:solidFill>
                  <a:srgbClr val="565F88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Histoire du chat de l’école.</a:t>
            </a:r>
            <a:endParaRPr/>
          </a:p>
        </p:txBody>
      </p:sp>
      <p:sp>
        <p:nvSpPr>
          <p:cNvPr id="593" name="Google Shape;593;p74"/>
          <p:cNvSpPr txBox="1"/>
          <p:nvPr/>
        </p:nvSpPr>
        <p:spPr>
          <a:xfrm>
            <a:off x="2272851" y="4124915"/>
            <a:ext cx="167866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rgbClr val="424D7B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2. Lecture offerte</a:t>
            </a:r>
            <a:endParaRPr/>
          </a:p>
        </p:txBody>
      </p:sp>
      <p:sp>
        <p:nvSpPr>
          <p:cNvPr id="594" name="Google Shape;594;p74"/>
          <p:cNvSpPr txBox="1"/>
          <p:nvPr>
            <p:ph type="title"/>
          </p:nvPr>
        </p:nvSpPr>
        <p:spPr>
          <a:xfrm>
            <a:off x="628650" y="1385583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3200"/>
              <a:buFont typeface="Dosis"/>
              <a:buNone/>
            </a:pPr>
            <a:r>
              <a:rPr lang="fr-FR" sz="3200"/>
              <a:t>Plan de la séance 6</a:t>
            </a:r>
            <a:endParaRPr/>
          </a:p>
        </p:txBody>
      </p:sp>
      <p:grpSp>
        <p:nvGrpSpPr>
          <p:cNvPr id="595" name="Google Shape;595;p74"/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96" name="Google Shape;596;p74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597;p74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598;p74"/>
            <p:cNvSpPr txBox="1"/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4E79"/>
                </a:buClr>
                <a:buSzPts val="1800"/>
                <a:buFont typeface="Dosis"/>
                <a:buNone/>
              </a:pPr>
              <a:r>
                <a:rPr b="1" i="1" lang="fr-FR" sz="1800">
                  <a:solidFill>
                    <a:srgbClr val="1E4E79"/>
                  </a:solidFill>
                  <a:latin typeface="Dosis"/>
                  <a:ea typeface="Dosis"/>
                  <a:cs typeface="Dosis"/>
                  <a:sym typeface="Dosis"/>
                </a:rPr>
                <a:t>Réservé à l’enseignant (e)</a:t>
              </a:r>
              <a:endParaRPr/>
            </a:p>
          </p:txBody>
        </p:sp>
      </p:grpSp>
      <p:pic>
        <p:nvPicPr>
          <p:cNvPr id="599" name="Google Shape;599;p7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98847" y="2074573"/>
            <a:ext cx="7708810" cy="3839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75"/>
          <p:cNvSpPr txBox="1"/>
          <p:nvPr>
            <p:ph type="title"/>
          </p:nvPr>
        </p:nvSpPr>
        <p:spPr>
          <a:xfrm>
            <a:off x="1641201" y="756000"/>
            <a:ext cx="7057816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Nous allons découvrir une nouvelle histoire. Son titre est : « Le chat de l’école ». </a:t>
            </a:r>
            <a:br>
              <a:rPr lang="fr-FR">
                <a:solidFill>
                  <a:srgbClr val="595959"/>
                </a:solidFill>
              </a:rPr>
            </a:br>
            <a:r>
              <a:rPr lang="fr-FR">
                <a:solidFill>
                  <a:srgbClr val="595959"/>
                </a:solidFill>
              </a:rPr>
              <a:t> Est-ce que vous êtes prêts ? Ecoutez bien. </a:t>
            </a:r>
            <a:endParaRPr/>
          </a:p>
        </p:txBody>
      </p:sp>
      <p:grpSp>
        <p:nvGrpSpPr>
          <p:cNvPr id="606" name="Google Shape;606;p75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07" name="Google Shape;607;p75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608" name="Google Shape;608;p75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609" name="Google Shape;609;p7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12708" y="2165041"/>
            <a:ext cx="2939229" cy="3188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76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i="1" lang="fr-FR">
                <a:solidFill>
                  <a:srgbClr val="595959"/>
                </a:solidFill>
                <a:latin typeface="Dosis Medium"/>
                <a:ea typeface="Dosis Medium"/>
                <a:cs typeface="Dosis Medium"/>
                <a:sym typeface="Dosis Medium"/>
              </a:rPr>
              <a:t>Lecture de la vidéo.</a:t>
            </a:r>
            <a:endParaRPr/>
          </a:p>
        </p:txBody>
      </p:sp>
      <p:pic>
        <p:nvPicPr>
          <p:cNvPr descr="Une image contenant noir, obscurité&#10;&#10;Le contenu généré par l’IA peut être incorrect." id="616" name="Google Shape;616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87886" y="5982161"/>
            <a:ext cx="812539" cy="812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5019" y="2103584"/>
            <a:ext cx="7220710" cy="406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77"/>
          <p:cNvSpPr txBox="1"/>
          <p:nvPr>
            <p:ph type="title"/>
          </p:nvPr>
        </p:nvSpPr>
        <p:spPr>
          <a:xfrm>
            <a:off x="1641201" y="756000"/>
            <a:ext cx="7057816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Nous allons écouter l’histoire une deuxième fois. Soyez attentifs.</a:t>
            </a:r>
            <a:endParaRPr/>
          </a:p>
        </p:txBody>
      </p:sp>
      <p:grpSp>
        <p:nvGrpSpPr>
          <p:cNvPr id="623" name="Google Shape;623;p77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24" name="Google Shape;624;p77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625" name="Google Shape;625;p77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626" name="Google Shape;626;p7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87301" y="2425565"/>
            <a:ext cx="2950143" cy="2950143"/>
          </a:xfrm>
          <a:prstGeom prst="roundRect">
            <a:avLst>
              <a:gd fmla="val 10201" name="adj"/>
            </a:avLst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78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i="1" lang="fr-FR">
                <a:solidFill>
                  <a:srgbClr val="595959"/>
                </a:solidFill>
                <a:latin typeface="Dosis Medium"/>
                <a:ea typeface="Dosis Medium"/>
                <a:cs typeface="Dosis Medium"/>
                <a:sym typeface="Dosis Medium"/>
              </a:rPr>
              <a:t>Lecture de la vidéo.</a:t>
            </a:r>
            <a:endParaRPr/>
          </a:p>
        </p:txBody>
      </p:sp>
      <p:pic>
        <p:nvPicPr>
          <p:cNvPr descr="Une image contenant capture d’écran, Graphique, Bleu électrique, conception&#10;&#10;Le contenu généré par l’IA peut être incorrect." id="633" name="Google Shape;633;p7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8580" y="722982"/>
            <a:ext cx="828000" cy="82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noir, obscurité&#10;&#10;Le contenu généré par l’IA peut être incorrect." id="634" name="Google Shape;634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19461" y="5968461"/>
            <a:ext cx="812539" cy="812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5019" y="2040350"/>
            <a:ext cx="7220711" cy="4061650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78"/>
          <p:cNvSpPr txBox="1"/>
          <p:nvPr/>
        </p:nvSpPr>
        <p:spPr>
          <a:xfrm>
            <a:off x="-304800" y="2186950"/>
            <a:ext cx="699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79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Où est le chat ? Qui veut répondre ?  </a:t>
            </a:r>
            <a:endParaRPr/>
          </a:p>
        </p:txBody>
      </p:sp>
      <p:pic>
        <p:nvPicPr>
          <p:cNvPr descr="Une image contenant habits, sourire, dessin humoristique, clipart&#10;&#10;Le contenu généré par l’IA peut être incorrect." id="642" name="Google Shape;642;p79"/>
          <p:cNvPicPr preferRelativeResize="0"/>
          <p:nvPr/>
        </p:nvPicPr>
        <p:blipFill rotWithShape="1">
          <a:blip r:embed="rId3">
            <a:alphaModFix/>
          </a:blip>
          <a:srcRect b="22113" l="0" r="0" t="-933"/>
          <a:stretch/>
        </p:blipFill>
        <p:spPr>
          <a:xfrm>
            <a:off x="74356" y="625643"/>
            <a:ext cx="1250140" cy="987542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43" name="Google Shape;643;p79"/>
          <p:cNvPicPr preferRelativeResize="0"/>
          <p:nvPr/>
        </p:nvPicPr>
        <p:blipFill rotWithShape="1">
          <a:blip r:embed="rId4">
            <a:alphaModFix/>
          </a:blip>
          <a:srcRect b="8016" l="0" r="0" t="444"/>
          <a:stretch/>
        </p:blipFill>
        <p:spPr>
          <a:xfrm>
            <a:off x="3001121" y="2454111"/>
            <a:ext cx="3141758" cy="2837793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80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Le chat est devant l’école.</a:t>
            </a:r>
            <a:endParaRPr/>
          </a:p>
        </p:txBody>
      </p:sp>
      <p:sp>
        <p:nvSpPr>
          <p:cNvPr id="649" name="Google Shape;649;p80"/>
          <p:cNvSpPr txBox="1"/>
          <p:nvPr/>
        </p:nvSpPr>
        <p:spPr>
          <a:xfrm>
            <a:off x="923400" y="1515922"/>
            <a:ext cx="6840000" cy="11291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96B1"/>
              </a:buClr>
              <a:buSzPts val="3200"/>
              <a:buFont typeface="Dosis"/>
              <a:buNone/>
            </a:pPr>
            <a:r>
              <a:rPr b="1" lang="fr-FR" sz="3200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Le chat est devant l’école.</a:t>
            </a:r>
            <a:endParaRPr/>
          </a:p>
        </p:txBody>
      </p:sp>
      <p:grpSp>
        <p:nvGrpSpPr>
          <p:cNvPr id="650" name="Google Shape;650;p80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51" name="Google Shape;651;p80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652" name="Google Shape;652;p80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653" name="Google Shape;653;p80"/>
          <p:cNvPicPr preferRelativeResize="0"/>
          <p:nvPr/>
        </p:nvPicPr>
        <p:blipFill rotWithShape="1">
          <a:blip r:embed="rId5">
            <a:alphaModFix/>
          </a:blip>
          <a:srcRect b="8016" l="0" r="0" t="444"/>
          <a:stretch/>
        </p:blipFill>
        <p:spPr>
          <a:xfrm>
            <a:off x="2772521" y="2792966"/>
            <a:ext cx="3141758" cy="2837793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81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Quel est le nom de l’école ? Qui veut répondre ?  </a:t>
            </a:r>
            <a:endParaRPr/>
          </a:p>
        </p:txBody>
      </p:sp>
      <p:pic>
        <p:nvPicPr>
          <p:cNvPr descr="Une image contenant habits, sourire, dessin humoristique, clipart&#10;&#10;Le contenu généré par l’IA peut être incorrect." id="659" name="Google Shape;659;p81"/>
          <p:cNvPicPr preferRelativeResize="0"/>
          <p:nvPr/>
        </p:nvPicPr>
        <p:blipFill rotWithShape="1">
          <a:blip r:embed="rId3">
            <a:alphaModFix/>
          </a:blip>
          <a:srcRect b="22113" l="0" r="0" t="-933"/>
          <a:stretch/>
        </p:blipFill>
        <p:spPr>
          <a:xfrm>
            <a:off x="74356" y="625643"/>
            <a:ext cx="1250140" cy="987542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60" name="Google Shape;660;p81"/>
          <p:cNvPicPr preferRelativeResize="0"/>
          <p:nvPr/>
        </p:nvPicPr>
        <p:blipFill rotWithShape="1">
          <a:blip r:embed="rId4">
            <a:alphaModFix/>
          </a:blip>
          <a:srcRect b="0" l="6206" r="7650" t="11272"/>
          <a:stretch/>
        </p:blipFill>
        <p:spPr>
          <a:xfrm>
            <a:off x="3060834" y="2665674"/>
            <a:ext cx="2767264" cy="2798911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82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Le nom de l’école est Ibn Khaldoun.</a:t>
            </a:r>
            <a:endParaRPr/>
          </a:p>
        </p:txBody>
      </p:sp>
      <p:sp>
        <p:nvSpPr>
          <p:cNvPr id="666" name="Google Shape;666;p82"/>
          <p:cNvSpPr txBox="1"/>
          <p:nvPr/>
        </p:nvSpPr>
        <p:spPr>
          <a:xfrm>
            <a:off x="923400" y="1515922"/>
            <a:ext cx="6840000" cy="11291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96B1"/>
              </a:buClr>
              <a:buSzPts val="3200"/>
              <a:buFont typeface="Dosis"/>
              <a:buNone/>
            </a:pPr>
            <a:r>
              <a:rPr b="1" lang="fr-FR" sz="3200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Le nom de l’école est Ibn Khaldoun.</a:t>
            </a:r>
            <a:endParaRPr/>
          </a:p>
        </p:txBody>
      </p:sp>
      <p:grpSp>
        <p:nvGrpSpPr>
          <p:cNvPr id="667" name="Google Shape;667;p82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68" name="Google Shape;668;p82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669" name="Google Shape;669;p82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670" name="Google Shape;670;p82"/>
          <p:cNvPicPr preferRelativeResize="0"/>
          <p:nvPr/>
        </p:nvPicPr>
        <p:blipFill rotWithShape="1">
          <a:blip r:embed="rId5">
            <a:alphaModFix/>
          </a:blip>
          <a:srcRect b="0" l="6206" r="7650" t="11272"/>
          <a:stretch/>
        </p:blipFill>
        <p:spPr>
          <a:xfrm>
            <a:off x="3214838" y="3183395"/>
            <a:ext cx="2517006" cy="2545791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83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Lina a quel âge ? Qui veut répondre ?  </a:t>
            </a:r>
            <a:endParaRPr/>
          </a:p>
        </p:txBody>
      </p:sp>
      <p:pic>
        <p:nvPicPr>
          <p:cNvPr descr="Une image contenant habits, sourire, dessin humoristique, clipart&#10;&#10;Le contenu généré par l’IA peut être incorrect." id="676" name="Google Shape;676;p83"/>
          <p:cNvPicPr preferRelativeResize="0"/>
          <p:nvPr/>
        </p:nvPicPr>
        <p:blipFill rotWithShape="1">
          <a:blip r:embed="rId3">
            <a:alphaModFix/>
          </a:blip>
          <a:srcRect b="22113" l="0" r="0" t="-933"/>
          <a:stretch/>
        </p:blipFill>
        <p:spPr>
          <a:xfrm>
            <a:off x="74356" y="625643"/>
            <a:ext cx="1250140" cy="987542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77" name="Google Shape;677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25397" y="2398756"/>
            <a:ext cx="2734942" cy="279675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84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Lina a huit ans.</a:t>
            </a:r>
            <a:endParaRPr/>
          </a:p>
        </p:txBody>
      </p:sp>
      <p:sp>
        <p:nvSpPr>
          <p:cNvPr id="683" name="Google Shape;683;p84"/>
          <p:cNvSpPr txBox="1"/>
          <p:nvPr/>
        </p:nvSpPr>
        <p:spPr>
          <a:xfrm>
            <a:off x="2147559" y="1469698"/>
            <a:ext cx="4577268" cy="11291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96B1"/>
              </a:buClr>
              <a:buSzPts val="3200"/>
              <a:buFont typeface="Dosis"/>
              <a:buNone/>
            </a:pPr>
            <a:r>
              <a:rPr b="1" lang="fr-FR" sz="3200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Lina a huit  ans.  </a:t>
            </a:r>
            <a:endParaRPr/>
          </a:p>
        </p:txBody>
      </p:sp>
      <p:grpSp>
        <p:nvGrpSpPr>
          <p:cNvPr id="684" name="Google Shape;684;p84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85" name="Google Shape;685;p84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686" name="Google Shape;686;p84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687" name="Google Shape;687;p8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68722" y="2700518"/>
            <a:ext cx="2734942" cy="279675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85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Amine a quel âge ? Qui veut répondre ?  </a:t>
            </a:r>
            <a:endParaRPr/>
          </a:p>
        </p:txBody>
      </p:sp>
      <p:pic>
        <p:nvPicPr>
          <p:cNvPr descr="Une image contenant habits, sourire, dessin humoristique, clipart&#10;&#10;Le contenu généré par l’IA peut être incorrect." id="693" name="Google Shape;693;p85"/>
          <p:cNvPicPr preferRelativeResize="0"/>
          <p:nvPr/>
        </p:nvPicPr>
        <p:blipFill rotWithShape="1">
          <a:blip r:embed="rId3">
            <a:alphaModFix/>
          </a:blip>
          <a:srcRect b="22113" l="0" r="0" t="-933"/>
          <a:stretch/>
        </p:blipFill>
        <p:spPr>
          <a:xfrm>
            <a:off x="74356" y="625643"/>
            <a:ext cx="1250140" cy="987542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94" name="Google Shape;694;p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00821" y="2492944"/>
            <a:ext cx="2542358" cy="2556483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86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Amine  a neuf ans.</a:t>
            </a:r>
            <a:endParaRPr/>
          </a:p>
        </p:txBody>
      </p:sp>
      <p:sp>
        <p:nvSpPr>
          <p:cNvPr id="700" name="Google Shape;700;p86"/>
          <p:cNvSpPr txBox="1"/>
          <p:nvPr/>
        </p:nvSpPr>
        <p:spPr>
          <a:xfrm>
            <a:off x="2147559" y="1469698"/>
            <a:ext cx="4577268" cy="11291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96B1"/>
              </a:buClr>
              <a:buSzPts val="3200"/>
              <a:buFont typeface="Dosis"/>
              <a:buNone/>
            </a:pPr>
            <a:r>
              <a:rPr b="1" lang="fr-FR" sz="3200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Amine  a neuf ans.  </a:t>
            </a:r>
            <a:endParaRPr/>
          </a:p>
        </p:txBody>
      </p:sp>
      <p:grpSp>
        <p:nvGrpSpPr>
          <p:cNvPr id="701" name="Google Shape;701;p86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02" name="Google Shape;702;p86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703" name="Google Shape;703;p86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704" name="Google Shape;704;p8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00821" y="2492944"/>
            <a:ext cx="2542358" cy="2556483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87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Que sort le chat du cartable ? Qui veut répondre ?  </a:t>
            </a:r>
            <a:endParaRPr/>
          </a:p>
        </p:txBody>
      </p:sp>
      <p:pic>
        <p:nvPicPr>
          <p:cNvPr descr="Une image contenant habits, sourire, dessin humoristique, clipart&#10;&#10;Le contenu généré par l’IA peut être incorrect." id="710" name="Google Shape;710;p87"/>
          <p:cNvPicPr preferRelativeResize="0"/>
          <p:nvPr/>
        </p:nvPicPr>
        <p:blipFill rotWithShape="1">
          <a:blip r:embed="rId3">
            <a:alphaModFix/>
          </a:blip>
          <a:srcRect b="22113" l="0" r="0" t="-933"/>
          <a:stretch/>
        </p:blipFill>
        <p:spPr>
          <a:xfrm>
            <a:off x="74356" y="625643"/>
            <a:ext cx="1250140" cy="987542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11" name="Google Shape;711;p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52537" y="2444166"/>
            <a:ext cx="2838926" cy="281335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88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Le chat sort une ardoise et de la craie.</a:t>
            </a:r>
            <a:endParaRPr/>
          </a:p>
        </p:txBody>
      </p:sp>
      <p:sp>
        <p:nvSpPr>
          <p:cNvPr id="717" name="Google Shape;717;p88"/>
          <p:cNvSpPr txBox="1"/>
          <p:nvPr/>
        </p:nvSpPr>
        <p:spPr>
          <a:xfrm>
            <a:off x="977526" y="1613185"/>
            <a:ext cx="7362201" cy="11291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96B1"/>
              </a:buClr>
              <a:buSzPts val="2800"/>
              <a:buFont typeface="Dosis"/>
              <a:buNone/>
            </a:pPr>
            <a:r>
              <a:rPr b="1" lang="fr-FR" sz="2800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Le chat sort une ardoise et de la craie.</a:t>
            </a:r>
            <a:endParaRPr/>
          </a:p>
        </p:txBody>
      </p:sp>
      <p:grpSp>
        <p:nvGrpSpPr>
          <p:cNvPr id="718" name="Google Shape;718;p88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19" name="Google Shape;719;p88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720" name="Google Shape;720;p88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721" name="Google Shape;721;p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39163" y="2709019"/>
            <a:ext cx="2838926" cy="281335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89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Comment s’appelle le chat  ? Qui veut répondre ?  </a:t>
            </a:r>
            <a:endParaRPr/>
          </a:p>
        </p:txBody>
      </p:sp>
      <p:pic>
        <p:nvPicPr>
          <p:cNvPr descr="Une image contenant habits, sourire, dessin humoristique, clipart&#10;&#10;Le contenu généré par l’IA peut être incorrect." id="727" name="Google Shape;727;p89"/>
          <p:cNvPicPr preferRelativeResize="0"/>
          <p:nvPr/>
        </p:nvPicPr>
        <p:blipFill rotWithShape="1">
          <a:blip r:embed="rId3">
            <a:alphaModFix/>
          </a:blip>
          <a:srcRect b="22113" l="0" r="0" t="-933"/>
          <a:stretch/>
        </p:blipFill>
        <p:spPr>
          <a:xfrm>
            <a:off x="74356" y="625643"/>
            <a:ext cx="1250140" cy="987542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28" name="Google Shape;728;p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56562" y="2538759"/>
            <a:ext cx="2830875" cy="2870012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27"/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6" name="Google Shape;126;p27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27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27"/>
            <p:cNvSpPr txBox="1"/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4E79"/>
                </a:buClr>
                <a:buSzPts val="1800"/>
                <a:buFont typeface="Dosis"/>
                <a:buNone/>
              </a:pPr>
              <a:r>
                <a:rPr b="1" i="1" lang="fr-FR" sz="1800" u="none" cap="none" strike="noStrike">
                  <a:solidFill>
                    <a:srgbClr val="1E4E79"/>
                  </a:solidFill>
                  <a:latin typeface="Dosis"/>
                  <a:ea typeface="Dosis"/>
                  <a:cs typeface="Dosis"/>
                  <a:sym typeface="Dosis"/>
                </a:rPr>
                <a:t>Réservé à l’enseignant (e)</a:t>
              </a:r>
              <a:endParaRPr/>
            </a:p>
          </p:txBody>
        </p:sp>
      </p:grpSp>
      <p:sp>
        <p:nvSpPr>
          <p:cNvPr id="129" name="Google Shape;129;p27"/>
          <p:cNvSpPr txBox="1"/>
          <p:nvPr>
            <p:ph type="title"/>
          </p:nvPr>
        </p:nvSpPr>
        <p:spPr>
          <a:xfrm>
            <a:off x="647900" y="1419408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3200"/>
              <a:buFont typeface="Dosis"/>
              <a:buNone/>
            </a:pPr>
            <a:r>
              <a:rPr lang="fr-FR" sz="3200">
                <a:solidFill>
                  <a:srgbClr val="424D7B"/>
                </a:solidFill>
              </a:rPr>
              <a:t>Pictogrammes</a:t>
            </a:r>
            <a:endParaRPr/>
          </a:p>
        </p:txBody>
      </p:sp>
      <p:pic>
        <p:nvPicPr>
          <p:cNvPr id="130" name="Google Shape;130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3400" y="2474382"/>
            <a:ext cx="7520578" cy="27995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90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Il s’appelle Moustache.</a:t>
            </a:r>
            <a:endParaRPr/>
          </a:p>
        </p:txBody>
      </p:sp>
      <p:sp>
        <p:nvSpPr>
          <p:cNvPr id="734" name="Google Shape;734;p90"/>
          <p:cNvSpPr txBox="1"/>
          <p:nvPr/>
        </p:nvSpPr>
        <p:spPr>
          <a:xfrm>
            <a:off x="890898" y="1415465"/>
            <a:ext cx="7362201" cy="11291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96B1"/>
              </a:buClr>
              <a:buSzPts val="2800"/>
              <a:buFont typeface="Dosis"/>
              <a:buNone/>
            </a:pPr>
            <a:r>
              <a:rPr b="1" lang="fr-FR" sz="2800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Il s’appelle Moustache.</a:t>
            </a:r>
            <a:endParaRPr/>
          </a:p>
        </p:txBody>
      </p:sp>
      <p:grpSp>
        <p:nvGrpSpPr>
          <p:cNvPr id="735" name="Google Shape;735;p90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36" name="Google Shape;736;p90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737" name="Google Shape;737;p90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738" name="Google Shape;738;p9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56562" y="2538759"/>
            <a:ext cx="2830875" cy="2870012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91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Moustache a quel âge ? Qui veut répondre ?  </a:t>
            </a:r>
            <a:endParaRPr/>
          </a:p>
        </p:txBody>
      </p:sp>
      <p:pic>
        <p:nvPicPr>
          <p:cNvPr descr="Une image contenant habits, sourire, dessin humoristique, clipart&#10;&#10;Le contenu généré par l’IA peut être incorrect." id="744" name="Google Shape;744;p91"/>
          <p:cNvPicPr preferRelativeResize="0"/>
          <p:nvPr/>
        </p:nvPicPr>
        <p:blipFill rotWithShape="1">
          <a:blip r:embed="rId3">
            <a:alphaModFix/>
          </a:blip>
          <a:srcRect b="22113" l="0" r="0" t="-933"/>
          <a:stretch/>
        </p:blipFill>
        <p:spPr>
          <a:xfrm>
            <a:off x="74356" y="625643"/>
            <a:ext cx="1250140" cy="987542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45" name="Google Shape;745;p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56562" y="2538759"/>
            <a:ext cx="2830875" cy="2870012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92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Il a trois ans.</a:t>
            </a:r>
            <a:endParaRPr/>
          </a:p>
        </p:txBody>
      </p:sp>
      <p:sp>
        <p:nvSpPr>
          <p:cNvPr id="751" name="Google Shape;751;p92"/>
          <p:cNvSpPr txBox="1"/>
          <p:nvPr/>
        </p:nvSpPr>
        <p:spPr>
          <a:xfrm>
            <a:off x="890898" y="1415465"/>
            <a:ext cx="7362201" cy="11291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96B1"/>
              </a:buClr>
              <a:buSzPts val="2800"/>
              <a:buFont typeface="Dosis"/>
              <a:buNone/>
            </a:pPr>
            <a:r>
              <a:rPr b="1" lang="fr-FR" sz="2800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Il a trois ans.</a:t>
            </a:r>
            <a:endParaRPr/>
          </a:p>
        </p:txBody>
      </p:sp>
      <p:grpSp>
        <p:nvGrpSpPr>
          <p:cNvPr id="752" name="Google Shape;752;p92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53" name="Google Shape;753;p92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754" name="Google Shape;754;p92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755" name="Google Shape;755;p9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56562" y="2538759"/>
            <a:ext cx="2830875" cy="2870012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93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La suite de l’histoire, la semaine prochaine. </a:t>
            </a:r>
            <a:endParaRPr/>
          </a:p>
        </p:txBody>
      </p:sp>
      <p:grpSp>
        <p:nvGrpSpPr>
          <p:cNvPr id="761" name="Google Shape;761;p93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62" name="Google Shape;762;p93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763" name="Google Shape;763;p93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764" name="Google Shape;764;p9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04109" y="2466170"/>
            <a:ext cx="5535782" cy="2689154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94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A la maison, faites un dessin sur l’histoire du chat de l’école. </a:t>
            </a:r>
            <a:endParaRPr/>
          </a:p>
        </p:txBody>
      </p:sp>
      <p:grpSp>
        <p:nvGrpSpPr>
          <p:cNvPr id="770" name="Google Shape;770;p94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71" name="Google Shape;771;p94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772" name="Google Shape;772;p94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773" name="Google Shape;773;p9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38901" y="1896177"/>
            <a:ext cx="2666197" cy="39992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95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0" name="Google Shape;780;p95"/>
          <p:cNvSpPr/>
          <p:nvPr>
            <p:ph idx="2" type="pic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</p:sp>
      <p:sp>
        <p:nvSpPr>
          <p:cNvPr id="781" name="Google Shape;781;p95"/>
          <p:cNvSpPr/>
          <p:nvPr>
            <p:ph idx="3" type="pic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96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La séance d’aujourd’hui est terminée.  </a:t>
            </a:r>
            <a:endParaRPr>
              <a:solidFill>
                <a:srgbClr val="595959"/>
              </a:solidFill>
            </a:endParaRPr>
          </a:p>
        </p:txBody>
      </p:sp>
      <p:pic>
        <p:nvPicPr>
          <p:cNvPr id="787" name="Google Shape;787;p96"/>
          <p:cNvPicPr preferRelativeResize="0"/>
          <p:nvPr/>
        </p:nvPicPr>
        <p:blipFill rotWithShape="1">
          <a:blip r:embed="rId3">
            <a:alphaModFix/>
          </a:blip>
          <a:srcRect b="26480" l="0" r="0" t="0"/>
          <a:stretch/>
        </p:blipFill>
        <p:spPr>
          <a:xfrm>
            <a:off x="69048" y="575254"/>
            <a:ext cx="1393241" cy="102429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88" name="Google Shape;788;p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84327" y="2377440"/>
            <a:ext cx="2138280" cy="3414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96"/>
          <p:cNvPicPr preferRelativeResize="0"/>
          <p:nvPr/>
        </p:nvPicPr>
        <p:blipFill rotWithShape="1">
          <a:blip r:embed="rId5">
            <a:alphaModFix/>
          </a:blip>
          <a:srcRect b="1385" l="0" r="0" t="0"/>
          <a:stretch/>
        </p:blipFill>
        <p:spPr>
          <a:xfrm>
            <a:off x="2479764" y="2377440"/>
            <a:ext cx="1947857" cy="34148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394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221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28"/>
          <p:cNvGrpSpPr/>
          <p:nvPr/>
        </p:nvGrpSpPr>
        <p:grpSpPr>
          <a:xfrm>
            <a:off x="3120265" y="0"/>
            <a:ext cx="2741601" cy="1084434"/>
            <a:chOff x="3072140" y="0"/>
            <a:chExt cx="2741601" cy="1084434"/>
          </a:xfrm>
        </p:grpSpPr>
        <p:sp>
          <p:nvSpPr>
            <p:cNvPr id="137" name="Google Shape;137;p28"/>
            <p:cNvSpPr/>
            <p:nvPr/>
          </p:nvSpPr>
          <p:spPr>
            <a:xfrm>
              <a:off x="3224463" y="365760"/>
              <a:ext cx="2483400" cy="549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28"/>
            <p:cNvSpPr/>
            <p:nvPr/>
          </p:nvSpPr>
          <p:spPr>
            <a:xfrm>
              <a:off x="3330341" y="0"/>
              <a:ext cx="2483400" cy="36570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28"/>
            <p:cNvSpPr txBox="1"/>
            <p:nvPr/>
          </p:nvSpPr>
          <p:spPr>
            <a:xfrm>
              <a:off x="3072140" y="472434"/>
              <a:ext cx="2660400" cy="61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4E79"/>
                </a:buClr>
                <a:buSzPts val="1800"/>
                <a:buFont typeface="Dosis"/>
                <a:buNone/>
              </a:pPr>
              <a:r>
                <a:rPr b="1" i="1" lang="fr-FR" sz="1800" u="none" cap="none" strike="noStrike">
                  <a:solidFill>
                    <a:srgbClr val="1E4E79"/>
                  </a:solidFill>
                  <a:latin typeface="Dosis"/>
                  <a:ea typeface="Dosis"/>
                  <a:cs typeface="Dosis"/>
                  <a:sym typeface="Dosis"/>
                </a:rPr>
                <a:t>Réservé à l’enseignant (e)</a:t>
              </a:r>
              <a:endParaRPr/>
            </a:p>
          </p:txBody>
        </p:sp>
      </p:grpSp>
      <p:sp>
        <p:nvSpPr>
          <p:cNvPr id="140" name="Google Shape;140;p28"/>
          <p:cNvSpPr txBox="1"/>
          <p:nvPr>
            <p:ph type="title"/>
          </p:nvPr>
        </p:nvSpPr>
        <p:spPr>
          <a:xfrm>
            <a:off x="647900" y="1419408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3200"/>
              <a:buFont typeface="Dosis"/>
              <a:buNone/>
            </a:pPr>
            <a:r>
              <a:rPr lang="fr-FR" sz="3200">
                <a:solidFill>
                  <a:srgbClr val="424D7B"/>
                </a:solidFill>
              </a:rPr>
              <a:t>Pictogrammes</a:t>
            </a:r>
            <a:endParaRPr/>
          </a:p>
        </p:txBody>
      </p:sp>
      <p:pic>
        <p:nvPicPr>
          <p:cNvPr id="141" name="Google Shape;14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3400" y="2474382"/>
            <a:ext cx="7520579" cy="27995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/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