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-16435" y="517729"/>
            <a:ext cx="530872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 rot="-5400000">
            <a:off x="-1313568" y="3331933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 rot="-5400000">
            <a:off x="-1954002" y="2615743"/>
            <a:ext cx="4372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Aprendizagem sócio-emocional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6.png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 rot="-5400000">
            <a:off x="-1313568" y="3331933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1919365" y="2650379"/>
            <a:ext cx="4303092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Aprendizagem sócio-emocional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ei.yale.edu/ruler/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25.png"/><Relationship Id="rId7" Type="http://schemas.openxmlformats.org/officeDocument/2006/relationships/image" Target="../media/image19.png"/><Relationship Id="rId8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ei.yale.edu/ruler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ei.yale.edu/ruler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3.png"/><Relationship Id="rId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505050" y="2082020"/>
            <a:ext cx="4688815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" sz="4800"/>
              <a:t>Experimenta</a:t>
            </a:r>
            <a:r>
              <a:rPr b="1" lang="pt" sz="4800"/>
              <a:t> um metamomento</a:t>
            </a:r>
            <a:endParaRPr b="1" sz="4800"/>
          </a:p>
        </p:txBody>
      </p:sp>
      <p:sp>
        <p:nvSpPr>
          <p:cNvPr id="111" name="Google Shape;111;p25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Como é que os discursos de ódio me fazem sentir? &gt; ASE &gt; </a:t>
            </a:r>
            <a:r>
              <a:rPr b="1" lang="pt">
                <a:solidFill>
                  <a:srgbClr val="76B042"/>
                </a:solidFill>
              </a:rPr>
              <a:t>Experimenta</a:t>
            </a:r>
            <a:r>
              <a:rPr b="1" i="0" lang="pt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 um metamomento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/>
          <p:nvPr/>
        </p:nvSpPr>
        <p:spPr>
          <a:xfrm>
            <a:off x="5018850" y="901723"/>
            <a:ext cx="3620100" cy="2149500"/>
          </a:xfrm>
          <a:prstGeom prst="cloudCallout">
            <a:avLst>
              <a:gd fmla="val 39433" name="adj1"/>
              <a:gd fmla="val 90282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25"/>
          <p:cNvGrpSpPr/>
          <p:nvPr/>
        </p:nvGrpSpPr>
        <p:grpSpPr>
          <a:xfrm>
            <a:off x="5587528" y="1633753"/>
            <a:ext cx="2248645" cy="571803"/>
            <a:chOff x="2754450" y="2283196"/>
            <a:chExt cx="3488976" cy="887205"/>
          </a:xfrm>
        </p:grpSpPr>
        <p:pic>
          <p:nvPicPr>
            <p:cNvPr id="115" name="Google Shape;115;p25"/>
            <p:cNvPicPr preferRelativeResize="0"/>
            <p:nvPr/>
          </p:nvPicPr>
          <p:blipFill rotWithShape="1">
            <a:blip r:embed="rId4">
              <a:alphaModFix/>
            </a:blip>
            <a:srcRect b="13577" l="0" r="0" t="0"/>
            <a:stretch/>
          </p:blipFill>
          <p:spPr>
            <a:xfrm>
              <a:off x="2754450" y="2283196"/>
              <a:ext cx="1026575" cy="887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5"/>
            <p:cNvPicPr preferRelativeResize="0"/>
            <p:nvPr/>
          </p:nvPicPr>
          <p:blipFill rotWithShape="1">
            <a:blip r:embed="rId5">
              <a:alphaModFix/>
            </a:blip>
            <a:srcRect b="15902" l="0" r="0" t="0"/>
            <a:stretch/>
          </p:blipFill>
          <p:spPr>
            <a:xfrm>
              <a:off x="3863275" y="2283200"/>
              <a:ext cx="1055014" cy="88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5"/>
            <p:cNvPicPr preferRelativeResize="0"/>
            <p:nvPr/>
          </p:nvPicPr>
          <p:blipFill rotWithShape="1">
            <a:blip r:embed="rId6">
              <a:alphaModFix/>
            </a:blip>
            <a:srcRect b="23787" l="0" r="0" t="9259"/>
            <a:stretch/>
          </p:blipFill>
          <p:spPr>
            <a:xfrm>
              <a:off x="4918300" y="2283200"/>
              <a:ext cx="1325126" cy="887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/>
        </p:nvSpPr>
        <p:spPr>
          <a:xfrm>
            <a:off x="804825" y="610550"/>
            <a:ext cx="5328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4"/>
          <p:cNvSpPr/>
          <p:nvPr/>
        </p:nvSpPr>
        <p:spPr>
          <a:xfrm>
            <a:off x="3254800" y="155450"/>
            <a:ext cx="1974600" cy="20073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980000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5229287" y="155450"/>
            <a:ext cx="1974600" cy="20073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3254800" y="2162831"/>
            <a:ext cx="1974600" cy="2007300"/>
          </a:xfrm>
          <a:prstGeom prst="rect">
            <a:avLst/>
          </a:prstGeom>
          <a:gradFill>
            <a:gsLst>
              <a:gs pos="0">
                <a:srgbClr val="4A86E8"/>
              </a:gs>
              <a:gs pos="100000">
                <a:srgbClr val="1C4587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4"/>
          <p:cNvSpPr/>
          <p:nvPr/>
        </p:nvSpPr>
        <p:spPr>
          <a:xfrm>
            <a:off x="5229287" y="2162831"/>
            <a:ext cx="1974600" cy="20073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274E13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 rot="-5400000">
            <a:off x="1833050" y="1953175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Energia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 rot="-5400000">
            <a:off x="2620750" y="344850"/>
            <a:ext cx="761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4"/>
          <p:cNvSpPr txBox="1"/>
          <p:nvPr/>
        </p:nvSpPr>
        <p:spPr>
          <a:xfrm rot="-5400000">
            <a:off x="2620750" y="3536075"/>
            <a:ext cx="761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Baixa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4"/>
          <p:cNvSpPr txBox="1"/>
          <p:nvPr/>
        </p:nvSpPr>
        <p:spPr>
          <a:xfrm>
            <a:off x="3254800" y="4170200"/>
            <a:ext cx="1622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Desagradável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5904125" y="4170200"/>
            <a:ext cx="1299875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Agradável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4478884" y="4481325"/>
            <a:ext cx="1622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Emoções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34"/>
          <p:cNvCxnSpPr/>
          <p:nvPr/>
        </p:nvCxnSpPr>
        <p:spPr>
          <a:xfrm>
            <a:off x="4111800" y="1084425"/>
            <a:ext cx="2221500" cy="2304300"/>
          </a:xfrm>
          <a:prstGeom prst="straightConnector1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3" name="Google Shape;253;p34"/>
          <p:cNvCxnSpPr/>
          <p:nvPr/>
        </p:nvCxnSpPr>
        <p:spPr>
          <a:xfrm rot="10800000">
            <a:off x="6732350" y="1016538"/>
            <a:ext cx="19800" cy="2756700"/>
          </a:xfrm>
          <a:prstGeom prst="straightConnector1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4" name="Google Shape;254;p34"/>
          <p:cNvCxnSpPr/>
          <p:nvPr/>
        </p:nvCxnSpPr>
        <p:spPr>
          <a:xfrm>
            <a:off x="3324350" y="3750388"/>
            <a:ext cx="2971500" cy="58200"/>
          </a:xfrm>
          <a:prstGeom prst="straightConnector1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5" name="Google Shape;255;p34"/>
          <p:cNvSpPr txBox="1"/>
          <p:nvPr/>
        </p:nvSpPr>
        <p:spPr>
          <a:xfrm>
            <a:off x="3508050" y="2703525"/>
            <a:ext cx="1212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Solitário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Infeliz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5904125" y="3302500"/>
            <a:ext cx="1212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Calmo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5409374" y="345150"/>
            <a:ext cx="1360425" cy="1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Excitado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Alegre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Orgulhoso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4"/>
          <p:cNvSpPr txBox="1"/>
          <p:nvPr/>
        </p:nvSpPr>
        <p:spPr>
          <a:xfrm>
            <a:off x="3298100" y="152400"/>
            <a:ext cx="12123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Furioso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Zangado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Irritado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4"/>
          <p:cNvSpPr txBox="1"/>
          <p:nvPr/>
        </p:nvSpPr>
        <p:spPr>
          <a:xfrm>
            <a:off x="7251525" y="3500600"/>
            <a:ext cx="1560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© Programa RULER. Centro de Inteligência Emocional de Yale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 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5"/>
          <p:cNvPicPr preferRelativeResize="0"/>
          <p:nvPr/>
        </p:nvPicPr>
        <p:blipFill rotWithShape="1">
          <a:blip r:embed="rId7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89375" y="245275"/>
            <a:ext cx="865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"/>
              <a:t>Alguma vez </a:t>
            </a:r>
            <a:r>
              <a:rPr b="1" lang="pt">
                <a:solidFill>
                  <a:srgbClr val="76B042"/>
                </a:solidFill>
              </a:rPr>
              <a:t>perdeste o controlo</a:t>
            </a:r>
            <a:r>
              <a:rPr lang="pt"/>
              <a:t> das tuas emoções?</a:t>
            </a:r>
            <a:endParaRPr/>
          </a:p>
        </p:txBody>
      </p:sp>
      <p:pic>
        <p:nvPicPr>
          <p:cNvPr id="123" name="Google Shape;12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9975" y="1039738"/>
            <a:ext cx="5793199" cy="34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501725" y="255275"/>
            <a:ext cx="864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">
                <a:solidFill>
                  <a:srgbClr val="76B042"/>
                </a:solidFill>
              </a:rPr>
              <a:t>O Metamomento</a:t>
            </a:r>
            <a:endParaRPr b="1">
              <a:solidFill>
                <a:srgbClr val="76B042"/>
              </a:solidFill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3406775" y="1212400"/>
            <a:ext cx="4909200" cy="12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reagiria o </a:t>
            </a:r>
            <a:r>
              <a:rPr b="1" i="0" lang="pt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“melhor de mim”</a:t>
            </a:r>
            <a:r>
              <a:rPr b="0" i="0" lang="pt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nesta situação?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3711650" y="2827700"/>
            <a:ext cx="4909200" cy="14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estratégia posso utilizar para que as minhas ações reflitam o </a:t>
            </a:r>
            <a:r>
              <a:rPr b="1" i="0" lang="pt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“melhor de mim”</a:t>
            </a:r>
            <a:r>
              <a:rPr b="0" i="0" lang="pt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 b="13621" l="0" r="0" t="0"/>
          <a:stretch/>
        </p:blipFill>
        <p:spPr>
          <a:xfrm>
            <a:off x="501725" y="1282750"/>
            <a:ext cx="2826374" cy="24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688" y="885562"/>
            <a:ext cx="5346321" cy="356882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8"/>
          <p:cNvSpPr txBox="1"/>
          <p:nvPr>
            <p:ph type="title"/>
          </p:nvPr>
        </p:nvSpPr>
        <p:spPr>
          <a:xfrm>
            <a:off x="501725" y="235300"/>
            <a:ext cx="864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"/>
              <a:t>Como é que esta imagem te faz </a:t>
            </a:r>
            <a:r>
              <a:rPr b="1" lang="pt">
                <a:solidFill>
                  <a:srgbClr val="76B042"/>
                </a:solidFill>
              </a:rPr>
              <a:t>sentir</a:t>
            </a:r>
            <a:r>
              <a:rPr lang="pt"/>
              <a:t>?</a:t>
            </a:r>
            <a:endParaRPr/>
          </a:p>
        </p:txBody>
      </p:sp>
      <p:sp>
        <p:nvSpPr>
          <p:cNvPr id="138" name="Google Shape;138;p28"/>
          <p:cNvSpPr txBox="1"/>
          <p:nvPr/>
        </p:nvSpPr>
        <p:spPr>
          <a:xfrm>
            <a:off x="6466125" y="1212300"/>
            <a:ext cx="2560200" cy="27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" sz="1100" u="none" cap="none" strike="noStrike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Cidade de Budapeste - 10 de setembro de 2015: Uma equipa de agentes da polícia húngara a controlar a situação para manter a ordem com refugiados, na estação ferroviária de Keleti, na cidade de Budapeste. Muitos refugiados estão a atravessar a Hungria, vindos da Síria, do Paquistão e do Afeganistão em direção a outros países da Europa, como a Alemanha, a Áustria, a Dinamarca e outros, em busca de um futuro melhor para as suas famílias.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title"/>
          </p:nvPr>
        </p:nvSpPr>
        <p:spPr>
          <a:xfrm>
            <a:off x="501475" y="215325"/>
            <a:ext cx="864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"/>
              <a:t>O que queremos dizer com </a:t>
            </a:r>
            <a:r>
              <a:rPr b="1" lang="pt">
                <a:solidFill>
                  <a:srgbClr val="76B042"/>
                </a:solidFill>
              </a:rPr>
              <a:t>estímulos</a:t>
            </a:r>
            <a:r>
              <a:rPr lang="pt"/>
              <a:t>?</a:t>
            </a:r>
            <a:endParaRPr/>
          </a:p>
        </p:txBody>
      </p:sp>
      <p:grpSp>
        <p:nvGrpSpPr>
          <p:cNvPr id="144" name="Google Shape;144;p29"/>
          <p:cNvGrpSpPr/>
          <p:nvPr/>
        </p:nvGrpSpPr>
        <p:grpSpPr>
          <a:xfrm>
            <a:off x="1567927" y="2184297"/>
            <a:ext cx="1873598" cy="774883"/>
            <a:chOff x="1412802" y="2139634"/>
            <a:chExt cx="1873598" cy="774883"/>
          </a:xfrm>
        </p:grpSpPr>
        <p:sp>
          <p:nvSpPr>
            <p:cNvPr id="145" name="Google Shape;145;p29"/>
            <p:cNvSpPr/>
            <p:nvPr/>
          </p:nvSpPr>
          <p:spPr>
            <a:xfrm rot="570701">
              <a:off x="1436144" y="2338564"/>
              <a:ext cx="1831784" cy="375964"/>
            </a:xfrm>
            <a:prstGeom prst="roundRect">
              <a:avLst>
                <a:gd fmla="val 16667" name="adj"/>
              </a:avLst>
            </a:prstGeom>
            <a:solidFill>
              <a:srgbClr val="93C4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9"/>
            <p:cNvSpPr txBox="1"/>
            <p:nvPr/>
          </p:nvSpPr>
          <p:spPr>
            <a:xfrm rot="611824">
              <a:off x="1439343" y="2296339"/>
              <a:ext cx="1811513" cy="461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montanhas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9"/>
          <p:cNvGrpSpPr/>
          <p:nvPr/>
        </p:nvGrpSpPr>
        <p:grpSpPr>
          <a:xfrm>
            <a:off x="1051277" y="3281120"/>
            <a:ext cx="1319496" cy="666584"/>
            <a:chOff x="1353202" y="3628170"/>
            <a:chExt cx="1319496" cy="666584"/>
          </a:xfrm>
        </p:grpSpPr>
        <p:sp>
          <p:nvSpPr>
            <p:cNvPr id="148" name="Google Shape;148;p29"/>
            <p:cNvSpPr/>
            <p:nvPr/>
          </p:nvSpPr>
          <p:spPr>
            <a:xfrm rot="-547978">
              <a:off x="1416639" y="3778236"/>
              <a:ext cx="1192619" cy="366451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9"/>
            <p:cNvSpPr txBox="1"/>
            <p:nvPr/>
          </p:nvSpPr>
          <p:spPr>
            <a:xfrm rot="-579851">
              <a:off x="1383010" y="3730644"/>
              <a:ext cx="1259879" cy="4616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música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9"/>
          <p:cNvGrpSpPr/>
          <p:nvPr/>
        </p:nvGrpSpPr>
        <p:grpSpPr>
          <a:xfrm rot="476965">
            <a:off x="6309131" y="3865702"/>
            <a:ext cx="1472602" cy="471604"/>
            <a:chOff x="5920131" y="3818575"/>
            <a:chExt cx="1472588" cy="471600"/>
          </a:xfrm>
        </p:grpSpPr>
        <p:sp>
          <p:nvSpPr>
            <p:cNvPr id="151" name="Google Shape;151;p29"/>
            <p:cNvSpPr/>
            <p:nvPr/>
          </p:nvSpPr>
          <p:spPr>
            <a:xfrm>
              <a:off x="5920225" y="3818575"/>
              <a:ext cx="1472400" cy="4716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9"/>
            <p:cNvSpPr txBox="1"/>
            <p:nvPr/>
          </p:nvSpPr>
          <p:spPr>
            <a:xfrm rot="-1401">
              <a:off x="5920225" y="3823534"/>
              <a:ext cx="1472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memória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9"/>
          <p:cNvGrpSpPr/>
          <p:nvPr/>
        </p:nvGrpSpPr>
        <p:grpSpPr>
          <a:xfrm rot="477646">
            <a:off x="2836510" y="4088572"/>
            <a:ext cx="2066177" cy="462317"/>
            <a:chOff x="3194625" y="4098458"/>
            <a:chExt cx="2066100" cy="462300"/>
          </a:xfrm>
        </p:grpSpPr>
        <p:sp>
          <p:nvSpPr>
            <p:cNvPr id="154" name="Google Shape;154;p29"/>
            <p:cNvSpPr/>
            <p:nvPr/>
          </p:nvSpPr>
          <p:spPr>
            <a:xfrm>
              <a:off x="3194625" y="4111650"/>
              <a:ext cx="2066100" cy="4359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9"/>
            <p:cNvSpPr txBox="1"/>
            <p:nvPr/>
          </p:nvSpPr>
          <p:spPr>
            <a:xfrm rot="1012">
              <a:off x="3208720" y="4098758"/>
              <a:ext cx="203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avô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9"/>
          <p:cNvGrpSpPr/>
          <p:nvPr/>
        </p:nvGrpSpPr>
        <p:grpSpPr>
          <a:xfrm rot="-416287">
            <a:off x="6135557" y="1191211"/>
            <a:ext cx="2599505" cy="872321"/>
            <a:chOff x="4544414" y="1400700"/>
            <a:chExt cx="2599447" cy="872300"/>
          </a:xfrm>
        </p:grpSpPr>
        <p:sp>
          <p:nvSpPr>
            <p:cNvPr id="157" name="Google Shape;157;p29"/>
            <p:cNvSpPr/>
            <p:nvPr/>
          </p:nvSpPr>
          <p:spPr>
            <a:xfrm>
              <a:off x="4821198" y="1400700"/>
              <a:ext cx="1999625" cy="8723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9"/>
            <p:cNvSpPr txBox="1"/>
            <p:nvPr/>
          </p:nvSpPr>
          <p:spPr>
            <a:xfrm>
              <a:off x="4544414" y="1415942"/>
              <a:ext cx="2599447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amigo verdadeiro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9"/>
          <p:cNvGrpSpPr/>
          <p:nvPr/>
        </p:nvGrpSpPr>
        <p:grpSpPr>
          <a:xfrm rot="-487709">
            <a:off x="1181568" y="1216277"/>
            <a:ext cx="1421467" cy="462022"/>
            <a:chOff x="754650" y="1054263"/>
            <a:chExt cx="1421400" cy="462000"/>
          </a:xfrm>
        </p:grpSpPr>
        <p:sp>
          <p:nvSpPr>
            <p:cNvPr id="160" name="Google Shape;160;p29"/>
            <p:cNvSpPr/>
            <p:nvPr/>
          </p:nvSpPr>
          <p:spPr>
            <a:xfrm>
              <a:off x="754650" y="1089850"/>
              <a:ext cx="1421400" cy="410100"/>
            </a:xfrm>
            <a:prstGeom prst="roundRect">
              <a:avLst>
                <a:gd fmla="val 16667" name="adj"/>
              </a:avLst>
            </a:prstGeom>
            <a:solidFill>
              <a:srgbClr val="FFD9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9"/>
            <p:cNvSpPr txBox="1"/>
            <p:nvPr/>
          </p:nvSpPr>
          <p:spPr>
            <a:xfrm rot="767">
              <a:off x="792750" y="1054413"/>
              <a:ext cx="1345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praia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9"/>
          <p:cNvGrpSpPr/>
          <p:nvPr/>
        </p:nvGrpSpPr>
        <p:grpSpPr>
          <a:xfrm rot="501953">
            <a:off x="6175756" y="2539292"/>
            <a:ext cx="1739359" cy="474145"/>
            <a:chOff x="4821200" y="1400700"/>
            <a:chExt cx="1739287" cy="474125"/>
          </a:xfrm>
        </p:grpSpPr>
        <p:sp>
          <p:nvSpPr>
            <p:cNvPr id="163" name="Google Shape;163;p29"/>
            <p:cNvSpPr/>
            <p:nvPr/>
          </p:nvSpPr>
          <p:spPr>
            <a:xfrm>
              <a:off x="4821200" y="1400700"/>
              <a:ext cx="1738200" cy="4716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9"/>
            <p:cNvSpPr txBox="1"/>
            <p:nvPr/>
          </p:nvSpPr>
          <p:spPr>
            <a:xfrm>
              <a:off x="4822287" y="1413125"/>
              <a:ext cx="173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cheiro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9"/>
          <p:cNvGrpSpPr/>
          <p:nvPr/>
        </p:nvGrpSpPr>
        <p:grpSpPr>
          <a:xfrm rot="-416287">
            <a:off x="3760490" y="1609423"/>
            <a:ext cx="1738251" cy="471611"/>
            <a:chOff x="4821189" y="1400700"/>
            <a:chExt cx="1738211" cy="471600"/>
          </a:xfrm>
        </p:grpSpPr>
        <p:sp>
          <p:nvSpPr>
            <p:cNvPr id="166" name="Google Shape;166;p29"/>
            <p:cNvSpPr/>
            <p:nvPr/>
          </p:nvSpPr>
          <p:spPr>
            <a:xfrm>
              <a:off x="4821200" y="1400700"/>
              <a:ext cx="1738200" cy="4716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9"/>
            <p:cNvSpPr txBox="1"/>
            <p:nvPr/>
          </p:nvSpPr>
          <p:spPr>
            <a:xfrm>
              <a:off x="4821189" y="1405647"/>
              <a:ext cx="173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ações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9"/>
          <p:cNvGrpSpPr/>
          <p:nvPr/>
        </p:nvGrpSpPr>
        <p:grpSpPr>
          <a:xfrm rot="-191572">
            <a:off x="3820391" y="3055907"/>
            <a:ext cx="1781439" cy="473024"/>
            <a:chOff x="4778054" y="1400700"/>
            <a:chExt cx="1781346" cy="472999"/>
          </a:xfrm>
        </p:grpSpPr>
        <p:sp>
          <p:nvSpPr>
            <p:cNvPr id="169" name="Google Shape;169;p29"/>
            <p:cNvSpPr/>
            <p:nvPr/>
          </p:nvSpPr>
          <p:spPr>
            <a:xfrm>
              <a:off x="4821200" y="1400700"/>
              <a:ext cx="1738200" cy="471600"/>
            </a:xfrm>
            <a:prstGeom prst="roundRect">
              <a:avLst>
                <a:gd fmla="val 16667" name="adj"/>
              </a:avLst>
            </a:prstGeom>
            <a:solidFill>
              <a:srgbClr val="D5A6B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9"/>
            <p:cNvSpPr txBox="1"/>
            <p:nvPr/>
          </p:nvSpPr>
          <p:spPr>
            <a:xfrm>
              <a:off x="4778054" y="1411999"/>
              <a:ext cx="173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som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/>
        </p:nvSpPr>
        <p:spPr>
          <a:xfrm>
            <a:off x="7203875" y="3454625"/>
            <a:ext cx="1560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© Programa RULER. Centro de Inteligência Emocional de Yale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804825" y="610550"/>
            <a:ext cx="5328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3254800" y="155450"/>
            <a:ext cx="1974600" cy="20073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980000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0"/>
          <p:cNvSpPr/>
          <p:nvPr/>
        </p:nvSpPr>
        <p:spPr>
          <a:xfrm>
            <a:off x="5229287" y="155450"/>
            <a:ext cx="1974600" cy="20073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/>
        </p:nvSpPr>
        <p:spPr>
          <a:xfrm>
            <a:off x="3254800" y="2162831"/>
            <a:ext cx="1974600" cy="2007300"/>
          </a:xfrm>
          <a:prstGeom prst="rect">
            <a:avLst/>
          </a:prstGeom>
          <a:gradFill>
            <a:gsLst>
              <a:gs pos="0">
                <a:srgbClr val="4A86E8"/>
              </a:gs>
              <a:gs pos="100000">
                <a:srgbClr val="1C4587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0"/>
          <p:cNvSpPr/>
          <p:nvPr/>
        </p:nvSpPr>
        <p:spPr>
          <a:xfrm>
            <a:off x="5229287" y="2162831"/>
            <a:ext cx="1974600" cy="20073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274E13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 rot="-5400000">
            <a:off x="1756850" y="1953175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Energia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0"/>
          <p:cNvSpPr txBox="1"/>
          <p:nvPr/>
        </p:nvSpPr>
        <p:spPr>
          <a:xfrm rot="-5400000">
            <a:off x="2620750" y="344850"/>
            <a:ext cx="761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 rot="-5400000">
            <a:off x="2620750" y="3536075"/>
            <a:ext cx="761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Baixa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3254800" y="4170200"/>
            <a:ext cx="1703776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Desagradável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5917580" y="4170200"/>
            <a:ext cx="128642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Agradável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4538356" y="4481325"/>
            <a:ext cx="156508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Emoções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/>
        </p:nvSpPr>
        <p:spPr>
          <a:xfrm>
            <a:off x="6152900" y="3734225"/>
            <a:ext cx="1560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© Programa RULER. Centro de Inteligência Emocional de Yale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1"/>
          <p:cNvSpPr/>
          <p:nvPr/>
        </p:nvSpPr>
        <p:spPr>
          <a:xfrm>
            <a:off x="1671059" y="278705"/>
            <a:ext cx="2090400" cy="21249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980000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1"/>
          <p:cNvSpPr/>
          <p:nvPr/>
        </p:nvSpPr>
        <p:spPr>
          <a:xfrm>
            <a:off x="3761493" y="278705"/>
            <a:ext cx="2090400" cy="21249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1"/>
          <p:cNvSpPr/>
          <p:nvPr/>
        </p:nvSpPr>
        <p:spPr>
          <a:xfrm>
            <a:off x="1671059" y="2403974"/>
            <a:ext cx="2090400" cy="2124900"/>
          </a:xfrm>
          <a:prstGeom prst="rect">
            <a:avLst/>
          </a:prstGeom>
          <a:gradFill>
            <a:gsLst>
              <a:gs pos="0">
                <a:srgbClr val="4A86E8"/>
              </a:gs>
              <a:gs pos="100000">
                <a:srgbClr val="1C4587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3761493" y="2403974"/>
            <a:ext cx="2090400" cy="21249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274E13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2329427" y="272044"/>
            <a:ext cx="1368894" cy="297852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Chocado</a:t>
            </a:r>
            <a:endParaRPr/>
          </a:p>
        </p:txBody>
      </p:sp>
      <p:sp>
        <p:nvSpPr>
          <p:cNvPr id="197" name="Google Shape;197;p31"/>
          <p:cNvSpPr txBox="1"/>
          <p:nvPr/>
        </p:nvSpPr>
        <p:spPr>
          <a:xfrm>
            <a:off x="1320341" y="270727"/>
            <a:ext cx="1253058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Furioso</a:t>
            </a:r>
            <a:endParaRPr/>
          </a:p>
        </p:txBody>
      </p:sp>
      <p:sp>
        <p:nvSpPr>
          <p:cNvPr id="198" name="Google Shape;198;p31"/>
          <p:cNvSpPr txBox="1"/>
          <p:nvPr/>
        </p:nvSpPr>
        <p:spPr>
          <a:xfrm>
            <a:off x="3540598" y="269331"/>
            <a:ext cx="1346780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Surpreendido</a:t>
            </a:r>
            <a:endParaRPr/>
          </a:p>
        </p:txBody>
      </p:sp>
      <p:sp>
        <p:nvSpPr>
          <p:cNvPr id="199" name="Google Shape;199;p31"/>
          <p:cNvSpPr txBox="1"/>
          <p:nvPr/>
        </p:nvSpPr>
        <p:spPr>
          <a:xfrm>
            <a:off x="4887377" y="270584"/>
            <a:ext cx="1158941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Extático</a:t>
            </a:r>
            <a:endParaRPr/>
          </a:p>
        </p:txBody>
      </p:sp>
      <p:sp>
        <p:nvSpPr>
          <p:cNvPr id="200" name="Google Shape;200;p31"/>
          <p:cNvSpPr txBox="1"/>
          <p:nvPr/>
        </p:nvSpPr>
        <p:spPr>
          <a:xfrm>
            <a:off x="2095958" y="1412933"/>
            <a:ext cx="1068055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Zangado</a:t>
            </a:r>
            <a:endParaRPr/>
          </a:p>
        </p:txBody>
      </p:sp>
      <p:sp>
        <p:nvSpPr>
          <p:cNvPr id="201" name="Google Shape;201;p31"/>
          <p:cNvSpPr txBox="1"/>
          <p:nvPr/>
        </p:nvSpPr>
        <p:spPr>
          <a:xfrm>
            <a:off x="4041385" y="1411106"/>
            <a:ext cx="1253059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Entusiástico</a:t>
            </a:r>
            <a:endParaRPr/>
          </a:p>
        </p:txBody>
      </p:sp>
      <p:sp>
        <p:nvSpPr>
          <p:cNvPr id="202" name="Google Shape;202;p31"/>
          <p:cNvSpPr txBox="1"/>
          <p:nvPr/>
        </p:nvSpPr>
        <p:spPr>
          <a:xfrm>
            <a:off x="1462716" y="2077967"/>
            <a:ext cx="1180776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Enojado</a:t>
            </a:r>
            <a:endParaRPr/>
          </a:p>
        </p:txBody>
      </p:sp>
      <p:sp>
        <p:nvSpPr>
          <p:cNvPr id="203" name="Google Shape;203;p31"/>
          <p:cNvSpPr txBox="1"/>
          <p:nvPr/>
        </p:nvSpPr>
        <p:spPr>
          <a:xfrm>
            <a:off x="2557935" y="2076393"/>
            <a:ext cx="1241971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Abespinhado</a:t>
            </a:r>
            <a:endParaRPr/>
          </a:p>
        </p:txBody>
      </p:sp>
      <p:sp>
        <p:nvSpPr>
          <p:cNvPr id="204" name="Google Shape;204;p31"/>
          <p:cNvSpPr txBox="1"/>
          <p:nvPr/>
        </p:nvSpPr>
        <p:spPr>
          <a:xfrm>
            <a:off x="4667914" y="2077142"/>
            <a:ext cx="1484986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Arrebatado</a:t>
            </a:r>
            <a:endParaRPr/>
          </a:p>
        </p:txBody>
      </p:sp>
      <p:sp>
        <p:nvSpPr>
          <p:cNvPr id="205" name="Google Shape;205;p31"/>
          <p:cNvSpPr txBox="1"/>
          <p:nvPr/>
        </p:nvSpPr>
        <p:spPr>
          <a:xfrm>
            <a:off x="3698320" y="2074702"/>
            <a:ext cx="1206876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Agradável</a:t>
            </a:r>
            <a:endParaRPr/>
          </a:p>
        </p:txBody>
      </p:sp>
      <p:sp>
        <p:nvSpPr>
          <p:cNvPr id="206" name="Google Shape;206;p31"/>
          <p:cNvSpPr txBox="1"/>
          <p:nvPr/>
        </p:nvSpPr>
        <p:spPr>
          <a:xfrm>
            <a:off x="1499356" y="2447880"/>
            <a:ext cx="1253059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Indignado</a:t>
            </a:r>
            <a:endParaRPr/>
          </a:p>
        </p:txBody>
      </p:sp>
      <p:sp>
        <p:nvSpPr>
          <p:cNvPr id="207" name="Google Shape;207;p31"/>
          <p:cNvSpPr txBox="1"/>
          <p:nvPr/>
        </p:nvSpPr>
        <p:spPr>
          <a:xfrm>
            <a:off x="2727226" y="2451357"/>
            <a:ext cx="1010994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Apático</a:t>
            </a:r>
            <a:endParaRPr/>
          </a:p>
        </p:txBody>
      </p:sp>
      <p:sp>
        <p:nvSpPr>
          <p:cNvPr id="208" name="Google Shape;208;p31"/>
          <p:cNvSpPr txBox="1"/>
          <p:nvPr/>
        </p:nvSpPr>
        <p:spPr>
          <a:xfrm>
            <a:off x="3677680" y="2448329"/>
            <a:ext cx="1209698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À vontade</a:t>
            </a:r>
            <a:endParaRPr/>
          </a:p>
        </p:txBody>
      </p:sp>
      <p:sp>
        <p:nvSpPr>
          <p:cNvPr id="209" name="Google Shape;209;p31"/>
          <p:cNvSpPr txBox="1"/>
          <p:nvPr/>
        </p:nvSpPr>
        <p:spPr>
          <a:xfrm>
            <a:off x="5044119" y="2446555"/>
            <a:ext cx="1060991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Realizado</a:t>
            </a:r>
            <a:endParaRPr/>
          </a:p>
        </p:txBody>
      </p:sp>
      <p:sp>
        <p:nvSpPr>
          <p:cNvPr id="210" name="Google Shape;210;p31"/>
          <p:cNvSpPr txBox="1"/>
          <p:nvPr/>
        </p:nvSpPr>
        <p:spPr>
          <a:xfrm>
            <a:off x="2007493" y="3258815"/>
            <a:ext cx="1244277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Solitário</a:t>
            </a:r>
            <a:endParaRPr/>
          </a:p>
        </p:txBody>
      </p:sp>
      <p:sp>
        <p:nvSpPr>
          <p:cNvPr id="211" name="Google Shape;211;p31"/>
          <p:cNvSpPr txBox="1"/>
          <p:nvPr/>
        </p:nvSpPr>
        <p:spPr>
          <a:xfrm>
            <a:off x="4128800" y="3173274"/>
            <a:ext cx="1259193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Sossegado</a:t>
            </a:r>
            <a:endParaRPr/>
          </a:p>
        </p:txBody>
      </p:sp>
      <p:sp>
        <p:nvSpPr>
          <p:cNvPr id="212" name="Google Shape;212;p31"/>
          <p:cNvSpPr txBox="1"/>
          <p:nvPr/>
        </p:nvSpPr>
        <p:spPr>
          <a:xfrm>
            <a:off x="1324825" y="4203701"/>
            <a:ext cx="1323900" cy="2979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Desesper</a:t>
            </a:r>
            <a:r>
              <a:rPr b="1" lang="pt" sz="1300">
                <a:solidFill>
                  <a:schemeClr val="lt1"/>
                </a:solidFill>
              </a:rPr>
              <a:t>ado</a:t>
            </a:r>
            <a:endParaRPr/>
          </a:p>
        </p:txBody>
      </p:sp>
      <p:sp>
        <p:nvSpPr>
          <p:cNvPr id="213" name="Google Shape;213;p31"/>
          <p:cNvSpPr txBox="1"/>
          <p:nvPr/>
        </p:nvSpPr>
        <p:spPr>
          <a:xfrm>
            <a:off x="2584019" y="4202164"/>
            <a:ext cx="1132247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Exausto</a:t>
            </a:r>
            <a:endParaRPr/>
          </a:p>
        </p:txBody>
      </p:sp>
      <p:sp>
        <p:nvSpPr>
          <p:cNvPr id="214" name="Google Shape;214;p31"/>
          <p:cNvSpPr txBox="1"/>
          <p:nvPr/>
        </p:nvSpPr>
        <p:spPr>
          <a:xfrm>
            <a:off x="3698320" y="4203725"/>
            <a:ext cx="1324044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Ensonado</a:t>
            </a:r>
            <a:endParaRPr/>
          </a:p>
        </p:txBody>
      </p:sp>
      <p:sp>
        <p:nvSpPr>
          <p:cNvPr id="215" name="Google Shape;215;p31"/>
          <p:cNvSpPr txBox="1"/>
          <p:nvPr/>
        </p:nvSpPr>
        <p:spPr>
          <a:xfrm>
            <a:off x="4905185" y="4201765"/>
            <a:ext cx="1247715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Sereno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501725" y="305200"/>
            <a:ext cx="864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2400"/>
              <a:t>Estratégias </a:t>
            </a:r>
            <a:r>
              <a:rPr b="1" lang="pt" sz="2400">
                <a:solidFill>
                  <a:srgbClr val="76B042"/>
                </a:solidFill>
              </a:rPr>
              <a:t>no momento</a:t>
            </a:r>
            <a:r>
              <a:rPr lang="pt" sz="2400"/>
              <a:t> (durante um estado emocional)</a:t>
            </a:r>
            <a:endParaRPr sz="2400"/>
          </a:p>
        </p:txBody>
      </p:sp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623525" y="1004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" sz="2400">
                <a:solidFill>
                  <a:schemeClr val="dk1"/>
                </a:solidFill>
              </a:rPr>
              <a:t>Respiração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" sz="2400">
                <a:solidFill>
                  <a:schemeClr val="dk1"/>
                </a:solidFill>
              </a:rPr>
              <a:t>Consciência plena/relaxamento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" sz="2400">
                <a:solidFill>
                  <a:schemeClr val="dk1"/>
                </a:solidFill>
              </a:rPr>
              <a:t>Reestruturação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" sz="2400">
                <a:solidFill>
                  <a:schemeClr val="dk1"/>
                </a:solidFill>
              </a:rPr>
              <a:t>Conversa interior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" sz="2400">
                <a:solidFill>
                  <a:schemeClr val="dk1"/>
                </a:solidFill>
              </a:rPr>
              <a:t>Visualização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" sz="2400">
                <a:solidFill>
                  <a:schemeClr val="dk1"/>
                </a:solidFill>
              </a:rPr>
              <a:t>Distração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" sz="2400">
                <a:solidFill>
                  <a:schemeClr val="dk1"/>
                </a:solidFill>
              </a:rPr>
              <a:t>Distanciamento crescente da situação</a:t>
            </a:r>
            <a:endParaRPr sz="2400"/>
          </a:p>
        </p:txBody>
      </p:sp>
      <p:pic>
        <p:nvPicPr>
          <p:cNvPr id="222" name="Google Shape;222;p32"/>
          <p:cNvPicPr preferRelativeResize="0"/>
          <p:nvPr/>
        </p:nvPicPr>
        <p:blipFill rotWithShape="1">
          <a:blip r:embed="rId3">
            <a:alphaModFix/>
          </a:blip>
          <a:srcRect b="20369" l="0" r="0" t="0"/>
          <a:stretch/>
        </p:blipFill>
        <p:spPr>
          <a:xfrm>
            <a:off x="5607205" y="1132788"/>
            <a:ext cx="1198650" cy="9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 rotWithShape="1">
          <a:blip r:embed="rId4">
            <a:alphaModFix/>
          </a:blip>
          <a:srcRect b="27087" l="0" r="0" t="0"/>
          <a:stretch/>
        </p:blipFill>
        <p:spPr>
          <a:xfrm>
            <a:off x="5420500" y="2427649"/>
            <a:ext cx="1198650" cy="87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 rotWithShape="1">
          <a:blip r:embed="rId5">
            <a:alphaModFix/>
          </a:blip>
          <a:srcRect b="18719" l="0" r="0" t="0"/>
          <a:stretch/>
        </p:blipFill>
        <p:spPr>
          <a:xfrm>
            <a:off x="7298138" y="1537125"/>
            <a:ext cx="1353704" cy="110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 rotWithShape="1">
          <a:blip r:embed="rId6">
            <a:alphaModFix/>
          </a:blip>
          <a:srcRect b="13590" l="0" r="0" t="0"/>
          <a:stretch/>
        </p:blipFill>
        <p:spPr>
          <a:xfrm>
            <a:off x="7228225" y="3033912"/>
            <a:ext cx="1198675" cy="10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/>
          <p:nvPr>
            <p:ph type="title"/>
          </p:nvPr>
        </p:nvSpPr>
        <p:spPr>
          <a:xfrm>
            <a:off x="491475" y="195350"/>
            <a:ext cx="869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" sz="2400">
                <a:solidFill>
                  <a:srgbClr val="000000"/>
                </a:solidFill>
              </a:rPr>
              <a:t>Estratégias de </a:t>
            </a:r>
            <a:r>
              <a:rPr b="1" lang="pt" sz="2400">
                <a:solidFill>
                  <a:srgbClr val="76B042"/>
                </a:solidFill>
              </a:rPr>
              <a:t>longo prazo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31" name="Google Shape;231;p33"/>
          <p:cNvSpPr txBox="1"/>
          <p:nvPr>
            <p:ph idx="1" type="body"/>
          </p:nvPr>
        </p:nvSpPr>
        <p:spPr>
          <a:xfrm>
            <a:off x="667875" y="9427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>
                <a:solidFill>
                  <a:schemeClr val="dk1"/>
                </a:solidFill>
              </a:rPr>
              <a:t>Atuar em prol de uma causa ou questão social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>
                <a:solidFill>
                  <a:schemeClr val="dk1"/>
                </a:solidFill>
              </a:rPr>
              <a:t>Meditação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>
                <a:solidFill>
                  <a:schemeClr val="dk1"/>
                </a:solidFill>
              </a:rPr>
              <a:t>Espiritualidade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>
                <a:solidFill>
                  <a:schemeClr val="dk1"/>
                </a:solidFill>
              </a:rPr>
              <a:t>Atividade física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>
                <a:solidFill>
                  <a:schemeClr val="dk1"/>
                </a:solidFill>
              </a:rPr>
              <a:t>Outros passatempos/atividades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>
                <a:solidFill>
                  <a:schemeClr val="dk1"/>
                </a:solidFill>
              </a:rPr>
              <a:t>Entretenimento - música/televisão/jogos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>
                <a:solidFill>
                  <a:schemeClr val="dk1"/>
                </a:solidFill>
              </a:rPr>
              <a:t>Alterar a situação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>
                <a:solidFill>
                  <a:schemeClr val="dk1"/>
                </a:solidFill>
              </a:rPr>
              <a:t>Apoio dos outros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>
                <a:solidFill>
                  <a:schemeClr val="dk1"/>
                </a:solidFill>
              </a:rPr>
              <a:t>Encontrar soluções para o problema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>
                <a:solidFill>
                  <a:schemeClr val="dk1"/>
                </a:solidFill>
              </a:rPr>
              <a:t>Definir objetivos e concretizá-los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>
                <a:solidFill>
                  <a:schemeClr val="dk1"/>
                </a:solidFill>
              </a:rPr>
              <a:t>Obter ajuda profissional</a:t>
            </a:r>
            <a:endParaRPr/>
          </a:p>
        </p:txBody>
      </p:sp>
      <p:pic>
        <p:nvPicPr>
          <p:cNvPr id="232" name="Google Shape;232;p33"/>
          <p:cNvPicPr preferRelativeResize="0"/>
          <p:nvPr/>
        </p:nvPicPr>
        <p:blipFill rotWithShape="1">
          <a:blip r:embed="rId3">
            <a:alphaModFix/>
          </a:blip>
          <a:srcRect b="18173" l="0" r="0" t="0"/>
          <a:stretch/>
        </p:blipFill>
        <p:spPr>
          <a:xfrm>
            <a:off x="7502850" y="1372275"/>
            <a:ext cx="1208924" cy="9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3"/>
          <p:cNvPicPr preferRelativeResize="0"/>
          <p:nvPr/>
        </p:nvPicPr>
        <p:blipFill rotWithShape="1">
          <a:blip r:embed="rId4">
            <a:alphaModFix/>
          </a:blip>
          <a:srcRect b="22154" l="0" r="0" t="0"/>
          <a:stretch/>
        </p:blipFill>
        <p:spPr>
          <a:xfrm>
            <a:off x="5918575" y="822550"/>
            <a:ext cx="1523575" cy="11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 rotWithShape="1">
          <a:blip r:embed="rId5">
            <a:alphaModFix/>
          </a:blip>
          <a:srcRect b="14021" l="0" r="0" t="0"/>
          <a:stretch/>
        </p:blipFill>
        <p:spPr>
          <a:xfrm>
            <a:off x="5330229" y="2313589"/>
            <a:ext cx="1464699" cy="125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 rotWithShape="1">
          <a:blip r:embed="rId6">
            <a:alphaModFix/>
          </a:blip>
          <a:srcRect b="24828" l="0" r="0" t="0"/>
          <a:stretch/>
        </p:blipFill>
        <p:spPr>
          <a:xfrm>
            <a:off x="7036346" y="2373700"/>
            <a:ext cx="1675429" cy="125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 rotWithShape="1">
          <a:blip r:embed="rId7">
            <a:alphaModFix/>
          </a:blip>
          <a:srcRect b="15074" l="0" r="0" t="0"/>
          <a:stretch/>
        </p:blipFill>
        <p:spPr>
          <a:xfrm>
            <a:off x="6203799" y="3633040"/>
            <a:ext cx="1523574" cy="1293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