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4"/>
    <p:sldMasterId id="2147483675" r:id="rId5"/>
  </p:sldMasterIdLst>
  <p:notesMasterIdLst>
    <p:notesMasterId r:id="rId44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9" r:id="rId38"/>
    <p:sldId id="292" r:id="rId39"/>
    <p:sldId id="306" r:id="rId40"/>
    <p:sldId id="307" r:id="rId41"/>
    <p:sldId id="308" r:id="rId42"/>
    <p:sldId id="288" r:id="rId43"/>
  </p:sldIdLst>
  <p:sldSz cx="12188825" cy="6858000"/>
  <p:notesSz cx="6858000" cy="9144000"/>
  <p:embeddedFontLst>
    <p:embeddedFont>
      <p:font typeface="Grandstander" pitchFamily="2" charset="0"/>
      <p:regular r:id="rId45"/>
      <p:bold r:id="rId46"/>
      <p:italic r:id="rId47"/>
      <p:boldItalic r:id="rId48"/>
    </p:embeddedFont>
    <p:embeddedFont>
      <p:font typeface="Grandstander Medium" pitchFamily="2" charset="0"/>
      <p:regular r:id="rId49"/>
      <p:italic r:id="rId50"/>
    </p:embeddedFont>
    <p:embeddedFont>
      <p:font typeface="Grandstander SemiBold" pitchFamily="2" charset="0"/>
      <p:bold r:id="rId51"/>
      <p:boldItalic r:id="rId52"/>
    </p:embeddedFont>
    <p:embeddedFont>
      <p:font typeface="Lato" panose="020F0502020204030203" pitchFamily="34" charset="0"/>
      <p:regular r:id="rId53"/>
      <p:bold r:id="rId54"/>
      <p:italic r:id="rId55"/>
      <p:boldItalic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747775"/>
          </p15:clr>
        </p15:guide>
        <p15:guide id="2" pos="3839">
          <p15:clr>
            <a:srgbClr val="747775"/>
          </p15:clr>
        </p15:guide>
        <p15:guide id="3" pos="7354" userDrawn="1">
          <p15:clr>
            <a:srgbClr val="A4A3A4"/>
          </p15:clr>
        </p15:guide>
        <p15:guide id="4" pos="346" userDrawn="1">
          <p15:clr>
            <a:srgbClr val="A4A3A4"/>
          </p15:clr>
        </p15:guide>
        <p15:guide id="5" orient="horz" pos="550" userDrawn="1">
          <p15:clr>
            <a:srgbClr val="A4A3A4"/>
          </p15:clr>
        </p15:guide>
        <p15:guide id="6" orient="horz" pos="958" userDrawn="1">
          <p15:clr>
            <a:srgbClr val="A4A3A4"/>
          </p15:clr>
        </p15:guide>
        <p15:guide id="7" pos="8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6" roundtripDataSignature="AMtx7mgJfsy/exIHVuPa2oeAE9bIIJF1h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6714C16-3A45-6C9C-153E-934C357A1265}" name="Júlia Mitidieri" initials="JM" userId="Júlia Mitidieri" providerId="None"/>
  <p188:author id="{96A33466-62DE-B1BC-432F-2FA409342115}" name="Eduardo de Sousa Soares" initials="Ed" userId="S::eduardo_soares@vanzolini-ead.org.br::af78e49c-4628-409b-acd1-8ad5b076751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CE80903-6710-4A79-9C13-4B981DE1B56F}">
  <a:tblStyle styleId="{CCE80903-6710-4A79-9C13-4B981DE1B56F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DFD"/>
          </a:solidFill>
        </a:fill>
      </a:tcStyle>
    </a:wholeTbl>
    <a:band1H>
      <a:tcTxStyle b="off" i="off"/>
      <a:tcStyle>
        <a:tcBdr/>
        <a:fill>
          <a:solidFill>
            <a:srgbClr val="CDD8FB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8FB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11281766-0D0A-4D25-BF56-18DA1B5858BB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BC96737-816D-41FB-8E93-566A97E49774}" styleName="Table_2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EEEF"/>
          </a:solidFill>
        </a:fill>
      </a:tcStyle>
    </a:wholeTbl>
    <a:band1H>
      <a:tcTxStyle b="off" i="off"/>
      <a:tcStyle>
        <a:tcBdr/>
        <a:fill>
          <a:solidFill>
            <a:srgbClr val="D5DBDE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5DBDE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3385" autoAdjust="0"/>
  </p:normalViewPr>
  <p:slideViewPr>
    <p:cSldViewPr snapToGrid="0">
      <p:cViewPr varScale="1">
        <p:scale>
          <a:sx n="100" d="100"/>
          <a:sy n="100" d="100"/>
        </p:scale>
        <p:origin x="798" y="72"/>
      </p:cViewPr>
      <p:guideLst>
        <p:guide orient="horz" pos="2160"/>
        <p:guide pos="3839"/>
        <p:guide pos="7354"/>
        <p:guide pos="346"/>
        <p:guide orient="horz" pos="550"/>
        <p:guide orient="horz" pos="958"/>
        <p:guide pos="8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1572" y="-85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68" Type="http://schemas.openxmlformats.org/officeDocument/2006/relationships/viewProps" Target="viewProps.xml"/><Relationship Id="rId7" Type="http://schemas.openxmlformats.org/officeDocument/2006/relationships/slide" Target="slides/slide2.xml"/><Relationship Id="rId71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66" Type="http://customschemas.google.com/relationships/presentationmetadata" Target="metadata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69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font" Target="fonts/font7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2.fntdata"/><Relationship Id="rId67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font" Target="fonts/font10.fntdata"/><Relationship Id="rId7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5.fntdata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900" y="685800"/>
            <a:ext cx="60948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ute-little-kid-girl-think-with-question-mark-ilustra%C3%A7%C3%A3o-royalty-free/1253693005?phrase=CRIAN%C3%87A+PENSANDO&amp;adppopup=tru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popcorn-ilustra%C3%A7%C3%A3o-royalty-free/121195567?adppopup=true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popcorn-ilustra%C3%A7%C3%A3o-royalty-free/121195567?adppopup=true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popcorn-ilustra%C3%A7%C3%A3o-royalty-free/121195567?adppopup=true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gettyimages.com.br/detail/ilustra%C3%A7%C3%A3o/ripe-corn-ear-vector-illustration-ilustra%C3%A7%C3%A3o-royalty-free/468765568?adppopup=true" TargetMode="Externa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popcorn-ilustra%C3%A7%C3%A3o-royalty-free/121195567?adppopup=true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gettyimages.com.br/detail/ilustra%C3%A7%C3%A3o/ripe-corn-ear-vector-illustration-ilustra%C3%A7%C3%A3o-royalty-free/468765568?adppopup=true" TargetMode="Externa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offee-mug-ilustra%C3%A7%C3%A3o-royalty-free/468743748?adppopup=true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offee-mug-ilustra%C3%A7%C3%A3o-royalty-free/468743748?adppopup=true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detective-in-a-hat-with-a-large-ilustra%C3%A7%C3%A3o-royalty-free/153789949?phrase=DETETIVE&amp;adppopup=true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detective-in-a-hat-with-a-large-ilustra%C3%A7%C3%A3o-royalty-free/153789949?phrase=DETETIVE&amp;adppopup=true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foto/spoon-with-white-sugar-imagem-royalty-free/901639566?adppopup=true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foto/spoon-with-white-sugar-imagem-royalty-free/901639566?adppopup=true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pan-vector-kitchenware-or-cookware-vector-ilustra%C3%A7%C3%A3o-royalty-free/1097216748?adppopup=true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pan-vector-kitchenware-or-cookware-vector-ilustra%C3%A7%C3%A3o-royalty-free/1097216748?adppopup=true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pineapple-fruit-cartoon-illustration-ilustra%C3%A7%C3%A3o-royalty-free/450241019?adppopup=true" TargetMode="External"/><Relationship Id="rId7" Type="http://schemas.openxmlformats.org/officeDocument/2006/relationships/hyperlink" Target="https://www.gettyimages.com.br/detail/ilustra%C3%A7%C3%A3o/wooden-ladder-ilustra%C3%A7%C3%A3o-royalty-free/480846321?adppopup=true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cute-bee-flat-style-icon-vector-illustration-ilustra%C3%A7%C3%A3o-royalty-free/1508853308?adppopup=true" TargetMode="External"/><Relationship Id="rId5" Type="http://schemas.openxmlformats.org/officeDocument/2006/relationships/hyperlink" Target="https://www.gettyimages.com.br/detail/ilustra%C3%A7%C3%A3o/gold-picture-frame-ilustra%C3%A7%C3%A3o-royalty-free/638107676?adppopup=true" TargetMode="External"/><Relationship Id="rId4" Type="http://schemas.openxmlformats.org/officeDocument/2006/relationships/hyperlink" Target="https://www.gettyimages.com.br/detail/ilustra%C3%A7%C3%A3o/whistle-ilustra%C3%A7%C3%A3o-royalty-free/160382418?adppopup=true" TargetMode="Externa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pineapple-fruit-cartoon-illustration-ilustra%C3%A7%C3%A3o-royalty-free/450241019?adppopup=true" TargetMode="External"/><Relationship Id="rId7" Type="http://schemas.openxmlformats.org/officeDocument/2006/relationships/hyperlink" Target="https://www.gettyimages.com.br/detail/ilustra%C3%A7%C3%A3o/wooden-ladder-ilustra%C3%A7%C3%A3o-royalty-free/480846321?adppopup=true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cute-bee-flat-style-icon-vector-illustration-ilustra%C3%A7%C3%A3o-royalty-free/1508853308?adppopup=true" TargetMode="External"/><Relationship Id="rId5" Type="http://schemas.openxmlformats.org/officeDocument/2006/relationships/hyperlink" Target="https://www.gettyimages.com.br/detail/ilustra%C3%A7%C3%A3o/gold-picture-frame-ilustra%C3%A7%C3%A3o-royalty-free/638107676?adppopup=true" TargetMode="External"/><Relationship Id="rId4" Type="http://schemas.openxmlformats.org/officeDocument/2006/relationships/hyperlink" Target="https://www.gettyimages.com.br/detail/ilustra%C3%A7%C3%A3o/whistle-ilustra%C3%A7%C3%A3o-royalty-free/160382418?adppopup=true" TargetMode="Externa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4" name="Google Shape;29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9bff5210c6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4" name="Google Shape;304;g29bff5210c6_0_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/ilustra%C3%A7%C3%A3o/cute-little-kid-girl-think-with-question-mark-ilustra%C3%A7%C3%A3o-royalty-free/1253693005?phrase=CRIAN%C3%87A+PENSANDO&amp;adppopup=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10" name="Google Shape;3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https://www.gettyimages.com.br/detail/ilustra%C3%A7%C3%A3o/cartoon-popcorn-ilustra%C3%A7%C3%A3o-royalty-free/121195567?adppopup=true</a:t>
            </a:r>
            <a:endParaRPr dirty="0"/>
          </a:p>
        </p:txBody>
      </p:sp>
      <p:sp>
        <p:nvSpPr>
          <p:cNvPr id="321" name="Google Shape;32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https://www.gettyimages.com.br/detail/ilustra%C3%A7%C3%A3o/cartoon-popcorn-ilustra%C3%A7%C3%A3o-royalty-free/121195567?adppopup=true</a:t>
            </a:r>
            <a:endParaRPr sz="1100" dirty="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49" name="Google Shape;3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60" name="Google Shape;36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74" name="Google Shape;37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81" name="Google Shape;38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87" name="Google Shape;38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395" name="Google Shape;395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402" name="Google Shape;40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0"/>
          </a:p>
        </p:txBody>
      </p:sp>
      <p:sp>
        <p:nvSpPr>
          <p:cNvPr id="410" name="Google Shape;41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https://www.gettyimages.com.br/detail/ilustra%C3%A7%C3%A3o/cartoon-popcorn-ilustra%C3%A7%C3%A3o-royalty-free/121195567?adppopup=true</a:t>
            </a:r>
            <a:endParaRPr lang="pt-BR" sz="1100" b="0" i="0" u="sng" strike="noStrike" cap="none" dirty="0">
              <a:solidFill>
                <a:srgbClr val="0563C1"/>
              </a:solidFill>
              <a:effectLst/>
              <a:latin typeface="Arial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lang="pt-BR" sz="1100" b="0" i="0" u="sng" strike="noStrike" cap="none" dirty="0">
              <a:solidFill>
                <a:srgbClr val="0563C1"/>
              </a:solidFill>
              <a:effectLst/>
              <a:latin typeface="Arial"/>
              <a:cs typeface="Arial" panose="020B0604020202020204" pitchFamily="34" charset="0"/>
              <a:sym typeface="Arial"/>
            </a:endParaRP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https://www.gettyimages.com.br/detail/ilustra%C3%A7%C3%A3o/ripe-corn-ear-vector-illustration-ilustra%C3%A7%C3%A3o-royalty-free/468765568?adppopup=true</a:t>
            </a:r>
            <a:endParaRPr i="0" dirty="0"/>
          </a:p>
        </p:txBody>
      </p:sp>
      <p:sp>
        <p:nvSpPr>
          <p:cNvPr id="420" name="Google Shape;420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https://www.gettyimages.com.br/detail/ilustra%C3%A7%C3%A3o/cartoon-popcorn-ilustra%C3%A7%C3%A3o-royalty-free/121195567?adppopup=true</a:t>
            </a:r>
            <a:endParaRPr lang="pt-BR" sz="1100" b="0" i="0" u="sng" strike="noStrike" cap="none" dirty="0">
              <a:solidFill>
                <a:srgbClr val="0563C1"/>
              </a:solidFill>
              <a:effectLst/>
              <a:latin typeface="Arial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lang="pt-BR" sz="1100" b="0" i="0" u="sng" strike="noStrike" cap="none" dirty="0">
              <a:solidFill>
                <a:srgbClr val="0563C1"/>
              </a:solidFill>
              <a:effectLst/>
              <a:latin typeface="Arial"/>
              <a:cs typeface="Arial" panose="020B0604020202020204" pitchFamily="34" charset="0"/>
              <a:sym typeface="Arial"/>
            </a:endParaRP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https://www.gettyimages.com.br/detail/ilustra%C3%A7%C3%A3o/ripe-corn-ear-vector-illustration-ilustra%C3%A7%C3%A3o-royalty-free/468765568?adppopup=true</a:t>
            </a:r>
            <a:endParaRPr i="0" dirty="0"/>
          </a:p>
        </p:txBody>
      </p:sp>
      <p:sp>
        <p:nvSpPr>
          <p:cNvPr id="430" name="Google Shape;430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/>
          </a:p>
        </p:txBody>
      </p:sp>
      <p:sp>
        <p:nvSpPr>
          <p:cNvPr id="445" name="Google Shape;44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/>
          </a:p>
        </p:txBody>
      </p:sp>
      <p:sp>
        <p:nvSpPr>
          <p:cNvPr id="451" name="Google Shape;45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https://www.gettyimages.com.br/detail/ilustra%C3%A7%C3%A3o/coffee-mug-ilustra%C3%A7%C3%A3o-royalty-free/468743748?adppopup=true</a:t>
            </a:r>
            <a:endParaRPr i="0" dirty="0"/>
          </a:p>
        </p:txBody>
      </p:sp>
      <p:sp>
        <p:nvSpPr>
          <p:cNvPr id="459" name="Google Shape;45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https://www.gettyimages.com.br/detail/ilustra%C3%A7%C3%A3o/coffee-mug-ilustra%C3%A7%C3%A3o-royalty-free/468743748?adppopup=true</a:t>
            </a:r>
            <a:endParaRPr i="0" dirty="0"/>
          </a:p>
        </p:txBody>
      </p:sp>
      <p:sp>
        <p:nvSpPr>
          <p:cNvPr id="466" name="Google Shape;466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https://www.gettyimages.com.br/detail/ilustra%C3%A7%C3%A3o/cartoon-detective-in-a-hat-with-a-large-ilustra%C3%A7%C3%A3o-royalty-free/153789949?phrase=DETETIVE&amp;adppopup=true</a:t>
            </a:r>
            <a:endParaRPr i="0" dirty="0"/>
          </a:p>
        </p:txBody>
      </p:sp>
      <p:sp>
        <p:nvSpPr>
          <p:cNvPr id="475" name="Google Shape;47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https://www.gettyimages.com.br/detail/ilustra%C3%A7%C3%A3o/cartoon-detective-in-a-hat-with-a-large-ilustra%C3%A7%C3%A3o-royalty-free/153789949?phrase=DETETIVE&amp;adppopup=true</a:t>
            </a:r>
            <a:endParaRPr i="0" dirty="0"/>
          </a:p>
        </p:txBody>
      </p:sp>
      <p:sp>
        <p:nvSpPr>
          <p:cNvPr id="488" name="Google Shape;488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502" name="Google Shape;502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511" name="Google Shape;5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https://www.gettyimages.com.br/detail/foto/spoon-with-white-sugar-imagem-royalty-free/901639566?adppopup=true</a:t>
            </a:r>
            <a:endParaRPr dirty="0"/>
          </a:p>
        </p:txBody>
      </p:sp>
      <p:sp>
        <p:nvSpPr>
          <p:cNvPr id="522" name="Google Shape;522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https://www.gettyimages.com.br/detail/foto/spoon-with-white-sugar-imagem-royalty-free/901639566?adppopup=true</a:t>
            </a:r>
            <a:endParaRPr dirty="0"/>
          </a:p>
        </p:txBody>
      </p:sp>
      <p:sp>
        <p:nvSpPr>
          <p:cNvPr id="531" name="Google Shape;5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https://www.gettyimages.com.br/detail/ilustra%C3%A7%C3%A3o/pan-vector-kitchenware-or-cookware-vector-ilustra%C3%A7%C3%A3o-royalty-free/1097216748?adppopup=true</a:t>
            </a:r>
            <a:endParaRPr dirty="0"/>
          </a:p>
        </p:txBody>
      </p:sp>
      <p:sp>
        <p:nvSpPr>
          <p:cNvPr id="542" name="Google Shape;542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https://www.gettyimages.com.br/detail/ilustra%C3%A7%C3%A3o/pan-vector-kitchenware-or-cookware-vector-ilustra%C3%A7%C3%A3o-royalty-free/1097216748?adppopup=true</a:t>
            </a:r>
            <a:endParaRPr dirty="0"/>
          </a:p>
        </p:txBody>
      </p:sp>
      <p:sp>
        <p:nvSpPr>
          <p:cNvPr id="551" name="Google Shape;55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/ilustra%C3%A7%C3%A3o/pineapple-fruit-cartoon-illustration-ilustra%C3%A7%C3%A3o-royalty-free/450241019?adppopup=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/ilustra%C3%A7%C3%A3o/whistle-ilustra%C3%A7%C3%A3o-royalty-free/160382418?adppopup=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/ilustra%C3%A7%C3%A3o/gold-picture-frame-ilustra%C3%A7%C3%A3o-royalty-free/638107676?adppopup=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/ilustra%C3%A7%C3%A3o/cute-bee-flat-style-icon-vector-illustration-ilustra%C3%A7%C3%A3o-royalty-free/1508853308?adppopup=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spcAft>
                <a:spcPts val="800"/>
              </a:spcAft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/ilustra%C3%A7%C3%A3o/wooden-ladder-ilustra%C3%A7%C3%A3o-royalty-free/480846321?adppopup=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561" name="Google Shape;561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/ilustra%C3%A7%C3%A3o/pineapple-fruit-cartoon-illustration-ilustra%C3%A7%C3%A3o-royalty-free/450241019?adppopup=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3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/ilustra%C3%A7%C3%A3o/whistle-ilustra%C3%A7%C3%A3o-royalty-free/160382418?adppopup=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4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/ilustra%C3%A7%C3%A3o/gold-picture-frame-ilustra%C3%A7%C3%A3o-royalty-free/638107676?adppopup=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5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/ilustra%C3%A7%C3%A3o/cute-bee-flat-style-icon-vector-illustration-ilustra%C3%A7%C3%A3o-royalty-free/1508853308?adppopup=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6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lvl="0" indent="0">
              <a:spcAft>
                <a:spcPts val="800"/>
              </a:spcAft>
              <a:buNone/>
            </a:pP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https://www.gettyimages.com.br/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detail</a:t>
            </a:r>
            <a:r>
              <a:rPr lang="pt-BR" sz="1100" b="0" i="0" u="sng" strike="noStrike" cap="none" dirty="0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/ilustra%C3%A7%C3%A3o/wooden-ladder-ilustra%C3%A7%C3%A3o-royalty-free/480846321?adppopup=</a:t>
            </a:r>
            <a:r>
              <a:rPr lang="pt-BR" sz="1100" b="0" i="0" u="sng" strike="noStrike" cap="none" dirty="0" err="1">
                <a:solidFill>
                  <a:srgbClr val="0563C1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  <a:hlinkClick r:id="rId7"/>
              </a:rPr>
              <a:t>true</a:t>
            </a:r>
            <a:r>
              <a:rPr lang="pt-BR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572" name="Google Shape;572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29bff5210c6_0_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0" name="Google Shape;590;g29bff5210c6_0_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95" name="Google Shape;59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dirty="0">
              <a:latin typeface="+mj-lt"/>
            </a:endParaRPr>
          </a:p>
        </p:txBody>
      </p:sp>
      <p:sp>
        <p:nvSpPr>
          <p:cNvPr id="600" name="Google Shape;60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372bb194b15_0_5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9" name="Google Shape;609;g372bb194b15_0_5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372b98b6287_0_5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1" name="Google Shape;651;g372b98b6287_0_5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">
          <a:extLst>
            <a:ext uri="{FF2B5EF4-FFF2-40B4-BE49-F238E27FC236}">
              <a16:creationId xmlns:a16="http://schemas.microsoft.com/office/drawing/2014/main" id="{48FE806B-E3AA-DBCB-D78D-E947B2FB1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372b98b6287_0_515:notes">
            <a:extLst>
              <a:ext uri="{FF2B5EF4-FFF2-40B4-BE49-F238E27FC236}">
                <a16:creationId xmlns:a16="http://schemas.microsoft.com/office/drawing/2014/main" id="{8315FCAA-480A-7D78-138B-12A0755D1E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1" name="Google Shape;651;g372b98b6287_0_515:notes">
            <a:extLst>
              <a:ext uri="{FF2B5EF4-FFF2-40B4-BE49-F238E27FC236}">
                <a16:creationId xmlns:a16="http://schemas.microsoft.com/office/drawing/2014/main" id="{3E359091-3F12-F670-024C-372709D39B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390470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">
          <a:extLst>
            <a:ext uri="{FF2B5EF4-FFF2-40B4-BE49-F238E27FC236}">
              <a16:creationId xmlns:a16="http://schemas.microsoft.com/office/drawing/2014/main" id="{1619E931-D0D7-A485-E1B2-986AF0524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372b98b6287_0_515:notes">
            <a:extLst>
              <a:ext uri="{FF2B5EF4-FFF2-40B4-BE49-F238E27FC236}">
                <a16:creationId xmlns:a16="http://schemas.microsoft.com/office/drawing/2014/main" id="{29443071-7A24-0B88-DB5E-AB677AA15A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1" name="Google Shape;651;g372b98b6287_0_515:notes">
            <a:extLst>
              <a:ext uri="{FF2B5EF4-FFF2-40B4-BE49-F238E27FC236}">
                <a16:creationId xmlns:a16="http://schemas.microsoft.com/office/drawing/2014/main" id="{92654B0A-FD4B-20BB-8D95-EA8E9575C1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7914347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">
          <a:extLst>
            <a:ext uri="{FF2B5EF4-FFF2-40B4-BE49-F238E27FC236}">
              <a16:creationId xmlns:a16="http://schemas.microsoft.com/office/drawing/2014/main" id="{32C03E55-4E10-1FED-10B7-058C21EC0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372b98b6287_0_515:notes">
            <a:extLst>
              <a:ext uri="{FF2B5EF4-FFF2-40B4-BE49-F238E27FC236}">
                <a16:creationId xmlns:a16="http://schemas.microsoft.com/office/drawing/2014/main" id="{E45D214A-39BF-CFEA-94A7-45CE2436BEE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1" name="Google Shape;651;g372b98b6287_0_515:notes">
            <a:extLst>
              <a:ext uri="{FF2B5EF4-FFF2-40B4-BE49-F238E27FC236}">
                <a16:creationId xmlns:a16="http://schemas.microsoft.com/office/drawing/2014/main" id="{104D769F-352A-AA1D-5A37-530F35D893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21875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5" name="Google Shape;60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P">
  <p:cSld name="CAPA_INÍCI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72bb194b15_0_4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1" name="Google Shape;11;g372bb194b15_0_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105" y="340599"/>
            <a:ext cx="1453381" cy="1156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g372bb194b15_0_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533" y="536801"/>
            <a:ext cx="1453381" cy="545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g372bb194b15_0_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525" y="809983"/>
            <a:ext cx="1382461" cy="133868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g372bb194b15_0_4"/>
          <p:cNvSpPr txBox="1"/>
          <p:nvPr/>
        </p:nvSpPr>
        <p:spPr>
          <a:xfrm rot="-5400000">
            <a:off x="11493986" y="1477406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5" name="Google Shape;15;g372bb194b15_0_4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7142" y="5943072"/>
            <a:ext cx="3341032" cy="833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g372bb194b15_0_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40211" y="340601"/>
            <a:ext cx="1382461" cy="135776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g372bb194b15_0_4"/>
          <p:cNvSpPr/>
          <p:nvPr/>
        </p:nvSpPr>
        <p:spPr>
          <a:xfrm rot="-48577" flipH="1">
            <a:off x="10673715" y="1045386"/>
            <a:ext cx="1082808" cy="56555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CONTEÚDO_E_OBJETIVO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g372bb194b15_0_13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0" name="Google Shape;20;g372bb194b15_0_13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g372bb194b15_0_13"/>
          <p:cNvSpPr/>
          <p:nvPr/>
        </p:nvSpPr>
        <p:spPr>
          <a:xfrm>
            <a:off x="6066439" y="300433"/>
            <a:ext cx="5880300" cy="62679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g372bb194b15_0_13"/>
          <p:cNvSpPr txBox="1">
            <a:spLocks noGrp="1"/>
          </p:cNvSpPr>
          <p:nvPr>
            <p:ph type="body" idx="1"/>
          </p:nvPr>
        </p:nvSpPr>
        <p:spPr>
          <a:xfrm>
            <a:off x="6423902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3" name="Google Shape;23;g372bb194b15_0_13"/>
          <p:cNvSpPr txBox="1">
            <a:spLocks noGrp="1"/>
          </p:cNvSpPr>
          <p:nvPr>
            <p:ph type="body" idx="2"/>
          </p:nvPr>
        </p:nvSpPr>
        <p:spPr>
          <a:xfrm>
            <a:off x="579053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4" name="Google Shape;24;g372bb194b15_0_13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g372bb194b15_0_13"/>
          <p:cNvSpPr/>
          <p:nvPr/>
        </p:nvSpPr>
        <p:spPr>
          <a:xfrm rot="-120094">
            <a:off x="181639" y="211634"/>
            <a:ext cx="2001321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2600" dirty="0"/>
          </a:p>
        </p:txBody>
      </p:sp>
      <p:sp>
        <p:nvSpPr>
          <p:cNvPr id="26" name="Google Shape;26;g372bb194b15_0_13"/>
          <p:cNvSpPr/>
          <p:nvPr/>
        </p:nvSpPr>
        <p:spPr>
          <a:xfrm rot="-60127">
            <a:off x="6030844" y="194259"/>
            <a:ext cx="5077377" cy="489372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260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9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PARA_COMEC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372bb194b15_0_22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9" name="Google Shape;29;g372bb194b15_0_22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g372bb194b15_0_22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1" name="Google Shape;31;g372bb194b15_0_22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2" name="Google Shape;32;g372bb194b15_0_22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g372bb194b15_0_22"/>
          <p:cNvSpPr/>
          <p:nvPr/>
        </p:nvSpPr>
        <p:spPr>
          <a:xfrm rot="-119957">
            <a:off x="181382" y="166454"/>
            <a:ext cx="2846333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26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R LEGAL">
  <p:cSld name="LER É LEGAL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372bb194b15_0_29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36" name="Google Shape;36;g372bb194b15_0_29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g372bb194b15_0_29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8" name="Google Shape;38;g372bb194b15_0_29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9" name="Google Shape;39;g372bb194b15_0_29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0" name="Google Shape;40;g372bb194b15_0_29"/>
          <p:cNvSpPr/>
          <p:nvPr/>
        </p:nvSpPr>
        <p:spPr>
          <a:xfrm rot="-119849">
            <a:off x="181483" y="172154"/>
            <a:ext cx="2521832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LER É LEGAL</a:t>
            </a:r>
            <a:endParaRPr sz="26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VERSANDO">
  <p:cSld name="CONVERS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372bb194b15_0_36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43" name="Google Shape;43;g372bb194b15_0_36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g372bb194b15_0_36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45" name="Google Shape;45;g372bb194b15_0_36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46" name="Google Shape;46;g372bb194b15_0_36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7" name="Google Shape;47;g372bb194b15_0_36"/>
          <p:cNvSpPr/>
          <p:nvPr/>
        </p:nvSpPr>
        <p:spPr>
          <a:xfrm rot="-120033">
            <a:off x="180790" y="177711"/>
            <a:ext cx="4786718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CONVERSANDO COM O TEXTO</a:t>
            </a:r>
            <a:endParaRPr sz="26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 CONHECER">
  <p:cSld name="AB CONHEC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72bb194b15_0_43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50" name="Google Shape;50;g372bb194b15_0_43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g372bb194b15_0_43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52" name="Google Shape;52;g372bb194b15_0_43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53" name="Google Shape;53;g372bb194b15_0_43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4" name="Google Shape;54;g372bb194b15_0_43"/>
          <p:cNvSpPr/>
          <p:nvPr/>
        </p:nvSpPr>
        <p:spPr>
          <a:xfrm rot="-120174">
            <a:off x="181336" y="209061"/>
            <a:ext cx="2987125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AB CONHECER</a:t>
            </a:r>
            <a:endParaRPr sz="26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VEM">
  <p:cSld name="VAIVÉ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72bb194b15_0_50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57" name="Google Shape;57;g372bb194b15_0_50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g372bb194b15_0_50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9" name="Google Shape;59;g372bb194b15_0_50"/>
          <p:cNvSpPr/>
          <p:nvPr/>
        </p:nvSpPr>
        <p:spPr>
          <a:xfrm rot="-120226">
            <a:off x="181055" y="147854"/>
            <a:ext cx="3903887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VAIVÉM DAS PALAVRAS</a:t>
            </a:r>
            <a:endParaRPr sz="2600" dirty="0"/>
          </a:p>
        </p:txBody>
      </p:sp>
      <p:sp>
        <p:nvSpPr>
          <p:cNvPr id="60" name="Google Shape;60;g372bb194b15_0_50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61" name="Google Shape;61;g372bb194b15_0_50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GOSTAR ESCREVER">
  <p:cSld name="PARA GOSTAR ESCREV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72bb194b15_0_57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64" name="Google Shape;64;g372bb194b15_0_57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g372bb194b15_0_57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6" name="Google Shape;66;g372bb194b15_0_57"/>
          <p:cNvSpPr/>
          <p:nvPr/>
        </p:nvSpPr>
        <p:spPr>
          <a:xfrm rot="-119916">
            <a:off x="180884" y="160533"/>
            <a:ext cx="4481726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GOSTAR DE ESCREVER</a:t>
            </a:r>
            <a:endParaRPr sz="2600" dirty="0"/>
          </a:p>
        </p:txBody>
      </p:sp>
      <p:sp>
        <p:nvSpPr>
          <p:cNvPr id="67" name="Google Shape;67;g372bb194b15_0_57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68" name="Google Shape;68;g372bb194b15_0_57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DA TEXTO">
  <p:cSld name="CADA TEX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72bb194b15_0_64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71" name="Google Shape;71;g372bb194b15_0_64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g372bb194b15_0_64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3" name="Google Shape;73;g372bb194b15_0_64"/>
          <p:cNvSpPr/>
          <p:nvPr/>
        </p:nvSpPr>
        <p:spPr>
          <a:xfrm rot="-119975">
            <a:off x="180821" y="156934"/>
            <a:ext cx="4685853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CADA TEXTO DO SEU JEITO</a:t>
            </a:r>
            <a:endParaRPr sz="2600" dirty="0"/>
          </a:p>
        </p:txBody>
      </p:sp>
      <p:sp>
        <p:nvSpPr>
          <p:cNvPr id="74" name="Google Shape;74;g372bb194b15_0_64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5" name="Google Shape;75;g372bb194b15_0_64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O_QUE_APRENDEMOS_HOJ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72bb194b15_0_71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78" name="Google Shape;78;g372bb194b15_0_71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" name="Google Shape;79;g372bb194b15_0_71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772" y="673067"/>
            <a:ext cx="4000580" cy="5690668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g372bb194b15_0_71"/>
          <p:cNvSpPr txBox="1">
            <a:spLocks noGrp="1"/>
          </p:cNvSpPr>
          <p:nvPr>
            <p:ph type="body" idx="1"/>
          </p:nvPr>
        </p:nvSpPr>
        <p:spPr>
          <a:xfrm>
            <a:off x="4694593" y="987100"/>
            <a:ext cx="69126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1" name="Google Shape;81;g372bb194b15_0_71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2" name="Google Shape;82;g372bb194b15_0_71"/>
          <p:cNvSpPr/>
          <p:nvPr/>
        </p:nvSpPr>
        <p:spPr>
          <a:xfrm rot="-119840">
            <a:off x="174821" y="163887"/>
            <a:ext cx="4759992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26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REFERÊNCIA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72bb194b15_0_78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85" name="Google Shape;85;g372bb194b15_0_78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g372bb194b15_0_78"/>
          <p:cNvSpPr txBox="1">
            <a:spLocks noGrp="1"/>
          </p:cNvSpPr>
          <p:nvPr>
            <p:ph type="body" idx="1"/>
          </p:nvPr>
        </p:nvSpPr>
        <p:spPr>
          <a:xfrm>
            <a:off x="495462" y="1063567"/>
            <a:ext cx="11237100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30186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599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7" name="Google Shape;87;g372bb194b15_0_78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8" name="Google Shape;88;g372bb194b15_0_78"/>
          <p:cNvSpPr/>
          <p:nvPr/>
        </p:nvSpPr>
        <p:spPr>
          <a:xfrm rot="-120256">
            <a:off x="181464" y="171254"/>
            <a:ext cx="2564769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26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FECHAMEN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oogle Shape;90;g372bb194b15_0_84"/>
          <p:cNvGrpSpPr/>
          <p:nvPr/>
        </p:nvGrpSpPr>
        <p:grpSpPr>
          <a:xfrm>
            <a:off x="4283280" y="1616720"/>
            <a:ext cx="4029628" cy="3986502"/>
            <a:chOff x="3060625" y="1076550"/>
            <a:chExt cx="3022750" cy="2990400"/>
          </a:xfrm>
        </p:grpSpPr>
        <p:pic>
          <p:nvPicPr>
            <p:cNvPr id="91" name="Google Shape;91;g372bb194b15_0_8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2" name="Google Shape;92;g372bb194b15_0_8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3" name="Google Shape;93;g372bb194b15_0_84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capa_para_professores_v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g372bb194b15_0_89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89601" cy="6856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372bb194b15_0_8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878" y="662248"/>
            <a:ext cx="404796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372bb194b15_0_8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403" y="1099785"/>
            <a:ext cx="7880491" cy="4814964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g372bb194b15_0_89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99" name="Google Shape;99;g372bb194b15_0_89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7142" y="5943072"/>
            <a:ext cx="3341032" cy="83338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g372bb194b15_0_89"/>
          <p:cNvSpPr/>
          <p:nvPr/>
        </p:nvSpPr>
        <p:spPr>
          <a:xfrm rot="-48388" flipH="1">
            <a:off x="799885" y="1071879"/>
            <a:ext cx="4156312" cy="56555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PARA_PROFESSOR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72bb194b15_0_96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03" name="Google Shape;103;g372bb194b15_0_96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g372bb194b15_0_96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05" name="Google Shape;105;g372bb194b15_0_96"/>
          <p:cNvSpPr/>
          <p:nvPr/>
        </p:nvSpPr>
        <p:spPr>
          <a:xfrm rot="-120441">
            <a:off x="181704" y="185055"/>
            <a:ext cx="1772888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66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06" name="Google Shape;106;g372bb194b15_0_96"/>
          <p:cNvSpPr txBox="1">
            <a:spLocks noGrp="1"/>
          </p:cNvSpPr>
          <p:nvPr>
            <p:ph type="subTitle" idx="1"/>
          </p:nvPr>
        </p:nvSpPr>
        <p:spPr>
          <a:xfrm rot="-120168">
            <a:off x="176509" y="170371"/>
            <a:ext cx="1785491" cy="545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75" tIns="72000" rIns="215975" bIns="72000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PARA_PROFESSORES_COM_PRI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72bb194b15_0_102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09" name="Google Shape;109;g372bb194b15_0_102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g372bb194b15_0_102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11" name="Google Shape;111;g372bb194b15_0_102"/>
          <p:cNvSpPr/>
          <p:nvPr/>
        </p:nvSpPr>
        <p:spPr>
          <a:xfrm rot="-120105">
            <a:off x="181682" y="183705"/>
            <a:ext cx="1855132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66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12" name="Google Shape;112;g372bb194b15_0_102"/>
          <p:cNvSpPr/>
          <p:nvPr/>
        </p:nvSpPr>
        <p:spPr>
          <a:xfrm>
            <a:off x="9771996" y="492691"/>
            <a:ext cx="1909500" cy="389700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72000" tIns="0" rIns="1079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1" i="0" u="none" strike="noStrike" cap="non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 sz="1466"/>
          </a:p>
        </p:txBody>
      </p:sp>
      <p:sp>
        <p:nvSpPr>
          <p:cNvPr id="113" name="Google Shape;113;g372bb194b15_0_102"/>
          <p:cNvSpPr>
            <a:spLocks noGrp="1"/>
          </p:cNvSpPr>
          <p:nvPr>
            <p:ph type="pic" idx="2"/>
          </p:nvPr>
        </p:nvSpPr>
        <p:spPr>
          <a:xfrm>
            <a:off x="5747205" y="882204"/>
            <a:ext cx="5912700" cy="37068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14" name="Google Shape;114;g372bb194b15_0_102"/>
          <p:cNvSpPr txBox="1">
            <a:spLocks noGrp="1"/>
          </p:cNvSpPr>
          <p:nvPr>
            <p:ph type="subTitle" idx="1"/>
          </p:nvPr>
        </p:nvSpPr>
        <p:spPr>
          <a:xfrm rot="-119655">
            <a:off x="176488" y="169022"/>
            <a:ext cx="1870733" cy="545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75" tIns="72000" rIns="215975" bIns="72000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466"/>
            </a:lvl9pPr>
          </a:lstStyle>
          <a:p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. Não usar - Base para orientações internas">
  <p:cSld name="Não usar - para orientações internas ">
    <p:bg>
      <p:bgPr>
        <a:solidFill>
          <a:srgbClr val="8CB5F8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72bb194b15_0_110"/>
          <p:cNvSpPr/>
          <p:nvPr/>
        </p:nvSpPr>
        <p:spPr>
          <a:xfrm>
            <a:off x="273079" y="300433"/>
            <a:ext cx="11673600" cy="1148400"/>
          </a:xfrm>
          <a:prstGeom prst="roundRect">
            <a:avLst>
              <a:gd name="adj" fmla="val 1629"/>
            </a:avLst>
          </a:prstGeom>
          <a:solidFill>
            <a:srgbClr val="FCFCFC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g372bb194b15_0_110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inguagens">
  <p:cSld name="1. Capa - Linguage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g372bb194b15_0_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40211" y="340600"/>
            <a:ext cx="1382461" cy="1357766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372bb194b15_0_113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21" name="Google Shape;121;g372bb194b15_0_1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3105" y="340599"/>
            <a:ext cx="1453381" cy="1156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g372bb194b15_0_1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10240" y="6174067"/>
            <a:ext cx="2712432" cy="352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372bb194b15_0_1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29534" y="536800"/>
            <a:ext cx="1453380" cy="545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372bb194b15_0_1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57525" y="809983"/>
            <a:ext cx="1382462" cy="1338687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g372bb194b15_0_113"/>
          <p:cNvSpPr/>
          <p:nvPr/>
        </p:nvSpPr>
        <p:spPr>
          <a:xfrm rot="-48577" flipH="1">
            <a:off x="10673715" y="1045386"/>
            <a:ext cx="1082808" cy="56555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 1">
  <p:cSld name="2. Conteúdo e objetivo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72bb194b15_0_121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28" name="Google Shape;128;g372bb194b15_0_121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372bb194b15_0_121"/>
          <p:cNvSpPr/>
          <p:nvPr/>
        </p:nvSpPr>
        <p:spPr>
          <a:xfrm>
            <a:off x="6066439" y="300433"/>
            <a:ext cx="5880300" cy="62679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g372bb194b15_0_121"/>
          <p:cNvSpPr txBox="1">
            <a:spLocks noGrp="1"/>
          </p:cNvSpPr>
          <p:nvPr>
            <p:ph type="body" idx="1"/>
          </p:nvPr>
        </p:nvSpPr>
        <p:spPr>
          <a:xfrm>
            <a:off x="6423902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31" name="Google Shape;131;g372bb194b15_0_121"/>
          <p:cNvSpPr txBox="1"/>
          <p:nvPr/>
        </p:nvSpPr>
        <p:spPr>
          <a:xfrm rot="-59987">
            <a:off x="179781" y="203820"/>
            <a:ext cx="2046011" cy="514874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19975" tIns="72000" rIns="121875" bIns="720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pt-BR" sz="23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32" name="Google Shape;132;g372bb194b15_0_121"/>
          <p:cNvSpPr txBox="1"/>
          <p:nvPr/>
        </p:nvSpPr>
        <p:spPr>
          <a:xfrm rot="-59801">
            <a:off x="5969859" y="182676"/>
            <a:ext cx="4484178" cy="514874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19975" tIns="72000" rIns="121875" bIns="720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pt-BR" sz="23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33" name="Google Shape;133;g372bb194b15_0_121"/>
          <p:cNvSpPr txBox="1">
            <a:spLocks noGrp="1"/>
          </p:cNvSpPr>
          <p:nvPr>
            <p:ph type="body" idx="2"/>
          </p:nvPr>
        </p:nvSpPr>
        <p:spPr>
          <a:xfrm>
            <a:off x="579053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 1">
  <p:cSld name="3. Para começ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72bb194b15_0_129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36" name="Google Shape;136;g372bb194b15_0_129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g372bb194b15_0_129"/>
          <p:cNvSpPr txBox="1"/>
          <p:nvPr/>
        </p:nvSpPr>
        <p:spPr>
          <a:xfrm rot="-59433">
            <a:off x="179758" y="198706"/>
            <a:ext cx="2655097" cy="514874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19975" tIns="72000" rIns="121875" bIns="720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</a:pPr>
            <a:r>
              <a:rPr lang="pt-BR" sz="23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38" name="Google Shape;138;g372bb194b15_0_129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094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39" name="Google Shape;139;g372bb194b15_0_129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65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  <a:defRPr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">
  <p:cSld name="9. Nova seçã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72bb194b15_0_135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42" name="Google Shape;142;g372bb194b15_0_135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g372bb194b15_0_135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094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44" name="Google Shape;144;g372bb194b15_0_135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65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  <a:defRPr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45" name="Google Shape;145;g372bb194b15_0_135"/>
          <p:cNvSpPr txBox="1">
            <a:spLocks noGrp="1"/>
          </p:cNvSpPr>
          <p:nvPr>
            <p:ph type="subTitle" idx="2"/>
          </p:nvPr>
        </p:nvSpPr>
        <p:spPr>
          <a:xfrm rot="-59942">
            <a:off x="175466" y="209688"/>
            <a:ext cx="5781279" cy="489972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23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 1">
  <p:cSld name="1_8. Aprofund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72bb194b15_0_141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48" name="Google Shape;148;g372bb194b15_0_141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g372bb194b15_0_141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094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50" name="Google Shape;150;g372bb194b15_0_141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65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  <a:defRPr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51" name="Google Shape;151;g372bb194b15_0_141"/>
          <p:cNvSpPr txBox="1">
            <a:spLocks noGrp="1"/>
          </p:cNvSpPr>
          <p:nvPr>
            <p:ph type="subTitle" idx="2"/>
          </p:nvPr>
        </p:nvSpPr>
        <p:spPr>
          <a:xfrm rot="-60149">
            <a:off x="175561" y="220638"/>
            <a:ext cx="4509690" cy="489972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23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 2">
  <p:cSld name="1_8. Aprofundando 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72bb194b15_0_147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54" name="Google Shape;154;g372bb194b15_0_147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g372bb194b15_0_147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094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56" name="Google Shape;156;g372bb194b15_0_147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65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  <a:defRPr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57" name="Google Shape;157;g372bb194b15_0_147"/>
          <p:cNvSpPr txBox="1">
            <a:spLocks noGrp="1"/>
          </p:cNvSpPr>
          <p:nvPr>
            <p:ph type="subTitle" idx="2"/>
          </p:nvPr>
        </p:nvSpPr>
        <p:spPr>
          <a:xfrm rot="-60374">
            <a:off x="175723" y="239238"/>
            <a:ext cx="2374566" cy="489972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23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 3">
  <p:cSld name="1_8. Aprofundando 3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72bb194b15_0_153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60" name="Google Shape;160;g372bb194b15_0_153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g372bb194b15_0_153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094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62" name="Google Shape;162;g372bb194b15_0_153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657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  <a:defRPr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63" name="Google Shape;163;g372bb194b15_0_153"/>
          <p:cNvSpPr txBox="1">
            <a:spLocks noGrp="1"/>
          </p:cNvSpPr>
          <p:nvPr>
            <p:ph type="subTitle" idx="2"/>
          </p:nvPr>
        </p:nvSpPr>
        <p:spPr>
          <a:xfrm rot="-59813">
            <a:off x="175587" y="223338"/>
            <a:ext cx="4224639" cy="489972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23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599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  <a:defRPr sz="1466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 1">
  <p:cSld name="7. O que aprendemos hoj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72bb194b15_0_159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66" name="Google Shape;166;g372bb194b15_0_159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372bb194b15_0_159"/>
          <p:cNvSpPr txBox="1"/>
          <p:nvPr/>
        </p:nvSpPr>
        <p:spPr>
          <a:xfrm rot="-59862">
            <a:off x="179615" y="185038"/>
            <a:ext cx="4203937" cy="514874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19975" tIns="72000" rIns="121875" bIns="720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pt-BR" sz="23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pic>
        <p:nvPicPr>
          <p:cNvPr id="168" name="Google Shape;168;g372bb194b15_0_159"/>
          <p:cNvPicPr preferRelativeResize="0"/>
          <p:nvPr/>
        </p:nvPicPr>
        <p:blipFill rotWithShape="1">
          <a:blip r:embed="rId3">
            <a:alphaModFix/>
          </a:blip>
          <a:srcRect l="15589" r="14091"/>
          <a:stretch/>
        </p:blipFill>
        <p:spPr>
          <a:xfrm>
            <a:off x="480772" y="673067"/>
            <a:ext cx="4000580" cy="5690668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g372bb194b15_0_159"/>
          <p:cNvSpPr txBox="1">
            <a:spLocks noGrp="1"/>
          </p:cNvSpPr>
          <p:nvPr>
            <p:ph type="body" idx="1"/>
          </p:nvPr>
        </p:nvSpPr>
        <p:spPr>
          <a:xfrm>
            <a:off x="4694593" y="987100"/>
            <a:ext cx="69126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979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666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 1">
  <p:cSld name="11. Referência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72bb194b15_0_165"/>
          <p:cNvSpPr txBox="1">
            <a:spLocks noGrp="1"/>
          </p:cNvSpPr>
          <p:nvPr>
            <p:ph type="sldNum" idx="12"/>
          </p:nvPr>
        </p:nvSpPr>
        <p:spPr>
          <a:xfrm>
            <a:off x="11294387" y="6217623"/>
            <a:ext cx="7314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72" name="Google Shape;172;g372bb194b15_0_165"/>
          <p:cNvSpPr/>
          <p:nvPr/>
        </p:nvSpPr>
        <p:spPr>
          <a:xfrm>
            <a:off x="273080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g372bb194b15_0_165"/>
          <p:cNvSpPr txBox="1"/>
          <p:nvPr/>
        </p:nvSpPr>
        <p:spPr>
          <a:xfrm rot="-59906">
            <a:off x="179740" y="201050"/>
            <a:ext cx="2358658" cy="514874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119975" tIns="72000" rIns="121875" bIns="720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pt-BR" sz="23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74" name="Google Shape;174;g372bb194b15_0_165"/>
          <p:cNvSpPr txBox="1">
            <a:spLocks noGrp="1"/>
          </p:cNvSpPr>
          <p:nvPr>
            <p:ph type="body" idx="1"/>
          </p:nvPr>
        </p:nvSpPr>
        <p:spPr>
          <a:xfrm>
            <a:off x="612279" y="1063567"/>
            <a:ext cx="11058900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133"/>
              <a:buFont typeface="Lato"/>
              <a:buNone/>
              <a:defRPr sz="1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404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133"/>
              <a:buFont typeface="Lato"/>
              <a:buChar char="○"/>
              <a:defRPr sz="1599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471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8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 1">
  <p:cSld name="12. Fechamen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oogle Shape;176;g372bb194b15_0_170"/>
          <p:cNvGrpSpPr/>
          <p:nvPr/>
        </p:nvGrpSpPr>
        <p:grpSpPr>
          <a:xfrm>
            <a:off x="4283279" y="1616721"/>
            <a:ext cx="4029628" cy="3986502"/>
            <a:chOff x="3060625" y="1076550"/>
            <a:chExt cx="3022750" cy="2990400"/>
          </a:xfrm>
        </p:grpSpPr>
        <p:pic>
          <p:nvPicPr>
            <p:cNvPr id="177" name="Google Shape;177;g372bb194b15_0_17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8" name="Google Shape;178;g372bb194b15_0_17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P">
  <p:cSld name="CAPA_INÍCI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72bb194b15_0_766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85" name="Google Shape;185;g372bb194b15_0_7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105" y="340599"/>
            <a:ext cx="1453381" cy="1156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72bb194b15_0_76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533" y="536801"/>
            <a:ext cx="1453380" cy="545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372bb194b15_0_76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525" y="809983"/>
            <a:ext cx="1382461" cy="1338687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g372bb194b15_0_766"/>
          <p:cNvSpPr txBox="1"/>
          <p:nvPr/>
        </p:nvSpPr>
        <p:spPr>
          <a:xfrm rot="-5400000">
            <a:off x="11493986" y="1477406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89" name="Google Shape;189;g372bb194b15_0_766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7142" y="5943072"/>
            <a:ext cx="3341038" cy="833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g372bb194b15_0_76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40211" y="340601"/>
            <a:ext cx="1382461" cy="1357766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g372bb194b15_0_766"/>
          <p:cNvSpPr/>
          <p:nvPr/>
        </p:nvSpPr>
        <p:spPr>
          <a:xfrm rot="-48577" flipH="1">
            <a:off x="10673715" y="1045386"/>
            <a:ext cx="1082808" cy="56555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CONTEÚDO_E_OBJETIVO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72bb194b15_0_775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94" name="Google Shape;194;g372bb194b15_0_775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g372bb194b15_0_775"/>
          <p:cNvSpPr/>
          <p:nvPr/>
        </p:nvSpPr>
        <p:spPr>
          <a:xfrm>
            <a:off x="6066439" y="300433"/>
            <a:ext cx="5880300" cy="62679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g372bb194b15_0_775"/>
          <p:cNvSpPr txBox="1">
            <a:spLocks noGrp="1"/>
          </p:cNvSpPr>
          <p:nvPr>
            <p:ph type="body" idx="1"/>
          </p:nvPr>
        </p:nvSpPr>
        <p:spPr>
          <a:xfrm>
            <a:off x="6423902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97" name="Google Shape;197;g372bb194b15_0_775"/>
          <p:cNvSpPr txBox="1">
            <a:spLocks noGrp="1"/>
          </p:cNvSpPr>
          <p:nvPr>
            <p:ph type="body" idx="2"/>
          </p:nvPr>
        </p:nvSpPr>
        <p:spPr>
          <a:xfrm>
            <a:off x="579053" y="987085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98" name="Google Shape;198;g372bb194b15_0_775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99" name="Google Shape;199;g372bb194b15_0_775"/>
          <p:cNvSpPr/>
          <p:nvPr/>
        </p:nvSpPr>
        <p:spPr>
          <a:xfrm rot="-120094">
            <a:off x="181639" y="211634"/>
            <a:ext cx="2001321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1466"/>
          </a:p>
        </p:txBody>
      </p:sp>
      <p:sp>
        <p:nvSpPr>
          <p:cNvPr id="200" name="Google Shape;200;g372bb194b15_0_775"/>
          <p:cNvSpPr/>
          <p:nvPr/>
        </p:nvSpPr>
        <p:spPr>
          <a:xfrm rot="-59924">
            <a:off x="6030847" y="194409"/>
            <a:ext cx="5077371" cy="489372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1466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9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PARA_COMEC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72bb194b15_0_784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03" name="Google Shape;203;g372bb194b15_0_784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g372bb194b15_0_784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05" name="Google Shape;205;g372bb194b15_0_784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06" name="Google Shape;206;g372bb194b15_0_784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07" name="Google Shape;207;g372bb194b15_0_784"/>
          <p:cNvSpPr/>
          <p:nvPr/>
        </p:nvSpPr>
        <p:spPr>
          <a:xfrm rot="-119957">
            <a:off x="181382" y="166454"/>
            <a:ext cx="2846333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1466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R LEGAL">
  <p:cSld name="LER É LEGAL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72bb194b15_0_791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10" name="Google Shape;210;g372bb194b15_0_791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g372bb194b15_0_791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12" name="Google Shape;212;g372bb194b15_0_791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13" name="Google Shape;213;g372bb194b15_0_791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14" name="Google Shape;214;g372bb194b15_0_791"/>
          <p:cNvSpPr/>
          <p:nvPr/>
        </p:nvSpPr>
        <p:spPr>
          <a:xfrm rot="-119849">
            <a:off x="181483" y="172154"/>
            <a:ext cx="2521832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LER É LEGAL</a:t>
            </a:r>
            <a:endParaRPr sz="1466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VERSANDO">
  <p:cSld name="CONVERS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72bb194b15_0_798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17" name="Google Shape;217;g372bb194b15_0_798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g372bb194b15_0_798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19" name="Google Shape;219;g372bb194b15_0_798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20" name="Google Shape;220;g372bb194b15_0_798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21" name="Google Shape;221;g372bb194b15_0_798"/>
          <p:cNvSpPr/>
          <p:nvPr/>
        </p:nvSpPr>
        <p:spPr>
          <a:xfrm rot="-120033">
            <a:off x="180790" y="177711"/>
            <a:ext cx="4786718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CONVERSANDO COM O TEXTO</a:t>
            </a:r>
            <a:endParaRPr sz="1466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 CONHECER">
  <p:cSld name="AB CONHEC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72bb194b15_0_805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24" name="Google Shape;224;g372bb194b15_0_805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g372bb194b15_0_805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26" name="Google Shape;226;g372bb194b15_0_805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27" name="Google Shape;227;g372bb194b15_0_805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28" name="Google Shape;228;g372bb194b15_0_805"/>
          <p:cNvSpPr/>
          <p:nvPr/>
        </p:nvSpPr>
        <p:spPr>
          <a:xfrm rot="-120174">
            <a:off x="181336" y="209061"/>
            <a:ext cx="2987125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AB CONHECER</a:t>
            </a:r>
            <a:endParaRPr sz="1466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VEM">
  <p:cSld name="VAIVÉ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72bb194b15_0_812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31" name="Google Shape;231;g372bb194b15_0_812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g372bb194b15_0_812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33" name="Google Shape;233;g372bb194b15_0_812"/>
          <p:cNvSpPr/>
          <p:nvPr/>
        </p:nvSpPr>
        <p:spPr>
          <a:xfrm rot="-120235">
            <a:off x="181055" y="147854"/>
            <a:ext cx="3903587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VAIVÉM DAS PALAVRAS</a:t>
            </a:r>
            <a:endParaRPr sz="1466"/>
          </a:p>
        </p:txBody>
      </p:sp>
      <p:sp>
        <p:nvSpPr>
          <p:cNvPr id="234" name="Google Shape;234;g372bb194b15_0_812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35" name="Google Shape;235;g372bb194b15_0_812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GOSTAR ESCREVER">
  <p:cSld name="PARA GOSTAR ESCREV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72bb194b15_0_819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38" name="Google Shape;238;g372bb194b15_0_819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g372bb194b15_0_819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40" name="Google Shape;240;g372bb194b15_0_819"/>
          <p:cNvSpPr/>
          <p:nvPr/>
        </p:nvSpPr>
        <p:spPr>
          <a:xfrm rot="-120359">
            <a:off x="180874" y="160233"/>
            <a:ext cx="4482347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GOSTAR DE ESCREVER</a:t>
            </a:r>
            <a:endParaRPr sz="1466"/>
          </a:p>
        </p:txBody>
      </p:sp>
      <p:sp>
        <p:nvSpPr>
          <p:cNvPr id="241" name="Google Shape;241;g372bb194b15_0_819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42" name="Google Shape;242;g372bb194b15_0_819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DA TEXTO">
  <p:cSld name="CADA TEX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372bb194b15_0_826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45" name="Google Shape;245;g372bb194b15_0_826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g372bb194b15_0_826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47" name="Google Shape;247;g372bb194b15_0_826"/>
          <p:cNvSpPr/>
          <p:nvPr/>
        </p:nvSpPr>
        <p:spPr>
          <a:xfrm rot="-119975">
            <a:off x="180821" y="156934"/>
            <a:ext cx="4685853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CADA TEXTO DO SEU JEITO</a:t>
            </a:r>
            <a:endParaRPr sz="1466"/>
          </a:p>
        </p:txBody>
      </p:sp>
      <p:sp>
        <p:nvSpPr>
          <p:cNvPr id="248" name="Google Shape;248;g372bb194b15_0_826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43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49" name="Google Shape;249;g372bb194b15_0_826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30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O_QUE_APRENDEMOS_HOJ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72bb194b15_0_833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52" name="Google Shape;252;g372bb194b15_0_833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g372bb194b15_0_833"/>
          <p:cNvPicPr preferRelativeResize="0"/>
          <p:nvPr/>
        </p:nvPicPr>
        <p:blipFill rotWithShape="1">
          <a:blip r:embed="rId3">
            <a:alphaModFix/>
          </a:blip>
          <a:srcRect l="15589" r="14091"/>
          <a:stretch/>
        </p:blipFill>
        <p:spPr>
          <a:xfrm>
            <a:off x="480772" y="673067"/>
            <a:ext cx="4000580" cy="5690668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g372bb194b15_0_833"/>
          <p:cNvSpPr txBox="1">
            <a:spLocks noGrp="1"/>
          </p:cNvSpPr>
          <p:nvPr>
            <p:ph type="body" idx="1"/>
          </p:nvPr>
        </p:nvSpPr>
        <p:spPr>
          <a:xfrm>
            <a:off x="4694593" y="987100"/>
            <a:ext cx="69126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583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5558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55" name="Google Shape;255;g372bb194b15_0_833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6" name="Google Shape;256;g372bb194b15_0_833"/>
          <p:cNvSpPr/>
          <p:nvPr/>
        </p:nvSpPr>
        <p:spPr>
          <a:xfrm rot="-119848">
            <a:off x="174821" y="163887"/>
            <a:ext cx="4759692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1466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REFERÊNCIA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72bb194b15_0_840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59" name="Google Shape;259;g372bb194b15_0_840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g372bb194b15_0_840"/>
          <p:cNvSpPr txBox="1">
            <a:spLocks noGrp="1"/>
          </p:cNvSpPr>
          <p:nvPr>
            <p:ph type="body" idx="1"/>
          </p:nvPr>
        </p:nvSpPr>
        <p:spPr>
          <a:xfrm>
            <a:off x="495462" y="1063567"/>
            <a:ext cx="11237100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30186" algn="l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599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61" name="Google Shape;261;g372bb194b15_0_840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62" name="Google Shape;262;g372bb194b15_0_840"/>
          <p:cNvSpPr/>
          <p:nvPr/>
        </p:nvSpPr>
        <p:spPr>
          <a:xfrm rot="-120256">
            <a:off x="181464" y="171254"/>
            <a:ext cx="2564769" cy="4895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66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1466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FECHAMEN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4" name="Google Shape;264;g372bb194b15_0_846"/>
          <p:cNvGrpSpPr/>
          <p:nvPr/>
        </p:nvGrpSpPr>
        <p:grpSpPr>
          <a:xfrm>
            <a:off x="4283280" y="1616720"/>
            <a:ext cx="4029628" cy="3986502"/>
            <a:chOff x="3060625" y="1076550"/>
            <a:chExt cx="3022750" cy="2990400"/>
          </a:xfrm>
        </p:grpSpPr>
        <p:pic>
          <p:nvPicPr>
            <p:cNvPr id="265" name="Google Shape;265;g372bb194b15_0_84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6" name="Google Shape;266;g372bb194b15_0_84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7" name="Google Shape;267;g372bb194b15_0_846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capa_para_professores_v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g372bb194b15_0_851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89601" cy="6856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372bb194b15_0_8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878" y="662248"/>
            <a:ext cx="404796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g372bb194b15_0_8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403" y="1099785"/>
            <a:ext cx="7880486" cy="4814964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g372bb194b15_0_851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7"/>
              <a:buFont typeface="Arial"/>
              <a:buNone/>
            </a:pPr>
            <a:r>
              <a:rPr lang="pt-BR" sz="9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273" name="Google Shape;273;g372bb194b15_0_851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7142" y="5943072"/>
            <a:ext cx="3341038" cy="83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g372bb194b15_0_851"/>
          <p:cNvSpPr/>
          <p:nvPr/>
        </p:nvSpPr>
        <p:spPr>
          <a:xfrm rot="-48391" flipH="1">
            <a:off x="800185" y="1071879"/>
            <a:ext cx="4156012" cy="56555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72b98b6287_0_838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7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259" name="Google Shape;259;g372b98b6287_0_838"/>
          <p:cNvSpPr/>
          <p:nvPr/>
        </p:nvSpPr>
        <p:spPr>
          <a:xfrm>
            <a:off x="273079" y="300433"/>
            <a:ext cx="11673600" cy="62679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g372b98b6287_0_838"/>
          <p:cNvSpPr txBox="1"/>
          <p:nvPr/>
        </p:nvSpPr>
        <p:spPr>
          <a:xfrm rot="-5400000">
            <a:off x="11493986" y="482940"/>
            <a:ext cx="11787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61" name="Google Shape;261;g372b98b6287_0_838"/>
          <p:cNvSpPr/>
          <p:nvPr/>
        </p:nvSpPr>
        <p:spPr>
          <a:xfrm rot="-119859">
            <a:off x="181709" y="185205"/>
            <a:ext cx="1772877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00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262" name="Google Shape;262;g372b98b6287_0_838"/>
          <p:cNvSpPr txBox="1">
            <a:spLocks noGrp="1"/>
          </p:cNvSpPr>
          <p:nvPr>
            <p:ph type="subTitle" idx="1"/>
          </p:nvPr>
        </p:nvSpPr>
        <p:spPr>
          <a:xfrm rot="-120168">
            <a:off x="176359" y="170377"/>
            <a:ext cx="1785491" cy="545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4170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372bb194b15_0_0"/>
          <p:cNvSpPr txBox="1">
            <a:spLocks noGrp="1"/>
          </p:cNvSpPr>
          <p:nvPr>
            <p:ph type="title"/>
          </p:nvPr>
        </p:nvSpPr>
        <p:spPr>
          <a:xfrm>
            <a:off x="415518" y="593367"/>
            <a:ext cx="11358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26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g372bb194b15_0_0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8" name="Google Shape;8;g372bb194b15_0_0"/>
          <p:cNvSpPr txBox="1">
            <a:spLocks noGrp="1"/>
          </p:cNvSpPr>
          <p:nvPr>
            <p:ph type="body" idx="1"/>
          </p:nvPr>
        </p:nvSpPr>
        <p:spPr>
          <a:xfrm>
            <a:off x="415518" y="1536633"/>
            <a:ext cx="11358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18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5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18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5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217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72bb194b15_0_762"/>
          <p:cNvSpPr txBox="1">
            <a:spLocks noGrp="1"/>
          </p:cNvSpPr>
          <p:nvPr>
            <p:ph type="title"/>
          </p:nvPr>
        </p:nvSpPr>
        <p:spPr>
          <a:xfrm>
            <a:off x="415518" y="593367"/>
            <a:ext cx="11358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6"/>
              <a:buFont typeface="Lato"/>
              <a:buNone/>
              <a:defRPr sz="26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3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81" name="Google Shape;181;g372bb194b15_0_762"/>
          <p:cNvSpPr txBox="1">
            <a:spLocks noGrp="1"/>
          </p:cNvSpPr>
          <p:nvPr>
            <p:ph type="sldNum" idx="12"/>
          </p:nvPr>
        </p:nvSpPr>
        <p:spPr>
          <a:xfrm>
            <a:off x="11294387" y="6248544"/>
            <a:ext cx="731400" cy="39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82" name="Google Shape;182;g372bb194b15_0_762"/>
          <p:cNvSpPr txBox="1">
            <a:spLocks noGrp="1"/>
          </p:cNvSpPr>
          <p:nvPr>
            <p:ph type="body" idx="1"/>
          </p:nvPr>
        </p:nvSpPr>
        <p:spPr>
          <a:xfrm>
            <a:off x="415518" y="1536633"/>
            <a:ext cx="11358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18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5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18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5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2172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66"/>
              <a:buFont typeface="Lato"/>
              <a:buChar char="○"/>
              <a:defRPr sz="1466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png"/><Relationship Id="rId4" Type="http://schemas.openxmlformats.org/officeDocument/2006/relationships/image" Target="../media/image23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fape.educacao.sp.gov.br/curriculopaulista/wp-content/uploads/2023/02/Curriculo_Paulista-etapas-Educa%C3%A7%C3%A3o-Infantil-e-Ensino-Fundamental-ISBN.pdf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.png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"/>
          <p:cNvSpPr txBox="1"/>
          <p:nvPr/>
        </p:nvSpPr>
        <p:spPr>
          <a:xfrm>
            <a:off x="615079" y="2665900"/>
            <a:ext cx="10959300" cy="1974300"/>
          </a:xfrm>
          <a:prstGeom prst="rect">
            <a:avLst/>
          </a:prstGeom>
          <a:noFill/>
          <a:ln>
            <a:noFill/>
          </a:ln>
          <a:effectLst>
            <a:outerShdw dist="63492" dir="5400000" algn="bl" rotWithShape="0">
              <a:srgbClr val="000000">
                <a:alpha val="22352"/>
              </a:srgbClr>
            </a:outerShdw>
          </a:effectLst>
        </p:spPr>
        <p:txBody>
          <a:bodyPr spcFirstLastPara="1" wrap="square" lIns="119975" tIns="24000" rIns="121875" bIns="24000" anchor="ctr" anchorCtr="0">
            <a:norm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66"/>
              <a:buFont typeface="Arial"/>
              <a:buNone/>
            </a:pPr>
            <a:r>
              <a:rPr lang="pt-BR" sz="4799" b="1" i="0" u="none" strike="noStrike" cap="none">
                <a:solidFill>
                  <a:srgbClr val="000000"/>
                </a:solidFill>
                <a:latin typeface="Grandstander"/>
                <a:ea typeface="Grandstander"/>
                <a:cs typeface="Grandstander"/>
                <a:sym typeface="Grandstander"/>
              </a:rPr>
              <a:t>PIPOCA DOCE</a:t>
            </a:r>
            <a:endParaRPr sz="4799" b="1" i="0" u="none" strike="noStrike" cap="none">
              <a:solidFill>
                <a:srgbClr val="000000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297" name="Google Shape;297;p1"/>
          <p:cNvSpPr/>
          <p:nvPr/>
        </p:nvSpPr>
        <p:spPr>
          <a:xfrm rot="-48489" flipH="1">
            <a:off x="10628777" y="396869"/>
            <a:ext cx="1191118" cy="914791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5599" b="0" i="0" u="none" strike="noStrike" cap="none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5599" b="0" i="0" u="sng" strike="noStrike" cap="none" baseline="3000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sz="2932" b="0" i="0" u="sng" strike="noStrike" cap="none" baseline="30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"/>
          <p:cNvSpPr/>
          <p:nvPr/>
        </p:nvSpPr>
        <p:spPr>
          <a:xfrm flipH="1">
            <a:off x="315497" y="5453843"/>
            <a:ext cx="1886789" cy="440100"/>
          </a:xfrm>
          <a:prstGeom prst="roundRect">
            <a:avLst>
              <a:gd name="adj" fmla="val 43258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2133" u="sng" baseline="3000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 BIMESTRE</a:t>
            </a:r>
            <a:endParaRPr sz="2133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"/>
          <p:cNvSpPr/>
          <p:nvPr/>
        </p:nvSpPr>
        <p:spPr>
          <a:xfrm>
            <a:off x="280432" y="6070178"/>
            <a:ext cx="4922400" cy="440100"/>
          </a:xfrm>
          <a:prstGeom prst="roundRect">
            <a:avLst>
              <a:gd name="adj" fmla="val 49047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sz="21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"/>
          <p:cNvSpPr/>
          <p:nvPr/>
        </p:nvSpPr>
        <p:spPr>
          <a:xfrm rot="-120032">
            <a:off x="5340490" y="2271647"/>
            <a:ext cx="1503917" cy="478495"/>
          </a:xfrm>
          <a:prstGeom prst="roundRect">
            <a:avLst>
              <a:gd name="adj" fmla="val 47917"/>
            </a:avLst>
          </a:prstGeom>
          <a:solidFill>
            <a:srgbClr val="DE63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36</a:t>
            </a:r>
            <a:endParaRPr dirty="0"/>
          </a:p>
        </p:txBody>
      </p:sp>
      <p:sp>
        <p:nvSpPr>
          <p:cNvPr id="301" name="Google Shape;301;p1"/>
          <p:cNvSpPr/>
          <p:nvPr/>
        </p:nvSpPr>
        <p:spPr>
          <a:xfrm rot="-59887">
            <a:off x="4286135" y="4638260"/>
            <a:ext cx="3633851" cy="829025"/>
          </a:xfrm>
          <a:prstGeom prst="roundRect">
            <a:avLst>
              <a:gd name="adj" fmla="val 30970"/>
            </a:avLst>
          </a:prstGeom>
          <a:solidFill>
            <a:srgbClr val="DE632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LÍNGUA PORTUGUESA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29bff5210c6_0_217"/>
          <p:cNvSpPr txBox="1">
            <a:spLocks noGrp="1"/>
          </p:cNvSpPr>
          <p:nvPr>
            <p:ph type="body" idx="1"/>
          </p:nvPr>
        </p:nvSpPr>
        <p:spPr>
          <a:xfrm>
            <a:off x="6094412" y="949050"/>
            <a:ext cx="5751224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/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</a:rPr>
              <a:t>PARTICIPAR DE SITUAÇÕES DE LEITURA DE RECEITA.</a:t>
            </a:r>
            <a:endParaRPr sz="2600" dirty="0"/>
          </a:p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</a:rPr>
              <a:t>RELACIONAR A FORMA DE ORGANIZAÇÃO DO TEXTO À SUA FINALIDADE.</a:t>
            </a:r>
            <a:endParaRPr sz="2600" dirty="0"/>
          </a:p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</a:rPr>
              <a:t>IDENTIFICAR LETRA INICIAL EM PALAVRAS.</a:t>
            </a:r>
            <a:endParaRPr sz="2600" dirty="0"/>
          </a:p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</a:rPr>
              <a:t>ESCREVER PALAVRAS DITADAS PELO PROFESSOR, RESPEITANDO AS REGULARIDADES DO SISTEMA DE ESCRITA CONVENCIONAL.</a:t>
            </a:r>
            <a:endParaRPr sz="2600" dirty="0"/>
          </a:p>
        </p:txBody>
      </p:sp>
      <p:sp>
        <p:nvSpPr>
          <p:cNvPr id="307" name="Google Shape;307;g29bff5210c6_0_217"/>
          <p:cNvSpPr txBox="1">
            <a:spLocks noGrp="1"/>
          </p:cNvSpPr>
          <p:nvPr>
            <p:ph type="body" idx="2"/>
          </p:nvPr>
        </p:nvSpPr>
        <p:spPr>
          <a:xfrm>
            <a:off x="579053" y="949050"/>
            <a:ext cx="51834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/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/>
              <a:t>ALFABETO.</a:t>
            </a:r>
            <a:endParaRPr sz="2600" dirty="0"/>
          </a:p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/>
              <a:t>SISTEMA DE ESCRITA ALFABÉTICA.</a:t>
            </a:r>
            <a:endParaRPr sz="2600" dirty="0"/>
          </a:p>
          <a:p>
            <a:pPr lvl="0" indent="-4572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endParaRPr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 b="1">
                <a:latin typeface="Arial"/>
                <a:ea typeface="Arial"/>
                <a:cs typeface="Arial"/>
                <a:sym typeface="Arial"/>
              </a:rPr>
            </a:br>
            <a:endParaRPr sz="2666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2"/>
          <p:cNvSpPr txBox="1">
            <a:spLocks noGrp="1"/>
          </p:cNvSpPr>
          <p:nvPr>
            <p:ph type="body" idx="1"/>
          </p:nvPr>
        </p:nvSpPr>
        <p:spPr>
          <a:xfrm>
            <a:off x="608480" y="1652833"/>
            <a:ext cx="11098500" cy="18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135449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</a:pPr>
            <a:endParaRPr sz="2666">
              <a:latin typeface="Arial"/>
              <a:ea typeface="Arial"/>
              <a:cs typeface="Arial"/>
              <a:sym typeface="Arial"/>
            </a:endParaRPr>
          </a:p>
          <a:p>
            <a:pPr marL="135449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</a:pPr>
            <a:endParaRPr sz="2666"/>
          </a:p>
          <a:p>
            <a:pPr marL="135449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</a:pPr>
            <a:endParaRPr sz="2666"/>
          </a:p>
          <a:p>
            <a:pPr marL="135449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6"/>
              <a:buNone/>
            </a:pPr>
            <a:endParaRPr sz="2666">
              <a:highlight>
                <a:srgbClr val="FFFF00"/>
              </a:highlight>
            </a:endParaRPr>
          </a:p>
        </p:txBody>
      </p:sp>
      <p:sp>
        <p:nvSpPr>
          <p:cNvPr id="314" name="Google Shape;314;p2"/>
          <p:cNvSpPr txBox="1"/>
          <p:nvPr/>
        </p:nvSpPr>
        <p:spPr>
          <a:xfrm>
            <a:off x="452412" y="1472593"/>
            <a:ext cx="4223100" cy="6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2"/>
          <p:cNvSpPr txBox="1"/>
          <p:nvPr/>
        </p:nvSpPr>
        <p:spPr>
          <a:xfrm>
            <a:off x="566377" y="874168"/>
            <a:ext cx="7755600" cy="600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rPr lang="pt-BR" sz="31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CONVERSE COM A TURMA</a:t>
            </a:r>
            <a:endParaRPr sz="31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2"/>
          <p:cNvSpPr txBox="1"/>
          <p:nvPr/>
        </p:nvSpPr>
        <p:spPr>
          <a:xfrm>
            <a:off x="481444" y="1873768"/>
            <a:ext cx="5883300" cy="9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endParaRPr sz="2666" b="0" i="0" u="none" strike="noStrike" cap="none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endParaRPr sz="26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2"/>
          <p:cNvSpPr txBox="1"/>
          <p:nvPr/>
        </p:nvSpPr>
        <p:spPr>
          <a:xfrm>
            <a:off x="566376" y="1818113"/>
            <a:ext cx="6240300" cy="4339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 TEXTO DE HOJE FALA DE UM ALIMENTO QUE TEM UM CHEIRINHO BOM. O QUE SERÁ?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0" lvl="0" algn="l" rtl="0">
              <a:lnSpc>
                <a:spcPct val="100000"/>
              </a:lnSpc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PODE SER SALGADA, MAS A DO TEXTO É DOCINHA. FICA PRONTA RAPIDINHO.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0" lvl="0" algn="l" rtl="0">
              <a:lnSpc>
                <a:spcPct val="100000"/>
              </a:lnSpc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 MENINADA ADORA E AS MAMÃES TAMBÉM. O QUE SERÁ?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0" lvl="0" algn="l" rtl="0">
              <a:lnSpc>
                <a:spcPct val="100000"/>
              </a:lnSpc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8" name="Google Shape;318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3314" y="1024464"/>
            <a:ext cx="3556567" cy="50114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2"/>
          <p:cNvSpPr txBox="1">
            <a:spLocks noGrp="1"/>
          </p:cNvSpPr>
          <p:nvPr>
            <p:ph type="title"/>
          </p:nvPr>
        </p:nvSpPr>
        <p:spPr>
          <a:xfrm>
            <a:off x="561182" y="898167"/>
            <a:ext cx="11103900" cy="646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342000" lvl="0" indent="-342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Arial"/>
              <a:buAutoNum type="arabicPeriod"/>
            </a:pPr>
            <a:r>
              <a:rPr lang="pt-BR" sz="2600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LEIA O TEXTO.</a:t>
            </a:r>
            <a:endParaRPr sz="2600" dirty="0"/>
          </a:p>
        </p:txBody>
      </p:sp>
      <p:sp>
        <p:nvSpPr>
          <p:cNvPr id="328" name="Google Shape;328;p22"/>
          <p:cNvSpPr txBox="1"/>
          <p:nvPr/>
        </p:nvSpPr>
        <p:spPr>
          <a:xfrm>
            <a:off x="5090882" y="2203076"/>
            <a:ext cx="68610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r>
              <a:rPr lang="pt-BR"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endParaRPr sz="26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22"/>
          <p:cNvSpPr txBox="1"/>
          <p:nvPr/>
        </p:nvSpPr>
        <p:spPr>
          <a:xfrm>
            <a:off x="4293351" y="3414333"/>
            <a:ext cx="56325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r>
              <a:rPr lang="pt-BR"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22"/>
          <p:cNvSpPr txBox="1"/>
          <p:nvPr/>
        </p:nvSpPr>
        <p:spPr>
          <a:xfrm>
            <a:off x="8521433" y="2203076"/>
            <a:ext cx="39642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endParaRPr sz="26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22"/>
          <p:cNvSpPr txBox="1"/>
          <p:nvPr/>
        </p:nvSpPr>
        <p:spPr>
          <a:xfrm>
            <a:off x="3630954" y="1960689"/>
            <a:ext cx="3797100" cy="523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PIPOCA DOCE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22"/>
          <p:cNvSpPr txBox="1"/>
          <p:nvPr/>
        </p:nvSpPr>
        <p:spPr>
          <a:xfrm>
            <a:off x="561182" y="2597955"/>
            <a:ext cx="6645600" cy="3293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Aft>
                <a:spcPts val="1200"/>
              </a:spcAft>
              <a:buClr>
                <a:srgbClr val="00000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INGREDIENTES</a:t>
            </a:r>
            <a:endParaRPr sz="2600" b="0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Aft>
                <a:spcPts val="1200"/>
              </a:spcAft>
              <a:buClr>
                <a:srgbClr val="7030A0"/>
              </a:buClr>
              <a:buSzPts val="1866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MEIA XÍCARA DE CHÁ DE MILHO PARA PIPOCA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Aft>
                <a:spcPts val="1200"/>
              </a:spcAft>
              <a:buClr>
                <a:srgbClr val="7030A0"/>
              </a:buClr>
              <a:buSzPts val="1866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XÍCARA DE CHÁ DE AÇÚCAR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Aft>
                <a:spcPts val="1200"/>
              </a:spcAft>
              <a:buClr>
                <a:srgbClr val="7030A0"/>
              </a:buClr>
              <a:buSzPts val="1866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ÓLEO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Aft>
                <a:spcPts val="1200"/>
              </a:spcAft>
              <a:buClr>
                <a:srgbClr val="7030A0"/>
              </a:buClr>
              <a:buSzPts val="1866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ÁGUA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Google Shape;200;p6">
            <a:extLst>
              <a:ext uri="{FF2B5EF4-FFF2-40B4-BE49-F238E27FC236}">
                <a16:creationId xmlns:a16="http://schemas.microsoft.com/office/drawing/2014/main" id="{B78E0206-DF9C-991B-C733-6B7DDF90E27E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32106" y="493869"/>
            <a:ext cx="571217" cy="4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EDA63173-FFA2-80A5-AAD0-113F1A7A1DF4}"/>
              </a:ext>
            </a:extLst>
          </p:cNvPr>
          <p:cNvGrpSpPr/>
          <p:nvPr/>
        </p:nvGrpSpPr>
        <p:grpSpPr>
          <a:xfrm>
            <a:off x="9627659" y="458155"/>
            <a:ext cx="1952686" cy="447532"/>
            <a:chOff x="305605" y="2234344"/>
            <a:chExt cx="1952686" cy="447532"/>
          </a:xfrm>
        </p:grpSpPr>
        <p:sp>
          <p:nvSpPr>
            <p:cNvPr id="4" name="CaixaDeTexto 7">
              <a:extLst>
                <a:ext uri="{FF2B5EF4-FFF2-40B4-BE49-F238E27FC236}">
                  <a16:creationId xmlns:a16="http://schemas.microsoft.com/office/drawing/2014/main" id="{2B53FD0A-94EF-4AC4-F584-8698DEE708EE}"/>
                </a:ext>
              </a:extLst>
            </p:cNvPr>
            <p:cNvSpPr txBox="1"/>
            <p:nvPr/>
          </p:nvSpPr>
          <p:spPr>
            <a:xfrm>
              <a:off x="428150" y="2362132"/>
              <a:ext cx="1830141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LEITURA EM FASE</a:t>
              </a:r>
            </a:p>
          </p:txBody>
        </p:sp>
        <p:pic>
          <p:nvPicPr>
            <p:cNvPr id="5" name="Gráfico 1">
              <a:extLst>
                <a:ext uri="{FF2B5EF4-FFF2-40B4-BE49-F238E27FC236}">
                  <a16:creationId xmlns:a16="http://schemas.microsoft.com/office/drawing/2014/main" id="{A177CFF7-F5F5-1444-BACA-29E8E1A9A1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  <p:pic>
        <p:nvPicPr>
          <p:cNvPr id="6" name="Google Shape;333;p22">
            <a:extLst>
              <a:ext uri="{FF2B5EF4-FFF2-40B4-BE49-F238E27FC236}">
                <a16:creationId xmlns:a16="http://schemas.microsoft.com/office/drawing/2014/main" id="{CBCDBF16-2549-BD7F-BFBB-A63F921B0DC7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flipH="1">
            <a:off x="8212093" y="1610419"/>
            <a:ext cx="3294648" cy="416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333;p22">
            <a:extLst>
              <a:ext uri="{FF2B5EF4-FFF2-40B4-BE49-F238E27FC236}">
                <a16:creationId xmlns:a16="http://schemas.microsoft.com/office/drawing/2014/main" id="{25289F8D-0CA7-4A24-DA32-AA948B1A5E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8212093" y="1610419"/>
            <a:ext cx="3294648" cy="416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00;p6">
            <a:extLst>
              <a:ext uri="{FF2B5EF4-FFF2-40B4-BE49-F238E27FC236}">
                <a16:creationId xmlns:a16="http://schemas.microsoft.com/office/drawing/2014/main" id="{43CE7EAE-4B90-A22F-4F40-B3BABFE94E55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32106" y="493869"/>
            <a:ext cx="571217" cy="4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Agrupar 8">
            <a:extLst>
              <a:ext uri="{FF2B5EF4-FFF2-40B4-BE49-F238E27FC236}">
                <a16:creationId xmlns:a16="http://schemas.microsoft.com/office/drawing/2014/main" id="{8A7499AA-4480-4399-3D81-68C0392C0FF2}"/>
              </a:ext>
            </a:extLst>
          </p:cNvPr>
          <p:cNvGrpSpPr/>
          <p:nvPr/>
        </p:nvGrpSpPr>
        <p:grpSpPr>
          <a:xfrm>
            <a:off x="9627659" y="458155"/>
            <a:ext cx="1952686" cy="447532"/>
            <a:chOff x="305605" y="2234344"/>
            <a:chExt cx="1952686" cy="447532"/>
          </a:xfrm>
        </p:grpSpPr>
        <p:sp>
          <p:nvSpPr>
            <p:cNvPr id="10" name="CaixaDeTexto 7">
              <a:extLst>
                <a:ext uri="{FF2B5EF4-FFF2-40B4-BE49-F238E27FC236}">
                  <a16:creationId xmlns:a16="http://schemas.microsoft.com/office/drawing/2014/main" id="{E6FA0DCF-B957-E81E-3A56-7E1C79C1C865}"/>
                </a:ext>
              </a:extLst>
            </p:cNvPr>
            <p:cNvSpPr txBox="1"/>
            <p:nvPr/>
          </p:nvSpPr>
          <p:spPr>
            <a:xfrm>
              <a:off x="428150" y="2362132"/>
              <a:ext cx="1830141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LEITURA EM FASE</a:t>
              </a:r>
            </a:p>
          </p:txBody>
        </p:sp>
        <p:pic>
          <p:nvPicPr>
            <p:cNvPr id="11" name="Gráfico 1">
              <a:extLst>
                <a:ext uri="{FF2B5EF4-FFF2-40B4-BE49-F238E27FC236}">
                  <a16:creationId xmlns:a16="http://schemas.microsoft.com/office/drawing/2014/main" id="{1E5687E5-CD5B-7D5C-6D3A-2622471F7B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  <p:sp>
        <p:nvSpPr>
          <p:cNvPr id="339" name="Google Shape;339;p12"/>
          <p:cNvSpPr txBox="1"/>
          <p:nvPr/>
        </p:nvSpPr>
        <p:spPr>
          <a:xfrm>
            <a:off x="5090882" y="2203076"/>
            <a:ext cx="68610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r>
              <a:rPr lang="pt-BR"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endParaRPr sz="26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12"/>
          <p:cNvSpPr txBox="1"/>
          <p:nvPr/>
        </p:nvSpPr>
        <p:spPr>
          <a:xfrm>
            <a:off x="4293351" y="3414333"/>
            <a:ext cx="56325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r>
              <a:rPr lang="pt-BR"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12"/>
          <p:cNvSpPr txBox="1"/>
          <p:nvPr/>
        </p:nvSpPr>
        <p:spPr>
          <a:xfrm>
            <a:off x="565041" y="1717705"/>
            <a:ext cx="10028378" cy="3631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indent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MODO DE PREPARO</a:t>
            </a:r>
            <a:endParaRPr sz="2600" b="1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2637020" lvl="0" indent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COLOQUE O ÓLEO EM UMA PANELA, ADICIONE O MILHO, A ÁGUA E O AÇÚCAR. LEVE AO FOGO, MEXENDO SEMPRE. QUANDO OS GRÃOS ESTIVEREM ESTOURADOS, DESLIGUE O FOGO, TAMPE A PANELA E AGUARDE ALGUNS MINUTOS ATÉ QUE AS ÚLTIMAS PIPOCAS ESTOUREM.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BD7D543-B718-2A9F-D422-8C37BA5EAE56}"/>
              </a:ext>
            </a:extLst>
          </p:cNvPr>
          <p:cNvSpPr txBox="1"/>
          <p:nvPr/>
        </p:nvSpPr>
        <p:spPr>
          <a:xfrm>
            <a:off x="5090882" y="5773656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ELABORADO PARA FINS DIDÁTICOS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6"/>
          <p:cNvSpPr txBox="1"/>
          <p:nvPr/>
        </p:nvSpPr>
        <p:spPr>
          <a:xfrm>
            <a:off x="561182" y="1747068"/>
            <a:ext cx="106251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COPIE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O TÍTULO DA RECEITA. 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6"/>
          <p:cNvSpPr txBox="1"/>
          <p:nvPr/>
        </p:nvSpPr>
        <p:spPr>
          <a:xfrm>
            <a:off x="561182" y="3107712"/>
            <a:ext cx="101877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3.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ESCREVA O NOME DO INGREDIENTE DA RECEITA EM QUE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APARECE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56" name="Google Shape;356;p6"/>
          <p:cNvCxnSpPr/>
          <p:nvPr/>
        </p:nvCxnSpPr>
        <p:spPr>
          <a:xfrm>
            <a:off x="611631" y="2745272"/>
            <a:ext cx="9742200" cy="0"/>
          </a:xfrm>
          <a:prstGeom prst="straightConnector1">
            <a:avLst/>
          </a:prstGeom>
          <a:noFill/>
          <a:ln w="28575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57" name="Google Shape;357;p6"/>
          <p:cNvCxnSpPr/>
          <p:nvPr/>
        </p:nvCxnSpPr>
        <p:spPr>
          <a:xfrm>
            <a:off x="611631" y="4534648"/>
            <a:ext cx="9742200" cy="0"/>
          </a:xfrm>
          <a:prstGeom prst="straightConnector1">
            <a:avLst/>
          </a:prstGeom>
          <a:noFill/>
          <a:ln w="28575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4" name="Agrupar 3">
            <a:extLst>
              <a:ext uri="{FF2B5EF4-FFF2-40B4-BE49-F238E27FC236}">
                <a16:creationId xmlns:a16="http://schemas.microsoft.com/office/drawing/2014/main" id="{1AD1A74D-4ECF-CEF1-8C4B-3BDF578CA806}"/>
              </a:ext>
            </a:extLst>
          </p:cNvPr>
          <p:cNvGrpSpPr/>
          <p:nvPr/>
        </p:nvGrpSpPr>
        <p:grpSpPr>
          <a:xfrm>
            <a:off x="9399871" y="482971"/>
            <a:ext cx="2275724" cy="381348"/>
            <a:chOff x="386196" y="3083838"/>
            <a:chExt cx="2275724" cy="381348"/>
          </a:xfrm>
        </p:grpSpPr>
        <p:sp>
          <p:nvSpPr>
            <p:cNvPr id="5" name="CaixaDeTexto 7">
              <a:extLst>
                <a:ext uri="{FF2B5EF4-FFF2-40B4-BE49-F238E27FC236}">
                  <a16:creationId xmlns:a16="http://schemas.microsoft.com/office/drawing/2014/main" id="{5BD792D2-0A7A-0F74-B8E9-0712E7C27320}"/>
                </a:ext>
              </a:extLst>
            </p:cNvPr>
            <p:cNvSpPr txBox="1"/>
            <p:nvPr/>
          </p:nvSpPr>
          <p:spPr>
            <a:xfrm>
              <a:off x="480006" y="3162231"/>
              <a:ext cx="218191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TEC. LEMOV ESCRITA</a:t>
              </a:r>
            </a:p>
          </p:txBody>
        </p:sp>
        <p:pic>
          <p:nvPicPr>
            <p:cNvPr id="6" name="Gráfico 3">
              <a:extLst>
                <a:ext uri="{FF2B5EF4-FFF2-40B4-BE49-F238E27FC236}">
                  <a16:creationId xmlns:a16="http://schemas.microsoft.com/office/drawing/2014/main" id="{64C865D8-DC26-49B5-1DDA-0489CDC43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0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sp>
        <p:nvSpPr>
          <p:cNvPr id="365" name="Google Shape;365;p30"/>
          <p:cNvSpPr txBox="1"/>
          <p:nvPr/>
        </p:nvSpPr>
        <p:spPr>
          <a:xfrm>
            <a:off x="576948" y="2319398"/>
            <a:ext cx="42093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PIPOCA DOCE.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0"/>
          <p:cNvSpPr txBox="1"/>
          <p:nvPr/>
        </p:nvSpPr>
        <p:spPr>
          <a:xfrm>
            <a:off x="576948" y="4106129"/>
            <a:ext cx="30660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MILHO.</a:t>
            </a:r>
            <a:endParaRPr sz="2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7889F566-FB34-150F-9A84-2A61746D426E}"/>
              </a:ext>
            </a:extLst>
          </p:cNvPr>
          <p:cNvGrpSpPr/>
          <p:nvPr/>
        </p:nvGrpSpPr>
        <p:grpSpPr>
          <a:xfrm>
            <a:off x="7174580" y="484367"/>
            <a:ext cx="2275724" cy="381348"/>
            <a:chOff x="386196" y="3083838"/>
            <a:chExt cx="2275724" cy="381348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FEEE38ED-CCF0-63A9-D239-F4F4996E62A2}"/>
                </a:ext>
              </a:extLst>
            </p:cNvPr>
            <p:cNvSpPr txBox="1"/>
            <p:nvPr/>
          </p:nvSpPr>
          <p:spPr>
            <a:xfrm>
              <a:off x="480006" y="3162231"/>
              <a:ext cx="218191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TEC. LEMOV ESCRITA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A2063A29-3348-695B-D555-15336C0129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  <p:sp>
        <p:nvSpPr>
          <p:cNvPr id="5" name="CaixaDeTexto 4">
            <a:extLst>
              <a:ext uri="{FF2B5EF4-FFF2-40B4-BE49-F238E27FC236}">
                <a16:creationId xmlns:a16="http://schemas.microsoft.com/office/drawing/2014/main" id="{C465FA3B-1A2F-0CBE-03A6-4851C69E7CDF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sp>
        <p:nvSpPr>
          <p:cNvPr id="8" name="Google Shape;354;p6">
            <a:extLst>
              <a:ext uri="{FF2B5EF4-FFF2-40B4-BE49-F238E27FC236}">
                <a16:creationId xmlns:a16="http://schemas.microsoft.com/office/drawing/2014/main" id="{7E097F20-F647-D2D1-A8B1-7DFBCBD5A71D}"/>
              </a:ext>
            </a:extLst>
          </p:cNvPr>
          <p:cNvSpPr txBox="1"/>
          <p:nvPr/>
        </p:nvSpPr>
        <p:spPr>
          <a:xfrm>
            <a:off x="576948" y="1747068"/>
            <a:ext cx="6436556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COPIE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O TÍTULO DA RECEITA. 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355;p6">
            <a:extLst>
              <a:ext uri="{FF2B5EF4-FFF2-40B4-BE49-F238E27FC236}">
                <a16:creationId xmlns:a16="http://schemas.microsoft.com/office/drawing/2014/main" id="{332D0AAA-5B04-DDB5-D197-5774215C8FC5}"/>
              </a:ext>
            </a:extLst>
          </p:cNvPr>
          <p:cNvSpPr txBox="1"/>
          <p:nvPr/>
        </p:nvSpPr>
        <p:spPr>
          <a:xfrm>
            <a:off x="576948" y="3107712"/>
            <a:ext cx="101877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3.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ESCREVA O NOME DO INGREDIENTE DA RECEITA EM QUE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APARECE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1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sp>
        <p:nvSpPr>
          <p:cNvPr id="377" name="Google Shape;377;p31"/>
          <p:cNvSpPr txBox="1"/>
          <p:nvPr/>
        </p:nvSpPr>
        <p:spPr>
          <a:xfrm>
            <a:off x="574983" y="2259675"/>
            <a:ext cx="9033150" cy="3303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342000" marR="0" lvl="0" indent="-3420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INGREDIENTES</a:t>
            </a:r>
            <a:endParaRPr sz="2600" b="0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MEIA XÍCARA DE CHÁ DE MILHO PARA PIPOCA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XÍCARA DE CHÁ DE AÇÚCAR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ÓLEO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ÁGUA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31"/>
          <p:cNvSpPr txBox="1"/>
          <p:nvPr/>
        </p:nvSpPr>
        <p:spPr>
          <a:xfrm>
            <a:off x="574983" y="1168950"/>
            <a:ext cx="10831936" cy="943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4.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PROCURE NO TEXTO O NOME DE TODOS OS INGREDIENTES DA RECEITA E PINTE-OS.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2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sp>
        <p:nvSpPr>
          <p:cNvPr id="384" name="Google Shape;384;p32"/>
          <p:cNvSpPr txBox="1"/>
          <p:nvPr/>
        </p:nvSpPr>
        <p:spPr>
          <a:xfrm>
            <a:off x="571041" y="1613153"/>
            <a:ext cx="10898137" cy="323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MODO DE PREPARO</a:t>
            </a:r>
            <a:endParaRPr lang="pt-BR" sz="2600" b="0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2637020" lvl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COLOQUE O ÓLEO EM UMA PANELA, ADICIONE O MILHO, A ÁGUA E O AÇÚCAR. LEVE AO FOGO MEXENDO SEMPRE. QUANDO OS GRÃOS ESTIVEREM ESTOURADOS, DESLIGUE O FOGO, TAMPE A PANELA E AGUARDE ALGUNS MINUTOS ATÉ QUE AS ÚLTIMAS PIPOCAS ESTOUREM.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3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sp>
        <p:nvSpPr>
          <p:cNvPr id="2" name="Google Shape;377;p31">
            <a:extLst>
              <a:ext uri="{FF2B5EF4-FFF2-40B4-BE49-F238E27FC236}">
                <a16:creationId xmlns:a16="http://schemas.microsoft.com/office/drawing/2014/main" id="{440D8C9B-3888-F80E-2EBE-E3E74A76D631}"/>
              </a:ext>
            </a:extLst>
          </p:cNvPr>
          <p:cNvSpPr txBox="1"/>
          <p:nvPr/>
        </p:nvSpPr>
        <p:spPr>
          <a:xfrm>
            <a:off x="574985" y="2259675"/>
            <a:ext cx="9033150" cy="3303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342000" marR="0" lvl="0" indent="-3420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INGREDIENTES</a:t>
            </a:r>
            <a:endParaRPr sz="2600" b="0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MEIA XÍCARA DE CHÁ DE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MILHO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PARA PIPOCA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XÍCARA DE CHÁ DE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AÇÚCAR</a:t>
            </a:r>
            <a:endParaRPr sz="2600" b="0" i="0" u="none" strike="noStrike" cap="none" dirty="0">
              <a:solidFill>
                <a:schemeClr val="dk1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ÓLEO</a:t>
            </a:r>
            <a:endParaRPr sz="2600" b="0" i="0" u="none" strike="noStrike" cap="none" dirty="0">
              <a:solidFill>
                <a:schemeClr val="dk1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457200" algn="l" rtl="0">
              <a:lnSpc>
                <a:spcPct val="100000"/>
              </a:lnSpc>
              <a:spcBef>
                <a:spcPts val="800"/>
              </a:spcBef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COLHERES DE SOPA DE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ÁGUA</a:t>
            </a:r>
            <a:endParaRPr sz="2600" b="0" i="0" u="none" strike="noStrike" cap="none" dirty="0">
              <a:solidFill>
                <a:schemeClr val="dk1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378;p31">
            <a:extLst>
              <a:ext uri="{FF2B5EF4-FFF2-40B4-BE49-F238E27FC236}">
                <a16:creationId xmlns:a16="http://schemas.microsoft.com/office/drawing/2014/main" id="{E85D48A6-6710-5CDA-34CA-326F25A37789}"/>
              </a:ext>
            </a:extLst>
          </p:cNvPr>
          <p:cNvSpPr txBox="1"/>
          <p:nvPr/>
        </p:nvSpPr>
        <p:spPr>
          <a:xfrm>
            <a:off x="574985" y="1168950"/>
            <a:ext cx="10831936" cy="943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4. 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PROCURE NO TEXTO O NOME DE TODOS OS INGREDIENTES DA RECEITA E PINTE-OS.</a:t>
            </a:r>
            <a:endParaRPr sz="2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4DD3CB8-B0BB-01A4-424A-4A15CE005703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84;p32">
            <a:extLst>
              <a:ext uri="{FF2B5EF4-FFF2-40B4-BE49-F238E27FC236}">
                <a16:creationId xmlns:a16="http://schemas.microsoft.com/office/drawing/2014/main" id="{94BF3836-BBB2-F657-358F-F82E70F3B9BF}"/>
              </a:ext>
            </a:extLst>
          </p:cNvPr>
          <p:cNvSpPr txBox="1"/>
          <p:nvPr/>
        </p:nvSpPr>
        <p:spPr>
          <a:xfrm>
            <a:off x="571041" y="1613153"/>
            <a:ext cx="10898137" cy="323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MODO DE PREPARO</a:t>
            </a:r>
            <a:endParaRPr lang="pt-BR" sz="2600" b="0" i="0" u="none" strike="noStrike" cap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R="2637020" lvl="0" algn="l" rtl="0">
              <a:spcAft>
                <a:spcPts val="120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COLOQUE O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ÓLEO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EM UMA PANELA, ADICIONE O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MILHO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ÁGUA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 O </a:t>
            </a:r>
            <a:r>
              <a:rPr lang="pt-BR" sz="2600" b="0" i="0" u="none" strike="noStrike" cap="none" dirty="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AÇÚCAR</a:t>
            </a:r>
            <a:r>
              <a:rPr lang="pt-BR" sz="2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LEVE AO FOGO MEXENDO SEMPRE. QUANDO OS GRÃOS ESTIVEREM ESTOURADOS, DESLIGUE O FOGO, TAMPE A PANELA E AGUARDE ALGUNS MINUTOS ATÉ QUE AS ÚLTIMAS PIPOCAS ESTOUREM.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281F2BB-CA8D-E9A4-9F37-5E57B0619904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5"/>
          <p:cNvSpPr txBox="1"/>
          <p:nvPr/>
        </p:nvSpPr>
        <p:spPr>
          <a:xfrm>
            <a:off x="946147" y="3926520"/>
            <a:ext cx="2004871" cy="600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rPr lang="pt-BR" sz="31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PIPOCA</a:t>
            </a:r>
            <a:endParaRPr sz="3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5"/>
          <p:cNvSpPr/>
          <p:nvPr/>
        </p:nvSpPr>
        <p:spPr>
          <a:xfrm>
            <a:off x="3831385" y="2318267"/>
            <a:ext cx="6202800" cy="3816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08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35"/>
          <p:cNvSpPr txBox="1"/>
          <p:nvPr/>
        </p:nvSpPr>
        <p:spPr>
          <a:xfrm>
            <a:off x="561182" y="1519991"/>
            <a:ext cx="9714600" cy="523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LEIA A PALAVRA ABAIXO E FAÇA O DESENHO.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05;p35">
            <a:extLst>
              <a:ext uri="{FF2B5EF4-FFF2-40B4-BE49-F238E27FC236}">
                <a16:creationId xmlns:a16="http://schemas.microsoft.com/office/drawing/2014/main" id="{8B6D3457-21B7-A9D2-A855-146B9577CF4C}"/>
              </a:ext>
            </a:extLst>
          </p:cNvPr>
          <p:cNvSpPr/>
          <p:nvPr/>
        </p:nvSpPr>
        <p:spPr>
          <a:xfrm>
            <a:off x="3831385" y="2318267"/>
            <a:ext cx="6202800" cy="3816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08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36"/>
          <p:cNvSpPr txBox="1"/>
          <p:nvPr/>
        </p:nvSpPr>
        <p:spPr>
          <a:xfrm>
            <a:off x="5001685" y="3926520"/>
            <a:ext cx="38622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66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RESPOSTA PESSOAL</a:t>
            </a:r>
            <a:endParaRPr sz="1866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04;p35">
            <a:extLst>
              <a:ext uri="{FF2B5EF4-FFF2-40B4-BE49-F238E27FC236}">
                <a16:creationId xmlns:a16="http://schemas.microsoft.com/office/drawing/2014/main" id="{4AFFB0C0-1764-A6DB-38EB-44BE64A67A6E}"/>
              </a:ext>
            </a:extLst>
          </p:cNvPr>
          <p:cNvSpPr txBox="1"/>
          <p:nvPr/>
        </p:nvSpPr>
        <p:spPr>
          <a:xfrm>
            <a:off x="946147" y="3926520"/>
            <a:ext cx="2004871" cy="600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rPr lang="pt-BR" sz="31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PIPOCA</a:t>
            </a:r>
            <a:endParaRPr sz="3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6;p35">
            <a:extLst>
              <a:ext uri="{FF2B5EF4-FFF2-40B4-BE49-F238E27FC236}">
                <a16:creationId xmlns:a16="http://schemas.microsoft.com/office/drawing/2014/main" id="{655D4DD5-1DC8-47A2-73E0-E53BB6A97A72}"/>
              </a:ext>
            </a:extLst>
          </p:cNvPr>
          <p:cNvSpPr txBox="1"/>
          <p:nvPr/>
        </p:nvSpPr>
        <p:spPr>
          <a:xfrm>
            <a:off x="561182" y="1519991"/>
            <a:ext cx="9714600" cy="523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LEIA A PALAVRA ABAIXO E FAÇA O DESENHO.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6E409C8-DD1F-795B-BAB0-78633301066B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7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pic>
        <p:nvPicPr>
          <p:cNvPr id="423" name="Google Shape;423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43370" y="2433913"/>
            <a:ext cx="1390110" cy="2560678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37"/>
          <p:cNvSpPr txBox="1"/>
          <p:nvPr/>
        </p:nvSpPr>
        <p:spPr>
          <a:xfrm>
            <a:off x="2154877" y="5077574"/>
            <a:ext cx="25119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PIPOCA</a:t>
            </a:r>
            <a:endParaRPr sz="2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37"/>
          <p:cNvSpPr txBox="1"/>
          <p:nvPr/>
        </p:nvSpPr>
        <p:spPr>
          <a:xfrm>
            <a:off x="7522048" y="5077574"/>
            <a:ext cx="25119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MILHO</a:t>
            </a:r>
            <a:endParaRPr sz="2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37"/>
          <p:cNvSpPr txBox="1"/>
          <p:nvPr/>
        </p:nvSpPr>
        <p:spPr>
          <a:xfrm>
            <a:off x="561182" y="1092791"/>
            <a:ext cx="109905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6.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CIRCULE A LETRA INICIAL E A LETRA FINAL DAS PALAVRAS ABAIXO.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7" name="Google Shape;42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2554617" y="2731574"/>
            <a:ext cx="1712420" cy="2163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423;p37">
            <a:extLst>
              <a:ext uri="{FF2B5EF4-FFF2-40B4-BE49-F238E27FC236}">
                <a16:creationId xmlns:a16="http://schemas.microsoft.com/office/drawing/2014/main" id="{DD5F1966-C9FD-13C0-3DBB-2B721D40671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43370" y="2433913"/>
            <a:ext cx="1390110" cy="256067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424;p37">
            <a:extLst>
              <a:ext uri="{FF2B5EF4-FFF2-40B4-BE49-F238E27FC236}">
                <a16:creationId xmlns:a16="http://schemas.microsoft.com/office/drawing/2014/main" id="{2E429A2B-D7C3-F3C9-AD71-05A85FCC9F4B}"/>
              </a:ext>
            </a:extLst>
          </p:cNvPr>
          <p:cNvSpPr txBox="1"/>
          <p:nvPr/>
        </p:nvSpPr>
        <p:spPr>
          <a:xfrm>
            <a:off x="2154877" y="5077574"/>
            <a:ext cx="25119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PIPOCA</a:t>
            </a:r>
            <a:endParaRPr sz="2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425;p37">
            <a:extLst>
              <a:ext uri="{FF2B5EF4-FFF2-40B4-BE49-F238E27FC236}">
                <a16:creationId xmlns:a16="http://schemas.microsoft.com/office/drawing/2014/main" id="{E3491EFF-AFEF-F00D-A4DE-E71F96510F03}"/>
              </a:ext>
            </a:extLst>
          </p:cNvPr>
          <p:cNvSpPr txBox="1"/>
          <p:nvPr/>
        </p:nvSpPr>
        <p:spPr>
          <a:xfrm>
            <a:off x="7522048" y="5077574"/>
            <a:ext cx="25119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6"/>
              <a:buFont typeface="Arial"/>
              <a:buNone/>
            </a:pPr>
            <a:r>
              <a:rPr lang="pt-BR" sz="2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MILHO</a:t>
            </a:r>
            <a:endParaRPr sz="2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426;p37">
            <a:extLst>
              <a:ext uri="{FF2B5EF4-FFF2-40B4-BE49-F238E27FC236}">
                <a16:creationId xmlns:a16="http://schemas.microsoft.com/office/drawing/2014/main" id="{DB1B7909-AFC5-AC32-EA9F-63EE1E2C3944}"/>
              </a:ext>
            </a:extLst>
          </p:cNvPr>
          <p:cNvSpPr txBox="1"/>
          <p:nvPr/>
        </p:nvSpPr>
        <p:spPr>
          <a:xfrm>
            <a:off x="561182" y="1092791"/>
            <a:ext cx="109905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6.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CIRCULE A LETRA INICIAL E A LETRA FINAL DAS PALAVRAS ABAIXO.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" name="Google Shape;427;p37">
            <a:extLst>
              <a:ext uri="{FF2B5EF4-FFF2-40B4-BE49-F238E27FC236}">
                <a16:creationId xmlns:a16="http://schemas.microsoft.com/office/drawing/2014/main" id="{F9827E58-048C-A59F-D9F5-E89D0B2A1E7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2554617" y="2731574"/>
            <a:ext cx="1712420" cy="2163876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38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sp>
        <p:nvSpPr>
          <p:cNvPr id="436" name="Google Shape;436;p38"/>
          <p:cNvSpPr/>
          <p:nvPr/>
        </p:nvSpPr>
        <p:spPr>
          <a:xfrm flipH="1">
            <a:off x="2689557" y="4895450"/>
            <a:ext cx="302100" cy="10053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B72E7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38"/>
          <p:cNvSpPr/>
          <p:nvPr/>
        </p:nvSpPr>
        <p:spPr>
          <a:xfrm flipH="1">
            <a:off x="3784985" y="4924991"/>
            <a:ext cx="302100" cy="10053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B72E7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436;p38">
            <a:extLst>
              <a:ext uri="{FF2B5EF4-FFF2-40B4-BE49-F238E27FC236}">
                <a16:creationId xmlns:a16="http://schemas.microsoft.com/office/drawing/2014/main" id="{C6C886A2-E0AE-2227-511F-9A391D812C45}"/>
              </a:ext>
            </a:extLst>
          </p:cNvPr>
          <p:cNvSpPr/>
          <p:nvPr/>
        </p:nvSpPr>
        <p:spPr>
          <a:xfrm flipH="1">
            <a:off x="8217521" y="4895450"/>
            <a:ext cx="302100" cy="10053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B72E7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437;p38">
            <a:extLst>
              <a:ext uri="{FF2B5EF4-FFF2-40B4-BE49-F238E27FC236}">
                <a16:creationId xmlns:a16="http://schemas.microsoft.com/office/drawing/2014/main" id="{B76D889F-02B4-05AE-E6A7-A2C0ED13C3D4}"/>
              </a:ext>
            </a:extLst>
          </p:cNvPr>
          <p:cNvSpPr/>
          <p:nvPr/>
        </p:nvSpPr>
        <p:spPr>
          <a:xfrm flipH="1">
            <a:off x="9064044" y="4924991"/>
            <a:ext cx="302100" cy="10053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B72E7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929741E-FB25-C992-6BE9-39D36C83A0F5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39"/>
          <p:cNvSpPr txBox="1"/>
          <p:nvPr/>
        </p:nvSpPr>
        <p:spPr>
          <a:xfrm>
            <a:off x="567532" y="2076237"/>
            <a:ext cx="10292400" cy="1323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QUAIS LETRAS DAS VOGAIS A, E, I, O, U APARECEM NAS DUAS PALAVRAS DA ATIVIDADE 6?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39"/>
          <p:cNvSpPr txBox="1"/>
          <p:nvPr/>
        </p:nvSpPr>
        <p:spPr>
          <a:xfrm>
            <a:off x="567532" y="3638770"/>
            <a:ext cx="9785400" cy="410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________________________________________________________________________</a:t>
            </a:r>
            <a:endParaRPr sz="1866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7;p39">
            <a:extLst>
              <a:ext uri="{FF2B5EF4-FFF2-40B4-BE49-F238E27FC236}">
                <a16:creationId xmlns:a16="http://schemas.microsoft.com/office/drawing/2014/main" id="{9973EA03-23F3-3AE5-BAE6-D7D6464A333D}"/>
              </a:ext>
            </a:extLst>
          </p:cNvPr>
          <p:cNvSpPr txBox="1"/>
          <p:nvPr/>
        </p:nvSpPr>
        <p:spPr>
          <a:xfrm>
            <a:off x="567532" y="2076237"/>
            <a:ext cx="10292400" cy="1323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QUAIS LETRAS DAS VOGAIS A, E, I, O, U APARECEM NAS DUAS PALAVRAS DA ATIVIDADE 6?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3"/>
          <p:cNvSpPr txBox="1"/>
          <p:nvPr/>
        </p:nvSpPr>
        <p:spPr>
          <a:xfrm>
            <a:off x="567532" y="3399606"/>
            <a:ext cx="12291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O, A</a:t>
            </a:r>
            <a:endParaRPr sz="26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72C5C39-81D0-7D36-6FEE-807863CBF470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1"/>
          <p:cNvSpPr txBox="1"/>
          <p:nvPr/>
        </p:nvSpPr>
        <p:spPr>
          <a:xfrm>
            <a:off x="560465" y="1137415"/>
            <a:ext cx="9546300" cy="8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66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8. </a:t>
            </a:r>
            <a:r>
              <a:rPr lang="pt-BR" sz="2666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OBSERVE A PALAVRA ABAIXO E CIRCULE A LETRA </a:t>
            </a:r>
            <a:r>
              <a:rPr lang="pt-BR" sz="2666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66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3" name="Google Shape;46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0020" y="2341300"/>
            <a:ext cx="3647515" cy="29683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469;p42">
            <a:extLst>
              <a:ext uri="{FF2B5EF4-FFF2-40B4-BE49-F238E27FC236}">
                <a16:creationId xmlns:a16="http://schemas.microsoft.com/office/drawing/2014/main" id="{1D951E49-BAFF-1114-0142-DF8E76063C00}"/>
              </a:ext>
            </a:extLst>
          </p:cNvPr>
          <p:cNvSpPr txBox="1"/>
          <p:nvPr/>
        </p:nvSpPr>
        <p:spPr>
          <a:xfrm>
            <a:off x="6339585" y="3305891"/>
            <a:ext cx="43692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66"/>
              <a:buFont typeface="Arial"/>
              <a:buNone/>
            </a:pPr>
            <a:r>
              <a:rPr lang="pt-BR" sz="4266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XÍCARA</a:t>
            </a:r>
            <a:endParaRPr sz="4266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42"/>
          <p:cNvSpPr txBox="1"/>
          <p:nvPr/>
        </p:nvSpPr>
        <p:spPr>
          <a:xfrm>
            <a:off x="6339585" y="3305891"/>
            <a:ext cx="43692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66"/>
              <a:buFont typeface="Arial"/>
              <a:buNone/>
            </a:pPr>
            <a:r>
              <a:rPr lang="pt-BR" sz="4266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XÍCARA</a:t>
            </a:r>
            <a:endParaRPr sz="4266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2"/>
          <p:cNvSpPr/>
          <p:nvPr/>
        </p:nvSpPr>
        <p:spPr>
          <a:xfrm rot="-161727">
            <a:off x="6741930" y="3140976"/>
            <a:ext cx="344481" cy="820799"/>
          </a:xfrm>
          <a:prstGeom prst="ellipse">
            <a:avLst/>
          </a:prstGeom>
          <a:noFill/>
          <a:ln w="508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2" name="Google Shape;47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0020" y="2341300"/>
            <a:ext cx="3647515" cy="296833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461;p41">
            <a:extLst>
              <a:ext uri="{FF2B5EF4-FFF2-40B4-BE49-F238E27FC236}">
                <a16:creationId xmlns:a16="http://schemas.microsoft.com/office/drawing/2014/main" id="{3C94531E-56BD-C809-1C13-7C586DC3E99E}"/>
              </a:ext>
            </a:extLst>
          </p:cNvPr>
          <p:cNvSpPr txBox="1"/>
          <p:nvPr/>
        </p:nvSpPr>
        <p:spPr>
          <a:xfrm>
            <a:off x="560465" y="1137415"/>
            <a:ext cx="9546300" cy="8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66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8. </a:t>
            </a:r>
            <a:r>
              <a:rPr lang="pt-BR" sz="2666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OBSERVE A PALAVRA ABAIXO E CIRCULE A LETRA </a:t>
            </a:r>
            <a:r>
              <a:rPr lang="pt-BR" sz="2666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66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6CF1939-4E2A-D188-CC87-F8D6B679A533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3"/>
          <p:cNvSpPr txBox="1"/>
          <p:nvPr/>
        </p:nvSpPr>
        <p:spPr>
          <a:xfrm>
            <a:off x="565041" y="1181759"/>
            <a:ext cx="11154602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113438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9.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ENCONTRE E PINTE AS PALAVRAS EM QUE A LETRA </a:t>
            </a:r>
            <a:r>
              <a:rPr lang="pt-BR" sz="2600" b="1" i="0" u="none" strike="noStrike" cap="none" dirty="0" err="1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APARECE.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3" name="Google Shape;483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8188" y="2426177"/>
            <a:ext cx="2079791" cy="242317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Google Shape;495;p45">
            <a:extLst>
              <a:ext uri="{FF2B5EF4-FFF2-40B4-BE49-F238E27FC236}">
                <a16:creationId xmlns:a16="http://schemas.microsoft.com/office/drawing/2014/main" id="{3D662067-B0D1-B05D-F567-FE434E38C0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9775865"/>
              </p:ext>
            </p:extLst>
          </p:nvPr>
        </p:nvGraphicFramePr>
        <p:xfrm>
          <a:off x="4883087" y="2474387"/>
          <a:ext cx="6629075" cy="3296450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{CCE80903-6710-4A79-9C13-4B981DE1B56F}</a:tableStyleId>
              </a:tblPr>
              <a:tblGrid>
                <a:gridCol w="1823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7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7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6775">
                <a:tc>
                  <a:txBody>
                    <a:bodyPr/>
                    <a:lstStyle/>
                    <a:p>
                      <a:pPr marL="55880" marR="3793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MILHO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CANECA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RIO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RUA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PIPOCA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PÉ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ILHA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COMIDA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LUA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XÍCARA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</a:rPr>
                        <a:t>INGRESSO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JABUTI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Agrupar 10">
            <a:extLst>
              <a:ext uri="{FF2B5EF4-FFF2-40B4-BE49-F238E27FC236}">
                <a16:creationId xmlns:a16="http://schemas.microsoft.com/office/drawing/2014/main" id="{B1DB1AF0-53E0-9984-D90C-B05FC2F2EF50}"/>
              </a:ext>
            </a:extLst>
          </p:cNvPr>
          <p:cNvGrpSpPr/>
          <p:nvPr/>
        </p:nvGrpSpPr>
        <p:grpSpPr>
          <a:xfrm>
            <a:off x="4688260" y="2137264"/>
            <a:ext cx="6795395" cy="3941888"/>
            <a:chOff x="4688260" y="2137264"/>
            <a:chExt cx="6795395" cy="3941888"/>
          </a:xfrm>
        </p:grpSpPr>
        <p:sp>
          <p:nvSpPr>
            <p:cNvPr id="12" name="Google Shape;491;p45">
              <a:extLst>
                <a:ext uri="{FF2B5EF4-FFF2-40B4-BE49-F238E27FC236}">
                  <a16:creationId xmlns:a16="http://schemas.microsoft.com/office/drawing/2014/main" id="{F82A86CD-D428-E4B6-E4A2-5E80285D568E}"/>
                </a:ext>
              </a:extLst>
            </p:cNvPr>
            <p:cNvSpPr/>
            <p:nvPr/>
          </p:nvSpPr>
          <p:spPr>
            <a:xfrm>
              <a:off x="4688260" y="5989996"/>
              <a:ext cx="6766560" cy="89156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492;p45">
              <a:extLst>
                <a:ext uri="{FF2B5EF4-FFF2-40B4-BE49-F238E27FC236}">
                  <a16:creationId xmlns:a16="http://schemas.microsoft.com/office/drawing/2014/main" id="{453E3AC1-B438-EE88-2417-CD26E2CE8BE6}"/>
                </a:ext>
              </a:extLst>
            </p:cNvPr>
            <p:cNvSpPr/>
            <p:nvPr/>
          </p:nvSpPr>
          <p:spPr>
            <a:xfrm>
              <a:off x="4743909" y="2137264"/>
              <a:ext cx="6681978" cy="102071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493;p45">
              <a:extLst>
                <a:ext uri="{FF2B5EF4-FFF2-40B4-BE49-F238E27FC236}">
                  <a16:creationId xmlns:a16="http://schemas.microsoft.com/office/drawing/2014/main" id="{AB6FDE9D-8328-1E13-F0EA-BCE324F60F59}"/>
                </a:ext>
              </a:extLst>
            </p:cNvPr>
            <p:cNvSpPr/>
            <p:nvPr/>
          </p:nvSpPr>
          <p:spPr>
            <a:xfrm rot="5400000" flipH="1">
              <a:off x="2892341" y="4036189"/>
              <a:ext cx="3824986" cy="60992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496;p45">
              <a:extLst>
                <a:ext uri="{FF2B5EF4-FFF2-40B4-BE49-F238E27FC236}">
                  <a16:creationId xmlns:a16="http://schemas.microsoft.com/office/drawing/2014/main" id="{DA9C31DB-C164-F1E3-95BB-1529B2A60191}"/>
                </a:ext>
              </a:extLst>
            </p:cNvPr>
            <p:cNvSpPr/>
            <p:nvPr/>
          </p:nvSpPr>
          <p:spPr>
            <a:xfrm rot="5400000" flipH="1">
              <a:off x="9540666" y="4121790"/>
              <a:ext cx="3824986" cy="60992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5"/>
          <p:cNvSpPr txBox="1">
            <a:spLocks noGrp="1"/>
          </p:cNvSpPr>
          <p:nvPr>
            <p:ph type="title"/>
          </p:nvPr>
        </p:nvSpPr>
        <p:spPr>
          <a:xfrm>
            <a:off x="608480" y="898167"/>
            <a:ext cx="111039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66"/>
              <a:buFont typeface="Lato"/>
              <a:buNone/>
            </a:pPr>
            <a:br>
              <a:rPr lang="pt-BR" sz="2666"/>
            </a:br>
            <a:endParaRPr sz="2666"/>
          </a:p>
        </p:txBody>
      </p:sp>
      <p:pic>
        <p:nvPicPr>
          <p:cNvPr id="498" name="Google Shape;498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8188" y="2426177"/>
            <a:ext cx="2079791" cy="242317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478;p43">
            <a:extLst>
              <a:ext uri="{FF2B5EF4-FFF2-40B4-BE49-F238E27FC236}">
                <a16:creationId xmlns:a16="http://schemas.microsoft.com/office/drawing/2014/main" id="{C40F20A7-45F7-7B74-545F-7620E2C8A44F}"/>
              </a:ext>
            </a:extLst>
          </p:cNvPr>
          <p:cNvSpPr txBox="1"/>
          <p:nvPr/>
        </p:nvSpPr>
        <p:spPr>
          <a:xfrm>
            <a:off x="567637" y="1184989"/>
            <a:ext cx="11154602" cy="483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113438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9.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ENCONTRE E PINTE AS PALAVRAS EM QUE A LETRA </a:t>
            </a:r>
            <a:r>
              <a:rPr lang="pt-BR" sz="2600" b="1" i="0" u="none" strike="noStrike" cap="none" dirty="0" err="1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APARECE.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" name="Google Shape;495;p45">
            <a:extLst>
              <a:ext uri="{FF2B5EF4-FFF2-40B4-BE49-F238E27FC236}">
                <a16:creationId xmlns:a16="http://schemas.microsoft.com/office/drawing/2014/main" id="{81C8DB6E-D63E-88FB-C324-A7C4CB8167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580683"/>
              </p:ext>
            </p:extLst>
          </p:nvPr>
        </p:nvGraphicFramePr>
        <p:xfrm>
          <a:off x="4883087" y="2474387"/>
          <a:ext cx="6629075" cy="3296450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{CCE80903-6710-4A79-9C13-4B981DE1B56F}</a:tableStyleId>
              </a:tblPr>
              <a:tblGrid>
                <a:gridCol w="1823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7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7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6775">
                <a:tc>
                  <a:txBody>
                    <a:bodyPr/>
                    <a:lstStyle/>
                    <a:p>
                      <a:pPr marL="55880" marR="3793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MILHO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CANECA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RIO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RUA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PIPOCA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PÉ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ILHA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COMIDA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1327" marR="353907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XÍCARA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57292" marR="36830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</a:rPr>
                        <a:t>INGRESSO</a:t>
                      </a:r>
                      <a:endParaRPr sz="2666" b="0" u="none" strike="noStrike" cap="none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363220" marR="29632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67"/>
                        <a:buFont typeface="Arial"/>
                        <a:buNone/>
                      </a:pPr>
                      <a:r>
                        <a:rPr lang="pt-BR" sz="2666" b="0" u="none" strike="noStrike" cap="none" dirty="0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JABUTI</a:t>
                      </a:r>
                      <a:endParaRPr sz="2666" b="0" u="none" strike="noStrike" cap="none" dirty="0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6" name="Agrupar 5">
            <a:extLst>
              <a:ext uri="{FF2B5EF4-FFF2-40B4-BE49-F238E27FC236}">
                <a16:creationId xmlns:a16="http://schemas.microsoft.com/office/drawing/2014/main" id="{B7B8F143-A55C-9E7E-B19D-C1345D0C3F32}"/>
              </a:ext>
            </a:extLst>
          </p:cNvPr>
          <p:cNvGrpSpPr/>
          <p:nvPr/>
        </p:nvGrpSpPr>
        <p:grpSpPr>
          <a:xfrm>
            <a:off x="4688260" y="2137264"/>
            <a:ext cx="6795395" cy="3941888"/>
            <a:chOff x="4688260" y="2137264"/>
            <a:chExt cx="6795395" cy="3941888"/>
          </a:xfrm>
        </p:grpSpPr>
        <p:sp>
          <p:nvSpPr>
            <p:cNvPr id="7" name="Google Shape;491;p45">
              <a:extLst>
                <a:ext uri="{FF2B5EF4-FFF2-40B4-BE49-F238E27FC236}">
                  <a16:creationId xmlns:a16="http://schemas.microsoft.com/office/drawing/2014/main" id="{F011D2AF-1948-1492-2D2A-B8F9D9BD7087}"/>
                </a:ext>
              </a:extLst>
            </p:cNvPr>
            <p:cNvSpPr/>
            <p:nvPr/>
          </p:nvSpPr>
          <p:spPr>
            <a:xfrm>
              <a:off x="4688260" y="5989996"/>
              <a:ext cx="6766560" cy="89156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492;p45">
              <a:extLst>
                <a:ext uri="{FF2B5EF4-FFF2-40B4-BE49-F238E27FC236}">
                  <a16:creationId xmlns:a16="http://schemas.microsoft.com/office/drawing/2014/main" id="{6EBDE4DC-A997-A670-041D-5E408E4E98DD}"/>
                </a:ext>
              </a:extLst>
            </p:cNvPr>
            <p:cNvSpPr/>
            <p:nvPr/>
          </p:nvSpPr>
          <p:spPr>
            <a:xfrm>
              <a:off x="4743909" y="2137264"/>
              <a:ext cx="6681978" cy="102071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493;p45">
              <a:extLst>
                <a:ext uri="{FF2B5EF4-FFF2-40B4-BE49-F238E27FC236}">
                  <a16:creationId xmlns:a16="http://schemas.microsoft.com/office/drawing/2014/main" id="{898626E5-EAA7-C410-1708-690140A2A455}"/>
                </a:ext>
              </a:extLst>
            </p:cNvPr>
            <p:cNvSpPr/>
            <p:nvPr/>
          </p:nvSpPr>
          <p:spPr>
            <a:xfrm rot="5400000" flipH="1">
              <a:off x="2892341" y="4036189"/>
              <a:ext cx="3824986" cy="60992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Google Shape;496;p45">
              <a:extLst>
                <a:ext uri="{FF2B5EF4-FFF2-40B4-BE49-F238E27FC236}">
                  <a16:creationId xmlns:a16="http://schemas.microsoft.com/office/drawing/2014/main" id="{436FFE71-9B7C-7671-F04C-27A930D044CF}"/>
                </a:ext>
              </a:extLst>
            </p:cNvPr>
            <p:cNvSpPr/>
            <p:nvPr/>
          </p:nvSpPr>
          <p:spPr>
            <a:xfrm rot="5400000" flipH="1">
              <a:off x="9540666" y="4121790"/>
              <a:ext cx="3824986" cy="60992"/>
            </a:xfrm>
            <a:custGeom>
              <a:avLst/>
              <a:gdLst/>
              <a:ahLst/>
              <a:cxnLst/>
              <a:rect l="l" t="t" r="r" b="b"/>
              <a:pathLst>
                <a:path w="3759200" h="71755" extrusionOk="0">
                  <a:moveTo>
                    <a:pt x="0" y="35753"/>
                  </a:moveTo>
                  <a:lnTo>
                    <a:pt x="36754" y="11917"/>
                  </a:lnTo>
                  <a:lnTo>
                    <a:pt x="81024" y="0"/>
                  </a:lnTo>
                  <a:lnTo>
                    <a:pt x="127801" y="0"/>
                  </a:lnTo>
                  <a:lnTo>
                    <a:pt x="172071" y="11917"/>
                  </a:lnTo>
                  <a:lnTo>
                    <a:pt x="208826" y="35753"/>
                  </a:lnTo>
                  <a:lnTo>
                    <a:pt x="245580" y="59588"/>
                  </a:lnTo>
                  <a:lnTo>
                    <a:pt x="289851" y="71506"/>
                  </a:lnTo>
                  <a:lnTo>
                    <a:pt x="336627" y="71506"/>
                  </a:lnTo>
                  <a:lnTo>
                    <a:pt x="380897" y="59588"/>
                  </a:lnTo>
                  <a:lnTo>
                    <a:pt x="417652" y="35753"/>
                  </a:lnTo>
                  <a:lnTo>
                    <a:pt x="454406" y="11917"/>
                  </a:lnTo>
                  <a:lnTo>
                    <a:pt x="498677" y="0"/>
                  </a:lnTo>
                  <a:lnTo>
                    <a:pt x="545453" y="0"/>
                  </a:lnTo>
                  <a:lnTo>
                    <a:pt x="589723" y="11917"/>
                  </a:lnTo>
                  <a:lnTo>
                    <a:pt x="626478" y="35753"/>
                  </a:lnTo>
                  <a:lnTo>
                    <a:pt x="663232" y="59588"/>
                  </a:lnTo>
                  <a:lnTo>
                    <a:pt x="707503" y="71506"/>
                  </a:lnTo>
                  <a:lnTo>
                    <a:pt x="754279" y="71506"/>
                  </a:lnTo>
                  <a:lnTo>
                    <a:pt x="798550" y="59588"/>
                  </a:lnTo>
                  <a:lnTo>
                    <a:pt x="835304" y="35753"/>
                  </a:lnTo>
                  <a:lnTo>
                    <a:pt x="872053" y="11917"/>
                  </a:lnTo>
                  <a:lnTo>
                    <a:pt x="916323" y="0"/>
                  </a:lnTo>
                  <a:lnTo>
                    <a:pt x="963101" y="0"/>
                  </a:lnTo>
                  <a:lnTo>
                    <a:pt x="1007374" y="11917"/>
                  </a:lnTo>
                  <a:lnTo>
                    <a:pt x="1044130" y="35753"/>
                  </a:lnTo>
                  <a:lnTo>
                    <a:pt x="1080879" y="59588"/>
                  </a:lnTo>
                  <a:lnTo>
                    <a:pt x="1125149" y="71506"/>
                  </a:lnTo>
                  <a:lnTo>
                    <a:pt x="1171927" y="71506"/>
                  </a:lnTo>
                  <a:lnTo>
                    <a:pt x="1216201" y="59588"/>
                  </a:lnTo>
                  <a:lnTo>
                    <a:pt x="1252956" y="35753"/>
                  </a:lnTo>
                  <a:lnTo>
                    <a:pt x="1289705" y="11917"/>
                  </a:lnTo>
                  <a:lnTo>
                    <a:pt x="1333975" y="0"/>
                  </a:lnTo>
                  <a:lnTo>
                    <a:pt x="1380751" y="0"/>
                  </a:lnTo>
                  <a:lnTo>
                    <a:pt x="1425020" y="11917"/>
                  </a:lnTo>
                  <a:lnTo>
                    <a:pt x="1461770" y="35753"/>
                  </a:lnTo>
                  <a:lnTo>
                    <a:pt x="1498525" y="59588"/>
                  </a:lnTo>
                  <a:lnTo>
                    <a:pt x="1542798" y="71506"/>
                  </a:lnTo>
                  <a:lnTo>
                    <a:pt x="1589576" y="71506"/>
                  </a:lnTo>
                  <a:lnTo>
                    <a:pt x="1633846" y="59588"/>
                  </a:lnTo>
                  <a:lnTo>
                    <a:pt x="1670596" y="35753"/>
                  </a:lnTo>
                  <a:lnTo>
                    <a:pt x="1707351" y="11917"/>
                  </a:lnTo>
                  <a:lnTo>
                    <a:pt x="1751624" y="0"/>
                  </a:lnTo>
                  <a:lnTo>
                    <a:pt x="1798402" y="0"/>
                  </a:lnTo>
                  <a:lnTo>
                    <a:pt x="1842672" y="11917"/>
                  </a:lnTo>
                  <a:lnTo>
                    <a:pt x="1879422" y="35753"/>
                  </a:lnTo>
                  <a:lnTo>
                    <a:pt x="1916177" y="59588"/>
                  </a:lnTo>
                  <a:lnTo>
                    <a:pt x="1960450" y="71506"/>
                  </a:lnTo>
                  <a:lnTo>
                    <a:pt x="2007228" y="71506"/>
                  </a:lnTo>
                  <a:lnTo>
                    <a:pt x="2051498" y="59588"/>
                  </a:lnTo>
                  <a:lnTo>
                    <a:pt x="2088248" y="35753"/>
                  </a:lnTo>
                  <a:lnTo>
                    <a:pt x="2125002" y="11917"/>
                  </a:lnTo>
                  <a:lnTo>
                    <a:pt x="2169273" y="0"/>
                  </a:lnTo>
                  <a:lnTo>
                    <a:pt x="2216049" y="0"/>
                  </a:lnTo>
                  <a:lnTo>
                    <a:pt x="2260320" y="11917"/>
                  </a:lnTo>
                  <a:lnTo>
                    <a:pt x="2297074" y="35753"/>
                  </a:lnTo>
                  <a:lnTo>
                    <a:pt x="2333828" y="59588"/>
                  </a:lnTo>
                  <a:lnTo>
                    <a:pt x="2378099" y="71506"/>
                  </a:lnTo>
                  <a:lnTo>
                    <a:pt x="2424875" y="71506"/>
                  </a:lnTo>
                  <a:lnTo>
                    <a:pt x="2469146" y="59588"/>
                  </a:lnTo>
                  <a:lnTo>
                    <a:pt x="2505900" y="35753"/>
                  </a:lnTo>
                  <a:lnTo>
                    <a:pt x="2542654" y="11917"/>
                  </a:lnTo>
                  <a:lnTo>
                    <a:pt x="2586925" y="0"/>
                  </a:lnTo>
                  <a:lnTo>
                    <a:pt x="2633701" y="0"/>
                  </a:lnTo>
                  <a:lnTo>
                    <a:pt x="2677972" y="11917"/>
                  </a:lnTo>
                  <a:lnTo>
                    <a:pt x="2714726" y="35753"/>
                  </a:lnTo>
                  <a:lnTo>
                    <a:pt x="2751480" y="59588"/>
                  </a:lnTo>
                  <a:lnTo>
                    <a:pt x="2795751" y="71506"/>
                  </a:lnTo>
                  <a:lnTo>
                    <a:pt x="2842527" y="71506"/>
                  </a:lnTo>
                  <a:lnTo>
                    <a:pt x="2886798" y="59588"/>
                  </a:lnTo>
                  <a:lnTo>
                    <a:pt x="2923552" y="35753"/>
                  </a:lnTo>
                  <a:lnTo>
                    <a:pt x="2960307" y="11917"/>
                  </a:lnTo>
                  <a:lnTo>
                    <a:pt x="3004577" y="0"/>
                  </a:lnTo>
                  <a:lnTo>
                    <a:pt x="3051353" y="0"/>
                  </a:lnTo>
                  <a:lnTo>
                    <a:pt x="3095624" y="11917"/>
                  </a:lnTo>
                  <a:lnTo>
                    <a:pt x="3132378" y="35753"/>
                  </a:lnTo>
                  <a:lnTo>
                    <a:pt x="3169133" y="59588"/>
                  </a:lnTo>
                  <a:lnTo>
                    <a:pt x="3213403" y="71506"/>
                  </a:lnTo>
                  <a:lnTo>
                    <a:pt x="3260179" y="71506"/>
                  </a:lnTo>
                  <a:lnTo>
                    <a:pt x="3304450" y="59588"/>
                  </a:lnTo>
                  <a:lnTo>
                    <a:pt x="3341204" y="35753"/>
                  </a:lnTo>
                  <a:lnTo>
                    <a:pt x="3377959" y="11917"/>
                  </a:lnTo>
                  <a:lnTo>
                    <a:pt x="3422229" y="0"/>
                  </a:lnTo>
                  <a:lnTo>
                    <a:pt x="3469006" y="0"/>
                  </a:lnTo>
                  <a:lnTo>
                    <a:pt x="3513276" y="11917"/>
                  </a:lnTo>
                  <a:lnTo>
                    <a:pt x="3550030" y="35753"/>
                  </a:lnTo>
                  <a:lnTo>
                    <a:pt x="3586780" y="59588"/>
                  </a:lnTo>
                  <a:lnTo>
                    <a:pt x="3631050" y="71506"/>
                  </a:lnTo>
                  <a:lnTo>
                    <a:pt x="3677828" y="71506"/>
                  </a:lnTo>
                  <a:lnTo>
                    <a:pt x="3722101" y="59588"/>
                  </a:lnTo>
                  <a:lnTo>
                    <a:pt x="3758857" y="35753"/>
                  </a:lnTo>
                </a:path>
              </a:pathLst>
            </a:custGeom>
            <a:noFill/>
            <a:ln w="35850" cap="flat" cmpd="sng">
              <a:solidFill>
                <a:srgbClr val="EC883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6"/>
                <a:buFont typeface="Arial"/>
                <a:buNone/>
              </a:pPr>
              <a:endParaRPr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" name="CaixaDeTexto 3">
            <a:extLst>
              <a:ext uri="{FF2B5EF4-FFF2-40B4-BE49-F238E27FC236}">
                <a16:creationId xmlns:a16="http://schemas.microsoft.com/office/drawing/2014/main" id="{98A8B4E6-F217-077E-3D43-8FF2899D9AAB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46"/>
          <p:cNvSpPr txBox="1"/>
          <p:nvPr/>
        </p:nvSpPr>
        <p:spPr>
          <a:xfrm>
            <a:off x="572957" y="1123613"/>
            <a:ext cx="11043600" cy="1723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PESQUISE NO TEXTO OS INGREDIENTES USADOS PARA FAZER A PIPOCA E ESCREVA-OS ABAIXO. DEPOIS, CONTE QUANTOS INGREDIENTES VOCÊ ESCREVEU E REPRESENTE O NUMERAL NO CÍRCULO.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8" name="Google Shape;508;p46"/>
          <p:cNvSpPr txBox="1"/>
          <p:nvPr/>
        </p:nvSpPr>
        <p:spPr>
          <a:xfrm>
            <a:off x="677916" y="3281304"/>
            <a:ext cx="7665600" cy="213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</a:t>
            </a:r>
            <a:endParaRPr sz="1866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</a:t>
            </a:r>
            <a:br>
              <a:rPr lang="pt-BR" sz="1866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</a:t>
            </a:r>
            <a:endParaRPr sz="1866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</a:t>
            </a:r>
            <a:endParaRPr sz="1866" dirty="0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C504D650-7B91-25B4-C1FA-2464B6F835BF}"/>
              </a:ext>
            </a:extLst>
          </p:cNvPr>
          <p:cNvGrpSpPr/>
          <p:nvPr/>
        </p:nvGrpSpPr>
        <p:grpSpPr>
          <a:xfrm>
            <a:off x="9019826" y="505884"/>
            <a:ext cx="2659795" cy="415517"/>
            <a:chOff x="289560" y="3851596"/>
            <a:chExt cx="2659795" cy="415517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A06C8C95-7FBB-4CB1-FE98-F854FB5D4270}"/>
                </a:ext>
              </a:extLst>
            </p:cNvPr>
            <p:cNvSpPr txBox="1"/>
            <p:nvPr/>
          </p:nvSpPr>
          <p:spPr>
            <a:xfrm>
              <a:off x="532705" y="3910261"/>
              <a:ext cx="2416650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6C92F814-F91F-F162-5674-F7B20EA4A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89560" y="3851596"/>
              <a:ext cx="558800" cy="415517"/>
            </a:xfrm>
            <a:prstGeom prst="rect">
              <a:avLst/>
            </a:prstGeom>
          </p:spPr>
        </p:pic>
      </p:grpSp>
      <p:sp>
        <p:nvSpPr>
          <p:cNvPr id="5" name="Google Shape;519;p5">
            <a:extLst>
              <a:ext uri="{FF2B5EF4-FFF2-40B4-BE49-F238E27FC236}">
                <a16:creationId xmlns:a16="http://schemas.microsoft.com/office/drawing/2014/main" id="{3374C9CB-1170-525F-8A47-C68AC022B593}"/>
              </a:ext>
            </a:extLst>
          </p:cNvPr>
          <p:cNvSpPr/>
          <p:nvPr/>
        </p:nvSpPr>
        <p:spPr>
          <a:xfrm>
            <a:off x="9363198" y="3391883"/>
            <a:ext cx="1683900" cy="16440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199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5"/>
          <p:cNvSpPr txBox="1"/>
          <p:nvPr/>
        </p:nvSpPr>
        <p:spPr>
          <a:xfrm>
            <a:off x="572957" y="3125143"/>
            <a:ext cx="56973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66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MILHO, AÇÚCAR, ÓLEO E ÁGUA.</a:t>
            </a:r>
            <a:endParaRPr sz="1866" dirty="0"/>
          </a:p>
        </p:txBody>
      </p:sp>
      <p:sp>
        <p:nvSpPr>
          <p:cNvPr id="519" name="Google Shape;519;p5"/>
          <p:cNvSpPr/>
          <p:nvPr/>
        </p:nvSpPr>
        <p:spPr>
          <a:xfrm>
            <a:off x="9363198" y="3391883"/>
            <a:ext cx="1683900" cy="16440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3199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3199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1E5CF175-5EF4-66F5-F47F-50C7F5BD98D7}"/>
              </a:ext>
            </a:extLst>
          </p:cNvPr>
          <p:cNvGrpSpPr/>
          <p:nvPr/>
        </p:nvGrpSpPr>
        <p:grpSpPr>
          <a:xfrm>
            <a:off x="6703403" y="516468"/>
            <a:ext cx="2659795" cy="415517"/>
            <a:chOff x="289560" y="3851596"/>
            <a:chExt cx="2659795" cy="415517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33521C1D-CA80-EAC5-7A15-762F55FA64F1}"/>
                </a:ext>
              </a:extLst>
            </p:cNvPr>
            <p:cNvSpPr txBox="1"/>
            <p:nvPr/>
          </p:nvSpPr>
          <p:spPr>
            <a:xfrm>
              <a:off x="532705" y="3910261"/>
              <a:ext cx="2416650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37178E7D-DC81-54C5-84FC-14E369FFB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89560" y="3851596"/>
              <a:ext cx="558800" cy="415517"/>
            </a:xfrm>
            <a:prstGeom prst="rect">
              <a:avLst/>
            </a:prstGeom>
          </p:spPr>
        </p:pic>
      </p:grpSp>
      <p:sp>
        <p:nvSpPr>
          <p:cNvPr id="6" name="Google Shape;506;p46">
            <a:extLst>
              <a:ext uri="{FF2B5EF4-FFF2-40B4-BE49-F238E27FC236}">
                <a16:creationId xmlns:a16="http://schemas.microsoft.com/office/drawing/2014/main" id="{71DEEB82-8480-FA69-712A-5482E5693055}"/>
              </a:ext>
            </a:extLst>
          </p:cNvPr>
          <p:cNvSpPr txBox="1"/>
          <p:nvPr/>
        </p:nvSpPr>
        <p:spPr>
          <a:xfrm>
            <a:off x="572957" y="1123613"/>
            <a:ext cx="11043600" cy="1723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PESQUISE NO TEXTO OS INGREDIENTES USADOS PARA FAZER A PIPOCA E ESCREVA-OS ABAIXO. DEPOIS, CONTE QUANTOS INGREDIENTES VOCÊ ESCREVEU E REPRESENTE O NUMERAL NO CÍRCULO.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CE2685B-D7FC-78EF-FBB6-1C1A2B0E6727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48"/>
          <p:cNvSpPr txBox="1"/>
          <p:nvPr/>
        </p:nvSpPr>
        <p:spPr>
          <a:xfrm>
            <a:off x="574927" y="1156457"/>
            <a:ext cx="11301767" cy="9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11.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 RECEITA É DE PIPOCA DOCE. ESCREVA O NOME DO INGREDIENTE QUE VAI DEIXAR A PIPOCA COM ESSE SABOR. 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8"/>
          <p:cNvSpPr txBox="1"/>
          <p:nvPr/>
        </p:nvSpPr>
        <p:spPr>
          <a:xfrm>
            <a:off x="4151585" y="4100521"/>
            <a:ext cx="64731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</a:t>
            </a:r>
            <a:endParaRPr sz="1866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9991CA86-5DF1-036B-C323-9173FB76F15A}"/>
              </a:ext>
            </a:extLst>
          </p:cNvPr>
          <p:cNvGrpSpPr/>
          <p:nvPr/>
        </p:nvGrpSpPr>
        <p:grpSpPr>
          <a:xfrm>
            <a:off x="9190619" y="482260"/>
            <a:ext cx="2484466" cy="381348"/>
            <a:chOff x="386196" y="3083838"/>
            <a:chExt cx="2484466" cy="381348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2EEBBEBC-23DF-7075-7A91-068FB0AE3656}"/>
                </a:ext>
              </a:extLst>
            </p:cNvPr>
            <p:cNvSpPr txBox="1"/>
            <p:nvPr/>
          </p:nvSpPr>
          <p:spPr>
            <a:xfrm>
              <a:off x="480005" y="3162231"/>
              <a:ext cx="2390657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79A84539-4C96-EBA3-5744-2247A320F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  <p:pic>
        <p:nvPicPr>
          <p:cNvPr id="6" name="Google Shape;535;p10">
            <a:extLst>
              <a:ext uri="{FF2B5EF4-FFF2-40B4-BE49-F238E27FC236}">
                <a16:creationId xmlns:a16="http://schemas.microsoft.com/office/drawing/2014/main" id="{60D030B9-E403-8B6D-8F47-F4D7B1489C20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3033" y="2900050"/>
            <a:ext cx="4151585" cy="2811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Google Shape;53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033" y="2900050"/>
            <a:ext cx="4151585" cy="2811341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10"/>
          <p:cNvSpPr txBox="1"/>
          <p:nvPr/>
        </p:nvSpPr>
        <p:spPr>
          <a:xfrm>
            <a:off x="4267309" y="3938468"/>
            <a:ext cx="18276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66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AÇÚCAR.</a:t>
            </a:r>
            <a:endParaRPr sz="1866"/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50B1FD7F-D8DD-539A-0795-CB2E8FEBAF46}"/>
              </a:ext>
            </a:extLst>
          </p:cNvPr>
          <p:cNvGrpSpPr/>
          <p:nvPr/>
        </p:nvGrpSpPr>
        <p:grpSpPr>
          <a:xfrm>
            <a:off x="6982641" y="483733"/>
            <a:ext cx="2484466" cy="381348"/>
            <a:chOff x="386196" y="3083838"/>
            <a:chExt cx="2484466" cy="381348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ABF35E8C-2787-B417-36A2-C7254636BBBE}"/>
                </a:ext>
              </a:extLst>
            </p:cNvPr>
            <p:cNvSpPr txBox="1"/>
            <p:nvPr/>
          </p:nvSpPr>
          <p:spPr>
            <a:xfrm>
              <a:off x="480005" y="3162231"/>
              <a:ext cx="2390657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B1CF40A8-962A-83E9-96E8-67193FE3F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  <p:sp>
        <p:nvSpPr>
          <p:cNvPr id="6" name="Google Shape;527;p48">
            <a:extLst>
              <a:ext uri="{FF2B5EF4-FFF2-40B4-BE49-F238E27FC236}">
                <a16:creationId xmlns:a16="http://schemas.microsoft.com/office/drawing/2014/main" id="{814B6CA5-1CF7-C0AC-A101-1AA147B53717}"/>
              </a:ext>
            </a:extLst>
          </p:cNvPr>
          <p:cNvSpPr txBox="1"/>
          <p:nvPr/>
        </p:nvSpPr>
        <p:spPr>
          <a:xfrm>
            <a:off x="574927" y="1156457"/>
            <a:ext cx="11301767" cy="9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11.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 RECEITA É DE PIPOCA DOCE. ESCREVA O NOME DO INGREDIENTE QUE VAI DEIXAR A PIPOCA COM ESSE SABOR. 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1D5ED318-1F01-A89F-2DCA-97427A72F1AC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056" y="3256007"/>
            <a:ext cx="2877620" cy="1675665"/>
          </a:xfrm>
          <a:prstGeom prst="rect">
            <a:avLst/>
          </a:prstGeom>
          <a:noFill/>
          <a:ln>
            <a:noFill/>
          </a:ln>
        </p:spPr>
      </p:pic>
      <p:sp>
        <p:nvSpPr>
          <p:cNvPr id="547" name="Google Shape;547;p50"/>
          <p:cNvSpPr txBox="1"/>
          <p:nvPr/>
        </p:nvSpPr>
        <p:spPr>
          <a:xfrm>
            <a:off x="574854" y="1145746"/>
            <a:ext cx="10884271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110898" lvl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12.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 PROFESSOR VAI DITAR AS LETRAS DO NOME DA IMAGEM ABAIXO E VOCÊ ESCREVERÁ UMA LETRA EM CADA QUADRINHO.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48" name="Google Shape;548;p50"/>
          <p:cNvGraphicFramePr/>
          <p:nvPr/>
        </p:nvGraphicFramePr>
        <p:xfrm>
          <a:off x="3443087" y="4119103"/>
          <a:ext cx="8126400" cy="683400"/>
        </p:xfrm>
        <a:graphic>
          <a:graphicData uri="http://schemas.openxmlformats.org/drawingml/2006/table">
            <a:tbl>
              <a:tblPr>
                <a:solidFill>
                  <a:schemeClr val="lt1"/>
                </a:solidFill>
                <a:tableStyleId>{11281766-0D0A-4D25-BF56-18DA1B5858BB}</a:tableStyleId>
              </a:tblPr>
              <a:tblGrid>
                <a:gridCol w="135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83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66" u="none" strike="noStrike" cap="none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66" u="none" strike="noStrike" cap="none"/>
                        <a:t> </a:t>
                      </a:r>
                      <a:endParaRPr sz="1866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66" u="none" strike="noStrike" cap="none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66" u="none" strike="noStrike" cap="none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66" u="none" strike="noStrike" cap="none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66" u="none" strike="noStrike" cap="none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" name="Agrupar 1">
            <a:extLst>
              <a:ext uri="{FF2B5EF4-FFF2-40B4-BE49-F238E27FC236}">
                <a16:creationId xmlns:a16="http://schemas.microsoft.com/office/drawing/2014/main" id="{4FE68784-5FA2-0155-E2FB-5DA4EB2853E5}"/>
              </a:ext>
            </a:extLst>
          </p:cNvPr>
          <p:cNvGrpSpPr/>
          <p:nvPr/>
        </p:nvGrpSpPr>
        <p:grpSpPr>
          <a:xfrm>
            <a:off x="9404125" y="490445"/>
            <a:ext cx="2275724" cy="381348"/>
            <a:chOff x="386196" y="3083838"/>
            <a:chExt cx="2275724" cy="381348"/>
          </a:xfrm>
        </p:grpSpPr>
        <p:sp>
          <p:nvSpPr>
            <p:cNvPr id="3" name="CaixaDeTexto 7">
              <a:extLst>
                <a:ext uri="{FF2B5EF4-FFF2-40B4-BE49-F238E27FC236}">
                  <a16:creationId xmlns:a16="http://schemas.microsoft.com/office/drawing/2014/main" id="{5104B5E1-F931-7365-24F0-D926949F3F3D}"/>
                </a:ext>
              </a:extLst>
            </p:cNvPr>
            <p:cNvSpPr txBox="1"/>
            <p:nvPr/>
          </p:nvSpPr>
          <p:spPr>
            <a:xfrm>
              <a:off x="480006" y="3162231"/>
              <a:ext cx="218191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ANTECIPE A ESCRITA</a:t>
              </a:r>
            </a:p>
          </p:txBody>
        </p:sp>
        <p:pic>
          <p:nvPicPr>
            <p:cNvPr id="4" name="Gráfico 3">
              <a:extLst>
                <a:ext uri="{FF2B5EF4-FFF2-40B4-BE49-F238E27FC236}">
                  <a16:creationId xmlns:a16="http://schemas.microsoft.com/office/drawing/2014/main" id="{FFEF7829-8AD4-2694-6D88-2DFCED511B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5" name="Google Shape;55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056" y="3256007"/>
            <a:ext cx="2877620" cy="167566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7" name="Google Shape;557;p14"/>
          <p:cNvGraphicFramePr/>
          <p:nvPr>
            <p:extLst>
              <p:ext uri="{D42A27DB-BD31-4B8C-83A1-F6EECF244321}">
                <p14:modId xmlns:p14="http://schemas.microsoft.com/office/powerpoint/2010/main" val="3762266476"/>
              </p:ext>
            </p:extLst>
          </p:nvPr>
        </p:nvGraphicFramePr>
        <p:xfrm>
          <a:off x="3443087" y="4119103"/>
          <a:ext cx="8126400" cy="1015903"/>
        </p:xfrm>
        <a:graphic>
          <a:graphicData uri="http://schemas.openxmlformats.org/drawingml/2006/table">
            <a:tbl>
              <a:tblPr>
                <a:solidFill>
                  <a:schemeClr val="lt1"/>
                </a:solidFill>
                <a:tableStyleId>{11281766-0D0A-4D25-BF56-18DA1B5858BB}</a:tableStyleId>
              </a:tblPr>
              <a:tblGrid>
                <a:gridCol w="135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4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83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b="0" u="none" strike="noStrike" cap="none" dirty="0" err="1"/>
                        <a:t>P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u="none" strike="noStrike" cap="none" dirty="0"/>
                        <a:t>A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u="none" strike="noStrike" cap="none" dirty="0"/>
                        <a:t>N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u="none" strike="noStrike" cap="none" dirty="0"/>
                        <a:t>E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u="none" strike="noStrike" cap="none" dirty="0"/>
                        <a:t>L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5866" u="none" strike="noStrike" cap="none" dirty="0"/>
                        <a:t>A</a:t>
                      </a:r>
                      <a:endParaRPr sz="1866" dirty="0"/>
                    </a:p>
                  </a:txBody>
                  <a:tcPr marL="121900" marR="121900" marT="60975" marB="60975">
                    <a:lnL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69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Google Shape;547;p50">
            <a:extLst>
              <a:ext uri="{FF2B5EF4-FFF2-40B4-BE49-F238E27FC236}">
                <a16:creationId xmlns:a16="http://schemas.microsoft.com/office/drawing/2014/main" id="{62491E38-CB38-6BAA-B348-8152F55506A3}"/>
              </a:ext>
            </a:extLst>
          </p:cNvPr>
          <p:cNvSpPr txBox="1"/>
          <p:nvPr/>
        </p:nvSpPr>
        <p:spPr>
          <a:xfrm>
            <a:off x="574854" y="1145749"/>
            <a:ext cx="10884271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110898" lvl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12.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 PROFESSOR VAI DITAR AS LETRAS DO NOME DA IMAGEM ABAIXO E VOCÊ ESCREVERÁ UMA LETRA EM CADA QUADRINHO.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" name="Agrupar 3">
            <a:extLst>
              <a:ext uri="{FF2B5EF4-FFF2-40B4-BE49-F238E27FC236}">
                <a16:creationId xmlns:a16="http://schemas.microsoft.com/office/drawing/2014/main" id="{5E244E5F-2FB8-A6F2-617B-D00A9E00F229}"/>
              </a:ext>
            </a:extLst>
          </p:cNvPr>
          <p:cNvGrpSpPr/>
          <p:nvPr/>
        </p:nvGrpSpPr>
        <p:grpSpPr>
          <a:xfrm>
            <a:off x="7101280" y="484947"/>
            <a:ext cx="2275724" cy="381348"/>
            <a:chOff x="386196" y="3083838"/>
            <a:chExt cx="2275724" cy="381348"/>
          </a:xfrm>
        </p:grpSpPr>
        <p:sp>
          <p:nvSpPr>
            <p:cNvPr id="5" name="CaixaDeTexto 7">
              <a:extLst>
                <a:ext uri="{FF2B5EF4-FFF2-40B4-BE49-F238E27FC236}">
                  <a16:creationId xmlns:a16="http://schemas.microsoft.com/office/drawing/2014/main" id="{C4A2C2CA-A15B-AA09-194B-4E04992158F6}"/>
                </a:ext>
              </a:extLst>
            </p:cNvPr>
            <p:cNvSpPr txBox="1"/>
            <p:nvPr/>
          </p:nvSpPr>
          <p:spPr>
            <a:xfrm>
              <a:off x="480006" y="3162231"/>
              <a:ext cx="218191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ANTECIPE A ESCRITA</a:t>
              </a:r>
            </a:p>
          </p:txBody>
        </p:sp>
        <p:pic>
          <p:nvPicPr>
            <p:cNvPr id="6" name="Gráfico 5">
              <a:extLst>
                <a:ext uri="{FF2B5EF4-FFF2-40B4-BE49-F238E27FC236}">
                  <a16:creationId xmlns:a16="http://schemas.microsoft.com/office/drawing/2014/main" id="{3256133A-AA43-EE35-87AD-6F995CF7E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D2A57F1C-9DEC-B51F-49EE-380A3AA57271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" name="Google Shape;563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0349" y="2899564"/>
            <a:ext cx="1033627" cy="20698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8562" y="3597697"/>
            <a:ext cx="1665076" cy="1407176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52"/>
          <p:cNvSpPr/>
          <p:nvPr/>
        </p:nvSpPr>
        <p:spPr>
          <a:xfrm>
            <a:off x="2058395" y="3390093"/>
            <a:ext cx="1718400" cy="1577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chemeClr val="accent1"/>
          </a:solidFill>
          <a:ln w="33850" cap="flat" cmpd="sng">
            <a:solidFill>
              <a:srgbClr val="3061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6" name="Google Shape;566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265088" y="3248656"/>
            <a:ext cx="1383638" cy="1718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Google Shape;567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81789" y="3419284"/>
            <a:ext cx="1345288" cy="1547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76405" y="3210596"/>
            <a:ext cx="1241485" cy="1794201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52"/>
          <p:cNvSpPr txBox="1"/>
          <p:nvPr/>
        </p:nvSpPr>
        <p:spPr>
          <a:xfrm>
            <a:off x="561182" y="1150081"/>
            <a:ext cx="110391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13.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CIRCULE AS FIGURAS QUE INICIAM COM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 RISQUE AS QUE INICIAM COM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563;p52">
            <a:extLst>
              <a:ext uri="{FF2B5EF4-FFF2-40B4-BE49-F238E27FC236}">
                <a16:creationId xmlns:a16="http://schemas.microsoft.com/office/drawing/2014/main" id="{C4CB87D8-C100-92BD-45F1-7609A2665AB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0349" y="2899564"/>
            <a:ext cx="1033627" cy="20698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564;p52">
            <a:extLst>
              <a:ext uri="{FF2B5EF4-FFF2-40B4-BE49-F238E27FC236}">
                <a16:creationId xmlns:a16="http://schemas.microsoft.com/office/drawing/2014/main" id="{8E3C0CD8-CBF4-7D90-C470-63AA54705CD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8562" y="3597697"/>
            <a:ext cx="1665076" cy="14071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565;p52">
            <a:extLst>
              <a:ext uri="{FF2B5EF4-FFF2-40B4-BE49-F238E27FC236}">
                <a16:creationId xmlns:a16="http://schemas.microsoft.com/office/drawing/2014/main" id="{97580035-BD32-F02C-08B1-058FBD9BBDC3}"/>
              </a:ext>
            </a:extLst>
          </p:cNvPr>
          <p:cNvSpPr/>
          <p:nvPr/>
        </p:nvSpPr>
        <p:spPr>
          <a:xfrm>
            <a:off x="2058395" y="3390093"/>
            <a:ext cx="1718400" cy="1577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chemeClr val="accent1"/>
          </a:solidFill>
          <a:ln w="33850" cap="flat" cmpd="sng">
            <a:solidFill>
              <a:srgbClr val="3061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566;p52">
            <a:extLst>
              <a:ext uri="{FF2B5EF4-FFF2-40B4-BE49-F238E27FC236}">
                <a16:creationId xmlns:a16="http://schemas.microsoft.com/office/drawing/2014/main" id="{BE0757E3-1547-D6DD-C773-4463F215958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265088" y="3248656"/>
            <a:ext cx="1383638" cy="1718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567;p52">
            <a:extLst>
              <a:ext uri="{FF2B5EF4-FFF2-40B4-BE49-F238E27FC236}">
                <a16:creationId xmlns:a16="http://schemas.microsoft.com/office/drawing/2014/main" id="{6412007F-0294-F3A0-21E9-C58781D9F034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81789" y="3419284"/>
            <a:ext cx="1345288" cy="1547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68;p52">
            <a:extLst>
              <a:ext uri="{FF2B5EF4-FFF2-40B4-BE49-F238E27FC236}">
                <a16:creationId xmlns:a16="http://schemas.microsoft.com/office/drawing/2014/main" id="{82CBBA9B-6E8E-1A35-8565-17ACB6E82B3E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76405" y="3210596"/>
            <a:ext cx="1241485" cy="179420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569;p52">
            <a:extLst>
              <a:ext uri="{FF2B5EF4-FFF2-40B4-BE49-F238E27FC236}">
                <a16:creationId xmlns:a16="http://schemas.microsoft.com/office/drawing/2014/main" id="{1B05DDEE-F52F-33C0-7133-31775A0BFEA3}"/>
              </a:ext>
            </a:extLst>
          </p:cNvPr>
          <p:cNvSpPr txBox="1"/>
          <p:nvPr/>
        </p:nvSpPr>
        <p:spPr>
          <a:xfrm>
            <a:off x="561182" y="1150083"/>
            <a:ext cx="11039100" cy="923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60925" rIns="121875" bIns="60925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66"/>
            </a:pPr>
            <a:r>
              <a:rPr lang="pt-BR" sz="2600" b="1" i="0" u="none" strike="noStrike" cap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13.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CIRCULE AS FIGURAS QUE INICIAM COM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 RISQUE AS QUE INICIAM COM A LETRA </a:t>
            </a:r>
            <a:r>
              <a:rPr lang="pt-BR" sz="26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pt-BR" sz="26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/>
          <p:nvPr/>
        </p:nvSpPr>
        <p:spPr>
          <a:xfrm>
            <a:off x="633593" y="2809301"/>
            <a:ext cx="1218900" cy="26340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/>
          <p:nvPr/>
        </p:nvSpPr>
        <p:spPr>
          <a:xfrm>
            <a:off x="4209457" y="2953269"/>
            <a:ext cx="1671000" cy="26340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3"/>
          <p:cNvSpPr/>
          <p:nvPr/>
        </p:nvSpPr>
        <p:spPr>
          <a:xfrm>
            <a:off x="8246016" y="2952211"/>
            <a:ext cx="1477800" cy="2551200"/>
          </a:xfrm>
          <a:prstGeom prst="ellipse">
            <a:avLst/>
          </a:prstGeom>
          <a:noFill/>
          <a:ln w="3385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60925" rIns="121875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66"/>
              <a:buFont typeface="Arial"/>
              <a:buNone/>
            </a:pPr>
            <a:endParaRPr sz="1866" b="0" i="0" u="none" strike="noStrike" cap="non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85" name="Google Shape;585;p53"/>
          <p:cNvCxnSpPr/>
          <p:nvPr/>
        </p:nvCxnSpPr>
        <p:spPr>
          <a:xfrm>
            <a:off x="2172766" y="3037121"/>
            <a:ext cx="1593900" cy="2634000"/>
          </a:xfrm>
          <a:prstGeom prst="straightConnector1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86" name="Google Shape;586;p53"/>
          <p:cNvCxnSpPr/>
          <p:nvPr/>
        </p:nvCxnSpPr>
        <p:spPr>
          <a:xfrm>
            <a:off x="6068109" y="2869552"/>
            <a:ext cx="1593900" cy="2634000"/>
          </a:xfrm>
          <a:prstGeom prst="straightConnector1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87" name="Google Shape;587;p53"/>
          <p:cNvCxnSpPr/>
          <p:nvPr/>
        </p:nvCxnSpPr>
        <p:spPr>
          <a:xfrm>
            <a:off x="9840377" y="2629673"/>
            <a:ext cx="1593900" cy="2634000"/>
          </a:xfrm>
          <a:prstGeom prst="straightConnector1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D795EE3C-16E8-7465-FC0A-9A905947FA60}"/>
              </a:ext>
            </a:extLst>
          </p:cNvPr>
          <p:cNvSpPr txBox="1"/>
          <p:nvPr/>
        </p:nvSpPr>
        <p:spPr>
          <a:xfrm>
            <a:off x="9450304" y="451914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g29bff5210c6_0_222"/>
          <p:cNvSpPr txBox="1">
            <a:spLocks noGrp="1"/>
          </p:cNvSpPr>
          <p:nvPr>
            <p:ph type="body" idx="1"/>
          </p:nvPr>
        </p:nvSpPr>
        <p:spPr>
          <a:xfrm>
            <a:off x="4694593" y="987100"/>
            <a:ext cx="6912600" cy="49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/>
          <a:p>
            <a:pPr marL="342000" lvl="0" indent="-3420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PARTICIPAMOS DE SITUAÇÕES DE LEITURA DE RECEITA.</a:t>
            </a:r>
            <a:endParaRPr sz="2600" dirty="0"/>
          </a:p>
          <a:p>
            <a:pPr marL="342000" lvl="0" indent="-3420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RELACIONAMOS A FORMA DE ORGANIZAÇÃO DO TEXTO À SUA FINALIDADE.</a:t>
            </a:r>
            <a:endParaRPr sz="2600" dirty="0"/>
          </a:p>
          <a:p>
            <a:pPr marL="342000" lvl="0" indent="-3420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IDENTIFICAMOS LETRA INICIAL EM PALAVRAS</a:t>
            </a:r>
            <a:r>
              <a:rPr lang="pt-BR" sz="2600" dirty="0">
                <a:solidFill>
                  <a:srgbClr val="231F20"/>
                </a:solidFill>
              </a:rPr>
              <a:t>.</a:t>
            </a:r>
            <a:endParaRPr sz="2600" dirty="0"/>
          </a:p>
          <a:p>
            <a:pPr marL="342000" lvl="0" indent="-3420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ESCREVEMOS PALAVRAS DITADAS PELO PROFESSOR, RESPEITANDO AS REGULARIDADES DO SISTEMA DE ESCRITA CONVENCIONAL.</a:t>
            </a:r>
            <a:endParaRPr sz="2600" dirty="0"/>
          </a:p>
          <a:p>
            <a:pPr marL="342000" lvl="0" indent="-342000" algn="l" rtl="0">
              <a:lnSpc>
                <a:spcPct val="100000"/>
              </a:lnSpc>
              <a:spcAft>
                <a:spcPts val="1200"/>
              </a:spcAft>
              <a:buSzPct val="100000"/>
              <a:buFont typeface="Fonte do Sistema Regular"/>
              <a:buChar char="●"/>
            </a:pPr>
            <a:endParaRPr sz="26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24"/>
          <p:cNvSpPr txBox="1">
            <a:spLocks noGrp="1"/>
          </p:cNvSpPr>
          <p:nvPr>
            <p:ph type="body" idx="1"/>
          </p:nvPr>
        </p:nvSpPr>
        <p:spPr>
          <a:xfrm>
            <a:off x="810775" y="1063567"/>
            <a:ext cx="10567276" cy="2365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/>
          <a:p>
            <a:pPr marL="0" lvl="0" indent="0">
              <a:spcAft>
                <a:spcPts val="1200"/>
              </a:spcAft>
              <a:buSzPts val="1466"/>
            </a:pPr>
            <a:r>
              <a:rPr lang="pt-BR" dirty="0"/>
              <a:t>SÃO PAULO (Estado). Secretaria da Educação. </a:t>
            </a:r>
            <a:r>
              <a:rPr lang="pt-BR" b="1" dirty="0"/>
              <a:t>Currículo Paulista</a:t>
            </a:r>
            <a:r>
              <a:rPr lang="pt-BR" dirty="0"/>
              <a:t>: Ensino Fundamental – Anos Iniciais – Matriz de Habilidades. São Paulo, 2019. Disponível em: </a:t>
            </a:r>
            <a:r>
              <a:rPr lang="pt-BR" u="sng" dirty="0">
                <a:hlinkClick r:id="rId3"/>
              </a:rPr>
              <a:t>https://efape.educacao.sp.gov.br/curriculopaulista/wp-content/uploads/2023/02/Curriculo_Paulista-etapas-Educa%C3%A7%C3%A3o-Infantil-e-Ensino-Fundamental-ISBN.pdf</a:t>
            </a:r>
            <a:r>
              <a:rPr lang="pt-BR" dirty="0"/>
              <a:t> Acesso em: 22 ago. 2023 </a:t>
            </a:r>
            <a:endParaRPr lang="pt-BR" sz="2000" dirty="0"/>
          </a:p>
          <a:p>
            <a:pPr marL="0" lvl="0" indent="0" algn="l" rtl="0">
              <a:lnSpc>
                <a:spcPct val="100000"/>
              </a:lnSpc>
              <a:spcAft>
                <a:spcPts val="1200"/>
              </a:spcAft>
              <a:buSzPts val="1466"/>
              <a:buNone/>
            </a:pPr>
            <a:r>
              <a:rPr lang="pt-BR" sz="2000" dirty="0"/>
              <a:t>OLIVEIRA, J. E.; DUARTE ROSSI, J. R. (org.). </a:t>
            </a:r>
            <a:r>
              <a:rPr lang="pt-BR" sz="2000" b="1" dirty="0"/>
              <a:t>Caderno 1</a:t>
            </a:r>
            <a:r>
              <a:rPr lang="pt-BR" sz="2000" dirty="0"/>
              <a:t>. Língua Portuguesa, 1</a:t>
            </a:r>
            <a:r>
              <a:rPr lang="pt-BR" sz="2000" u="sng" baseline="30000" dirty="0"/>
              <a:t>o</a:t>
            </a:r>
            <a:r>
              <a:rPr lang="pt-BR" sz="2000" dirty="0"/>
              <a:t> ano – Caderno de Atividades. </a:t>
            </a:r>
            <a:r>
              <a:rPr lang="pt-BR" sz="2000" dirty="0">
                <a:latin typeface="Arial"/>
                <a:ea typeface="Arial"/>
                <a:cs typeface="Arial"/>
                <a:sym typeface="Arial"/>
              </a:rPr>
              <a:t>Sobral: </a:t>
            </a:r>
            <a:r>
              <a:rPr lang="pt-BR" sz="2000" dirty="0" err="1">
                <a:latin typeface="Arial"/>
                <a:ea typeface="Arial"/>
                <a:cs typeface="Arial"/>
                <a:sym typeface="Arial"/>
              </a:rPr>
              <a:t>Lyceum</a:t>
            </a:r>
            <a:r>
              <a:rPr lang="pt-BR" sz="2000" dirty="0">
                <a:latin typeface="Arial"/>
                <a:ea typeface="Arial"/>
                <a:cs typeface="Arial"/>
                <a:sym typeface="Arial"/>
              </a:rPr>
              <a:t> – Consultoria Educacional Ltda., 2021.</a:t>
            </a:r>
            <a:r>
              <a:rPr lang="pt-BR" sz="2000" dirty="0"/>
              <a:t> </a:t>
            </a:r>
          </a:p>
          <a:p>
            <a:pPr marL="0" lvl="0" indent="0">
              <a:spcAft>
                <a:spcPts val="1200"/>
              </a:spcAft>
              <a:buSzPts val="1466"/>
            </a:pPr>
            <a:r>
              <a:rPr lang="pt-BR" dirty="0"/>
              <a:t>LEMOV, Doug. </a:t>
            </a:r>
            <a:r>
              <a:rPr lang="pt-BR" b="1" dirty="0"/>
              <a:t>Aula nota 10 3.0</a:t>
            </a:r>
            <a:r>
              <a:rPr lang="pt-BR" dirty="0"/>
              <a:t>: 63 técnicas para melhorar a gestão da sala de aula / Doug </a:t>
            </a:r>
            <a:r>
              <a:rPr lang="pt-BR" dirty="0" err="1"/>
              <a:t>Lemov</a:t>
            </a:r>
            <a:r>
              <a:rPr lang="pt-BR" dirty="0"/>
              <a:t>; tradução: Daniel Vieira, Sandra Maria Mallmann da Rosa; revisão técnica: Fausta Camargo, </a:t>
            </a:r>
            <a:r>
              <a:rPr lang="pt-BR" dirty="0" err="1"/>
              <a:t>Thuinie</a:t>
            </a:r>
            <a:r>
              <a:rPr lang="pt-BR" dirty="0"/>
              <a:t> Daros. 3. ed. Porto Alegre: Penso, 2023. 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26"/>
          <p:cNvSpPr txBox="1">
            <a:spLocks noGrp="1"/>
          </p:cNvSpPr>
          <p:nvPr>
            <p:ph type="body" idx="1"/>
          </p:nvPr>
        </p:nvSpPr>
        <p:spPr>
          <a:xfrm>
            <a:off x="633046" y="1063567"/>
            <a:ext cx="11099516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5" tIns="121875" rIns="121875" bIns="1218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SzPts val="2133"/>
              <a:buNone/>
            </a:pPr>
            <a:r>
              <a:rPr lang="pt-BR" sz="2000" b="1" dirty="0">
                <a:latin typeface="Arial"/>
                <a:ea typeface="Arial"/>
                <a:cs typeface="Arial"/>
                <a:sym typeface="Arial"/>
              </a:rPr>
              <a:t>Lista de </a:t>
            </a:r>
            <a:r>
              <a:rPr lang="pt-BR" sz="2000" b="1" dirty="0"/>
              <a:t>i</a:t>
            </a:r>
            <a:r>
              <a:rPr lang="pt-BR" sz="2000" b="1" dirty="0">
                <a:latin typeface="Arial"/>
                <a:ea typeface="Arial"/>
                <a:cs typeface="Arial"/>
                <a:sym typeface="Arial"/>
              </a:rPr>
              <a:t>magens e vídeos</a:t>
            </a:r>
            <a:r>
              <a:rPr lang="pt-BR" sz="2000" b="1" dirty="0"/>
              <a:t> 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SzPts val="2133"/>
              <a:buNone/>
            </a:pPr>
            <a:r>
              <a:rPr lang="pt-BR" sz="2000" b="1" dirty="0">
                <a:latin typeface="Arial"/>
                <a:ea typeface="Arial"/>
                <a:cs typeface="Arial"/>
                <a:sym typeface="Arial"/>
              </a:rPr>
              <a:t>Slide 1 </a:t>
            </a:r>
            <a:r>
              <a:rPr lang="pt-BR" sz="2000" b="1" dirty="0"/>
              <a:t>–</a:t>
            </a:r>
            <a:r>
              <a:rPr lang="pt-BR" sz="2000" dirty="0"/>
              <a:t> Imagem da capa: SEDUC-SP. </a:t>
            </a:r>
            <a:endParaRPr lang="pt-BR" sz="20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SzPts val="2133"/>
              <a:buNone/>
            </a:pPr>
            <a:r>
              <a:rPr lang="pt-BR" sz="2000" b="1" dirty="0"/>
              <a:t>Slides 3, 4, 5; 14 e 15; 18, 19, 20 e 21; 24 ao 29 – </a:t>
            </a:r>
            <a:r>
              <a:rPr lang="pt-BR" sz="2000" dirty="0"/>
              <a:t>© Getty Images</a:t>
            </a:r>
            <a:endParaRPr lang="en-US" sz="2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372b98b6287_0_515"/>
          <p:cNvSpPr txBox="1"/>
          <p:nvPr/>
        </p:nvSpPr>
        <p:spPr>
          <a:xfrm>
            <a:off x="1392130" y="888980"/>
            <a:ext cx="4544623" cy="3992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spcAft>
                <a:spcPts val="600"/>
              </a:spcAft>
              <a:buSzPts val="1600"/>
            </a:pPr>
            <a:r>
              <a:rPr lang="pt-BR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Habilidade:</a:t>
            </a:r>
            <a:r>
              <a:rPr lang="pt-BR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  <a:p>
            <a:pPr lvl="0">
              <a:spcAft>
                <a:spcPts val="600"/>
              </a:spcAft>
              <a:buSzPts val="1100"/>
            </a:pPr>
            <a:r>
              <a:rPr lang="pt-BR" sz="1600" b="1" dirty="0"/>
              <a:t>EF12LP04</a:t>
            </a:r>
            <a:r>
              <a:rPr lang="pt-BR" sz="1600" dirty="0"/>
              <a:t> Ler e compreender, em colaboração com os colegas e com a ajuda do professor, ou já com certa autonomia, listas, bilhetes, convites, receitas, instruções de montagem (digitais ou impressos), entre outros textos do campo da vida cotidiana, considerando a situação comunicativa, o tema/assunto, a estrutura composicional e o estilo do texto.</a:t>
            </a:r>
          </a:p>
          <a:p>
            <a:pPr lvl="0">
              <a:spcAft>
                <a:spcPts val="600"/>
              </a:spcAft>
              <a:buSzPts val="1100"/>
            </a:pPr>
            <a:r>
              <a:rPr lang="pt-BR" sz="1600" b="1" dirty="0"/>
              <a:t>EF01LP10A</a:t>
            </a:r>
            <a:r>
              <a:rPr lang="pt-BR" sz="1600" dirty="0"/>
              <a:t> Nomear as letras do alfabeto. </a:t>
            </a:r>
          </a:p>
          <a:p>
            <a:pPr lvl="0">
              <a:spcAft>
                <a:spcPts val="600"/>
              </a:spcAft>
              <a:buSzPts val="1100"/>
            </a:pPr>
            <a:r>
              <a:rPr lang="pt-BR" sz="1600" b="1" dirty="0"/>
              <a:t>EF01LP10B</a:t>
            </a:r>
            <a:r>
              <a:rPr lang="pt-BR" sz="1600" dirty="0"/>
              <a:t> Recitar as letras do alfabeto sequencialmente.</a:t>
            </a:r>
          </a:p>
          <a:p>
            <a:pPr lvl="0">
              <a:spcAft>
                <a:spcPts val="600"/>
              </a:spcAft>
              <a:buSzPts val="1100"/>
            </a:pPr>
            <a:r>
              <a:rPr lang="pt-BR" sz="1600" b="1" dirty="0"/>
              <a:t>EF01LP09</a:t>
            </a:r>
            <a:r>
              <a:rPr lang="pt-BR" sz="1600" dirty="0"/>
              <a:t> Comparar palavras identificando semelhanças e diferenças entre seus sons e suas partes (aliterações, rimas entre outras).</a:t>
            </a:r>
          </a:p>
          <a:p>
            <a:pPr lvl="0">
              <a:spcAft>
                <a:spcPts val="600"/>
              </a:spcAft>
              <a:buSzPts val="1100"/>
            </a:pPr>
            <a:r>
              <a:rPr lang="pt-BR" sz="1600" b="1" dirty="0"/>
              <a:t>EF01LP02B</a:t>
            </a:r>
            <a:r>
              <a:rPr lang="pt-BR" sz="1600" dirty="0"/>
              <a:t> Escrever textos – de próprio punho ou ditados por um colega ou professor – utilizando a escrita alfabética.</a:t>
            </a:r>
          </a:p>
          <a:p>
            <a:pPr lvl="0" algn="just">
              <a:spcAft>
                <a:spcPts val="600"/>
              </a:spcAft>
              <a:buSzPts val="1600"/>
            </a:pP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g372b98b6287_0_515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pt-BR" dirty="0"/>
              <a:t>SLIDE 2</a:t>
            </a:r>
            <a:endParaRPr dirty="0"/>
          </a:p>
        </p:txBody>
      </p:sp>
      <p:grpSp>
        <p:nvGrpSpPr>
          <p:cNvPr id="5" name="Google Shape;673;g372b98b6287_0_515">
            <a:extLst>
              <a:ext uri="{FF2B5EF4-FFF2-40B4-BE49-F238E27FC236}">
                <a16:creationId xmlns:a16="http://schemas.microsoft.com/office/drawing/2014/main" id="{340C5ADB-F84C-A966-3E44-9FE53034404F}"/>
              </a:ext>
            </a:extLst>
          </p:cNvPr>
          <p:cNvGrpSpPr/>
          <p:nvPr/>
        </p:nvGrpSpPr>
        <p:grpSpPr>
          <a:xfrm>
            <a:off x="512690" y="952044"/>
            <a:ext cx="692170" cy="719856"/>
            <a:chOff x="512793" y="747344"/>
            <a:chExt cx="692308" cy="720000"/>
          </a:xfrm>
        </p:grpSpPr>
        <p:pic>
          <p:nvPicPr>
            <p:cNvPr id="6" name="Google Shape;674;g372b98b6287_0_515">
              <a:extLst>
                <a:ext uri="{FF2B5EF4-FFF2-40B4-BE49-F238E27FC236}">
                  <a16:creationId xmlns:a16="http://schemas.microsoft.com/office/drawing/2014/main" id="{DE69B880-F585-9B7A-8422-324FD2C1006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Google Shape;675;g372b98b6287_0_515">
              <a:extLst>
                <a:ext uri="{FF2B5EF4-FFF2-40B4-BE49-F238E27FC236}">
                  <a16:creationId xmlns:a16="http://schemas.microsoft.com/office/drawing/2014/main" id="{40F7EF88-E268-B7EE-DBDE-C1AAFA7011A7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73043" y="818751"/>
              <a:ext cx="371612" cy="5274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C7F6522F-7A55-5491-9601-0044013CC6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4412" y="875071"/>
            <a:ext cx="5580063" cy="3137253"/>
          </a:xfrm>
          <a:prstGeom prst="rect">
            <a:avLst/>
          </a:prstGeom>
        </p:spPr>
      </p:pic>
      <p:sp>
        <p:nvSpPr>
          <p:cNvPr id="4" name="Google Shape;112;g372bb194b15_0_102">
            <a:extLst>
              <a:ext uri="{FF2B5EF4-FFF2-40B4-BE49-F238E27FC236}">
                <a16:creationId xmlns:a16="http://schemas.microsoft.com/office/drawing/2014/main" id="{BCF67AB2-2C0E-F2DD-6CA2-9B94179D12C6}"/>
              </a:ext>
            </a:extLst>
          </p:cNvPr>
          <p:cNvSpPr/>
          <p:nvPr/>
        </p:nvSpPr>
        <p:spPr>
          <a:xfrm>
            <a:off x="9771996" y="492691"/>
            <a:ext cx="1909500" cy="389700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72000" tIns="0" rIns="1079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1" i="0" u="none" strike="noStrike" cap="non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 sz="1466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>
          <a:extLst>
            <a:ext uri="{FF2B5EF4-FFF2-40B4-BE49-F238E27FC236}">
              <a16:creationId xmlns:a16="http://schemas.microsoft.com/office/drawing/2014/main" id="{2D60F54E-21E5-606D-B1DA-081E61749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372b98b6287_0_515">
            <a:extLst>
              <a:ext uri="{FF2B5EF4-FFF2-40B4-BE49-F238E27FC236}">
                <a16:creationId xmlns:a16="http://schemas.microsoft.com/office/drawing/2014/main" id="{EA27742C-7316-7CC9-FB7E-4735B9898BC6}"/>
              </a:ext>
            </a:extLst>
          </p:cNvPr>
          <p:cNvSpPr txBox="1"/>
          <p:nvPr/>
        </p:nvSpPr>
        <p:spPr>
          <a:xfrm>
            <a:off x="1393146" y="888302"/>
            <a:ext cx="4026368" cy="406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spcAft>
                <a:spcPts val="1200"/>
              </a:spcAft>
              <a:buSzPts val="1600"/>
            </a:pPr>
            <a:r>
              <a:rPr lang="pt-BR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</a:t>
            </a:r>
            <a:r>
              <a:rPr lang="pt-BR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c</a:t>
            </a:r>
            <a:r>
              <a:rPr lang="pt-BR" sz="1600" dirty="0"/>
              <a:t>aro professor, nesta introdução, o objetivo é instigar a curiosidade dos estudantes segundo pistas dadas oralmente. Leia as frases do slide com entonação envolvente e vá convidando os estudantes a fazerem suas apostas: </a:t>
            </a:r>
            <a:r>
              <a:rPr lang="pt-BR" sz="1600" i="1" dirty="0"/>
              <a:t>“O que será que tem cheirinho bom e é docinha?”</a:t>
            </a:r>
            <a:endParaRPr lang="pt-BR" sz="1600" dirty="0"/>
          </a:p>
          <a:p>
            <a:pPr>
              <a:spcAft>
                <a:spcPts val="1200"/>
              </a:spcAft>
            </a:pPr>
            <a:r>
              <a:rPr lang="pt-BR" sz="1600" dirty="0"/>
              <a:t>Valorize as hipóteses da turma, criando um clima de adivinha e expectativa. Depois de algumas tentativas, diga que eles vão descobrir ao ler o texto juntos.</a:t>
            </a:r>
          </a:p>
          <a:p>
            <a:pPr>
              <a:spcAft>
                <a:spcPts val="1200"/>
              </a:spcAft>
            </a:pPr>
            <a:r>
              <a:rPr lang="pt-BR" sz="1600" dirty="0"/>
              <a:t>Esse momento deve ser rápido e servir como aquecimento para a leitura.</a:t>
            </a:r>
          </a:p>
        </p:txBody>
      </p:sp>
      <p:grpSp>
        <p:nvGrpSpPr>
          <p:cNvPr id="2" name="Google Shape;676;g372b98b6287_0_515">
            <a:extLst>
              <a:ext uri="{FF2B5EF4-FFF2-40B4-BE49-F238E27FC236}">
                <a16:creationId xmlns:a16="http://schemas.microsoft.com/office/drawing/2014/main" id="{AB4CDD26-C02A-18EA-4FED-2F06C57F0E9B}"/>
              </a:ext>
            </a:extLst>
          </p:cNvPr>
          <p:cNvGrpSpPr/>
          <p:nvPr/>
        </p:nvGrpSpPr>
        <p:grpSpPr>
          <a:xfrm>
            <a:off x="512494" y="952044"/>
            <a:ext cx="692170" cy="719856"/>
            <a:chOff x="512793" y="2412643"/>
            <a:chExt cx="692308" cy="720000"/>
          </a:xfrm>
        </p:grpSpPr>
        <p:pic>
          <p:nvPicPr>
            <p:cNvPr id="3" name="Google Shape;677;g372b98b6287_0_515">
              <a:extLst>
                <a:ext uri="{FF2B5EF4-FFF2-40B4-BE49-F238E27FC236}">
                  <a16:creationId xmlns:a16="http://schemas.microsoft.com/office/drawing/2014/main" id="{6DC57436-A18A-A039-0D84-8F49EFF0BF1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Google Shape;678;g372b98b6287_0_515">
              <a:extLst>
                <a:ext uri="{FF2B5EF4-FFF2-40B4-BE49-F238E27FC236}">
                  <a16:creationId xmlns:a16="http://schemas.microsoft.com/office/drawing/2014/main" id="{E5424EAD-B41E-8480-D10B-89CF17B1404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" name="Espaço Reservado para Imagem 8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5651E79F-5C68-199C-3D9C-C46D33BA158B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5"/>
          <a:srcRect l="-239" r="-42" b="-319"/>
          <a:stretch/>
        </p:blipFill>
        <p:spPr>
          <a:xfrm>
            <a:off x="6094413" y="872537"/>
            <a:ext cx="5581918" cy="3143902"/>
          </a:xfrm>
        </p:spPr>
      </p:pic>
      <p:sp>
        <p:nvSpPr>
          <p:cNvPr id="11" name="Google Shape;660;g372b98b6287_0_515">
            <a:extLst>
              <a:ext uri="{FF2B5EF4-FFF2-40B4-BE49-F238E27FC236}">
                <a16:creationId xmlns:a16="http://schemas.microsoft.com/office/drawing/2014/main" id="{17421A8D-D718-44DE-D779-E19B007B1D5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-119655">
            <a:off x="176488" y="169022"/>
            <a:ext cx="1870733" cy="545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pt-BR" dirty="0"/>
              <a:t>SLIDE 3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2446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>
          <a:extLst>
            <a:ext uri="{FF2B5EF4-FFF2-40B4-BE49-F238E27FC236}">
              <a16:creationId xmlns:a16="http://schemas.microsoft.com/office/drawing/2014/main" id="{147DCBF4-3A05-1CA5-5EF6-48601F1DD1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12;g372bb194b15_0_102">
            <a:extLst>
              <a:ext uri="{FF2B5EF4-FFF2-40B4-BE49-F238E27FC236}">
                <a16:creationId xmlns:a16="http://schemas.microsoft.com/office/drawing/2014/main" id="{6DE4A2D8-145E-85B5-3F24-C584101BF46E}"/>
              </a:ext>
            </a:extLst>
          </p:cNvPr>
          <p:cNvSpPr/>
          <p:nvPr/>
        </p:nvSpPr>
        <p:spPr>
          <a:xfrm>
            <a:off x="9771996" y="492691"/>
            <a:ext cx="1909500" cy="389700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72000" tIns="0" rIns="1079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1" i="0" u="none" strike="noStrike" cap="non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 sz="1466"/>
          </a:p>
        </p:txBody>
      </p:sp>
      <p:sp>
        <p:nvSpPr>
          <p:cNvPr id="5" name="Google Shape;261;g372b98b6287_0_838">
            <a:extLst>
              <a:ext uri="{FF2B5EF4-FFF2-40B4-BE49-F238E27FC236}">
                <a16:creationId xmlns:a16="http://schemas.microsoft.com/office/drawing/2014/main" id="{E2AFF5E6-9CAF-A8B2-6A74-AC379DB9973F}"/>
              </a:ext>
            </a:extLst>
          </p:cNvPr>
          <p:cNvSpPr/>
          <p:nvPr/>
        </p:nvSpPr>
        <p:spPr>
          <a:xfrm rot="-119859">
            <a:off x="181567" y="177035"/>
            <a:ext cx="2241642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00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659" name="Google Shape;659;g372b98b6287_0_515">
            <a:extLst>
              <a:ext uri="{FF2B5EF4-FFF2-40B4-BE49-F238E27FC236}">
                <a16:creationId xmlns:a16="http://schemas.microsoft.com/office/drawing/2014/main" id="{B5ED2A38-07B7-6FAB-2423-19B7DB5E19F4}"/>
              </a:ext>
            </a:extLst>
          </p:cNvPr>
          <p:cNvSpPr txBox="1"/>
          <p:nvPr/>
        </p:nvSpPr>
        <p:spPr>
          <a:xfrm>
            <a:off x="1391663" y="888980"/>
            <a:ext cx="4639686" cy="3791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SzPts val="1600"/>
            </a:pPr>
            <a:r>
              <a:rPr lang="pt-BR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</a:t>
            </a:r>
            <a:r>
              <a:rPr lang="pt-BR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c</a:t>
            </a:r>
            <a:r>
              <a:rPr lang="pt-BR" sz="1600" dirty="0"/>
              <a:t>aro professor, inicie este momento realizando a leitura da receita de forma clara e expressiva. Peça que os estudantes acompanhem com o dedo, mesmo que ainda não façam a leitura convencional, isso favorece a familiarização com o texto escrito.</a:t>
            </a:r>
            <a:br>
              <a:rPr lang="pt-BR" sz="1600" dirty="0"/>
            </a:br>
            <a:endParaRPr lang="pt-BR" sz="1600" dirty="0"/>
          </a:p>
          <a:p>
            <a:r>
              <a:rPr lang="pt-BR" sz="1600" dirty="0"/>
              <a:t>Após a leitura, converse brevemente com a turma: pergunte se já viram uma receita antes, onde costumam encontrá-las (livros, embalagens, internet, em casa) e para que servem. Questione: </a:t>
            </a:r>
            <a:r>
              <a:rPr lang="pt-BR" sz="1600" i="1" dirty="0"/>
              <a:t>“O que a gente precisa saber para conseguir fazer uma receita?”</a:t>
            </a:r>
          </a:p>
          <a:p>
            <a:endParaRPr lang="pt-BR" sz="1600" dirty="0"/>
          </a:p>
          <a:p>
            <a:r>
              <a:rPr lang="pt-BR" sz="1600" dirty="0"/>
              <a:t>Esse momento é importante para apresentar o gênero </a:t>
            </a:r>
            <a:r>
              <a:rPr lang="pt-BR" sz="1600" b="1" dirty="0"/>
              <a:t>receita</a:t>
            </a:r>
            <a:r>
              <a:rPr lang="pt-BR" sz="1600" dirty="0"/>
              <a:t>, destacando seus elementos principais (ingredientes, modo de preparo, sequência de ações). Toda essa conversa pode ser feita para preparar o grupo para as atividades seguintes com mais sentido e engajamento.</a:t>
            </a:r>
          </a:p>
        </p:txBody>
      </p:sp>
      <p:sp>
        <p:nvSpPr>
          <p:cNvPr id="660" name="Google Shape;660;g372b98b6287_0_515">
            <a:extLst>
              <a:ext uri="{FF2B5EF4-FFF2-40B4-BE49-F238E27FC236}">
                <a16:creationId xmlns:a16="http://schemas.microsoft.com/office/drawing/2014/main" id="{31BFF9C3-EEC6-3057-5935-3A42F0169F7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-120168">
            <a:off x="-11828" y="154869"/>
            <a:ext cx="2426232" cy="545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pt-BR" dirty="0"/>
              <a:t>SLIDES 4 e 5</a:t>
            </a:r>
            <a:endParaRPr dirty="0"/>
          </a:p>
        </p:txBody>
      </p:sp>
      <p:grpSp>
        <p:nvGrpSpPr>
          <p:cNvPr id="6" name="Google Shape;676;g372b98b6287_0_515">
            <a:extLst>
              <a:ext uri="{FF2B5EF4-FFF2-40B4-BE49-F238E27FC236}">
                <a16:creationId xmlns:a16="http://schemas.microsoft.com/office/drawing/2014/main" id="{17317B10-ADD1-92D1-6842-68E2D263273D}"/>
              </a:ext>
            </a:extLst>
          </p:cNvPr>
          <p:cNvGrpSpPr/>
          <p:nvPr/>
        </p:nvGrpSpPr>
        <p:grpSpPr>
          <a:xfrm>
            <a:off x="512494" y="952044"/>
            <a:ext cx="692170" cy="719856"/>
            <a:chOff x="512793" y="2412643"/>
            <a:chExt cx="692308" cy="720000"/>
          </a:xfrm>
        </p:grpSpPr>
        <p:pic>
          <p:nvPicPr>
            <p:cNvPr id="7" name="Google Shape;677;g372b98b6287_0_515">
              <a:extLst>
                <a:ext uri="{FF2B5EF4-FFF2-40B4-BE49-F238E27FC236}">
                  <a16:creationId xmlns:a16="http://schemas.microsoft.com/office/drawing/2014/main" id="{5C13DD91-1128-9F12-EA42-99ABEC2D885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Google Shape;678;g372b98b6287_0_515">
              <a:extLst>
                <a:ext uri="{FF2B5EF4-FFF2-40B4-BE49-F238E27FC236}">
                  <a16:creationId xmlns:a16="http://schemas.microsoft.com/office/drawing/2014/main" id="{916F1120-BFF5-A2F9-5144-0DD7AE027518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2C6CE6D0-D6C5-5914-F003-86F2B6529B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4412" y="889799"/>
            <a:ext cx="5581919" cy="313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31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>
          <a:extLst>
            <a:ext uri="{FF2B5EF4-FFF2-40B4-BE49-F238E27FC236}">
              <a16:creationId xmlns:a16="http://schemas.microsoft.com/office/drawing/2014/main" id="{3C04A5A7-CB0F-1CEB-BC8F-B9EDCA90E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372b98b6287_0_515">
            <a:extLst>
              <a:ext uri="{FF2B5EF4-FFF2-40B4-BE49-F238E27FC236}">
                <a16:creationId xmlns:a16="http://schemas.microsoft.com/office/drawing/2014/main" id="{F6AED44D-3517-636D-9478-180E029E620A}"/>
              </a:ext>
            </a:extLst>
          </p:cNvPr>
          <p:cNvSpPr txBox="1"/>
          <p:nvPr/>
        </p:nvSpPr>
        <p:spPr>
          <a:xfrm>
            <a:off x="1384615" y="888980"/>
            <a:ext cx="4646733" cy="2099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buSzPts val="1600"/>
            </a:pPr>
            <a:r>
              <a:rPr lang="pt-BR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</a:t>
            </a:r>
            <a:r>
              <a:rPr lang="pt-BR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c</a:t>
            </a:r>
            <a:r>
              <a:rPr lang="pt-BR" sz="1600" dirty="0"/>
              <a:t>aro professor, oriente os estudantes a retornarem à leitura do texto com atenção para identificar o ingrediente que confere o sabor doce à pipoca. Essa atividade de voltar ao texto é fundamental para desenvolver a habilidade de localização de informações específicas, além de incentivar a atenção e a compreensão leitora.</a:t>
            </a:r>
          </a:p>
        </p:txBody>
      </p:sp>
      <p:sp>
        <p:nvSpPr>
          <p:cNvPr id="660" name="Google Shape;660;g372b98b6287_0_515">
            <a:extLst>
              <a:ext uri="{FF2B5EF4-FFF2-40B4-BE49-F238E27FC236}">
                <a16:creationId xmlns:a16="http://schemas.microsoft.com/office/drawing/2014/main" id="{A5C2606C-91CE-0FBE-6972-5CF06BA0DA0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pt-BR" dirty="0"/>
              <a:t>SLIDE 24</a:t>
            </a:r>
            <a:endParaRPr dirty="0"/>
          </a:p>
        </p:txBody>
      </p:sp>
      <p:grpSp>
        <p:nvGrpSpPr>
          <p:cNvPr id="5" name="Google Shape;676;g372b98b6287_0_515">
            <a:extLst>
              <a:ext uri="{FF2B5EF4-FFF2-40B4-BE49-F238E27FC236}">
                <a16:creationId xmlns:a16="http://schemas.microsoft.com/office/drawing/2014/main" id="{E23A3897-7C5D-715D-A9D2-B42409A54158}"/>
              </a:ext>
            </a:extLst>
          </p:cNvPr>
          <p:cNvGrpSpPr/>
          <p:nvPr/>
        </p:nvGrpSpPr>
        <p:grpSpPr>
          <a:xfrm>
            <a:off x="512494" y="952044"/>
            <a:ext cx="692170" cy="719856"/>
            <a:chOff x="512793" y="2412643"/>
            <a:chExt cx="692308" cy="720000"/>
          </a:xfrm>
        </p:grpSpPr>
        <p:pic>
          <p:nvPicPr>
            <p:cNvPr id="6" name="Google Shape;677;g372b98b6287_0_515">
              <a:extLst>
                <a:ext uri="{FF2B5EF4-FFF2-40B4-BE49-F238E27FC236}">
                  <a16:creationId xmlns:a16="http://schemas.microsoft.com/office/drawing/2014/main" id="{E15EA1E7-73E9-A89B-D135-B8E432D550AC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Google Shape;678;g372b98b6287_0_515">
              <a:extLst>
                <a:ext uri="{FF2B5EF4-FFF2-40B4-BE49-F238E27FC236}">
                  <a16:creationId xmlns:a16="http://schemas.microsoft.com/office/drawing/2014/main" id="{5CE60909-A4F0-C106-5701-F93AC98306C5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498113F0-45B6-FFC3-EADA-6895C89458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4412" y="873125"/>
            <a:ext cx="5581919" cy="3138297"/>
          </a:xfrm>
          <a:prstGeom prst="rect">
            <a:avLst/>
          </a:prstGeom>
        </p:spPr>
      </p:pic>
      <p:sp>
        <p:nvSpPr>
          <p:cNvPr id="4" name="Google Shape;112;g372bb194b15_0_102">
            <a:extLst>
              <a:ext uri="{FF2B5EF4-FFF2-40B4-BE49-F238E27FC236}">
                <a16:creationId xmlns:a16="http://schemas.microsoft.com/office/drawing/2014/main" id="{EDF34E05-715C-ACAD-649D-55F1FF7ABE74}"/>
              </a:ext>
            </a:extLst>
          </p:cNvPr>
          <p:cNvSpPr/>
          <p:nvPr/>
        </p:nvSpPr>
        <p:spPr>
          <a:xfrm>
            <a:off x="9771996" y="492691"/>
            <a:ext cx="1909500" cy="389700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72000" tIns="0" rIns="1079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66" b="1" i="0" u="none" strike="noStrike" cap="non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 sz="1466"/>
          </a:p>
        </p:txBody>
      </p:sp>
    </p:spTree>
    <p:extLst>
      <p:ext uri="{BB962C8B-B14F-4D97-AF65-F5344CB8AC3E}">
        <p14:creationId xmlns:p14="http://schemas.microsoft.com/office/powerpoint/2010/main" val="14071586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700c5b6-cec6-4932-ab65-4424302d85df">
      <Terms xmlns="http://schemas.microsoft.com/office/infopath/2007/PartnerControls"/>
    </lcf76f155ced4ddcb4097134ff3c332f>
    <TaxCatchAll xmlns="6fbeb102-8e9f-472b-adc1-a7108b369a0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F21DD28DD41C34BB26B27A198B61028" ma:contentTypeVersion="16" ma:contentTypeDescription="Crie um novo documento." ma:contentTypeScope="" ma:versionID="aa271c5d318c85f66687f94006af10f8">
  <xsd:schema xmlns:xsd="http://www.w3.org/2001/XMLSchema" xmlns:xs="http://www.w3.org/2001/XMLSchema" xmlns:p="http://schemas.microsoft.com/office/2006/metadata/properties" xmlns:ns2="7700c5b6-cec6-4932-ab65-4424302d85df" xmlns:ns3="6fbeb102-8e9f-472b-adc1-a7108b369a00" targetNamespace="http://schemas.microsoft.com/office/2006/metadata/properties" ma:root="true" ma:fieldsID="1094412222b5621b24c86f2f3faf0e10" ns2:_="" ns3:_="">
    <xsd:import namespace="7700c5b6-cec6-4932-ab65-4424302d85df"/>
    <xsd:import namespace="6fbeb102-8e9f-472b-adc1-a7108b369a0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00c5b6-cec6-4932-ab65-4424302d85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Marcações de imagem" ma:readOnly="false" ma:fieldId="{5cf76f15-5ced-4ddc-b409-7134ff3c332f}" ma:taxonomyMulti="true" ma:sspId="a85b3961-dbc6-48b8-bc39-d380478928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eb102-8e9f-472b-adc1-a7108b369a0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86da8504-40be-47e3-b753-f2039a36043c}" ma:internalName="TaxCatchAll" ma:showField="CatchAllData" ma:web="6fbeb102-8e9f-472b-adc1-a7108b369a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F21A18-E465-4D58-BB71-84C4CEA2290E}">
  <ds:schemaRefs>
    <ds:schemaRef ds:uri="http://schemas.microsoft.com/office/2006/metadata/properties"/>
    <ds:schemaRef ds:uri="http://schemas.microsoft.com/office/infopath/2007/PartnerControls"/>
    <ds:schemaRef ds:uri="7700c5b6-cec6-4932-ab65-4424302d85df"/>
    <ds:schemaRef ds:uri="6fbeb102-8e9f-472b-adc1-a7108b369a00"/>
  </ds:schemaRefs>
</ds:datastoreItem>
</file>

<file path=customXml/itemProps2.xml><?xml version="1.0" encoding="utf-8"?>
<ds:datastoreItem xmlns:ds="http://schemas.openxmlformats.org/officeDocument/2006/customXml" ds:itemID="{1E13A9BE-C663-496D-82F3-1B1644910C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00c5b6-cec6-4932-ab65-4424302d85df"/>
    <ds:schemaRef ds:uri="6fbeb102-8e9f-472b-adc1-a7108b369a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81DB898-49BC-4253-A072-CF81BD5CF24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2521</Words>
  <Application>Microsoft Office PowerPoint</Application>
  <PresentationFormat>Personalizar</PresentationFormat>
  <Paragraphs>232</Paragraphs>
  <Slides>38</Slides>
  <Notes>38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38</vt:i4>
      </vt:variant>
    </vt:vector>
  </HeadingPairs>
  <TitlesOfParts>
    <vt:vector size="46" baseType="lpstr">
      <vt:lpstr>Lato</vt:lpstr>
      <vt:lpstr>Fonte do Sistema Regular</vt:lpstr>
      <vt:lpstr>Grandstander</vt:lpstr>
      <vt:lpstr>Grandstander SemiBold</vt:lpstr>
      <vt:lpstr>Arial</vt:lpstr>
      <vt:lpstr>Grandstander Medium</vt:lpstr>
      <vt:lpstr>Simple Light</vt:lpstr>
      <vt:lpstr>Simple Light</vt:lpstr>
      <vt:lpstr>Apresentação do PowerPoint</vt:lpstr>
      <vt:lpstr>Apresentação do PowerPoint</vt:lpstr>
      <vt:lpstr> </vt:lpstr>
      <vt:lpstr>LEIA O TEXTO.</vt:lpstr>
      <vt:lpstr>Apresentação do PowerPoint</vt:lpstr>
      <vt:lpstr>Apresentação do PowerPoint</vt:lpstr>
      <vt:lpstr> </vt:lpstr>
      <vt:lpstr> </vt:lpstr>
      <vt:lpstr> </vt:lpstr>
      <vt:lpstr> </vt:lpstr>
      <vt:lpstr>Apresentação do PowerPoint</vt:lpstr>
      <vt:lpstr>Apresentação do PowerPoint</vt:lpstr>
      <vt:lpstr>Apresentação do PowerPoint</vt:lpstr>
      <vt:lpstr> 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Cibele Cristina Escudero</dc:creator>
  <cp:lastModifiedBy>Luca Santiago Rocha</cp:lastModifiedBy>
  <cp:revision>17</cp:revision>
  <dcterms:modified xsi:type="dcterms:W3CDTF">2025-12-09T13:42:07Z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0x0101007F21DD28DD41C34BB26B27A198B61028</vt:lpwstr>
  </property>
  <property fmtid="{D5CDD505-2E9C-101B-9397-08002B2CF9AE}" pid="3" name="MediaServiceImageTags">
    <vt:lpwstr/>
  </property>
</Properties>
</file>