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4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41" autoAdjust="0"/>
    <p:restoredTop sz="96292" autoAdjust="0"/>
  </p:normalViewPr>
  <p:slideViewPr>
    <p:cSldViewPr snapToGrid="0" showGuides="1">
      <p:cViewPr varScale="1">
        <p:scale>
          <a:sx n="137" d="100"/>
          <a:sy n="137" d="100"/>
        </p:scale>
        <p:origin x="1096" y="48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25335-9916-DBAB-4E85-012902F97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3">
            <a:extLst>
              <a:ext uri="{FF2B5EF4-FFF2-40B4-BE49-F238E27FC236}">
                <a16:creationId xmlns:a16="http://schemas.microsoft.com/office/drawing/2014/main" id="{DAD9A871-DB1B-DC4E-6C69-CC01A7D69C0B}"/>
              </a:ext>
            </a:extLst>
          </p:cNvPr>
          <p:cNvSpPr txBox="1">
            <a:spLocks/>
          </p:cNvSpPr>
          <p:nvPr/>
        </p:nvSpPr>
        <p:spPr>
          <a:xfrm>
            <a:off x="609600" y="6251575"/>
            <a:ext cx="287338" cy="222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accent4"/>
                </a:solidFill>
                <a:latin typeface="Montserrat SemiBold" pitchFamily="2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01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96E5C6-CD5E-344F-CF40-A79E3758E72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97860" y="6279450"/>
            <a:ext cx="5796280" cy="166199"/>
          </a:xfrm>
        </p:spPr>
        <p:txBody>
          <a:bodyPr>
            <a:normAutofit/>
          </a:bodyPr>
          <a:lstStyle/>
          <a:p>
            <a:r>
              <a:rPr lang="en-US" dirty="0"/>
              <a:t>Key Pillars of Successful Digital Transformation in 2025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2808822-BC00-1313-EB46-A73143EA972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6152" y="6279450"/>
            <a:ext cx="2203446" cy="166199"/>
          </a:xfrm>
        </p:spPr>
        <p:txBody>
          <a:bodyPr>
            <a:normAutofit/>
          </a:bodyPr>
          <a:lstStyle/>
          <a:p>
            <a:r>
              <a:rPr lang="en-US" dirty="0"/>
              <a:t>Introduction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99501B0-0E48-ADDE-99AA-5A29C3634B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fld id="{E494F7E3-3625-40F1-897C-DFFB67D5009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47DC04-A010-B4F3-43CA-BF600BEB07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3700"/>
            <a:ext cx="10972800" cy="757238"/>
          </a:xfrm>
        </p:spPr>
        <p:txBody>
          <a:bodyPr/>
          <a:lstStyle/>
          <a:p>
            <a:r>
              <a:rPr lang="en-US" dirty="0"/>
              <a:t>Eight Essential Pillars Powering Successful and Scalable Digital Transformation Strategies in 2025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BEEEFCA-0D71-941F-2689-95ACA9605966}"/>
              </a:ext>
            </a:extLst>
          </p:cNvPr>
          <p:cNvSpPr/>
          <p:nvPr/>
        </p:nvSpPr>
        <p:spPr>
          <a:xfrm>
            <a:off x="8982567" y="2360243"/>
            <a:ext cx="2592881" cy="1554480"/>
          </a:xfrm>
          <a:prstGeom prst="rect">
            <a:avLst/>
          </a:prstGeom>
          <a:solidFill>
            <a:srgbClr val="F8F9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48640" bIns="91440" rtlCol="0" anchor="ctr"/>
          <a:lstStyle/>
          <a:p>
            <a:pPr>
              <a:lnSpc>
                <a:spcPct val="114000"/>
              </a:lnSpc>
            </a:pPr>
            <a:r>
              <a:rPr lang="en-US" sz="1200" dirty="0">
                <a:solidFill>
                  <a:schemeClr val="tx2"/>
                </a:solidFill>
              </a:rPr>
              <a:t>Turning raw data into actionable strategies that power business growth.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911D06D-F872-BF12-2E26-7C852A4E3B33}"/>
              </a:ext>
            </a:extLst>
          </p:cNvPr>
          <p:cNvSpPr/>
          <p:nvPr/>
        </p:nvSpPr>
        <p:spPr>
          <a:xfrm>
            <a:off x="6184628" y="2360243"/>
            <a:ext cx="2592881" cy="1554480"/>
          </a:xfrm>
          <a:prstGeom prst="rect">
            <a:avLst/>
          </a:prstGeom>
          <a:solidFill>
            <a:srgbClr val="F8F9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48640" bIns="91440" rtlCol="0" anchor="ctr"/>
          <a:lstStyle/>
          <a:p>
            <a:pPr>
              <a:lnSpc>
                <a:spcPct val="114000"/>
              </a:lnSpc>
            </a:pPr>
            <a:r>
              <a:rPr lang="en-US" sz="1200" dirty="0">
                <a:solidFill>
                  <a:schemeClr val="tx2"/>
                </a:solidFill>
              </a:rPr>
              <a:t>Prioritizing data protection and risk management in a hyperconnected environment.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D61510-7D14-0E32-7EBD-91DC2AAB910C}"/>
              </a:ext>
            </a:extLst>
          </p:cNvPr>
          <p:cNvSpPr/>
          <p:nvPr/>
        </p:nvSpPr>
        <p:spPr>
          <a:xfrm>
            <a:off x="609597" y="2360243"/>
            <a:ext cx="2592881" cy="1554480"/>
          </a:xfrm>
          <a:prstGeom prst="rect">
            <a:avLst/>
          </a:prstGeom>
          <a:solidFill>
            <a:srgbClr val="F8F9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48640" bIns="91440" rtlCol="0" anchor="ctr"/>
          <a:lstStyle/>
          <a:p>
            <a:pPr>
              <a:lnSpc>
                <a:spcPct val="114000"/>
              </a:lnSpc>
            </a:pPr>
            <a:r>
              <a:rPr lang="en-US" sz="1200" dirty="0">
                <a:solidFill>
                  <a:schemeClr val="tx2"/>
                </a:solidFill>
              </a:rPr>
              <a:t>Enabling agility, scalability, and cost-efficiency through cloud-native platforms.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F3AE74E-B7BC-BB5A-03CD-AA5CD8CD7D6C}"/>
              </a:ext>
            </a:extLst>
          </p:cNvPr>
          <p:cNvSpPr txBox="1">
            <a:spLocks/>
          </p:cNvSpPr>
          <p:nvPr/>
        </p:nvSpPr>
        <p:spPr>
          <a:xfrm>
            <a:off x="677995" y="2767668"/>
            <a:ext cx="2592881" cy="2285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>
                <a:solidFill>
                  <a:schemeClr val="tx2"/>
                </a:solidFill>
                <a:latin typeface="Montserrat ExtraBold" pitchFamily="2" charset="0"/>
              </a:rPr>
              <a:t>Cloud Infrastructure</a:t>
            </a: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E6EE6C6F-A1D8-128D-0455-FBFF25C58DB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12793" b="-12793"/>
          <a:stretch/>
        </p:blipFill>
        <p:spPr>
          <a:xfrm>
            <a:off x="2855748" y="2439442"/>
            <a:ext cx="222433" cy="279345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744328B9-E44D-D376-1892-00E265E32456}"/>
              </a:ext>
            </a:extLst>
          </p:cNvPr>
          <p:cNvSpPr txBox="1"/>
          <p:nvPr/>
        </p:nvSpPr>
        <p:spPr>
          <a:xfrm>
            <a:off x="609598" y="2060326"/>
            <a:ext cx="351075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solidFill>
                  <a:schemeClr val="accent4"/>
                </a:solidFill>
                <a:latin typeface="+mj-lt"/>
              </a:rPr>
              <a:t>1.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8B50133-25CB-58F9-9F4B-5F26D8B2C82A}"/>
              </a:ext>
            </a:extLst>
          </p:cNvPr>
          <p:cNvCxnSpPr>
            <a:cxnSpLocks/>
          </p:cNvCxnSpPr>
          <p:nvPr/>
        </p:nvCxnSpPr>
        <p:spPr>
          <a:xfrm>
            <a:off x="819628" y="2360243"/>
            <a:ext cx="2382850" cy="0"/>
          </a:xfrm>
          <a:prstGeom prst="line">
            <a:avLst/>
          </a:prstGeom>
          <a:ln>
            <a:gradFill flip="none" rotWithShape="1">
              <a:gsLst>
                <a:gs pos="19000">
                  <a:schemeClr val="accent4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45F59F4B-E24B-CBFA-86EA-B0380DA1183B}"/>
              </a:ext>
            </a:extLst>
          </p:cNvPr>
          <p:cNvSpPr/>
          <p:nvPr/>
        </p:nvSpPr>
        <p:spPr>
          <a:xfrm>
            <a:off x="3400587" y="2360243"/>
            <a:ext cx="2592881" cy="1554480"/>
          </a:xfrm>
          <a:prstGeom prst="rect">
            <a:avLst/>
          </a:prstGeom>
          <a:solidFill>
            <a:srgbClr val="F8F9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0" bIns="91440" rtlCol="0" anchor="ctr"/>
          <a:lstStyle/>
          <a:p>
            <a:pPr>
              <a:lnSpc>
                <a:spcPct val="114000"/>
              </a:lnSpc>
            </a:pPr>
            <a:r>
              <a:rPr lang="en-US" sz="1200" dirty="0">
                <a:solidFill>
                  <a:schemeClr val="tx2"/>
                </a:solidFill>
              </a:rPr>
              <a:t>Leveraging data-driven insights to automate decisions and personalize customer experiences.</a:t>
            </a:r>
          </a:p>
          <a:p>
            <a:pPr>
              <a:lnSpc>
                <a:spcPct val="114000"/>
              </a:lnSpc>
            </a:pPr>
            <a:endParaRPr lang="en-US" sz="1200" dirty="0">
              <a:solidFill>
                <a:schemeClr val="tx2"/>
              </a:solidFill>
            </a:endParaRPr>
          </a:p>
        </p:txBody>
      </p:sp>
      <p:pic>
        <p:nvPicPr>
          <p:cNvPr id="31" name="Graphic 30">
            <a:extLst>
              <a:ext uri="{FF2B5EF4-FFF2-40B4-BE49-F238E27FC236}">
                <a16:creationId xmlns:a16="http://schemas.microsoft.com/office/drawing/2014/main" id="{4DEB514C-6819-2412-7E4C-15C14544DAC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-12793" b="-12793"/>
          <a:stretch/>
        </p:blipFill>
        <p:spPr>
          <a:xfrm>
            <a:off x="5646738" y="2439442"/>
            <a:ext cx="222433" cy="279345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AF00066A-7EB5-CEF7-1194-06FDFEC7465B}"/>
              </a:ext>
            </a:extLst>
          </p:cNvPr>
          <p:cNvSpPr txBox="1">
            <a:spLocks/>
          </p:cNvSpPr>
          <p:nvPr/>
        </p:nvSpPr>
        <p:spPr>
          <a:xfrm>
            <a:off x="3468985" y="2767668"/>
            <a:ext cx="2592881" cy="2285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>
                <a:solidFill>
                  <a:schemeClr val="tx2"/>
                </a:solidFill>
                <a:latin typeface="Montserrat ExtraBold" pitchFamily="2" charset="0"/>
              </a:rPr>
              <a:t>AI &amp; Machine Learning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1A3C38E-0E7B-D11B-EBAB-0739BDC86D8E}"/>
              </a:ext>
            </a:extLst>
          </p:cNvPr>
          <p:cNvSpPr txBox="1"/>
          <p:nvPr/>
        </p:nvSpPr>
        <p:spPr>
          <a:xfrm>
            <a:off x="3400589" y="2060326"/>
            <a:ext cx="351075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solidFill>
                  <a:schemeClr val="accent4"/>
                </a:solidFill>
                <a:latin typeface="+mj-lt"/>
              </a:rPr>
              <a:t>2.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BFC487E-9318-5FB0-7ABE-9AF7E6BBD6C5}"/>
              </a:ext>
            </a:extLst>
          </p:cNvPr>
          <p:cNvCxnSpPr>
            <a:cxnSpLocks/>
          </p:cNvCxnSpPr>
          <p:nvPr/>
        </p:nvCxnSpPr>
        <p:spPr>
          <a:xfrm>
            <a:off x="3664320" y="2360243"/>
            <a:ext cx="2329149" cy="0"/>
          </a:xfrm>
          <a:prstGeom prst="line">
            <a:avLst/>
          </a:prstGeom>
          <a:ln>
            <a:gradFill flip="none" rotWithShape="1">
              <a:gsLst>
                <a:gs pos="19000">
                  <a:schemeClr val="accent4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21FFE59D-F9F9-E487-CD9C-2440291968BA}"/>
              </a:ext>
            </a:extLst>
          </p:cNvPr>
          <p:cNvSpPr/>
          <p:nvPr/>
        </p:nvSpPr>
        <p:spPr>
          <a:xfrm>
            <a:off x="609597" y="4187017"/>
            <a:ext cx="2592881" cy="1554480"/>
          </a:xfrm>
          <a:prstGeom prst="rect">
            <a:avLst/>
          </a:prstGeom>
          <a:solidFill>
            <a:srgbClr val="F8F9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31520" bIns="91440" rtlCol="0" anchor="ctr"/>
          <a:lstStyle/>
          <a:p>
            <a:pPr>
              <a:lnSpc>
                <a:spcPct val="114000"/>
              </a:lnSpc>
            </a:pPr>
            <a:r>
              <a:rPr lang="en-US" sz="1200" dirty="0">
                <a:solidFill>
                  <a:schemeClr val="tx2"/>
                </a:solidFill>
              </a:rPr>
              <a:t>Delivering seamless, personalized, and omnichannel experiences across digital touchpoints.</a:t>
            </a:r>
          </a:p>
        </p:txBody>
      </p:sp>
      <p:pic>
        <p:nvPicPr>
          <p:cNvPr id="43" name="Graphic 42">
            <a:extLst>
              <a:ext uri="{FF2B5EF4-FFF2-40B4-BE49-F238E27FC236}">
                <a16:creationId xmlns:a16="http://schemas.microsoft.com/office/drawing/2014/main" id="{9F548A5B-FF0A-8BC7-B95E-E74C42A42B6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t="-12793" b="-12793"/>
          <a:stretch/>
        </p:blipFill>
        <p:spPr>
          <a:xfrm>
            <a:off x="8430779" y="2439442"/>
            <a:ext cx="222433" cy="279345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281EDB8B-0890-9F21-5810-5326D569E5F6}"/>
              </a:ext>
            </a:extLst>
          </p:cNvPr>
          <p:cNvSpPr txBox="1">
            <a:spLocks/>
          </p:cNvSpPr>
          <p:nvPr/>
        </p:nvSpPr>
        <p:spPr>
          <a:xfrm>
            <a:off x="677995" y="4627230"/>
            <a:ext cx="2592881" cy="2285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>
                <a:solidFill>
                  <a:schemeClr val="tx2"/>
                </a:solidFill>
                <a:latin typeface="Montserrat ExtraBold" pitchFamily="2" charset="0"/>
              </a:rPr>
              <a:t>Customer Experience (CX)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594B229-284B-AE21-CC49-35990BE24C77}"/>
              </a:ext>
            </a:extLst>
          </p:cNvPr>
          <p:cNvSpPr txBox="1"/>
          <p:nvPr/>
        </p:nvSpPr>
        <p:spPr>
          <a:xfrm>
            <a:off x="609598" y="3885876"/>
            <a:ext cx="351075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solidFill>
                  <a:schemeClr val="accent4"/>
                </a:solidFill>
                <a:latin typeface="+mj-lt"/>
              </a:rPr>
              <a:t>5.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7F841F1C-D266-D4BC-AF1C-C1706F92933E}"/>
              </a:ext>
            </a:extLst>
          </p:cNvPr>
          <p:cNvCxnSpPr>
            <a:cxnSpLocks/>
          </p:cNvCxnSpPr>
          <p:nvPr/>
        </p:nvCxnSpPr>
        <p:spPr>
          <a:xfrm>
            <a:off x="873329" y="4187017"/>
            <a:ext cx="2329149" cy="0"/>
          </a:xfrm>
          <a:prstGeom prst="line">
            <a:avLst/>
          </a:prstGeom>
          <a:ln>
            <a:gradFill flip="none" rotWithShape="1">
              <a:gsLst>
                <a:gs pos="19000">
                  <a:schemeClr val="accent4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3740415D-8E7E-D6EC-5BBB-88B5340585C0}"/>
              </a:ext>
            </a:extLst>
          </p:cNvPr>
          <p:cNvSpPr/>
          <p:nvPr/>
        </p:nvSpPr>
        <p:spPr>
          <a:xfrm>
            <a:off x="3400588" y="4187017"/>
            <a:ext cx="2592881" cy="1554480"/>
          </a:xfrm>
          <a:prstGeom prst="rect">
            <a:avLst/>
          </a:prstGeom>
          <a:solidFill>
            <a:srgbClr val="F8F9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48640" bIns="91440" rtlCol="0" anchor="ctr"/>
          <a:lstStyle/>
          <a:p>
            <a:pPr>
              <a:lnSpc>
                <a:spcPct val="114000"/>
              </a:lnSpc>
            </a:pPr>
            <a:r>
              <a:rPr lang="en-US" sz="1200" dirty="0">
                <a:solidFill>
                  <a:schemeClr val="tx2"/>
                </a:solidFill>
              </a:rPr>
              <a:t>Building a future-ready workforce with the skills, tools, and mindset for digital success.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3B2FCDF-E0EF-61FC-0F57-C65FCDE39577}"/>
              </a:ext>
            </a:extLst>
          </p:cNvPr>
          <p:cNvSpPr txBox="1">
            <a:spLocks/>
          </p:cNvSpPr>
          <p:nvPr/>
        </p:nvSpPr>
        <p:spPr>
          <a:xfrm>
            <a:off x="3468986" y="4627230"/>
            <a:ext cx="2592881" cy="2285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>
                <a:solidFill>
                  <a:schemeClr val="tx2"/>
                </a:solidFill>
                <a:latin typeface="Montserrat ExtraBold" pitchFamily="2" charset="0"/>
              </a:rPr>
              <a:t>Digital Culture &amp; Skills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1A8357D-4E22-5993-12FE-9D11D304BBAB}"/>
              </a:ext>
            </a:extLst>
          </p:cNvPr>
          <p:cNvSpPr txBox="1"/>
          <p:nvPr/>
        </p:nvSpPr>
        <p:spPr>
          <a:xfrm>
            <a:off x="3400589" y="3885876"/>
            <a:ext cx="351075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solidFill>
                  <a:schemeClr val="accent4"/>
                </a:solidFill>
                <a:latin typeface="+mj-lt"/>
              </a:rPr>
              <a:t>6.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5716FD7-70D6-2D78-4382-A07A2C421733}"/>
              </a:ext>
            </a:extLst>
          </p:cNvPr>
          <p:cNvCxnSpPr>
            <a:cxnSpLocks/>
          </p:cNvCxnSpPr>
          <p:nvPr/>
        </p:nvCxnSpPr>
        <p:spPr>
          <a:xfrm>
            <a:off x="3664320" y="4187017"/>
            <a:ext cx="2329149" cy="0"/>
          </a:xfrm>
          <a:prstGeom prst="line">
            <a:avLst/>
          </a:prstGeom>
          <a:ln>
            <a:gradFill flip="none" rotWithShape="1">
              <a:gsLst>
                <a:gs pos="19000">
                  <a:schemeClr val="accent4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2" name="Graphic 41">
            <a:extLst>
              <a:ext uri="{FF2B5EF4-FFF2-40B4-BE49-F238E27FC236}">
                <a16:creationId xmlns:a16="http://schemas.microsoft.com/office/drawing/2014/main" id="{A33D83A5-16F3-67D5-EAA9-39C066EBA346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t="-3871" b="-3871"/>
          <a:stretch/>
        </p:blipFill>
        <p:spPr>
          <a:xfrm>
            <a:off x="11191875" y="2439442"/>
            <a:ext cx="259275" cy="279345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437DBD3-6B2D-6980-B786-510EE34CC4AD}"/>
              </a:ext>
            </a:extLst>
          </p:cNvPr>
          <p:cNvSpPr/>
          <p:nvPr/>
        </p:nvSpPr>
        <p:spPr>
          <a:xfrm>
            <a:off x="6191577" y="4187017"/>
            <a:ext cx="2592881" cy="1554480"/>
          </a:xfrm>
          <a:prstGeom prst="rect">
            <a:avLst/>
          </a:prstGeom>
          <a:solidFill>
            <a:srgbClr val="F8F9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48640" bIns="91440" rtlCol="0" anchor="ctr"/>
          <a:lstStyle/>
          <a:p>
            <a:pPr>
              <a:lnSpc>
                <a:spcPct val="114000"/>
              </a:lnSpc>
            </a:pPr>
            <a:r>
              <a:rPr lang="en-US" sz="1200" dirty="0">
                <a:solidFill>
                  <a:schemeClr val="tx2"/>
                </a:solidFill>
              </a:rPr>
              <a:t>Streamlining workflows with AI, RPA, and intelligent tools to increase speed and accuracy.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E7E5AF-EE5F-9C0F-402A-35C77C808DBA}"/>
              </a:ext>
            </a:extLst>
          </p:cNvPr>
          <p:cNvSpPr txBox="1">
            <a:spLocks/>
          </p:cNvSpPr>
          <p:nvPr/>
        </p:nvSpPr>
        <p:spPr>
          <a:xfrm>
            <a:off x="6259975" y="4627230"/>
            <a:ext cx="2592881" cy="2285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>
                <a:solidFill>
                  <a:schemeClr val="tx2"/>
                </a:solidFill>
                <a:latin typeface="Montserrat ExtraBold" pitchFamily="2" charset="0"/>
              </a:rPr>
              <a:t>Process Automation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4406D7-9FFD-034F-BBE0-9CF06FAA9321}"/>
              </a:ext>
            </a:extLst>
          </p:cNvPr>
          <p:cNvSpPr txBox="1"/>
          <p:nvPr/>
        </p:nvSpPr>
        <p:spPr>
          <a:xfrm>
            <a:off x="6191579" y="3885876"/>
            <a:ext cx="351075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solidFill>
                  <a:schemeClr val="accent4"/>
                </a:solidFill>
                <a:latin typeface="+mj-lt"/>
              </a:rPr>
              <a:t>7.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2DA563B-BD12-A6B8-34A4-63A48B6AA452}"/>
              </a:ext>
            </a:extLst>
          </p:cNvPr>
          <p:cNvCxnSpPr>
            <a:cxnSpLocks/>
          </p:cNvCxnSpPr>
          <p:nvPr/>
        </p:nvCxnSpPr>
        <p:spPr>
          <a:xfrm>
            <a:off x="6455310" y="4187017"/>
            <a:ext cx="2329149" cy="0"/>
          </a:xfrm>
          <a:prstGeom prst="line">
            <a:avLst/>
          </a:prstGeom>
          <a:ln>
            <a:gradFill flip="none" rotWithShape="1">
              <a:gsLst>
                <a:gs pos="19000">
                  <a:schemeClr val="accent4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Graphic 16">
            <a:extLst>
              <a:ext uri="{FF2B5EF4-FFF2-40B4-BE49-F238E27FC236}">
                <a16:creationId xmlns:a16="http://schemas.microsoft.com/office/drawing/2014/main" id="{6355A908-C3B0-4698-120E-3BADB79E2372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 t="-12793" b="-12793"/>
          <a:stretch/>
        </p:blipFill>
        <p:spPr>
          <a:xfrm>
            <a:off x="2865234" y="4280363"/>
            <a:ext cx="222433" cy="27934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083260EC-ABA2-63D6-AFF4-BD6E685223C7}"/>
              </a:ext>
            </a:extLst>
          </p:cNvPr>
          <p:cNvSpPr txBox="1">
            <a:spLocks/>
          </p:cNvSpPr>
          <p:nvPr/>
        </p:nvSpPr>
        <p:spPr>
          <a:xfrm>
            <a:off x="6253026" y="2767668"/>
            <a:ext cx="2592881" cy="2285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>
                <a:solidFill>
                  <a:schemeClr val="tx2"/>
                </a:solidFill>
                <a:latin typeface="Montserrat ExtraBold" pitchFamily="2" charset="0"/>
              </a:rPr>
              <a:t>Cybersecurity Resilience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09E61E0-CC18-5C5A-1218-1361384DB23D}"/>
              </a:ext>
            </a:extLst>
          </p:cNvPr>
          <p:cNvSpPr txBox="1"/>
          <p:nvPr/>
        </p:nvSpPr>
        <p:spPr>
          <a:xfrm>
            <a:off x="6184629" y="2060326"/>
            <a:ext cx="351075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solidFill>
                  <a:schemeClr val="accent4"/>
                </a:solidFill>
                <a:latin typeface="+mj-lt"/>
              </a:rPr>
              <a:t>3.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25FAF02-6996-7434-FE2A-B448E59B1802}"/>
              </a:ext>
            </a:extLst>
          </p:cNvPr>
          <p:cNvCxnSpPr>
            <a:cxnSpLocks/>
          </p:cNvCxnSpPr>
          <p:nvPr/>
        </p:nvCxnSpPr>
        <p:spPr>
          <a:xfrm>
            <a:off x="6448360" y="2360243"/>
            <a:ext cx="2329149" cy="0"/>
          </a:xfrm>
          <a:prstGeom prst="line">
            <a:avLst/>
          </a:prstGeom>
          <a:ln>
            <a:gradFill flip="none" rotWithShape="1">
              <a:gsLst>
                <a:gs pos="19000">
                  <a:schemeClr val="accent4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Graphic 26">
            <a:extLst>
              <a:ext uri="{FF2B5EF4-FFF2-40B4-BE49-F238E27FC236}">
                <a16:creationId xmlns:a16="http://schemas.microsoft.com/office/drawing/2014/main" id="{576002DF-62CC-9199-20ED-985C7D1AE3F3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 t="-12793" b="-12793"/>
          <a:stretch/>
        </p:blipFill>
        <p:spPr>
          <a:xfrm>
            <a:off x="5649342" y="4280363"/>
            <a:ext cx="222433" cy="279345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476180B6-34BB-A6B7-53F3-E8059CDDD1E5}"/>
              </a:ext>
            </a:extLst>
          </p:cNvPr>
          <p:cNvSpPr/>
          <p:nvPr/>
        </p:nvSpPr>
        <p:spPr>
          <a:xfrm>
            <a:off x="8989517" y="4187017"/>
            <a:ext cx="2592881" cy="1554480"/>
          </a:xfrm>
          <a:prstGeom prst="rect">
            <a:avLst/>
          </a:prstGeom>
          <a:solidFill>
            <a:srgbClr val="F8F9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31520" bIns="91440" rtlCol="0" anchor="ctr"/>
          <a:lstStyle/>
          <a:p>
            <a:pPr>
              <a:lnSpc>
                <a:spcPct val="114000"/>
              </a:lnSpc>
            </a:pPr>
            <a:r>
              <a:rPr lang="en-US" sz="1200" dirty="0">
                <a:solidFill>
                  <a:schemeClr val="tx2"/>
                </a:solidFill>
              </a:rPr>
              <a:t>Collaborating with tech partners, startups, and industry disruptors to accelerate transformation.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C54124E-51F8-04E7-26CE-18A34550105D}"/>
              </a:ext>
            </a:extLst>
          </p:cNvPr>
          <p:cNvSpPr txBox="1">
            <a:spLocks/>
          </p:cNvSpPr>
          <p:nvPr/>
        </p:nvSpPr>
        <p:spPr>
          <a:xfrm>
            <a:off x="9057914" y="4627230"/>
            <a:ext cx="2592881" cy="2285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>
                <a:solidFill>
                  <a:schemeClr val="tx2"/>
                </a:solidFill>
                <a:latin typeface="Montserrat ExtraBold" pitchFamily="2" charset="0"/>
              </a:rPr>
              <a:t>Innovation Ecosystems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91ED56-63B9-5191-2B26-32D63782429B}"/>
              </a:ext>
            </a:extLst>
          </p:cNvPr>
          <p:cNvSpPr txBox="1"/>
          <p:nvPr/>
        </p:nvSpPr>
        <p:spPr>
          <a:xfrm>
            <a:off x="8989518" y="3885876"/>
            <a:ext cx="351075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solidFill>
                  <a:schemeClr val="accent4"/>
                </a:solidFill>
                <a:latin typeface="+mj-lt"/>
              </a:rPr>
              <a:t>8.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1707FAB-707F-EE45-D7DE-B81A962C2069}"/>
              </a:ext>
            </a:extLst>
          </p:cNvPr>
          <p:cNvCxnSpPr>
            <a:cxnSpLocks/>
          </p:cNvCxnSpPr>
          <p:nvPr/>
        </p:nvCxnSpPr>
        <p:spPr>
          <a:xfrm>
            <a:off x="9253249" y="4187017"/>
            <a:ext cx="2329149" cy="0"/>
          </a:xfrm>
          <a:prstGeom prst="line">
            <a:avLst/>
          </a:prstGeom>
          <a:ln>
            <a:gradFill flip="none" rotWithShape="1">
              <a:gsLst>
                <a:gs pos="19000">
                  <a:schemeClr val="accent4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9FFD215A-308D-A4E6-839D-A34B9ADC7618}"/>
              </a:ext>
            </a:extLst>
          </p:cNvPr>
          <p:cNvSpPr txBox="1">
            <a:spLocks/>
          </p:cNvSpPr>
          <p:nvPr/>
        </p:nvSpPr>
        <p:spPr>
          <a:xfrm>
            <a:off x="9050965" y="2767668"/>
            <a:ext cx="2592881" cy="2285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>
                <a:solidFill>
                  <a:schemeClr val="tx2"/>
                </a:solidFill>
                <a:latin typeface="Montserrat ExtraBold" pitchFamily="2" charset="0"/>
              </a:rPr>
              <a:t>Data Analytics &amp; Insights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32A88F6-7EBB-3F66-8759-3ACE4FFE635C}"/>
              </a:ext>
            </a:extLst>
          </p:cNvPr>
          <p:cNvSpPr txBox="1"/>
          <p:nvPr/>
        </p:nvSpPr>
        <p:spPr>
          <a:xfrm>
            <a:off x="8982568" y="2060326"/>
            <a:ext cx="441131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solidFill>
                  <a:schemeClr val="accent4"/>
                </a:solidFill>
                <a:latin typeface="+mj-lt"/>
              </a:rPr>
              <a:t>4.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C1D81CB-ABFC-A621-5425-64B052C344D3}"/>
              </a:ext>
            </a:extLst>
          </p:cNvPr>
          <p:cNvCxnSpPr>
            <a:cxnSpLocks/>
          </p:cNvCxnSpPr>
          <p:nvPr/>
        </p:nvCxnSpPr>
        <p:spPr>
          <a:xfrm>
            <a:off x="9246299" y="2360243"/>
            <a:ext cx="2329149" cy="0"/>
          </a:xfrm>
          <a:prstGeom prst="line">
            <a:avLst/>
          </a:prstGeom>
          <a:ln>
            <a:gradFill flip="none" rotWithShape="1">
              <a:gsLst>
                <a:gs pos="19000">
                  <a:schemeClr val="accent4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2" name="Graphic 51">
            <a:extLst>
              <a:ext uri="{FF2B5EF4-FFF2-40B4-BE49-F238E27FC236}">
                <a16:creationId xmlns:a16="http://schemas.microsoft.com/office/drawing/2014/main" id="{0528E96C-3B2E-C7DA-F8ED-A8461E511783}"/>
              </a:ext>
            </a:extLst>
          </p:cNvPr>
          <p:cNvPicPr>
            <a:picLocks noChangeAspect="1"/>
          </p:cNvPicPr>
          <p:nvPr/>
        </p:nvPicPr>
        <p:blipFill rotWithShape="1"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rcRect t="-12793" b="-12793"/>
          <a:stretch/>
        </p:blipFill>
        <p:spPr>
          <a:xfrm>
            <a:off x="8430779" y="4305297"/>
            <a:ext cx="222433" cy="279345"/>
          </a:xfrm>
          <a:prstGeom prst="rect">
            <a:avLst/>
          </a:prstGeom>
        </p:spPr>
      </p:pic>
      <p:pic>
        <p:nvPicPr>
          <p:cNvPr id="53" name="Graphic 52">
            <a:extLst>
              <a:ext uri="{FF2B5EF4-FFF2-40B4-BE49-F238E27FC236}">
                <a16:creationId xmlns:a16="http://schemas.microsoft.com/office/drawing/2014/main" id="{0DEF035D-812E-1B11-FB1A-DCDABD320937}"/>
              </a:ext>
            </a:extLst>
          </p:cNvPr>
          <p:cNvPicPr>
            <a:picLocks noChangeAspect="1"/>
          </p:cNvPicPr>
          <p:nvPr/>
        </p:nvPicPr>
        <p:blipFill rotWithShape="1"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 t="-12793" b="-12793"/>
          <a:stretch/>
        </p:blipFill>
        <p:spPr>
          <a:xfrm>
            <a:off x="11228717" y="4305297"/>
            <a:ext cx="222433" cy="279345"/>
          </a:xfrm>
          <a:prstGeom prst="rect">
            <a:avLst/>
          </a:prstGeom>
        </p:spPr>
      </p:pic>
      <p:sp>
        <p:nvSpPr>
          <p:cNvPr id="58" name="Text Placeholder 44">
            <a:extLst>
              <a:ext uri="{FF2B5EF4-FFF2-40B4-BE49-F238E27FC236}">
                <a16:creationId xmlns:a16="http://schemas.microsoft.com/office/drawing/2014/main" id="{62A0B0D9-A266-E72D-1470-60EA2253B6B7}"/>
              </a:ext>
            </a:extLst>
          </p:cNvPr>
          <p:cNvSpPr txBox="1">
            <a:spLocks/>
          </p:cNvSpPr>
          <p:nvPr/>
        </p:nvSpPr>
        <p:spPr>
          <a:xfrm>
            <a:off x="1283479" y="1541977"/>
            <a:ext cx="10104814" cy="24929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14000"/>
              </a:lnSpc>
              <a:buNone/>
              <a:defRPr/>
            </a:pPr>
            <a:r>
              <a:rPr lang="en-US" sz="1800" dirty="0">
                <a:solidFill>
                  <a:srgbClr val="002546"/>
                </a:solidFill>
                <a:latin typeface="Montserrat SemiBold" pitchFamily="2" charset="0"/>
              </a:rPr>
              <a:t>Real-World Digital Transformation in Action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1AFC59D-D300-63C8-D22D-447BF83DAE7B}"/>
              </a:ext>
            </a:extLst>
          </p:cNvPr>
          <p:cNvGrpSpPr/>
          <p:nvPr/>
        </p:nvGrpSpPr>
        <p:grpSpPr>
          <a:xfrm>
            <a:off x="609601" y="1561908"/>
            <a:ext cx="571759" cy="209438"/>
            <a:chOff x="612215" y="3436053"/>
            <a:chExt cx="954475" cy="344047"/>
          </a:xfrm>
        </p:grpSpPr>
        <p:sp>
          <p:nvSpPr>
            <p:cNvPr id="60" name="Parallelogram 59">
              <a:extLst>
                <a:ext uri="{FF2B5EF4-FFF2-40B4-BE49-F238E27FC236}">
                  <a16:creationId xmlns:a16="http://schemas.microsoft.com/office/drawing/2014/main" id="{7F9382A4-0560-2056-EB18-526EFFAC26B4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61" name="Parallelogram 60">
              <a:extLst>
                <a:ext uri="{FF2B5EF4-FFF2-40B4-BE49-F238E27FC236}">
                  <a16:creationId xmlns:a16="http://schemas.microsoft.com/office/drawing/2014/main" id="{96691CC6-4180-399D-4E38-F5DE5FD427EA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62" name="Parallelogram 61">
              <a:extLst>
                <a:ext uri="{FF2B5EF4-FFF2-40B4-BE49-F238E27FC236}">
                  <a16:creationId xmlns:a16="http://schemas.microsoft.com/office/drawing/2014/main" id="{4D7740BB-C00A-0BC8-56CB-D33F0061143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658646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8741</TotalTime>
  <Words>171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69</cp:revision>
  <dcterms:created xsi:type="dcterms:W3CDTF">2025-04-10T11:11:23Z</dcterms:created>
  <dcterms:modified xsi:type="dcterms:W3CDTF">2025-10-16T08:29:15Z</dcterms:modified>
  <cp:category/>
</cp:coreProperties>
</file>