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8874a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8874a1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9ac9cf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9ac9cf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12c9a1c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12c9a1cf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2564f7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2564f74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12c9a1a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12c9a1a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12eaae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12eaae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9ac9d3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09ac9d3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08874a1e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08874a1e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76B042"/>
                </a:solidFill>
              </a:rPr>
              <a:t>Hvad er hadtale? &gt; SEL &gt; </a:t>
            </a:r>
            <a:r>
              <a:rPr lang="da-DK" b="1">
                <a:solidFill>
                  <a:srgbClr val="76B042"/>
                </a:solidFill>
              </a:rPr>
              <a:t>Navngivning og sortering af følelser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118200" y="853500"/>
            <a:ext cx="39588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4800" b="1">
                <a:solidFill>
                  <a:schemeClr val="dk1"/>
                </a:solidFill>
              </a:rPr>
              <a:t>Navngivning og sortering af følelser</a:t>
            </a:r>
            <a:endParaRPr sz="4800" b="1"/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7">
            <a:alphaModFix/>
          </a:blip>
          <a:srcRect t="34481" b="35455"/>
          <a:stretch/>
        </p:blipFill>
        <p:spPr>
          <a:xfrm>
            <a:off x="5301250" y="1666038"/>
            <a:ext cx="3643551" cy="109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Find ord der beskriver, hvordan du bliver påvirket af hadtale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4479100" y="330700"/>
            <a:ext cx="4410600" cy="4132200"/>
          </a:xfrm>
          <a:prstGeom prst="roundRect">
            <a:avLst>
              <a:gd name="adj" fmla="val 9634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824050" y="270700"/>
            <a:ext cx="3456300" cy="4252200"/>
          </a:xfrm>
          <a:prstGeom prst="roundRect">
            <a:avLst>
              <a:gd name="adj" fmla="val 9634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6"/>
          <p:cNvSpPr txBox="1"/>
          <p:nvPr/>
        </p:nvSpPr>
        <p:spPr>
          <a:xfrm>
            <a:off x="795375" y="365500"/>
            <a:ext cx="35136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Hvilke ting på nettet får dig til at føle dig glad/positivt til mode?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Hvilke ting på nettet får dig til at føle dig rystet/bekymret/trist/negativ?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Du ser mange ting på nettet, hvad ville du synes var hadefuldt?</a:t>
            </a:r>
            <a:endParaRPr sz="150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a-DK" sz="1500" dirty="0">
                <a:solidFill>
                  <a:srgbClr val="FFFFFF"/>
                </a:solidFill>
              </a:rPr>
              <a:t>Hvorfor?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Hvad mener du, at hadtale er?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Hvem er den rettet mod? 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Hvordan får det dig til at føle dig tilpas?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Hvilke følelser vil den angrebne person opleve?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500" dirty="0">
                <a:solidFill>
                  <a:srgbClr val="FFFFFF"/>
                </a:solidFill>
              </a:rPr>
              <a:t>Hvordan får det gerningsmanden til at synes om sig selv?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4444600" y="1074450"/>
            <a:ext cx="4479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600" dirty="0">
                <a:solidFill>
                  <a:srgbClr val="FFFFFF"/>
                </a:solidFill>
              </a:rPr>
              <a:t>Er der nogen former for hadtale, der påvirker dig mere end andre?</a:t>
            </a:r>
            <a:endParaRPr sz="160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a-DK" sz="1600" dirty="0">
                <a:solidFill>
                  <a:srgbClr val="FFFFFF"/>
                </a:solidFill>
              </a:rPr>
              <a:t>Hvorfor?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600" dirty="0">
                <a:solidFill>
                  <a:srgbClr val="FFFFFF"/>
                </a:solidFill>
              </a:rPr>
              <a:t>Kan man kalde det hadtale, hvis den angrebne person ikke føler sig angrebet?</a:t>
            </a:r>
            <a:endParaRPr sz="160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a-DK" sz="1600" dirty="0">
                <a:solidFill>
                  <a:srgbClr val="FFFFFF"/>
                </a:solidFill>
              </a:rPr>
              <a:t>Hvorfor/hvorfor ikke?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600" dirty="0">
                <a:solidFill>
                  <a:srgbClr val="FFFFFF"/>
                </a:solidFill>
              </a:rPr>
              <a:t>Er der forskel mellem at være hadefuld/sårende og hadtale på nettet? </a:t>
            </a:r>
            <a:endParaRPr sz="160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a-DK" sz="1600" dirty="0">
                <a:solidFill>
                  <a:srgbClr val="FFFFFF"/>
                </a:solidFill>
              </a:rPr>
              <a:t>Hvorfor?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600" dirty="0">
                <a:solidFill>
                  <a:srgbClr val="FFFFFF"/>
                </a:solidFill>
              </a:rPr>
              <a:t>Er der indhold på nettet, der kan misforstås? Fx. satire, parodier, ironi, sarkasme, indforståede vittigheder etc.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a-DK" sz="1600" dirty="0">
                <a:solidFill>
                  <a:srgbClr val="FFFFFF"/>
                </a:solidFill>
              </a:rPr>
              <a:t>Hvordan afgør du, om den form for indhold er udtryk for hadtale? </a:t>
            </a:r>
            <a:endParaRPr sz="160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a-DK" sz="1600" dirty="0">
                <a:solidFill>
                  <a:srgbClr val="FFFFFF"/>
                </a:solidFill>
              </a:rPr>
              <a:t>Kan du altid afgøre det?</a:t>
            </a:r>
            <a:r>
              <a:rPr lang="en-GB" sz="1600" dirty="0">
                <a:solidFill>
                  <a:schemeClr val="dk1"/>
                </a:solidFill>
              </a:rPr>
              <a:t/>
            </a:r>
            <a:br>
              <a:rPr lang="en-GB" sz="1600" dirty="0">
                <a:solidFill>
                  <a:schemeClr val="dk1"/>
                </a:solidFill>
              </a:rPr>
            </a:b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u="sng">
                <a:solidFill>
                  <a:srgbClr val="0097A7"/>
                </a:solidFill>
                <a:hlinkClick r:id="rId3"/>
              </a:rPr>
              <a:t>© RULER Programmet. Yale Centret for Følelsesmæssig Intelligens</a:t>
            </a:r>
            <a:endParaRPr sz="1000"/>
          </a:p>
        </p:txBody>
      </p:sp>
      <p:grpSp>
        <p:nvGrpSpPr>
          <p:cNvPr id="124" name="Google Shape;124;p27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25" name="Google Shape;125;p27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7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Energi</a:t>
            </a:r>
            <a:endParaRPr sz="2400"/>
          </a:p>
        </p:txBody>
      </p:sp>
      <p:sp>
        <p:nvSpPr>
          <p:cNvPr id="130" name="Google Shape;130;p27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Høj</a:t>
            </a:r>
            <a:endParaRPr sz="1800"/>
          </a:p>
        </p:txBody>
      </p:sp>
      <p:sp>
        <p:nvSpPr>
          <p:cNvPr id="131" name="Google Shape;131;p27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Lav</a:t>
            </a:r>
            <a:endParaRPr sz="1800"/>
          </a:p>
        </p:txBody>
      </p:sp>
      <p:sp>
        <p:nvSpPr>
          <p:cNvPr id="132" name="Google Shape;132;p27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Ubehagelig</a:t>
            </a:r>
            <a:endParaRPr sz="1800"/>
          </a:p>
        </p:txBody>
      </p:sp>
      <p:sp>
        <p:nvSpPr>
          <p:cNvPr id="133" name="Google Shape;133;p27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Behagelig</a:t>
            </a:r>
            <a:endParaRPr sz="1800"/>
          </a:p>
        </p:txBody>
      </p:sp>
      <p:sp>
        <p:nvSpPr>
          <p:cNvPr id="134" name="Google Shape;134;p27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Følelser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/>
          <p:nvPr/>
        </p:nvSpPr>
        <p:spPr>
          <a:xfrm>
            <a:off x="27976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47720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27976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8"/>
          <p:cNvSpPr/>
          <p:nvPr/>
        </p:nvSpPr>
        <p:spPr>
          <a:xfrm>
            <a:off x="47720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 txBox="1"/>
          <p:nvPr/>
        </p:nvSpPr>
        <p:spPr>
          <a:xfrm rot="-5400000">
            <a:off x="1071050" y="1953175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Energi</a:t>
            </a:r>
            <a:endParaRPr sz="2400"/>
          </a:p>
        </p:txBody>
      </p:sp>
      <p:sp>
        <p:nvSpPr>
          <p:cNvPr id="144" name="Google Shape;144;p28"/>
          <p:cNvSpPr txBox="1"/>
          <p:nvPr/>
        </p:nvSpPr>
        <p:spPr>
          <a:xfrm rot="-5400000">
            <a:off x="2087350" y="344850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Høj</a:t>
            </a:r>
            <a:endParaRPr sz="1800"/>
          </a:p>
        </p:txBody>
      </p:sp>
      <p:sp>
        <p:nvSpPr>
          <p:cNvPr id="145" name="Google Shape;145;p28"/>
          <p:cNvSpPr txBox="1"/>
          <p:nvPr/>
        </p:nvSpPr>
        <p:spPr>
          <a:xfrm rot="-5400000">
            <a:off x="2087350" y="3536075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Lav</a:t>
            </a:r>
            <a:endParaRPr sz="1800"/>
          </a:p>
        </p:txBody>
      </p:sp>
      <p:sp>
        <p:nvSpPr>
          <p:cNvPr id="146" name="Google Shape;146;p28"/>
          <p:cNvSpPr txBox="1"/>
          <p:nvPr/>
        </p:nvSpPr>
        <p:spPr>
          <a:xfrm>
            <a:off x="2797600" y="417020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Ubehagelig</a:t>
            </a:r>
            <a:endParaRPr sz="1800"/>
          </a:p>
        </p:txBody>
      </p:sp>
      <p:sp>
        <p:nvSpPr>
          <p:cNvPr id="147" name="Google Shape;147;p28"/>
          <p:cNvSpPr txBox="1"/>
          <p:nvPr/>
        </p:nvSpPr>
        <p:spPr>
          <a:xfrm>
            <a:off x="5669800" y="4170200"/>
            <a:ext cx="10770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/>
              <a:t>Behagelig</a:t>
            </a:r>
            <a:endParaRPr sz="1800"/>
          </a:p>
        </p:txBody>
      </p:sp>
      <p:sp>
        <p:nvSpPr>
          <p:cNvPr id="148" name="Google Shape;148;p28"/>
          <p:cNvSpPr txBox="1"/>
          <p:nvPr/>
        </p:nvSpPr>
        <p:spPr>
          <a:xfrm>
            <a:off x="4200100" y="4481325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Følelser</a:t>
            </a:r>
            <a:endParaRPr sz="2400"/>
          </a:p>
        </p:txBody>
      </p:sp>
      <p:cxnSp>
        <p:nvCxnSpPr>
          <p:cNvPr id="149" name="Google Shape;149;p28"/>
          <p:cNvCxnSpPr/>
          <p:nvPr/>
        </p:nvCxnSpPr>
        <p:spPr>
          <a:xfrm>
            <a:off x="2636425" y="4277025"/>
            <a:ext cx="41895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28"/>
          <p:cNvCxnSpPr/>
          <p:nvPr/>
        </p:nvCxnSpPr>
        <p:spPr>
          <a:xfrm rot="-5400000">
            <a:off x="546925" y="2187525"/>
            <a:ext cx="41895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28"/>
          <p:cNvSpPr txBox="1"/>
          <p:nvPr/>
        </p:nvSpPr>
        <p:spPr>
          <a:xfrm>
            <a:off x="2870425" y="344850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FFFF"/>
                </a:solidFill>
              </a:rPr>
              <a:t>Røde følelser er ubehagelige og har højt energiindhold, såsom vrede, frustration og ængstelse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4848400" y="344850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Gule følelser er behagelige og har højt energiindhold såsom begejstring, glæde og jubel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2911000" y="2310925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FFFF"/>
                </a:solidFill>
              </a:rPr>
              <a:t>Blå følelser er ubehagelige og har lavt energiindhold såsom at kede sig, tristhed og fortvivlelse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4848400" y="2310963"/>
            <a:ext cx="17478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FFFF"/>
                </a:solidFill>
              </a:rPr>
              <a:t>Grønne følelser er behagelige og har lavt energiindhold såsom følelse af ro, afklarethed og tilfredshed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u="sng">
                <a:solidFill>
                  <a:srgbClr val="0097A7"/>
                </a:solidFill>
                <a:hlinkClick r:id="rId3"/>
              </a:rPr>
              <a:t>© RULER Programmet. Yale Centret for Følelsesmæssig Intelligens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970913" y="42101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u="sng">
                <a:solidFill>
                  <a:schemeClr val="hlink"/>
                </a:solidFill>
                <a:hlinkClick r:id="rId3"/>
              </a:rPr>
              <a:t>© RULER Programmet. Yale Centret for Følelsesmæssig Intelligens</a:t>
            </a:r>
            <a:endParaRPr sz="1000"/>
          </a:p>
        </p:txBody>
      </p:sp>
      <p:grpSp>
        <p:nvGrpSpPr>
          <p:cNvPr id="162" name="Google Shape;162;p29"/>
          <p:cNvGrpSpPr/>
          <p:nvPr/>
        </p:nvGrpSpPr>
        <p:grpSpPr>
          <a:xfrm>
            <a:off x="845875" y="195450"/>
            <a:ext cx="3949087" cy="4014681"/>
            <a:chOff x="93000" y="345950"/>
            <a:chExt cx="3949087" cy="4014681"/>
          </a:xfrm>
        </p:grpSpPr>
        <p:sp>
          <p:nvSpPr>
            <p:cNvPr id="163" name="Google Shape;163;p29"/>
            <p:cNvSpPr/>
            <p:nvPr/>
          </p:nvSpPr>
          <p:spPr>
            <a:xfrm>
              <a:off x="93000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98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2067487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93000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067487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09" y="89999"/>
            <a:ext cx="3408222" cy="44028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64454" y="25397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Afklaret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0028" y="65508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Ophidset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0028" y="105620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Rolig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5602" y="1464636"/>
            <a:ext cx="1493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Ensom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57139" y="185843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Frastødt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2713" y="225955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Overrasket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52713" y="266067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Udmattet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48287" y="306178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Ekstatisk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61565" y="346290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Irriteret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57139" y="388596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Tilfredsstillet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9102" y="25915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afsky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4676" y="65295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Veltilpas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4676" y="106138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behag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10250" y="146250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Entusiastisk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19102" y="185630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Søvnig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4676" y="225742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Lykkelig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4676" y="265853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Chokeret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0250" y="305234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Apatisk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23528" y="346808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Vred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9102" y="387651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Fortvivlet</a:t>
            </a:r>
            <a:endParaRPr lang="da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1036102" y="4402875"/>
            <a:ext cx="4104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u="sng">
                <a:solidFill>
                  <a:schemeClr val="hlink"/>
                </a:solidFill>
                <a:hlinkClick r:id="rId3"/>
              </a:rPr>
              <a:t>© RULER Programmet. Yale Centret for Følelsesmæssig Intelligens</a:t>
            </a:r>
            <a:endParaRPr sz="10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41" y="147763"/>
            <a:ext cx="3408222" cy="44028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09586" y="31173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Afklaret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5160" y="71285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Ophidset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05160" y="111396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Rolig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0734" y="1522400"/>
            <a:ext cx="1493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Ensom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2271" y="191620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Frastødt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7845" y="231731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Overrasket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97845" y="271843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Udmattet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93419" y="311955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Ekstatisk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6697" y="352067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Irriteret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02271" y="394373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Tilfredsstillet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64234" y="31691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afsky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9808" y="71071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Veltilpas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9808" y="111914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behag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55382" y="152026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Entusiastisk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64234" y="191406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Søvnig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59808" y="231518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Lykkelig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9808" y="271630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Chokeret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5382" y="311010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Apatisk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8660" y="352585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Vred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64234" y="393428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Fortvivlet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49" name="Google Shape;171;p30"/>
          <p:cNvSpPr/>
          <p:nvPr/>
        </p:nvSpPr>
        <p:spPr>
          <a:xfrm>
            <a:off x="1004257" y="152325"/>
            <a:ext cx="2090400" cy="2124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2;p30"/>
          <p:cNvSpPr/>
          <p:nvPr/>
        </p:nvSpPr>
        <p:spPr>
          <a:xfrm>
            <a:off x="3094691" y="152325"/>
            <a:ext cx="2090400" cy="2124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73;p30"/>
          <p:cNvSpPr/>
          <p:nvPr/>
        </p:nvSpPr>
        <p:spPr>
          <a:xfrm>
            <a:off x="1004257" y="2277594"/>
            <a:ext cx="2090400" cy="21249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74;p30"/>
          <p:cNvSpPr/>
          <p:nvPr/>
        </p:nvSpPr>
        <p:spPr>
          <a:xfrm>
            <a:off x="3094691" y="2277594"/>
            <a:ext cx="2090400" cy="21249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1662625" y="145664"/>
            <a:ext cx="1368894" cy="297852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Chokeret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539" y="144347"/>
            <a:ext cx="1253058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Ophidset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73796" y="142951"/>
            <a:ext cx="1253012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Overrasket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75565" y="144204"/>
            <a:ext cx="1303952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Ekstatisk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29156" y="1286553"/>
            <a:ext cx="1068055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Vred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74583" y="1284726"/>
            <a:ext cx="1253059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Entusiastisk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5914" y="1951587"/>
            <a:ext cx="1180776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Frastødt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91133" y="1950013"/>
            <a:ext cx="1241971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Irriteret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01112" y="1950762"/>
            <a:ext cx="1484986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Lykkelig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31518" y="1948322"/>
            <a:ext cx="1206876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behag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2554" y="2321500"/>
            <a:ext cx="1253059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Føler afsky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60424" y="2324977"/>
            <a:ext cx="1010994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Apatisk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10878" y="2321949"/>
            <a:ext cx="1209698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Veltilpas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20576" y="2320175"/>
            <a:ext cx="1265521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Tilfredsstillet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40691" y="3132435"/>
            <a:ext cx="1244277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Ensom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61998" y="3046894"/>
            <a:ext cx="1259193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Rolig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2554" y="4077311"/>
            <a:ext cx="1144136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Fortvivlet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4621" y="4075784"/>
            <a:ext cx="1224844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Udmattet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31518" y="4077345"/>
            <a:ext cx="1324044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Søvnig</a:t>
            </a:r>
            <a:endParaRPr lang="da" sz="13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38383" y="4075385"/>
            <a:ext cx="1247715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" sz="1300" b="1" dirty="0" smtClean="0">
                <a:solidFill>
                  <a:schemeClr val="bg1"/>
                </a:solidFill>
              </a:rPr>
              <a:t>Afklaret</a:t>
            </a:r>
            <a:endParaRPr lang="da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1188720" y="85150"/>
            <a:ext cx="675513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 dirty="0"/>
              <a:t>Hvordan føler du dig tilpas?</a:t>
            </a:r>
            <a:endParaRPr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40" y="694675"/>
            <a:ext cx="6901226" cy="3699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243" y="842963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OPHIDSET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242" y="1197770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RASENDE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241" y="155388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SYDENDE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241" y="191107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ÆNGSTELIG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241" y="226867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FRASTØDT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8447" y="2626277"/>
            <a:ext cx="7201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FØLER AFSKY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9187" y="2983465"/>
            <a:ext cx="68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30" dirty="0" smtClean="0">
                <a:solidFill>
                  <a:schemeClr val="bg1"/>
                </a:solidFill>
              </a:rPr>
              <a:t>PESSIMISTISK</a:t>
            </a:r>
            <a:endParaRPr lang="da" sz="600" spc="-3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908" y="3336791"/>
            <a:ext cx="83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FREMMED- GJORT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8237" y="369868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60" dirty="0" smtClean="0">
                <a:solidFill>
                  <a:schemeClr val="bg1"/>
                </a:solidFill>
              </a:rPr>
              <a:t>MISMODIG</a:t>
            </a:r>
            <a:endParaRPr lang="da" sz="600" spc="-6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711" y="4056367"/>
            <a:ext cx="661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FORTVIVLET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8606" y="842963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I PANIK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8605" y="1197770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GAL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8604" y="155388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30" dirty="0" smtClean="0">
                <a:solidFill>
                  <a:schemeClr val="bg1"/>
                </a:solidFill>
              </a:rPr>
              <a:t>SKRÆMT</a:t>
            </a:r>
            <a:endParaRPr lang="da" sz="600" spc="-3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3086" y="1911077"/>
            <a:ext cx="70111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50" spc="-20" dirty="0" smtClean="0">
                <a:solidFill>
                  <a:schemeClr val="bg1"/>
                </a:solidFill>
              </a:rPr>
              <a:t>ÆNGSTELIG</a:t>
            </a:r>
            <a:endParaRPr lang="da" sz="550" spc="-2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463" y="2268677"/>
            <a:ext cx="760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FORUROLIGET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8603" y="262627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DYSTER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8602" y="2983465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MUGGEN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8601" y="333999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ELENDIG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8600" y="369868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30" dirty="0" smtClean="0">
                <a:solidFill>
                  <a:schemeClr val="bg1"/>
                </a:solidFill>
              </a:rPr>
              <a:t>NEDTRYKT</a:t>
            </a:r>
            <a:endParaRPr lang="da" sz="600" spc="-3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8600" y="405636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UDEN HÅB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1344" y="83951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STRESSET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1337" y="1197063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40" dirty="0" smtClean="0">
                <a:solidFill>
                  <a:schemeClr val="bg1"/>
                </a:solidFill>
              </a:rPr>
              <a:t>FRUSTRERET</a:t>
            </a:r>
            <a:endParaRPr lang="da" sz="600" spc="-4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1342" y="155043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VRED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1342" y="19100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BEKYMRET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4409" y="2269987"/>
            <a:ext cx="7456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30" dirty="0" smtClean="0">
                <a:solidFill>
                  <a:schemeClr val="bg1"/>
                </a:solidFill>
              </a:rPr>
              <a:t>FORUROLIGET</a:t>
            </a:r>
            <a:endParaRPr lang="da" sz="600" spc="-3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3447" y="2627587"/>
            <a:ext cx="708254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60" spc="-20" dirty="0" smtClean="0">
                <a:solidFill>
                  <a:schemeClr val="bg1"/>
                </a:solidFill>
              </a:rPr>
              <a:t>SKUFFET</a:t>
            </a:r>
            <a:endParaRPr lang="da" sz="560" spc="-2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23446" y="2984775"/>
            <a:ext cx="708254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60" spc="-20" dirty="0" smtClean="0">
                <a:solidFill>
                  <a:schemeClr val="bg1"/>
                </a:solidFill>
              </a:rPr>
              <a:t>AFSKRÆKKET</a:t>
            </a:r>
            <a:endParaRPr lang="da" sz="560" spc="-2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1339" y="333892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ENSOM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1338" y="369522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SUR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7997" y="4055296"/>
            <a:ext cx="6987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TRØSTESLØS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1707" y="84056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NERVØS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1706" y="119537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SPÆNDT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1705" y="1551490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NERVØS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1705" y="190867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IRRITERET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1705" y="226627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UROLIG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9238" y="2581012"/>
            <a:ext cx="778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I KULKÆLDEREN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1703" y="298106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TRIST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96677" y="3344623"/>
            <a:ext cx="708245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60" spc="-20" dirty="0" smtClean="0">
                <a:solidFill>
                  <a:schemeClr val="bg1"/>
                </a:solidFill>
              </a:rPr>
              <a:t>MODLØS</a:t>
            </a:r>
            <a:endParaRPr lang="da" sz="560" spc="-2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1701" y="3696282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30" dirty="0" smtClean="0">
                <a:solidFill>
                  <a:schemeClr val="bg1"/>
                </a:solidFill>
              </a:rPr>
              <a:t>UDMATTET</a:t>
            </a:r>
            <a:endParaRPr lang="da" sz="600" spc="-3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1701" y="40492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OPBRUGT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9689" y="843472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CHOKERET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9688" y="119827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LAMMET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09687" y="155439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UROLIG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09687" y="191158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TIRRET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9687" y="226918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IRRITERET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09686" y="262678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APATISK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09685" y="298397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KEDER SIG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09684" y="334050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TRÆT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09683" y="3699190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UDKØRT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09683" y="405687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UDMATTET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56033" y="839511"/>
            <a:ext cx="7120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OVERRASKET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87664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HYPER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87663" y="15551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ENERGISK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87663" y="19123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VELTILPAS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87663" y="2246172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FØLER BEHAG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87662" y="26252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VELTILPAS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87661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ROLIG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87660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AFSLAPPET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16219" y="3695229"/>
            <a:ext cx="7939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TILBAGELÆNET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87659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SØVNIG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70397" y="83951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MUNTER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35360" y="1158599"/>
            <a:ext cx="732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GLAD OG LIVLIG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70395" y="15551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SPRÆLSK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0395" y="19123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LYKKELIG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70395" y="22699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GLAD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35360" y="2625206"/>
            <a:ext cx="7154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SORGLØS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70393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TRYG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70392" y="330796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TA'R DET ROLIGT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35361" y="3695229"/>
            <a:ext cx="71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TANKEFULD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95888" y="4055296"/>
            <a:ext cx="7894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TILBAGELÆNET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29327" y="839511"/>
            <a:ext cx="6996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FESTHUMØR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48378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MOTIVERET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18092" y="1555199"/>
            <a:ext cx="7130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spc="-20" dirty="0" smtClean="0"/>
              <a:t>ENTUSIASTISK</a:t>
            </a:r>
            <a:endParaRPr lang="da" sz="600" spc="-2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38851" y="1912387"/>
            <a:ext cx="682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FOKUSERET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48377" y="2246172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FULD AF HÅB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48376" y="26252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TILFREDS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8375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TILFREDS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48374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ROLIG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48373" y="369522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FREDFYLDT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48373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FULD AF RO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72261" y="839511"/>
            <a:ext cx="7762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OVERLYKKELIG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29414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INSPIRERET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24650" y="1555199"/>
            <a:ext cx="6773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OPTIMISTISK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29413" y="19123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STOLT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19887" y="2269987"/>
            <a:ext cx="6796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LEGEHUMØR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6074" y="2601395"/>
            <a:ext cx="75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OPFYLDT AF KÆRLIGHED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86550" y="2982394"/>
            <a:ext cx="753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TAKNEMMELIG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29410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VELSIGNET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29409" y="369522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BEHAGELIG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29409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HYGGELIG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10451" y="83951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EKSTATISK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310450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OPSTEMT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10449" y="15551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SPÆNDT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310449" y="19123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HENRYKT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10449" y="22699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/>
              <a:t>LYKKELIG</a:t>
            </a:r>
            <a:endParaRPr lang="da" sz="6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10448" y="260615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TILFREDSSTILLET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10447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RØRT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10446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I BALANCE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10445" y="369522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SORGLØS</a:t>
            </a:r>
            <a:endParaRPr lang="da" sz="600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10445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" dirty="0" smtClean="0">
                <a:solidFill>
                  <a:schemeClr val="bg1"/>
                </a:solidFill>
              </a:rPr>
              <a:t>AFKLARET</a:t>
            </a:r>
            <a:endParaRPr lang="da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511</Words>
  <Application>Microsoft Office PowerPoint</Application>
  <PresentationFormat>On-screen Show (16:9)</PresentationFormat>
  <Paragraphs>208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Adobe EUN</cp:lastModifiedBy>
  <cp:revision>3</cp:revision>
  <dcterms:modified xsi:type="dcterms:W3CDTF">2019-09-17T09:27:43Z</dcterms:modified>
</cp:coreProperties>
</file>