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973CAF-58AC-4C6F-A36A-F3728D6EC913}">
  <a:tblStyle styleId="{12973CAF-58AC-4C6F-A36A-F3728D6EC91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3F5A757-544A-407B-AEC2-7FB3BD8DE01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Version retravaillée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04425" y="3084275"/>
            <a:ext cx="5776800" cy="21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34535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3936475" y="550275"/>
            <a:ext cx="353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3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4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1104425" y="5845050"/>
            <a:ext cx="5776800" cy="304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95" name="Google Shape;95;p1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13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3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1" name="Google Shape;111;p14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21" name="Google Shape;121;p1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1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4" name="Google Shape;124;p1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35" name="Google Shape;135;p1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1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5" name="Google Shape;145;p1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6" name="Google Shape;146;p1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58" name="Google Shape;158;p20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0"/>
          <p:cNvSpPr/>
          <p:nvPr/>
        </p:nvSpPr>
        <p:spPr>
          <a:xfrm>
            <a:off x="638695" y="15929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i="0" lang="fr-CA" sz="18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8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7" name="Google Shape;167;p21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1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0" name="Google Shape;170;p21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2" name="Google Shape;172;p21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1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80" name="Google Shape;180;p22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22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3" name="Google Shape;183;p22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ge">
  <p:cSld name="TITLE_2_1_1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93" name="Google Shape;193;p2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2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6" name="Google Shape;196;p23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4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07" name="Google Shape;207;p2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2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4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7" name="Google Shape;217;p2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8" name="Google Shape;218;p2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10599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1036283" y="2598488"/>
            <a:ext cx="5869500" cy="130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3" name="Google Shape;33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5"/>
          <p:cNvSpPr txBox="1"/>
          <p:nvPr>
            <p:ph type="title"/>
          </p:nvPr>
        </p:nvSpPr>
        <p:spPr>
          <a:xfrm>
            <a:off x="1741517" y="2828750"/>
            <a:ext cx="44589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294922" y="474950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1075011" y="4669450"/>
            <a:ext cx="5792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966264" y="5364450"/>
            <a:ext cx="28077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3998559" y="5364450"/>
            <a:ext cx="28077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638695" y="20501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i="0" lang="fr-CA" sz="18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8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5" name="Google Shape;45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Font typeface="Comic Sans MS"/>
              <a:buNone/>
              <a:defRPr b="1" sz="1400">
                <a:solidFill>
                  <a:srgbClr val="2A71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3">
  <p:cSld name="TITLE_4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/>
          <p:nvPr/>
        </p:nvSpPr>
        <p:spPr>
          <a:xfrm>
            <a:off x="412063" y="1893300"/>
            <a:ext cx="1603200" cy="15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fr-CA" sz="1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Rappel </a:t>
            </a:r>
            <a:r>
              <a:rPr b="1" i="0" lang="fr-CA" sz="15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du</a:t>
            </a:r>
            <a:r>
              <a:rPr b="1" i="0" lang="fr-CA" sz="19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fr-CA" sz="21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DÉFI</a:t>
            </a:r>
            <a:r>
              <a:rPr b="1" i="0" lang="fr-CA" sz="21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_</a:t>
            </a:r>
            <a:endParaRPr b="1" i="0" sz="2100" u="none" cap="none" strike="noStrike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3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4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/>
          <p:nvPr/>
        </p:nvSpPr>
        <p:spPr>
          <a:xfrm>
            <a:off x="638695" y="15929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Rappel du</a:t>
            </a:r>
            <a:r>
              <a:rPr b="1" i="0" lang="fr-CA" sz="18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 DÉFI</a:t>
            </a:r>
            <a:r>
              <a:rPr b="1" i="0" lang="fr-CA" sz="18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8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15.png"/><Relationship Id="rId7" Type="http://schemas.openxmlformats.org/officeDocument/2006/relationships/hyperlink" Target="mailto:equipe@recitmst.qc.ca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2" type="subTitle"/>
          </p:nvPr>
        </p:nvSpPr>
        <p:spPr>
          <a:xfrm>
            <a:off x="1294947" y="19422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b="0"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planifie mon travail</a:t>
            </a:r>
            <a:endParaRPr b="0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6"/>
          <p:cNvSpPr txBox="1"/>
          <p:nvPr>
            <p:ph idx="4" type="subTitle"/>
          </p:nvPr>
        </p:nvSpPr>
        <p:spPr>
          <a:xfrm>
            <a:off x="1075011" y="2737982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Quel(s) sujet(s) souhaites-tu aborder ?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1194513" y="3542550"/>
            <a:ext cx="57195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❏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 et sécurité routière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○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 en commun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○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Pistes cyclables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○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Trottoir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❏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Gestion de l’air et des déchets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○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Poubelles (recyclage, compost)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❏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Accès aux espaces verts et espaces publics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○"/>
            </a:pPr>
            <a:r>
              <a:rPr lang="fr-CA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Aménagement des sentiers pour tous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383525" y="3028363"/>
            <a:ext cx="534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idées pour présenter une action de l’objectif </a:t>
            </a: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Villes </a:t>
            </a: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</a:t>
            </a: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communautés durables</a:t>
            </a: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: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6"/>
          <p:cNvSpPr txBox="1"/>
          <p:nvPr>
            <p:ph idx="4" type="subTitle"/>
          </p:nvPr>
        </p:nvSpPr>
        <p:spPr>
          <a:xfrm>
            <a:off x="1074997" y="5483825"/>
            <a:ext cx="26244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Mes premières idées 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642799" y="1666300"/>
            <a:ext cx="834651" cy="864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lément décoratif" id="229" name="Google Shape;229;p26" title="Personnage Kre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00" y="1527201"/>
            <a:ext cx="944314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8690" y="9685275"/>
            <a:ext cx="83466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/>
        </p:nvSpPr>
        <p:spPr>
          <a:xfrm>
            <a:off x="300900" y="9713700"/>
            <a:ext cx="646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CA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Présentation du </a:t>
            </a:r>
            <a:r>
              <a:rPr b="0" i="0" lang="fr-CA" sz="1000" u="sng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</a:t>
            </a:r>
            <a:r>
              <a:rPr b="0" i="0" lang="fr-CA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mise à disposition, sauf exception, selon les termes de la </a:t>
            </a:r>
            <a:r>
              <a:rPr b="0" i="0" lang="fr-CA" sz="1000" u="sng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</a:t>
            </a:r>
            <a:r>
              <a:rPr b="0" i="0" lang="fr-CA" sz="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cence CC</a:t>
            </a:r>
            <a:r>
              <a:rPr b="0" i="0" lang="fr-CA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4.0 international.</a:t>
            </a:r>
            <a:endParaRPr b="0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1132375" y="5895395"/>
            <a:ext cx="578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Écris tes idées ici : 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idx="4294967295" type="title"/>
          </p:nvPr>
        </p:nvSpPr>
        <p:spPr>
          <a:xfrm>
            <a:off x="1944050" y="691425"/>
            <a:ext cx="5466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Je m’informe 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7"/>
          <p:cNvSpPr txBox="1"/>
          <p:nvPr>
            <p:ph idx="4294967295" type="body"/>
          </p:nvPr>
        </p:nvSpPr>
        <p:spPr>
          <a:xfrm>
            <a:off x="1944047" y="1189300"/>
            <a:ext cx="5237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8275"/>
              <a:buNone/>
            </a:pP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 ou dessine les informations qui pourront t’aider à réaliser ton projet.</a:t>
            </a:r>
            <a:endParaRPr b="1" sz="520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9" name="Google Shape;239;p27"/>
          <p:cNvCxnSpPr/>
          <p:nvPr/>
        </p:nvCxnSpPr>
        <p:spPr>
          <a:xfrm>
            <a:off x="2049216" y="1814925"/>
            <a:ext cx="507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27"/>
          <p:cNvSpPr/>
          <p:nvPr/>
        </p:nvSpPr>
        <p:spPr>
          <a:xfrm>
            <a:off x="487800" y="600275"/>
            <a:ext cx="1252500" cy="1214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23" y="855425"/>
            <a:ext cx="606949" cy="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/>
          <p:nvPr/>
        </p:nvSpPr>
        <p:spPr>
          <a:xfrm>
            <a:off x="615325" y="8268625"/>
            <a:ext cx="6528300" cy="98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Idée(s) afin d’améliorer l’aménagement d’une ville</a:t>
            </a:r>
            <a:r>
              <a:rPr b="1" lang="fr-CA" sz="13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615325" y="205647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1</a:t>
            </a:r>
            <a:r>
              <a:rPr b="1" i="0" lang="fr-CA" sz="14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1" i="0" sz="14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615325" y="36090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2</a:t>
            </a:r>
            <a:r>
              <a:rPr b="1" i="0" lang="fr-CA" sz="14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615325" y="51711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3</a:t>
            </a:r>
            <a:r>
              <a:rPr b="1" i="0" lang="fr-CA" sz="14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615325" y="672372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4</a:t>
            </a:r>
            <a:r>
              <a:rPr b="1" i="0" lang="fr-CA" sz="14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fr-CA" sz="1700">
                <a:latin typeface="Century Gothic"/>
                <a:ea typeface="Century Gothic"/>
                <a:cs typeface="Century Gothic"/>
                <a:sym typeface="Century Gothic"/>
              </a:rPr>
              <a:t>Si tu prévois un dialogue entre deux sprites.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267431" y="1694875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sp>
        <p:nvSpPr>
          <p:cNvPr id="253" name="Google Shape;253;p28"/>
          <p:cNvSpPr/>
          <p:nvPr/>
        </p:nvSpPr>
        <p:spPr>
          <a:xfrm rot="10800000">
            <a:off x="781176" y="1866344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graphicFrame>
        <p:nvGraphicFramePr>
          <p:cNvPr id="254" name="Google Shape;254;p28"/>
          <p:cNvGraphicFramePr/>
          <p:nvPr/>
        </p:nvGraphicFramePr>
        <p:xfrm>
          <a:off x="354291" y="24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{12973CAF-58AC-4C6F-A36A-F3728D6EC913}</a:tableStyleId>
              </a:tblPr>
              <a:tblGrid>
                <a:gridCol w="2480375"/>
                <a:gridCol w="970075"/>
                <a:gridCol w="2480375"/>
                <a:gridCol w="970075"/>
              </a:tblGrid>
              <a:tr h="401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CA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1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CA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2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40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fr-CA" sz="13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ou action</a:t>
                      </a:r>
                      <a:endParaRPr sz="13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Durée en secondes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ou action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Durée en secondes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57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/>
        </p:nvSpPr>
        <p:spPr>
          <a:xfrm>
            <a:off x="2057825" y="2154675"/>
            <a:ext cx="467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l’aide de Scratch, propose une idée afin d’améliorer l’aménagement d’une ville et aider à atteindre l’objectif 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Villes et communautés durables.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1033500" y="3470925"/>
            <a:ext cx="570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relever ce défi, tu devras respecter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différentes contraintes</a:t>
            </a:r>
            <a:r>
              <a:rPr b="1" i="0" lang="fr-CA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61" name="Google Shape;261;p29"/>
          <p:cNvGraphicFramePr/>
          <p:nvPr/>
        </p:nvGraphicFramePr>
        <p:xfrm>
          <a:off x="1033500" y="4746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{C3F5A757-544A-407B-AEC2-7FB3BD8DE01C}</a:tableStyleId>
              </a:tblPr>
              <a:tblGrid>
                <a:gridCol w="476250"/>
                <a:gridCol w="5229150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animation ou ton jeu devra comprendre: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idée ou une action concrète afin d’améliorer l’aménagement d’une ville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arrières-plans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sprites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son ou un enregistrement audio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dialogue entre deux sprites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une interaction (ex.: question) avec l’utilisateur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2" name="Google Shape;262;p29"/>
          <p:cNvSpPr txBox="1"/>
          <p:nvPr/>
        </p:nvSpPr>
        <p:spPr>
          <a:xfrm>
            <a:off x="953850" y="4346075"/>
            <a:ext cx="441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de l’animation ou du jeu interactif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hat orange qui marche" id="263" name="Google Shape;263;p29" title="Lutin Scratch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297490" y="1678925"/>
            <a:ext cx="802344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 txBox="1"/>
          <p:nvPr/>
        </p:nvSpPr>
        <p:spPr>
          <a:xfrm>
            <a:off x="2057816" y="1312050"/>
            <a:ext cx="393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fr-CA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 de vérification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30"/>
          <p:cNvGraphicFramePr/>
          <p:nvPr/>
        </p:nvGraphicFramePr>
        <p:xfrm>
          <a:off x="923200" y="120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{C3F5A757-544A-407B-AEC2-7FB3BD8DE01C}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programme devra comprendre: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 blocs de mouvements pour animer les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bloc capteur (ex.: pour poser une question à l’utilisateur)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structure conditionnelle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boucle de répétition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blocs de départ différents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une animation dont la durée est entre 2 et 4 minutes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0" name="Google Shape;270;p30"/>
          <p:cNvSpPr txBox="1"/>
          <p:nvPr/>
        </p:nvSpPr>
        <p:spPr>
          <a:xfrm>
            <a:off x="923200" y="70182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du programme Scratch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71" name="Google Shape;271;p30"/>
          <p:cNvGraphicFramePr/>
          <p:nvPr/>
        </p:nvGraphicFramePr>
        <p:xfrm>
          <a:off x="923200" y="534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{C3F5A757-544A-407B-AEC2-7FB3BD8DE01C}</a:tableStyleId>
              </a:tblPr>
              <a:tblGrid>
                <a:gridCol w="486025"/>
                <a:gridCol w="5200400"/>
              </a:tblGrid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vue de la publication de ton programme, tu devras: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609575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avoir un titre significatif suivi de Kreocode 20XX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(ex.: 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 ville durable</a:t>
                      </a: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Kreocode 20XX)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utiliser des images, des photos ou de sons libres de droits </a:t>
                      </a: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(ne pas utiliser de photos ou de données nominatives comme le prénom ou le nom d’un élève, de son groupe ou de son école)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besoin, indiquer les sources dans l’espace Notes et crédits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porter une attention particulière à l’utilisation de la langue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indiquer comment démarrer le programme dans la section Instructions  s’il ne démarre pas avec le drapeau vert.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partager le projet lorsqu’il est complété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2" name="Google Shape;272;p30"/>
          <p:cNvSpPr txBox="1"/>
          <p:nvPr/>
        </p:nvSpPr>
        <p:spPr>
          <a:xfrm>
            <a:off x="923200" y="482457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Éléments relatifs à la publication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