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08" r:id="rId4"/>
    <p:sldMasterId id="2147483709" r:id="rId5"/>
    <p:sldMasterId id="214748371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5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50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3d9acef704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 </a:t>
            </a:r>
            <a:r>
              <a:rPr lang="en">
                <a:highlight>
                  <a:srgbClr val="FFFF00"/>
                </a:highlight>
              </a:rPr>
              <a:t>Remind to bring device in our reminders about the PPL</a:t>
            </a:r>
            <a:endParaRPr>
              <a:highlight>
                <a:srgbClr val="FFFF00"/>
              </a:highlight>
            </a:endParaRPr>
          </a:p>
        </p:txBody>
      </p:sp>
      <p:sp>
        <p:nvSpPr>
          <p:cNvPr id="340" name="Google Shape;340;g23d9acef704_0_5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3d9acef704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3d9acef704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min For the purpose of this presentation, we will be focusing primarily on the Lesson Design and Student Assessment components, and specifically within those, we will discuss Understand Student (and School) Learning Needs and Analyze and Reflect on Data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3d9acef704_0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3d9acef704_0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JB </a:t>
            </a:r>
            <a:r>
              <a:rPr lang="en" sz="1200">
                <a:solidFill>
                  <a:schemeClr val="dk1"/>
                </a:solidFill>
                <a:latin typeface="Calibri"/>
                <a:ea typeface="Calibri"/>
                <a:cs typeface="Calibri"/>
                <a:sym typeface="Calibri"/>
              </a:rPr>
              <a:t>I min Here you see the components of lesson design. Lesson design is more than just facilitating a learning activity, It starts with a strong understanding of student and school data, followed by prioritizing core standards and determining instructional goals before the actual building of the lesson occurs. Following all of the steps allows teachers to be sure they establish clarity about the “Why, What and How” of the lessons they facilitate. It is important to know that knowledge and skill of evidence based lesson design comes with time, practice, reflection and collaboration in PLCs.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3d9acef704_0_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3d9acef704_0_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JB </a:t>
            </a:r>
            <a:r>
              <a:rPr lang="en"/>
              <a:t>1-2 min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3d9acef704_0_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3d9acef704_0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min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3d9acef704_0_6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3d9acef704_0_6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 </a:t>
            </a:r>
            <a:r>
              <a:rPr lang="en">
                <a:solidFill>
                  <a:schemeClr val="dk1"/>
                </a:solidFill>
              </a:rPr>
              <a:t>Under 1 minute</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3d9acef704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3d9acef704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 </a:t>
            </a:r>
            <a:r>
              <a:rPr lang="en">
                <a:solidFill>
                  <a:schemeClr val="dk1"/>
                </a:solidFill>
              </a:rPr>
              <a:t>Under a min</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3d9acef704_0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3d9acef704_0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 </a:t>
            </a:r>
            <a:r>
              <a:rPr lang="en"/>
              <a:t>5 min Talk a little about the goal of reflecting on both the teacher level and the PLC level but allow for flexibility if principals feel like they can only focus on one for the sake of time, etc</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3d9acef704_0_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3d9acef704_0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 </a:t>
            </a:r>
            <a:r>
              <a:rPr lang="en"/>
              <a:t>2 min  Keep this teacher and PLC in mind as we move forward…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3d9acef704_0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3d9acef704_0_1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JB </a:t>
            </a:r>
            <a:r>
              <a:rPr lang="en"/>
              <a:t>2 min As part of each month’s learning, you are going to engage in reflecting on teachers and teacher teams and record using your own reflection journal. Point out, for the purpose of the journaling you need to use current staff so if you are not sure, you will have time between now and next session to complete the journal….Logistics around the structured journal; only the admin assigned to the school and the PPL team have access. The info is completely confidential but if you are concerned about the use of the info feel free to use a pseudonym. We access the info only to manage the content.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If you are new to your school, you may need to think a little about the teacher/PLC you will be targeting. Take some initial notes and then complete between now and October session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7a7d3026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7a7d3026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JB </a:t>
            </a:r>
            <a:r>
              <a:rPr lang="en">
                <a:solidFill>
                  <a:schemeClr val="dk1"/>
                </a:solidFill>
              </a:rPr>
              <a:t>As you considered the characteristics of a teacher who uses data, these are likely reflected in this rubric as it appears here in the Planning and Preparation Domain. Today’s learning will focus on the data use standard, but over this year we will also highlight the what parts of the other standards in this domain.</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3d9acef704_0_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3d9acef704_0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 </a:t>
            </a:r>
            <a:r>
              <a:rPr lang="en"/>
              <a:t>Under 1 min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7a7d3026c8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7a7d3026c8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JB </a:t>
            </a:r>
            <a:r>
              <a:rPr lang="en">
                <a:solidFill>
                  <a:schemeClr val="dk1"/>
                </a:solidFill>
              </a:rPr>
              <a:t>1 min Your exemplar PLCs likely have several of these present as they effectively use data. These were adapted from some of the work of Solution Tree to describe what using data looks like in a PLC.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3d9acef704_0_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3d9acef704_0_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JB </a:t>
            </a:r>
            <a:r>
              <a:rPr lang="en"/>
              <a:t>15 minutes…Reminder Logistics around the structured journal; only the admins assigned to the school and the PPL team (to add  new components) have access-the data/contents are not used for anything else. Just for you.  The info is completely confidential but if you are concerned about the use of the info feel free to use a pseudonym. We access the info only to manage the content. Once we are done adding new components, we will completely transfer ownership to you.</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3d9acef704_0_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3d9acef704_0_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JB 1 min Rat</a:t>
            </a:r>
            <a:r>
              <a:rPr lang="en" sz="1200">
                <a:solidFill>
                  <a:schemeClr val="dk1"/>
                </a:solidFill>
              </a:rPr>
              <a:t>ionale for starting with math…Our goal is </a:t>
            </a:r>
            <a:r>
              <a:rPr lang="en" sz="1200">
                <a:solidFill>
                  <a:schemeClr val="dk1"/>
                </a:solidFill>
                <a:latin typeface="Montserrat"/>
                <a:ea typeface="Montserrat"/>
                <a:cs typeface="Montserrat"/>
                <a:sym typeface="Montserrat"/>
              </a:rPr>
              <a:t>to coach teachers PLCs at a variety of levels to make good instructional decisions based on their data and the core standards (all four DuFour questions). We will use the three RISE tested subjects as our content focus for the next three sessions to allow you to interact with the different data sources and instructional tools associated with each content area and to be able to reflect on your teachers’ use of them. We chose to begin with math because every grade level is experiencing something new in math this year.</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77239f40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77239f40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JB </a:t>
            </a:r>
            <a:r>
              <a:rPr lang="en"/>
              <a:t>2 min </a:t>
            </a:r>
            <a:endParaRPr/>
          </a:p>
          <a:p>
            <a:pPr indent="0" lvl="0" marL="0" rtl="0" algn="l">
              <a:spcBef>
                <a:spcPts val="0"/>
              </a:spcBef>
              <a:spcAft>
                <a:spcPts val="0"/>
              </a:spcAft>
              <a:buNone/>
            </a:pPr>
            <a:r>
              <a:rPr lang="en"/>
              <a:t>This graphic should look familiar. The Assessment Model includes a variety of assessments that are used for different purposes. One of our goals today is to connect how these different assessments are used together to improve learning.</a:t>
            </a:r>
            <a:endParaRPr/>
          </a:p>
          <a:p>
            <a:pPr indent="0" lvl="0" marL="0" rtl="0" algn="l">
              <a:spcBef>
                <a:spcPts val="0"/>
              </a:spcBef>
              <a:spcAft>
                <a:spcPts val="0"/>
              </a:spcAft>
              <a:buNone/>
            </a:pPr>
            <a:r>
              <a:rPr lang="en"/>
              <a:t>Because we have selected math for this month, we will take some time to look at the math assessments that are used in our overall plan and how they become a way to consider multiple data sources. We have HS Benchmarks (that will be available on the UTIPs platform, School City Proficiency Checks and Derivita Assessments that are used as Interim Assessments (click) and Utah Aspire Plus Math as well as Course Grades that are used as a Summative Assessments (click).  Remember not all data comes from an assessment however! Teacher observations and other evidence of learning in a classroom provide data for a teacher that ought to inform instruction and are an important part of formative assessments (click).</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5d8af01f4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25d8af01f4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JB 2 min The intention over the next several slides is to introduce/ or remind you of reports that are available with a brief overview. After presenting these, you will have some time to explore and discuss with your colleagues how these types of reports and visible data might be used in your specifics settings.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5ddcc8fbcc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25ddcc8fbcc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JB 2 min - In this same folder you will find a report that shows scaled score results by standard. This may be helpful in drilling into data. There is also a slide deck linked on this slide that can walk you through looking at this report or sharing it with teachers.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5ddcc8fbcc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5ddcc8fbcc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JB This report also drills down to Teacher level data</a:t>
            </a:r>
            <a:endParaRPr/>
          </a:p>
          <a:p>
            <a:pPr indent="0" lvl="0" marL="0" rtl="0" algn="l">
              <a:spcBef>
                <a:spcPts val="0"/>
              </a:spcBef>
              <a:spcAft>
                <a:spcPts val="0"/>
              </a:spcAft>
              <a:buNone/>
            </a:pPr>
            <a:r>
              <a:rPr lang="en"/>
              <a:t>Explore and share ideas for uses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7a7d3026c8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7a7d3026c8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JB Present how to look at these, explore, discuss what works and what types of reporting that would be helpful</a:t>
            </a:r>
            <a:endParaRPr/>
          </a:p>
          <a:p>
            <a:pPr indent="0" lvl="0" marL="0" rtl="0" algn="l">
              <a:spcBef>
                <a:spcPts val="0"/>
              </a:spcBef>
              <a:spcAft>
                <a:spcPts val="0"/>
              </a:spcAft>
              <a:buNone/>
            </a:pPr>
            <a:r>
              <a:rPr lang="en"/>
              <a:t>How might these report be used?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5ddcc8fbcc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5ddcc8fbcc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JB As we work toward building out reports in Focus, what do you need?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7a7d3026c8_0_9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7a7d3026c8_0_9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min </a:t>
            </a:r>
            <a:r>
              <a:rPr lang="en">
                <a:solidFill>
                  <a:schemeClr val="dk1"/>
                </a:solidFill>
              </a:rPr>
              <a:t>2 min Panorama is a tool that pulls together multiple measures. At this time, teachers do not have access to this, but this may be a tool that you as an administer might find useful as you support your teachers. This area of Panorama allows you to look across measures at a school level and drill down to grade levels or other demographic variables. Here you can see the distribution of grades in “mathematics coursework” and RISE proficiency levels.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Open up Panorama, and find the Applications waffle, then Student Success. Finding the Mathematics drill down is on the left side along with other filters.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3d9acef704_0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3d9acef704_0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R </a:t>
            </a:r>
            <a:r>
              <a:rPr lang="en">
                <a:solidFill>
                  <a:schemeClr val="dk1"/>
                </a:solidFill>
              </a:rPr>
              <a:t>Under 1 min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7a7d3026c8_0_1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7a7d3026c8_0_1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3-5 min Panorama also provides a look at individual students to see progress or to see how closely correlated the students PBL grade is with their Utah Aspire score.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 can also look at individual students to see patterns of attendance, grades at a glance, etc.</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are looking back at 22-23, but as more data is populated for the current year, you will see the year to date information</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745ca77baa_0_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745ca77baa_0_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77239f4000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77239f4000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JB  </a:t>
            </a:r>
            <a:r>
              <a:rPr lang="en"/>
              <a:t>2 min - As your teachers plan for the year, they also should be developing a plan for their use of Interim Assessments. These could include HS Benchmarks, School City Proficiency Checks, or Derivita Assessments. This type of assessment allows teachers to have periodic checks on how their students are learning standards and how well they are prepared for the summative assessments.</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7a7d3026c8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27a7d3026c8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 </a:t>
            </a:r>
            <a:r>
              <a:rPr lang="en">
                <a:solidFill>
                  <a:schemeClr val="dk1"/>
                </a:solidFill>
              </a:rPr>
              <a:t>2 min  We have a lot of data and sometimes this is overwhelming. Focusing on what you will do with the data and what you need in order to make instructional decisions can help with a balance. Using the data from assessments or student work samples is what teachers and PLCs should be focused on. Time for analysis and a quick time frame to adjust practice and take action are also important ways that you can think about how you support better use of data.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7a7d3026c8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27a7d3026c8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 </a:t>
            </a:r>
            <a:r>
              <a:rPr lang="en"/>
              <a:t>1 min When teachers use data to make instructional decisions, one of those decisions is the selection of appropriate instructional strategies. As we continue with math as our focus area, consider what instructional strategies you would see in a math classroom.</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7a7d3026c8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7a7d3026c8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R </a:t>
            </a:r>
            <a:r>
              <a:rPr lang="en">
                <a:solidFill>
                  <a:schemeClr val="dk1"/>
                </a:solidFill>
                <a:latin typeface="Montserrat"/>
                <a:ea typeface="Montserrat"/>
                <a:cs typeface="Montserrat"/>
                <a:sym typeface="Montserrat"/>
              </a:rPr>
              <a:t>5 min Tell your neighbor  As we review the next slides, think….We have discussed the student data sources our teachers, PLCs and administrators use at the school-wide level to set instructional goals. Other important data we have is observation</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7941b762af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7941b762af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 </a:t>
            </a:r>
            <a:r>
              <a:rPr lang="en"/>
              <a:t>2 min Another math data source/multiple measures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7ba99c16a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7ba99c16a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 </a:t>
            </a:r>
            <a:r>
              <a:rPr lang="en"/>
              <a:t>3 min Another math data source/multiple measures / nod to the PG&amp;E process, observations, qualitative data-</a:t>
            </a:r>
            <a:r>
              <a:rPr lang="en">
                <a:highlight>
                  <a:schemeClr val="accent4"/>
                </a:highlight>
              </a:rPr>
              <a:t>possible i-Ready video here</a:t>
            </a:r>
            <a:r>
              <a:rPr lang="en"/>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7ba99c16a0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7ba99c16a0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 </a:t>
            </a:r>
            <a:r>
              <a:rPr lang="en"/>
              <a:t>3 min Another math data source/multiple measures </a:t>
            </a:r>
            <a:r>
              <a:rPr lang="en">
                <a:solidFill>
                  <a:schemeClr val="dk1"/>
                </a:solidFill>
              </a:rPr>
              <a:t>PG&amp;E process, observations, qualitative data </a:t>
            </a:r>
            <a:r>
              <a:rPr lang="en">
                <a:solidFill>
                  <a:schemeClr val="dk1"/>
                </a:solidFill>
                <a:highlight>
                  <a:srgbClr val="FFFF00"/>
                </a:highlight>
              </a:rPr>
              <a:t>possible i-Ready video</a:t>
            </a:r>
            <a:endParaRPr>
              <a:solidFill>
                <a:schemeClr val="dk1"/>
              </a:solidFill>
              <a:highlight>
                <a:srgbClr val="FFFF00"/>
              </a:highlight>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7a7d3026c8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27a7d3026c8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JB </a:t>
            </a:r>
            <a:r>
              <a:rPr lang="en"/>
              <a:t>12-15 min You will now have time to complete the remaining prompts in your September Reflection Journal. Keep in mind we will be revisiting your reflections at the start of the October PPL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7941b762af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7941b762af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7a7d3026c8_0_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27a7d3026c8_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5776b46b99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5776b46b99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rgbClr val="333333"/>
                </a:solidFill>
                <a:highlight>
                  <a:srgbClr val="FCFCFC"/>
                </a:highlight>
                <a:latin typeface="Calibri"/>
                <a:ea typeface="Calibri"/>
                <a:cs typeface="Calibri"/>
                <a:sym typeface="Calibri"/>
              </a:rPr>
              <a:t>Buffum, A., Mattos, M., &amp; Malone, J. (2018) Taking Action A Handbook for RTI at Work, Solution tree</a:t>
            </a:r>
            <a:endParaRPr sz="9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7a7d3026c8_0_8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27a7d3026c8_0_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3d9acef704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3d9acef704_0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 </a:t>
            </a:r>
            <a:r>
              <a:rPr lang="en">
                <a:solidFill>
                  <a:schemeClr val="dk1"/>
                </a:solidFill>
              </a:rPr>
              <a:t>Under 1 min</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3d9acef704_0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3d9acef704_0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 </a:t>
            </a:r>
            <a:r>
              <a:rPr lang="en"/>
              <a:t>I min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7941b762af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7941b762af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 </a:t>
            </a:r>
            <a:r>
              <a:rPr lang="en">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7941b762af_0_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7941b762af_0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 </a:t>
            </a:r>
            <a:r>
              <a:rPr lang="en">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3d9acef704_0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3d9acef704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JB </a:t>
            </a:r>
            <a:r>
              <a:rPr lang="en">
                <a:solidFill>
                  <a:schemeClr val="dk1"/>
                </a:solidFill>
              </a:rPr>
              <a:t>2 min This is the Granite School District Instructional Framework.  This framework is based on the evidence-based instructional practices embedded in the GSD Strategic Plan and represents all of Granite School District’s priorities.  You will notice student learning is at the heart of the framework as it represents our commitment to student learning around which everything else is built.  The framework features the basic elements of a high quality instructional cycle including Lesson Design, Lesson Delivery, and Student Assessment. You will notice the evidence-based practices at the lesson delivery level that we expect to see in what the teacher and the student are doing during the lesson. The high quality instructional cycle components are reinforced through ongoing, job-embedded coaching in: lesson design, student engagement, lesson delivery, assessment classroom culture and behavior supports, all of which contribute to meaningful learning and career and college readiness.  The framework rests on the foundational pillars of Granite School District’s commitment to Equity, Proficiency-Based Learning, Social Skills and Dispositions and Multi-Tiered Systems of Support. Today we will be learning about the tools and resources in alignment with the instructional framework that will help you in your specific content areas.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9" name="Shape 9"/>
        <p:cNvGrpSpPr/>
        <p:nvPr/>
      </p:nvGrpSpPr>
      <p:grpSpPr>
        <a:xfrm>
          <a:off x="0" y="0"/>
          <a:ext cx="0" cy="0"/>
          <a:chOff x="0" y="0"/>
          <a:chExt cx="0" cy="0"/>
        </a:xfrm>
      </p:grpSpPr>
      <p:sp>
        <p:nvSpPr>
          <p:cNvPr id="10" name="Google Shape;10;p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 name="Google Shape;14;p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7" name="Google Shape;57;p1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8" name="Google Shape;58;p1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59" name="Shape 59"/>
        <p:cNvGrpSpPr/>
        <p:nvPr/>
      </p:nvGrpSpPr>
      <p:grpSpPr>
        <a:xfrm>
          <a:off x="0" y="0"/>
          <a:ext cx="0" cy="0"/>
          <a:chOff x="0" y="0"/>
          <a:chExt cx="0" cy="0"/>
        </a:xfrm>
      </p:grpSpPr>
      <p:sp>
        <p:nvSpPr>
          <p:cNvPr id="60" name="Google Shape;60;p12"/>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2" name="Google Shape;62;p1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3" name="Google Shape;63;p1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64" name="Google Shape;6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65" name="Shape 65"/>
        <p:cNvGrpSpPr/>
        <p:nvPr/>
      </p:nvGrpSpPr>
      <p:grpSpPr>
        <a:xfrm>
          <a:off x="0" y="0"/>
          <a:ext cx="0" cy="0"/>
          <a:chOff x="0" y="0"/>
          <a:chExt cx="0" cy="0"/>
        </a:xfrm>
      </p:grpSpPr>
      <p:sp>
        <p:nvSpPr>
          <p:cNvPr id="66" name="Google Shape;66;p13"/>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8" name="Google Shape;68;p1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9" name="Google Shape;69;p1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72" name="Google Shape;72;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3" name="Shape 73"/>
        <p:cNvGrpSpPr/>
        <p:nvPr/>
      </p:nvGrpSpPr>
      <p:grpSpPr>
        <a:xfrm>
          <a:off x="0" y="0"/>
          <a:ext cx="0" cy="0"/>
          <a:chOff x="0" y="0"/>
          <a:chExt cx="0" cy="0"/>
        </a:xfrm>
      </p:grpSpPr>
      <p:sp>
        <p:nvSpPr>
          <p:cNvPr id="74" name="Google Shape;74;p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5" name="Google Shape;75;p1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76" name="Google Shape;76;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p1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8" name="Shape 78"/>
        <p:cNvGrpSpPr/>
        <p:nvPr/>
      </p:nvGrpSpPr>
      <p:grpSpPr>
        <a:xfrm>
          <a:off x="0" y="0"/>
          <a:ext cx="0" cy="0"/>
          <a:chOff x="0" y="0"/>
          <a:chExt cx="0" cy="0"/>
        </a:xfrm>
      </p:grpSpPr>
      <p:sp>
        <p:nvSpPr>
          <p:cNvPr id="79" name="Google Shape;7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0" name="Google Shape;80;p1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81" name="Shape 81"/>
        <p:cNvGrpSpPr/>
        <p:nvPr/>
      </p:nvGrpSpPr>
      <p:grpSpPr>
        <a:xfrm>
          <a:off x="0" y="0"/>
          <a:ext cx="0" cy="0"/>
          <a:chOff x="0" y="0"/>
          <a:chExt cx="0" cy="0"/>
        </a:xfrm>
      </p:grpSpPr>
      <p:sp>
        <p:nvSpPr>
          <p:cNvPr id="82" name="Google Shape;8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83" name="Shape 83"/>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84" name="Shape 8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5" name="Shape 85"/>
        <p:cNvGrpSpPr/>
        <p:nvPr/>
      </p:nvGrpSpPr>
      <p:grpSpPr>
        <a:xfrm>
          <a:off x="0" y="0"/>
          <a:ext cx="0" cy="0"/>
          <a:chOff x="0" y="0"/>
          <a:chExt cx="0" cy="0"/>
        </a:xfrm>
      </p:grpSpPr>
      <p:sp>
        <p:nvSpPr>
          <p:cNvPr id="86" name="Google Shape;86;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 name="Google Shape;87;p2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88" name="Google Shape;88;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0" name="Google Shape;90;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6" name="Shape 16"/>
        <p:cNvGrpSpPr/>
        <p:nvPr/>
      </p:nvGrpSpPr>
      <p:grpSpPr>
        <a:xfrm>
          <a:off x="0" y="0"/>
          <a:ext cx="0" cy="0"/>
          <a:chOff x="0" y="0"/>
          <a:chExt cx="0" cy="0"/>
        </a:xfrm>
      </p:grpSpPr>
      <p:sp>
        <p:nvSpPr>
          <p:cNvPr id="17" name="Google Shape;17;p3"/>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 name="Google Shape;21;p3"/>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 name="Google Shape;22;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95" name="Shape 95"/>
        <p:cNvGrpSpPr/>
        <p:nvPr/>
      </p:nvGrpSpPr>
      <p:grpSpPr>
        <a:xfrm>
          <a:off x="0" y="0"/>
          <a:ext cx="0" cy="0"/>
          <a:chOff x="0" y="0"/>
          <a:chExt cx="0" cy="0"/>
        </a:xfrm>
      </p:grpSpPr>
      <p:sp>
        <p:nvSpPr>
          <p:cNvPr id="96" name="Google Shape;96;p2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0" name="Google Shape;100;p2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1" name="Google Shape;101;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02" name="Shape 102"/>
        <p:cNvGrpSpPr/>
        <p:nvPr/>
      </p:nvGrpSpPr>
      <p:grpSpPr>
        <a:xfrm>
          <a:off x="0" y="0"/>
          <a:ext cx="0" cy="0"/>
          <a:chOff x="0" y="0"/>
          <a:chExt cx="0" cy="0"/>
        </a:xfrm>
      </p:grpSpPr>
      <p:sp>
        <p:nvSpPr>
          <p:cNvPr id="103" name="Google Shape;103;p23"/>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3"/>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3"/>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3"/>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7" name="Google Shape;107;p23"/>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8" name="Google Shape;108;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9" name="Google Shape;109;p23"/>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110" name="Shape 110"/>
        <p:cNvGrpSpPr/>
        <p:nvPr/>
      </p:nvGrpSpPr>
      <p:grpSpPr>
        <a:xfrm>
          <a:off x="0" y="0"/>
          <a:ext cx="0" cy="0"/>
          <a:chOff x="0" y="0"/>
          <a:chExt cx="0" cy="0"/>
        </a:xfrm>
      </p:grpSpPr>
      <p:sp>
        <p:nvSpPr>
          <p:cNvPr id="111" name="Google Shape;111;p24"/>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12" name="Google Shape;112;p24"/>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113" name="Google Shape;113;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4" name="Google Shape;114;p2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15" name="Google Shape;115;p24"/>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116" name="Google Shape;116;p24"/>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7" name="Shape 117"/>
        <p:cNvGrpSpPr/>
        <p:nvPr/>
      </p:nvGrpSpPr>
      <p:grpSpPr>
        <a:xfrm>
          <a:off x="0" y="0"/>
          <a:ext cx="0" cy="0"/>
          <a:chOff x="0" y="0"/>
          <a:chExt cx="0" cy="0"/>
        </a:xfrm>
      </p:grpSpPr>
      <p:sp>
        <p:nvSpPr>
          <p:cNvPr id="118" name="Google Shape;118;p2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9" name="Google Shape;119;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0" name="Shape 120"/>
        <p:cNvGrpSpPr/>
        <p:nvPr/>
      </p:nvGrpSpPr>
      <p:grpSpPr>
        <a:xfrm>
          <a:off x="0" y="0"/>
          <a:ext cx="0" cy="0"/>
          <a:chOff x="0" y="0"/>
          <a:chExt cx="0" cy="0"/>
        </a:xfrm>
      </p:grpSpPr>
      <p:sp>
        <p:nvSpPr>
          <p:cNvPr id="121" name="Google Shape;121;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2" name="Google Shape;122;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3" name="Google Shape;123;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4" name="Google Shape;124;p2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25" name="Google Shape;125;p2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26" name="Shape 126"/>
        <p:cNvGrpSpPr/>
        <p:nvPr/>
      </p:nvGrpSpPr>
      <p:grpSpPr>
        <a:xfrm>
          <a:off x="0" y="0"/>
          <a:ext cx="0" cy="0"/>
          <a:chOff x="0" y="0"/>
          <a:chExt cx="0" cy="0"/>
        </a:xfrm>
      </p:grpSpPr>
      <p:sp>
        <p:nvSpPr>
          <p:cNvPr id="127" name="Google Shape;127;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8" name="Google Shape;128;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9" name="Google Shape;129;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0" name="Shape 130"/>
        <p:cNvGrpSpPr/>
        <p:nvPr/>
      </p:nvGrpSpPr>
      <p:grpSpPr>
        <a:xfrm>
          <a:off x="0" y="0"/>
          <a:ext cx="0" cy="0"/>
          <a:chOff x="0" y="0"/>
          <a:chExt cx="0" cy="0"/>
        </a:xfrm>
      </p:grpSpPr>
      <p:sp>
        <p:nvSpPr>
          <p:cNvPr id="131" name="Google Shape;131;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2" name="Google Shape;132;p2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3" name="Google Shape;133;p2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4" name="Google Shape;134;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5" name="Google Shape;135;p2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6" name="Google Shape;136;p28"/>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7" name="Shape 137"/>
        <p:cNvGrpSpPr/>
        <p:nvPr/>
      </p:nvGrpSpPr>
      <p:grpSpPr>
        <a:xfrm>
          <a:off x="0" y="0"/>
          <a:ext cx="0" cy="0"/>
          <a:chOff x="0" y="0"/>
          <a:chExt cx="0" cy="0"/>
        </a:xfrm>
      </p:grpSpPr>
      <p:sp>
        <p:nvSpPr>
          <p:cNvPr id="138" name="Google Shape;138;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 name="Google Shape;139;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0" name="Google Shape;140;p29"/>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41" name="Google Shape;141;p29"/>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2" name="Shape 142"/>
        <p:cNvGrpSpPr/>
        <p:nvPr/>
      </p:nvGrpSpPr>
      <p:grpSpPr>
        <a:xfrm>
          <a:off x="0" y="0"/>
          <a:ext cx="0" cy="0"/>
          <a:chOff x="0" y="0"/>
          <a:chExt cx="0" cy="0"/>
        </a:xfrm>
      </p:grpSpPr>
      <p:sp>
        <p:nvSpPr>
          <p:cNvPr id="143" name="Google Shape;143;p3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4" name="Google Shape;144;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5" name="Shape 145"/>
        <p:cNvGrpSpPr/>
        <p:nvPr/>
      </p:nvGrpSpPr>
      <p:grpSpPr>
        <a:xfrm>
          <a:off x="0" y="0"/>
          <a:ext cx="0" cy="0"/>
          <a:chOff x="0" y="0"/>
          <a:chExt cx="0" cy="0"/>
        </a:xfrm>
      </p:grpSpPr>
      <p:sp>
        <p:nvSpPr>
          <p:cNvPr id="146" name="Google Shape;146;p3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8" name="Google Shape;148;p3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9" name="Google Shape;149;p3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23" name="Shape 23"/>
        <p:cNvGrpSpPr/>
        <p:nvPr/>
      </p:nvGrpSpPr>
      <p:grpSpPr>
        <a:xfrm>
          <a:off x="0" y="0"/>
          <a:ext cx="0" cy="0"/>
          <a:chOff x="0" y="0"/>
          <a:chExt cx="0" cy="0"/>
        </a:xfrm>
      </p:grpSpPr>
      <p:sp>
        <p:nvSpPr>
          <p:cNvPr id="24" name="Google Shape;24;p4"/>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5" name="Google Shape;25;p4"/>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8" name="Google Shape;28;p4"/>
          <p:cNvPicPr preferRelativeResize="0"/>
          <p:nvPr/>
        </p:nvPicPr>
        <p:blipFill>
          <a:blip r:embed="rId2">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50" name="Shape 150"/>
        <p:cNvGrpSpPr/>
        <p:nvPr/>
      </p:nvGrpSpPr>
      <p:grpSpPr>
        <a:xfrm>
          <a:off x="0" y="0"/>
          <a:ext cx="0" cy="0"/>
          <a:chOff x="0" y="0"/>
          <a:chExt cx="0" cy="0"/>
        </a:xfrm>
      </p:grpSpPr>
      <p:sp>
        <p:nvSpPr>
          <p:cNvPr id="151" name="Google Shape;151;p32"/>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3" name="Google Shape;153;p3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4" name="Google Shape;154;p3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155" name="Google Shape;155;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156" name="Shape 156"/>
        <p:cNvGrpSpPr/>
        <p:nvPr/>
      </p:nvGrpSpPr>
      <p:grpSpPr>
        <a:xfrm>
          <a:off x="0" y="0"/>
          <a:ext cx="0" cy="0"/>
          <a:chOff x="0" y="0"/>
          <a:chExt cx="0" cy="0"/>
        </a:xfrm>
      </p:grpSpPr>
      <p:sp>
        <p:nvSpPr>
          <p:cNvPr id="157" name="Google Shape;157;p33"/>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9" name="Google Shape;159;p3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0" name="Google Shape;160;p3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1" name="Shape 161"/>
        <p:cNvGrpSpPr/>
        <p:nvPr/>
      </p:nvGrpSpPr>
      <p:grpSpPr>
        <a:xfrm>
          <a:off x="0" y="0"/>
          <a:ext cx="0" cy="0"/>
          <a:chOff x="0" y="0"/>
          <a:chExt cx="0" cy="0"/>
        </a:xfrm>
      </p:grpSpPr>
      <p:sp>
        <p:nvSpPr>
          <p:cNvPr id="162" name="Google Shape;162;p3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63" name="Google Shape;16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4" name="Shape 164"/>
        <p:cNvGrpSpPr/>
        <p:nvPr/>
      </p:nvGrpSpPr>
      <p:grpSpPr>
        <a:xfrm>
          <a:off x="0" y="0"/>
          <a:ext cx="0" cy="0"/>
          <a:chOff x="0" y="0"/>
          <a:chExt cx="0" cy="0"/>
        </a:xfrm>
      </p:grpSpPr>
      <p:sp>
        <p:nvSpPr>
          <p:cNvPr id="165" name="Google Shape;165;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6" name="Google Shape;166;p3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67" name="Google Shape;16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8" name="Google Shape;168;p3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69" name="Google Shape;169;p3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0" name="Shape 170"/>
        <p:cNvGrpSpPr/>
        <p:nvPr/>
      </p:nvGrpSpPr>
      <p:grpSpPr>
        <a:xfrm>
          <a:off x="0" y="0"/>
          <a:ext cx="0" cy="0"/>
          <a:chOff x="0" y="0"/>
          <a:chExt cx="0" cy="0"/>
        </a:xfrm>
      </p:grpSpPr>
      <p:sp>
        <p:nvSpPr>
          <p:cNvPr id="171" name="Google Shape;171;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2" name="Google Shape;172;p3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73" name="Google Shape;173;p3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174" name="Shape 174"/>
        <p:cNvGrpSpPr/>
        <p:nvPr/>
      </p:nvGrpSpPr>
      <p:grpSpPr>
        <a:xfrm>
          <a:off x="0" y="0"/>
          <a:ext cx="0" cy="0"/>
          <a:chOff x="0" y="0"/>
          <a:chExt cx="0" cy="0"/>
        </a:xfrm>
      </p:grpSpPr>
      <p:sp>
        <p:nvSpPr>
          <p:cNvPr id="175" name="Google Shape;175;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176" name="Shape 176"/>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boration">
  <p:cSld name="Collaboration">
    <p:spTree>
      <p:nvGrpSpPr>
        <p:cNvPr id="177" name="Shape 177"/>
        <p:cNvGrpSpPr/>
        <p:nvPr/>
      </p:nvGrpSpPr>
      <p:grpSpPr>
        <a:xfrm>
          <a:off x="0" y="0"/>
          <a:ext cx="0" cy="0"/>
          <a:chOff x="0" y="0"/>
          <a:chExt cx="0" cy="0"/>
        </a:xfrm>
      </p:grpSpPr>
      <p:pic>
        <p:nvPicPr>
          <p:cNvPr id="178" name="Google Shape;178;p39"/>
          <p:cNvPicPr preferRelativeResize="0"/>
          <p:nvPr/>
        </p:nvPicPr>
        <p:blipFill>
          <a:blip r:embed="rId2">
            <a:alphaModFix/>
          </a:blip>
          <a:stretch>
            <a:fillRect/>
          </a:stretch>
        </p:blipFill>
        <p:spPr>
          <a:xfrm>
            <a:off x="0" y="0"/>
            <a:ext cx="9144000" cy="5138974"/>
          </a:xfrm>
          <a:prstGeom prst="rect">
            <a:avLst/>
          </a:prstGeom>
          <a:noFill/>
          <a:ln>
            <a:noFill/>
          </a:ln>
        </p:spPr>
      </p:pic>
      <p:sp>
        <p:nvSpPr>
          <p:cNvPr id="179" name="Google Shape;179;p39"/>
          <p:cNvSpPr txBox="1"/>
          <p:nvPr>
            <p:ph type="title"/>
          </p:nvPr>
        </p:nvSpPr>
        <p:spPr>
          <a:xfrm>
            <a:off x="1609264" y="2074863"/>
            <a:ext cx="5925600" cy="99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0" name="Shape 180"/>
        <p:cNvGrpSpPr/>
        <p:nvPr/>
      </p:nvGrpSpPr>
      <p:grpSpPr>
        <a:xfrm>
          <a:off x="0" y="0"/>
          <a:ext cx="0" cy="0"/>
          <a:chOff x="0" y="0"/>
          <a:chExt cx="0" cy="0"/>
        </a:xfrm>
      </p:grpSpPr>
      <p:sp>
        <p:nvSpPr>
          <p:cNvPr id="181" name="Google Shape;181;p40"/>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
        <p:nvSpPr>
          <p:cNvPr id="182" name="Google Shape;182;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2000" u="none" cap="none" strike="noStrike">
                <a:solidFill>
                  <a:srgbClr val="16425B"/>
                </a:solidFill>
                <a:latin typeface="Open Sans"/>
                <a:ea typeface="Open Sans"/>
                <a:cs typeface="Open Sans"/>
                <a:sym typeface="Open Sans"/>
              </a:defRPr>
            </a:lvl1pPr>
            <a:lvl2pPr indent="-317500" lvl="1" marL="9144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2pPr>
            <a:lvl3pPr indent="-317500" lvl="2" marL="13716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3pPr>
            <a:lvl4pPr indent="-317500" lvl="3" marL="18288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4pPr>
            <a:lvl5pPr indent="-317500" lvl="4" marL="22860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cxnSp>
        <p:nvCxnSpPr>
          <p:cNvPr id="183" name="Google Shape;183;p40"/>
          <p:cNvCxnSpPr/>
          <p:nvPr/>
        </p:nvCxnSpPr>
        <p:spPr>
          <a:xfrm rot="10800000">
            <a:off x="423601" y="1030760"/>
            <a:ext cx="8408700" cy="0"/>
          </a:xfrm>
          <a:prstGeom prst="straightConnector1">
            <a:avLst/>
          </a:prstGeom>
          <a:noFill/>
          <a:ln cap="flat" cmpd="sng" w="9525">
            <a:solidFill>
              <a:srgbClr val="5DA9A7"/>
            </a:solidFill>
            <a:prstDash val="solid"/>
            <a:round/>
            <a:headEnd len="sm" w="sm" type="none"/>
            <a:tailEnd len="sm" w="sm"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184" name="Shape 18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p:cSld name="TITLE_3">
    <p:spTree>
      <p:nvGrpSpPr>
        <p:cNvPr id="185" name="Shape 185"/>
        <p:cNvGrpSpPr/>
        <p:nvPr/>
      </p:nvGrpSpPr>
      <p:grpSpPr>
        <a:xfrm>
          <a:off x="0" y="0"/>
          <a:ext cx="0" cy="0"/>
          <a:chOff x="0" y="0"/>
          <a:chExt cx="0" cy="0"/>
        </a:xfrm>
      </p:grpSpPr>
      <p:sp>
        <p:nvSpPr>
          <p:cNvPr id="186" name="Google Shape;186;p42"/>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87" name="Google Shape;187;p42"/>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188" name="Google Shape;188;p42"/>
          <p:cNvGrpSpPr/>
          <p:nvPr/>
        </p:nvGrpSpPr>
        <p:grpSpPr>
          <a:xfrm>
            <a:off x="-562067" y="-642585"/>
            <a:ext cx="10240937" cy="6411435"/>
            <a:chOff x="-562067" y="-642585"/>
            <a:chExt cx="10240937" cy="6411435"/>
          </a:xfrm>
        </p:grpSpPr>
        <p:grpSp>
          <p:nvGrpSpPr>
            <p:cNvPr id="189" name="Google Shape;189;p42"/>
            <p:cNvGrpSpPr/>
            <p:nvPr/>
          </p:nvGrpSpPr>
          <p:grpSpPr>
            <a:xfrm flipH="1">
              <a:off x="8181902" y="-642585"/>
              <a:ext cx="1496968" cy="1832225"/>
              <a:chOff x="-498093" y="-514637"/>
              <a:chExt cx="1496968" cy="1832225"/>
            </a:xfrm>
          </p:grpSpPr>
          <p:sp>
            <p:nvSpPr>
              <p:cNvPr id="190" name="Google Shape;190;p42"/>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2"/>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2"/>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42"/>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4" name="Google Shape;194;p42"/>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195" name="Google Shape;195;p42"/>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196" name="Google Shape;196;p42"/>
            <p:cNvGrpSpPr/>
            <p:nvPr/>
          </p:nvGrpSpPr>
          <p:grpSpPr>
            <a:xfrm flipH="1">
              <a:off x="-562067" y="3936624"/>
              <a:ext cx="9667697" cy="1832225"/>
              <a:chOff x="-1622" y="3828438"/>
              <a:chExt cx="9667697" cy="1832225"/>
            </a:xfrm>
          </p:grpSpPr>
          <p:grpSp>
            <p:nvGrpSpPr>
              <p:cNvPr id="197" name="Google Shape;197;p42"/>
              <p:cNvGrpSpPr/>
              <p:nvPr/>
            </p:nvGrpSpPr>
            <p:grpSpPr>
              <a:xfrm rot="10800000">
                <a:off x="8169107" y="3828438"/>
                <a:ext cx="1496968" cy="1832225"/>
                <a:chOff x="-498093" y="-514637"/>
                <a:chExt cx="1496968" cy="1832225"/>
              </a:xfrm>
            </p:grpSpPr>
            <p:sp>
              <p:nvSpPr>
                <p:cNvPr id="198" name="Google Shape;198;p42"/>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2"/>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2"/>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42"/>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02" name="Google Shape;202;p42"/>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1">
  <p:cSld name="TITLE_4">
    <p:spTree>
      <p:nvGrpSpPr>
        <p:cNvPr id="203" name="Shape 203"/>
        <p:cNvGrpSpPr/>
        <p:nvPr/>
      </p:nvGrpSpPr>
      <p:grpSpPr>
        <a:xfrm>
          <a:off x="0" y="0"/>
          <a:ext cx="0" cy="0"/>
          <a:chOff x="0" y="0"/>
          <a:chExt cx="0" cy="0"/>
        </a:xfrm>
      </p:grpSpPr>
      <p:sp>
        <p:nvSpPr>
          <p:cNvPr id="204" name="Google Shape;204;p43"/>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05" name="Google Shape;205;p43"/>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06" name="Google Shape;206;p43"/>
          <p:cNvGrpSpPr/>
          <p:nvPr/>
        </p:nvGrpSpPr>
        <p:grpSpPr>
          <a:xfrm>
            <a:off x="-562067" y="-642585"/>
            <a:ext cx="10240937" cy="6411435"/>
            <a:chOff x="-562067" y="-642585"/>
            <a:chExt cx="10240937" cy="6411435"/>
          </a:xfrm>
        </p:grpSpPr>
        <p:grpSp>
          <p:nvGrpSpPr>
            <p:cNvPr id="207" name="Google Shape;207;p43"/>
            <p:cNvGrpSpPr/>
            <p:nvPr/>
          </p:nvGrpSpPr>
          <p:grpSpPr>
            <a:xfrm flipH="1">
              <a:off x="8181902" y="-642585"/>
              <a:ext cx="1496968" cy="1832225"/>
              <a:chOff x="-498093" y="-514637"/>
              <a:chExt cx="1496968" cy="1832225"/>
            </a:xfrm>
          </p:grpSpPr>
          <p:sp>
            <p:nvSpPr>
              <p:cNvPr id="208" name="Google Shape;208;p43"/>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43"/>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3"/>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3"/>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2" name="Google Shape;212;p43"/>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13" name="Google Shape;213;p43"/>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14" name="Google Shape;214;p43"/>
            <p:cNvGrpSpPr/>
            <p:nvPr/>
          </p:nvGrpSpPr>
          <p:grpSpPr>
            <a:xfrm flipH="1">
              <a:off x="-562067" y="3936624"/>
              <a:ext cx="9667697" cy="1832225"/>
              <a:chOff x="-1622" y="3828438"/>
              <a:chExt cx="9667697" cy="1832225"/>
            </a:xfrm>
          </p:grpSpPr>
          <p:grpSp>
            <p:nvGrpSpPr>
              <p:cNvPr id="215" name="Google Shape;215;p43"/>
              <p:cNvGrpSpPr/>
              <p:nvPr/>
            </p:nvGrpSpPr>
            <p:grpSpPr>
              <a:xfrm rot="10800000">
                <a:off x="8169107" y="3828438"/>
                <a:ext cx="1496968" cy="1832225"/>
                <a:chOff x="-498093" y="-514637"/>
                <a:chExt cx="1496968" cy="1832225"/>
              </a:xfrm>
            </p:grpSpPr>
            <p:sp>
              <p:nvSpPr>
                <p:cNvPr id="216" name="Google Shape;216;p43"/>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3"/>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3"/>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3"/>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20" name="Google Shape;220;p43"/>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1" name="Shape 221"/>
        <p:cNvGrpSpPr/>
        <p:nvPr/>
      </p:nvGrpSpPr>
      <p:grpSpPr>
        <a:xfrm>
          <a:off x="0" y="0"/>
          <a:ext cx="0" cy="0"/>
          <a:chOff x="0" y="0"/>
          <a:chExt cx="0" cy="0"/>
        </a:xfrm>
      </p:grpSpPr>
      <p:sp>
        <p:nvSpPr>
          <p:cNvPr id="222" name="Google Shape;222;p4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23" name="Google Shape;223;p4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4" name="Google Shape;224;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2">
  <p:cSld name="TITLE_5">
    <p:spTree>
      <p:nvGrpSpPr>
        <p:cNvPr id="225" name="Shape 225"/>
        <p:cNvGrpSpPr/>
        <p:nvPr/>
      </p:nvGrpSpPr>
      <p:grpSpPr>
        <a:xfrm>
          <a:off x="0" y="0"/>
          <a:ext cx="0" cy="0"/>
          <a:chOff x="0" y="0"/>
          <a:chExt cx="0" cy="0"/>
        </a:xfrm>
      </p:grpSpPr>
      <p:sp>
        <p:nvSpPr>
          <p:cNvPr id="226" name="Google Shape;226;p45"/>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27" name="Google Shape;227;p45"/>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28" name="Google Shape;228;p45"/>
          <p:cNvGrpSpPr/>
          <p:nvPr/>
        </p:nvGrpSpPr>
        <p:grpSpPr>
          <a:xfrm>
            <a:off x="-562067" y="-642585"/>
            <a:ext cx="10240937" cy="6411435"/>
            <a:chOff x="-562067" y="-642585"/>
            <a:chExt cx="10240937" cy="6411435"/>
          </a:xfrm>
        </p:grpSpPr>
        <p:grpSp>
          <p:nvGrpSpPr>
            <p:cNvPr id="229" name="Google Shape;229;p45"/>
            <p:cNvGrpSpPr/>
            <p:nvPr/>
          </p:nvGrpSpPr>
          <p:grpSpPr>
            <a:xfrm flipH="1">
              <a:off x="8181902" y="-642585"/>
              <a:ext cx="1496968" cy="1832225"/>
              <a:chOff x="-498093" y="-514637"/>
              <a:chExt cx="1496968" cy="1832225"/>
            </a:xfrm>
          </p:grpSpPr>
          <p:sp>
            <p:nvSpPr>
              <p:cNvPr id="230" name="Google Shape;230;p45"/>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5"/>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5"/>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5"/>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4" name="Google Shape;234;p45"/>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35" name="Google Shape;235;p45"/>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36" name="Google Shape;236;p45"/>
            <p:cNvGrpSpPr/>
            <p:nvPr/>
          </p:nvGrpSpPr>
          <p:grpSpPr>
            <a:xfrm flipH="1">
              <a:off x="-562067" y="3936624"/>
              <a:ext cx="9667697" cy="1832225"/>
              <a:chOff x="-1622" y="3828438"/>
              <a:chExt cx="9667697" cy="1832225"/>
            </a:xfrm>
          </p:grpSpPr>
          <p:grpSp>
            <p:nvGrpSpPr>
              <p:cNvPr id="237" name="Google Shape;237;p45"/>
              <p:cNvGrpSpPr/>
              <p:nvPr/>
            </p:nvGrpSpPr>
            <p:grpSpPr>
              <a:xfrm rot="10800000">
                <a:off x="8169107" y="3828438"/>
                <a:ext cx="1496968" cy="1832225"/>
                <a:chOff x="-498093" y="-514637"/>
                <a:chExt cx="1496968" cy="1832225"/>
              </a:xfrm>
            </p:grpSpPr>
            <p:sp>
              <p:nvSpPr>
                <p:cNvPr id="238" name="Google Shape;238;p45"/>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5"/>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5"/>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45"/>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42" name="Google Shape;242;p45"/>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9" name="Shape 249"/>
        <p:cNvGrpSpPr/>
        <p:nvPr/>
      </p:nvGrpSpPr>
      <p:grpSpPr>
        <a:xfrm>
          <a:off x="0" y="0"/>
          <a:ext cx="0" cy="0"/>
          <a:chOff x="0" y="0"/>
          <a:chExt cx="0" cy="0"/>
        </a:xfrm>
      </p:grpSpPr>
      <p:sp>
        <p:nvSpPr>
          <p:cNvPr id="250" name="Google Shape;250;p4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1" name="Google Shape;251;p47"/>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2" name="Google Shape;252;p4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3" name="Google Shape;253;p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4" name="Google Shape;254;p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5" name="Shape 255"/>
        <p:cNvGrpSpPr/>
        <p:nvPr/>
      </p:nvGrpSpPr>
      <p:grpSpPr>
        <a:xfrm>
          <a:off x="0" y="0"/>
          <a:ext cx="0" cy="0"/>
          <a:chOff x="0" y="0"/>
          <a:chExt cx="0" cy="0"/>
        </a:xfrm>
      </p:grpSpPr>
      <p:sp>
        <p:nvSpPr>
          <p:cNvPr id="256" name="Google Shape;256;p48"/>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7" name="Google Shape;257;p48"/>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258" name="Google Shape;258;p4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9" name="Google Shape;259;p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0" name="Google Shape;260;p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1" name="Shape 261"/>
        <p:cNvGrpSpPr/>
        <p:nvPr/>
      </p:nvGrpSpPr>
      <p:grpSpPr>
        <a:xfrm>
          <a:off x="0" y="0"/>
          <a:ext cx="0" cy="0"/>
          <a:chOff x="0" y="0"/>
          <a:chExt cx="0" cy="0"/>
        </a:xfrm>
      </p:grpSpPr>
      <p:sp>
        <p:nvSpPr>
          <p:cNvPr id="262" name="Google Shape;262;p4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3" name="Google Shape;263;p4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4" name="Google Shape;264;p4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5" name="Google Shape;265;p4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6" name="Google Shape;266;p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7" name="Shape 267"/>
        <p:cNvGrpSpPr/>
        <p:nvPr/>
      </p:nvGrpSpPr>
      <p:grpSpPr>
        <a:xfrm>
          <a:off x="0" y="0"/>
          <a:ext cx="0" cy="0"/>
          <a:chOff x="0" y="0"/>
          <a:chExt cx="0" cy="0"/>
        </a:xfrm>
      </p:grpSpPr>
      <p:sp>
        <p:nvSpPr>
          <p:cNvPr id="268" name="Google Shape;268;p5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9" name="Google Shape;269;p5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0" name="Google Shape;270;p5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1" name="Google Shape;271;p5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2" name="Google Shape;272;p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3" name="Google Shape;273;p5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4" name="Shape 274"/>
        <p:cNvGrpSpPr/>
        <p:nvPr/>
      </p:nvGrpSpPr>
      <p:grpSpPr>
        <a:xfrm>
          <a:off x="0" y="0"/>
          <a:ext cx="0" cy="0"/>
          <a:chOff x="0" y="0"/>
          <a:chExt cx="0" cy="0"/>
        </a:xfrm>
      </p:grpSpPr>
      <p:sp>
        <p:nvSpPr>
          <p:cNvPr id="275" name="Google Shape;275;p51"/>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6" name="Google Shape;276;p51"/>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77" name="Google Shape;277;p51"/>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8" name="Google Shape;278;p51"/>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79" name="Google Shape;279;p51"/>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80" name="Google Shape;280;p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1" name="Google Shape;281;p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2" name="Google Shape;282;p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3" name="Shape 283"/>
        <p:cNvGrpSpPr/>
        <p:nvPr/>
      </p:nvGrpSpPr>
      <p:grpSpPr>
        <a:xfrm>
          <a:off x="0" y="0"/>
          <a:ext cx="0" cy="0"/>
          <a:chOff x="0" y="0"/>
          <a:chExt cx="0" cy="0"/>
        </a:xfrm>
      </p:grpSpPr>
      <p:sp>
        <p:nvSpPr>
          <p:cNvPr id="284" name="Google Shape;284;p5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85" name="Google Shape;285;p5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6" name="Google Shape;286;p5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7" name="Google Shape;287;p5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 name="Google Shape;34;p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8" name="Shape 288"/>
        <p:cNvGrpSpPr/>
        <p:nvPr/>
      </p:nvGrpSpPr>
      <p:grpSpPr>
        <a:xfrm>
          <a:off x="0" y="0"/>
          <a:ext cx="0" cy="0"/>
          <a:chOff x="0" y="0"/>
          <a:chExt cx="0" cy="0"/>
        </a:xfrm>
      </p:grpSpPr>
      <p:sp>
        <p:nvSpPr>
          <p:cNvPr id="289" name="Google Shape;289;p5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0" name="Google Shape;290;p5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1" name="Google Shape;291;p5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2" name="Shape 292"/>
        <p:cNvGrpSpPr/>
        <p:nvPr/>
      </p:nvGrpSpPr>
      <p:grpSpPr>
        <a:xfrm>
          <a:off x="0" y="0"/>
          <a:ext cx="0" cy="0"/>
          <a:chOff x="0" y="0"/>
          <a:chExt cx="0" cy="0"/>
        </a:xfrm>
      </p:grpSpPr>
      <p:sp>
        <p:nvSpPr>
          <p:cNvPr id="293" name="Google Shape;293;p54"/>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94" name="Google Shape;294;p54"/>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95" name="Google Shape;295;p54"/>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96" name="Google Shape;296;p5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7" name="Google Shape;297;p5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8" name="Google Shape;298;p5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9" name="Shape 299"/>
        <p:cNvGrpSpPr/>
        <p:nvPr/>
      </p:nvGrpSpPr>
      <p:grpSpPr>
        <a:xfrm>
          <a:off x="0" y="0"/>
          <a:ext cx="0" cy="0"/>
          <a:chOff x="0" y="0"/>
          <a:chExt cx="0" cy="0"/>
        </a:xfrm>
      </p:grpSpPr>
      <p:sp>
        <p:nvSpPr>
          <p:cNvPr id="300" name="Google Shape;300;p55"/>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01" name="Google Shape;301;p55"/>
          <p:cNvSpPr/>
          <p:nvPr>
            <p:ph idx="2" type="pic"/>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302" name="Google Shape;302;p55"/>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03" name="Google Shape;303;p5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4" name="Google Shape;304;p5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5" name="Google Shape;305;p5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6" name="Shape 306"/>
        <p:cNvGrpSpPr/>
        <p:nvPr/>
      </p:nvGrpSpPr>
      <p:grpSpPr>
        <a:xfrm>
          <a:off x="0" y="0"/>
          <a:ext cx="0" cy="0"/>
          <a:chOff x="0" y="0"/>
          <a:chExt cx="0" cy="0"/>
        </a:xfrm>
      </p:grpSpPr>
      <p:sp>
        <p:nvSpPr>
          <p:cNvPr id="307" name="Google Shape;307;p5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08" name="Google Shape;308;p56"/>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9" name="Google Shape;309;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0" name="Google Shape;310;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1" name="Google Shape;311;p5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12" name="Shape 312"/>
        <p:cNvGrpSpPr/>
        <p:nvPr/>
      </p:nvGrpSpPr>
      <p:grpSpPr>
        <a:xfrm>
          <a:off x="0" y="0"/>
          <a:ext cx="0" cy="0"/>
          <a:chOff x="0" y="0"/>
          <a:chExt cx="0" cy="0"/>
        </a:xfrm>
      </p:grpSpPr>
      <p:sp>
        <p:nvSpPr>
          <p:cNvPr id="313" name="Google Shape;313;p57"/>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14" name="Google Shape;314;p57"/>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15" name="Google Shape;315;p5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6" name="Google Shape;316;p5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7" name="Google Shape;317;p5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318" name="Shape 318"/>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9" name="Shape 319"/>
        <p:cNvGrpSpPr/>
        <p:nvPr/>
      </p:nvGrpSpPr>
      <p:grpSpPr>
        <a:xfrm>
          <a:off x="0" y="0"/>
          <a:ext cx="0" cy="0"/>
          <a:chOff x="0" y="0"/>
          <a:chExt cx="0" cy="0"/>
        </a:xfrm>
      </p:grpSpPr>
      <p:sp>
        <p:nvSpPr>
          <p:cNvPr id="320" name="Google Shape;320;p59"/>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21" name="Google Shape;321;p59"/>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322" name="Google Shape;322;p59"/>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323" name="Shape 323"/>
        <p:cNvGrpSpPr/>
        <p:nvPr/>
      </p:nvGrpSpPr>
      <p:grpSpPr>
        <a:xfrm>
          <a:off x="0" y="0"/>
          <a:ext cx="0" cy="0"/>
          <a:chOff x="0" y="0"/>
          <a:chExt cx="0" cy="0"/>
        </a:xfrm>
      </p:grpSpPr>
      <p:sp>
        <p:nvSpPr>
          <p:cNvPr id="324" name="Google Shape;324;p60"/>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5" name="Shape 325"/>
        <p:cNvGrpSpPr/>
        <p:nvPr/>
      </p:nvGrpSpPr>
      <p:grpSpPr>
        <a:xfrm>
          <a:off x="0" y="0"/>
          <a:ext cx="0" cy="0"/>
          <a:chOff x="0" y="0"/>
          <a:chExt cx="0" cy="0"/>
        </a:xfrm>
      </p:grpSpPr>
      <p:sp>
        <p:nvSpPr>
          <p:cNvPr id="326" name="Google Shape;326;p61"/>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27" name="Google Shape;327;p61"/>
          <p:cNvSpPr txBox="1"/>
          <p:nvPr>
            <p:ph idx="1" type="body"/>
          </p:nvPr>
        </p:nvSpPr>
        <p:spPr>
          <a:xfrm>
            <a:off x="311700" y="11524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328" name="Google Shape;328;p61"/>
          <p:cNvSpPr txBox="1"/>
          <p:nvPr>
            <p:ph idx="2" type="body"/>
          </p:nvPr>
        </p:nvSpPr>
        <p:spPr>
          <a:xfrm>
            <a:off x="4832400" y="11524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329" name="Google Shape;329;p61"/>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30" name="Google Shape;330;p61"/>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331" name="Google Shape;331;p61"/>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32" name="Shape 332"/>
        <p:cNvGrpSpPr/>
        <p:nvPr/>
      </p:nvGrpSpPr>
      <p:grpSpPr>
        <a:xfrm>
          <a:off x="0" y="0"/>
          <a:ext cx="0" cy="0"/>
          <a:chOff x="0" y="0"/>
          <a:chExt cx="0" cy="0"/>
        </a:xfrm>
      </p:grpSpPr>
      <p:sp>
        <p:nvSpPr>
          <p:cNvPr id="333" name="Google Shape;333;p6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2"/>
          <p:cNvSpPr txBox="1"/>
          <p:nvPr>
            <p:ph type="title"/>
          </p:nvPr>
        </p:nvSpPr>
        <p:spPr>
          <a:xfrm>
            <a:off x="265500" y="1233175"/>
            <a:ext cx="4045200" cy="1482300"/>
          </a:xfrm>
          <a:prstGeom prst="rect">
            <a:avLst/>
          </a:prstGeom>
        </p:spPr>
        <p:txBody>
          <a:bodyPr anchorCtr="0" anchor="b" bIns="34275" lIns="68575" spcFirstLastPara="1" rIns="68575" wrap="square" tIns="3427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35" name="Google Shape;335;p62"/>
          <p:cNvSpPr txBox="1"/>
          <p:nvPr>
            <p:ph idx="1" type="subTitle"/>
          </p:nvPr>
        </p:nvSpPr>
        <p:spPr>
          <a:xfrm>
            <a:off x="265500" y="2803075"/>
            <a:ext cx="4045200" cy="1235100"/>
          </a:xfrm>
          <a:prstGeom prst="rect">
            <a:avLst/>
          </a:prstGeom>
        </p:spPr>
        <p:txBody>
          <a:bodyPr anchorCtr="0" anchor="t" bIns="34275" lIns="68575" spcFirstLastPara="1" rIns="68575" wrap="square" tIns="34275">
            <a:normAutofit/>
          </a:bodyPr>
          <a:lstStyle>
            <a:lvl1pPr lvl="0" rtl="0" algn="ctr">
              <a:lnSpc>
                <a:spcPct val="100000"/>
              </a:lnSpc>
              <a:spcBef>
                <a:spcPts val="800"/>
              </a:spcBef>
              <a:spcAft>
                <a:spcPts val="0"/>
              </a:spcAft>
              <a:buSzPts val="2100"/>
              <a:buNone/>
              <a:defRPr sz="2100"/>
            </a:lvl1pPr>
            <a:lvl2pPr lvl="1" rtl="0" algn="ctr">
              <a:lnSpc>
                <a:spcPct val="100000"/>
              </a:lnSpc>
              <a:spcBef>
                <a:spcPts val="400"/>
              </a:spcBef>
              <a:spcAft>
                <a:spcPts val="0"/>
              </a:spcAft>
              <a:buSzPts val="2100"/>
              <a:buNone/>
              <a:defRPr sz="2100"/>
            </a:lvl2pPr>
            <a:lvl3pPr lvl="2" rtl="0" algn="ctr">
              <a:lnSpc>
                <a:spcPct val="100000"/>
              </a:lnSpc>
              <a:spcBef>
                <a:spcPts val="400"/>
              </a:spcBef>
              <a:spcAft>
                <a:spcPts val="0"/>
              </a:spcAft>
              <a:buSzPts val="2100"/>
              <a:buNone/>
              <a:defRPr sz="2100"/>
            </a:lvl3pPr>
            <a:lvl4pPr lvl="3" rtl="0" algn="ctr">
              <a:lnSpc>
                <a:spcPct val="100000"/>
              </a:lnSpc>
              <a:spcBef>
                <a:spcPts val="400"/>
              </a:spcBef>
              <a:spcAft>
                <a:spcPts val="0"/>
              </a:spcAft>
              <a:buSzPts val="2100"/>
              <a:buNone/>
              <a:defRPr sz="2100"/>
            </a:lvl4pPr>
            <a:lvl5pPr lvl="4" rtl="0" algn="ctr">
              <a:lnSpc>
                <a:spcPct val="100000"/>
              </a:lnSpc>
              <a:spcBef>
                <a:spcPts val="400"/>
              </a:spcBef>
              <a:spcAft>
                <a:spcPts val="0"/>
              </a:spcAft>
              <a:buSzPts val="2100"/>
              <a:buNone/>
              <a:defRPr sz="2100"/>
            </a:lvl5pPr>
            <a:lvl6pPr lvl="5" rtl="0" algn="ctr">
              <a:lnSpc>
                <a:spcPct val="100000"/>
              </a:lnSpc>
              <a:spcBef>
                <a:spcPts val="400"/>
              </a:spcBef>
              <a:spcAft>
                <a:spcPts val="0"/>
              </a:spcAft>
              <a:buSzPts val="2100"/>
              <a:buNone/>
              <a:defRPr sz="2100"/>
            </a:lvl6pPr>
            <a:lvl7pPr lvl="6" rtl="0" algn="ctr">
              <a:lnSpc>
                <a:spcPct val="100000"/>
              </a:lnSpc>
              <a:spcBef>
                <a:spcPts val="400"/>
              </a:spcBef>
              <a:spcAft>
                <a:spcPts val="0"/>
              </a:spcAft>
              <a:buSzPts val="2100"/>
              <a:buNone/>
              <a:defRPr sz="2100"/>
            </a:lvl7pPr>
            <a:lvl8pPr lvl="7" rtl="0" algn="ctr">
              <a:lnSpc>
                <a:spcPct val="100000"/>
              </a:lnSpc>
              <a:spcBef>
                <a:spcPts val="400"/>
              </a:spcBef>
              <a:spcAft>
                <a:spcPts val="0"/>
              </a:spcAft>
              <a:buSzPts val="2100"/>
              <a:buNone/>
              <a:defRPr sz="2100"/>
            </a:lvl8pPr>
            <a:lvl9pPr lvl="8" rtl="0" algn="ctr">
              <a:lnSpc>
                <a:spcPct val="100000"/>
              </a:lnSpc>
              <a:spcBef>
                <a:spcPts val="400"/>
              </a:spcBef>
              <a:spcAft>
                <a:spcPts val="0"/>
              </a:spcAft>
              <a:buSzPts val="2100"/>
              <a:buNone/>
              <a:defRPr sz="2100"/>
            </a:lvl9pPr>
          </a:lstStyle>
          <a:p/>
        </p:txBody>
      </p:sp>
      <p:sp>
        <p:nvSpPr>
          <p:cNvPr id="336" name="Google Shape;336;p62"/>
          <p:cNvSpPr txBox="1"/>
          <p:nvPr>
            <p:ph idx="2" type="body"/>
          </p:nvPr>
        </p:nvSpPr>
        <p:spPr>
          <a:xfrm>
            <a:off x="4939500" y="724075"/>
            <a:ext cx="3837000" cy="3695100"/>
          </a:xfrm>
          <a:prstGeom prst="rect">
            <a:avLst/>
          </a:prstGeom>
        </p:spPr>
        <p:txBody>
          <a:bodyPr anchorCtr="0" anchor="ctr"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37" name="Shape 37"/>
        <p:cNvGrpSpPr/>
        <p:nvPr/>
      </p:nvGrpSpPr>
      <p:grpSpPr>
        <a:xfrm>
          <a:off x="0" y="0"/>
          <a:ext cx="0" cy="0"/>
          <a:chOff x="0" y="0"/>
          <a:chExt cx="0" cy="0"/>
        </a:xfrm>
      </p:grpSpPr>
      <p:sp>
        <p:nvSpPr>
          <p:cNvPr id="38" name="Google Shape;38;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 name="Google Shape;39;p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337" name="Shape 33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 name="Shape 41"/>
        <p:cNvGrpSpPr/>
        <p:nvPr/>
      </p:nvGrpSpPr>
      <p:grpSpPr>
        <a:xfrm>
          <a:off x="0" y="0"/>
          <a:ext cx="0" cy="0"/>
          <a:chOff x="0" y="0"/>
          <a:chExt cx="0" cy="0"/>
        </a:xfrm>
      </p:grpSpPr>
      <p:sp>
        <p:nvSpPr>
          <p:cNvPr id="42" name="Google Shape;42;p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4" name="Google Shape;44;p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9"/>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sp>
        <p:nvSpPr>
          <p:cNvPr id="52" name="Google Shape;52;p1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9.xml"/><Relationship Id="rId22" Type="http://schemas.openxmlformats.org/officeDocument/2006/relationships/slideLayout" Target="../slideLayouts/slideLayout41.xml"/><Relationship Id="rId21" Type="http://schemas.openxmlformats.org/officeDocument/2006/relationships/slideLayout" Target="../slideLayouts/slideLayout40.xml"/><Relationship Id="rId24" Type="http://schemas.openxmlformats.org/officeDocument/2006/relationships/slideLayout" Target="../slideLayouts/slideLayout43.xml"/><Relationship Id="rId23" Type="http://schemas.openxmlformats.org/officeDocument/2006/relationships/slideLayout" Target="../slideLayouts/slideLayout42.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25" Type="http://schemas.openxmlformats.org/officeDocument/2006/relationships/theme" Target="../theme/theme2.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19" Type="http://schemas.openxmlformats.org/officeDocument/2006/relationships/slideLayout" Target="../slideLayouts/slideLayout38.xml"/><Relationship Id="rId1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5" Type="http://schemas.openxmlformats.org/officeDocument/2006/relationships/slideLayout" Target="../slideLayouts/slideLayout57.xml"/><Relationship Id="rId14" Type="http://schemas.openxmlformats.org/officeDocument/2006/relationships/slideLayout" Target="../slideLayouts/slideLayout56.xml"/><Relationship Id="rId17" Type="http://schemas.openxmlformats.org/officeDocument/2006/relationships/slideLayout" Target="../slideLayouts/slideLayout59.xml"/><Relationship Id="rId16" Type="http://schemas.openxmlformats.org/officeDocument/2006/relationships/slideLayout" Target="../slideLayouts/slideLayout58.xml"/><Relationship Id="rId19" Type="http://schemas.openxmlformats.org/officeDocument/2006/relationships/theme" Target="../theme/theme3.xml"/><Relationship Id="rId18"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1" name="Shape 91"/>
        <p:cNvGrpSpPr/>
        <p:nvPr/>
      </p:nvGrpSpPr>
      <p:grpSpPr>
        <a:xfrm>
          <a:off x="0" y="0"/>
          <a:ext cx="0" cy="0"/>
          <a:chOff x="0" y="0"/>
          <a:chExt cx="0" cy="0"/>
        </a:xfrm>
      </p:grpSpPr>
      <p:sp>
        <p:nvSpPr>
          <p:cNvPr id="92" name="Google Shape;92;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3" name="Google Shape;93;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94" name="Google Shape;9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43" name="Shape 243"/>
        <p:cNvGrpSpPr/>
        <p:nvPr/>
      </p:nvGrpSpPr>
      <p:grpSpPr>
        <a:xfrm>
          <a:off x="0" y="0"/>
          <a:ext cx="0" cy="0"/>
          <a:chOff x="0" y="0"/>
          <a:chExt cx="0" cy="0"/>
        </a:xfrm>
      </p:grpSpPr>
      <p:sp>
        <p:nvSpPr>
          <p:cNvPr id="244" name="Google Shape;244;p4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45" name="Google Shape;245;p4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46" name="Google Shape;246;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7" name="Google Shape;247;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8" name="Google Shape;248;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0" Type="http://schemas.openxmlformats.org/officeDocument/2006/relationships/image" Target="../media/image16.png"/><Relationship Id="rId22" Type="http://schemas.openxmlformats.org/officeDocument/2006/relationships/image" Target="../media/image28.png"/><Relationship Id="rId21" Type="http://schemas.openxmlformats.org/officeDocument/2006/relationships/image" Target="../media/image17.png"/><Relationship Id="rId24" Type="http://schemas.openxmlformats.org/officeDocument/2006/relationships/image" Target="../media/image18.png"/><Relationship Id="rId23" Type="http://schemas.openxmlformats.org/officeDocument/2006/relationships/hyperlink" Target="https://docs.google.com/document/d/1bOSVmSijenbI43zdjUKDJR3r5TkMEDPdsIvsTkb6Mm8/copy" TargetMode="External"/><Relationship Id="rId1" Type="http://schemas.openxmlformats.org/officeDocument/2006/relationships/slideLayout" Target="../slideLayouts/slideLayout50.xml"/><Relationship Id="rId2" Type="http://schemas.openxmlformats.org/officeDocument/2006/relationships/notesSlide" Target="../notesSlides/notesSlide11.xml"/><Relationship Id="rId3" Type="http://schemas.openxmlformats.org/officeDocument/2006/relationships/hyperlink" Target="https://docs.google.com/document/d/1O0CkijYUvgx_v-ZCE5BxHi56nfF-cNezxAGd7hURSc0/edit?usp=sharing" TargetMode="External"/><Relationship Id="rId4" Type="http://schemas.openxmlformats.org/officeDocument/2006/relationships/hyperlink" Target="https://docs.google.com/document/d/1O0CkijYUvgx_v-ZCE5BxHi56nfF-cNezxAGd7hURSc0/edit?usp=sharing" TargetMode="External"/><Relationship Id="rId9" Type="http://schemas.openxmlformats.org/officeDocument/2006/relationships/hyperlink" Target="https://drive.google.com/drive/folders/1zBOY1zcgfITjMLjOSpQm1Ls4XOq_lk5m?usp=sharing" TargetMode="External"/><Relationship Id="rId5" Type="http://schemas.openxmlformats.org/officeDocument/2006/relationships/hyperlink" Target="https://docs.google.com/document/d/1HZ5ghBbWXu0XS15MIWqLcubsG5KScjV7MwGfkcahEQE/edit" TargetMode="External"/><Relationship Id="rId6" Type="http://schemas.openxmlformats.org/officeDocument/2006/relationships/hyperlink" Target="https://docs.google.com/presentation/d/1BlbLvIKnG-McKf1NsT7xdAOpY8Wr3p-Xx1EVMffv4CQ/edit?usp=sharing" TargetMode="External"/><Relationship Id="rId7" Type="http://schemas.openxmlformats.org/officeDocument/2006/relationships/hyperlink" Target="https://docs.google.com/document/d/1_MJwMoICl16yLVCHclRSS4qdIzISVpLtrC1bBLvkk4U/view" TargetMode="External"/><Relationship Id="rId8" Type="http://schemas.openxmlformats.org/officeDocument/2006/relationships/hyperlink" Target="https://docs.google.com/document/d/1zEoXZY-rWH1XksPc9-uUjRMpOjfLCFwkkkFWM0lq0LQ/edit?usp=sharing" TargetMode="External"/><Relationship Id="rId11" Type="http://schemas.openxmlformats.org/officeDocument/2006/relationships/hyperlink" Target="https://docs.google.com/document/d/11KB_xOWdTsMg41MvSPIUkvs54S6v83-4dwXFt9SDtVc/edit?usp=sharing" TargetMode="External"/><Relationship Id="rId10" Type="http://schemas.openxmlformats.org/officeDocument/2006/relationships/image" Target="../media/image14.png"/><Relationship Id="rId13" Type="http://schemas.openxmlformats.org/officeDocument/2006/relationships/hyperlink" Target="https://graniteschools.sharepoint.com/sites/Intranet/dept/curriculum/Pages/default.aspx" TargetMode="External"/><Relationship Id="rId12" Type="http://schemas.openxmlformats.org/officeDocument/2006/relationships/hyperlink" Target="https://graniteschools.sharepoint.com/sites/Intranet/dept/curriculum/Pages/default.aspx" TargetMode="External"/><Relationship Id="rId15" Type="http://schemas.openxmlformats.org/officeDocument/2006/relationships/hyperlink" Target="https://docs.google.com/document/d/1DKIYV-nJaLck25_qmW89utIu7390MXOpOd3KByzKoFA/edit?usp=sharing" TargetMode="External"/><Relationship Id="rId14" Type="http://schemas.openxmlformats.org/officeDocument/2006/relationships/hyperlink" Target="https://graniteschools.sharepoint.com/sites/Intranet/dept/curriculum/Pages/default.aspx" TargetMode="External"/><Relationship Id="rId17" Type="http://schemas.openxmlformats.org/officeDocument/2006/relationships/hyperlink" Target="https://sites.google.com/granitesd.org/pbl-library-of-teacher-resourc" TargetMode="External"/><Relationship Id="rId16" Type="http://schemas.openxmlformats.org/officeDocument/2006/relationships/hyperlink" Target="https://drive.google.com/drive/folders/1E9A8uSMbrS7d1EwQ7Sidpv9EFtiWDzGK?usp=sharing" TargetMode="External"/><Relationship Id="rId19" Type="http://schemas.openxmlformats.org/officeDocument/2006/relationships/hyperlink" Target="https://docs.google.com/document/d/1fZiHWo4vVAMI-oYnz4BCjjvyl7Jjl7joAjC_T-2e6Sc/edit" TargetMode="External"/><Relationship Id="rId18" Type="http://schemas.openxmlformats.org/officeDocument/2006/relationships/hyperlink" Target="https://drive.google.com/file/d/1KpywE6hUA5ChiOfKMWA02vhGlbzzHscK/view?usp=shar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hyperlink" Target="https://drive.google.com/drive/folders/1ChqxIrYvDzImPkJJr-hh1aSXQdNGOtF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hyperlink" Target="https://drive.google.com/drive/folders/1ChqxIrYvDzImPkJJr-hh1aSXQdNGOtFT?usp=shar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hyperlink" Target="https://graniteschools.sharepoint.com/sites/Intranet/dept/StudentAssessment/Documents/UA%20Plus/Preliminary%20analysis%20of%20%20Utah%20Aspire%20Plus%20Data.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7.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9.xml"/><Relationship Id="rId3" Type="http://schemas.openxmlformats.org/officeDocument/2006/relationships/hyperlink" Target="https://mystudents.panoramaed.com/home/sg/utahgranite" TargetMode="Externa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0.xml"/><Relationship Id="rId3" Type="http://schemas.openxmlformats.org/officeDocument/2006/relationships/image" Target="../media/image39.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3.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4.xml"/><Relationship Id="rId3"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7.xml"/><Relationship Id="rId3" Type="http://schemas.openxmlformats.org/officeDocument/2006/relationships/image" Target="../media/image42.png"/><Relationship Id="rId4" Type="http://schemas.openxmlformats.org/officeDocument/2006/relationships/hyperlink" Target="https://drive.google.com/file/d/1j661cJFqAqo5w1skgTC_tLzBlrE6A6cT/view?usp=sharin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8.xml"/><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hyperlink" Target="https://drive.google.com/file/d/1s8MvlHPKYTcDv3LBRoDPH2VekDYHAtTq/view"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9.xml"/><Relationship Id="rId3" Type="http://schemas.openxmlformats.org/officeDocument/2006/relationships/hyperlink" Target="https://drive.google.com/drive/folders/1ChqxIrYvDzImPkJJr-hh1aSXQdNGOtFT" TargetMode="Externa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0.xml"/><Relationship Id="rId3" Type="http://schemas.openxmlformats.org/officeDocument/2006/relationships/hyperlink" Target="https://docs.google.com/forms/d/e/1FAIpQLSfI3jySfuIyQ7iQVLevzUssff8BvxsBPLoaDPNOpQv37QNpCg/viewform" TargetMode="External"/><Relationship Id="rId4" Type="http://schemas.openxmlformats.org/officeDocument/2006/relationships/hyperlink" Target="https://docs.google.com/forms/d/e/1FAIpQLSfI3jySfuIyQ7iQVLevzUssff8BvxsBPLoaDPNOpQv37QNpCg/viewform" TargetMode="External"/><Relationship Id="rId5" Type="http://schemas.openxmlformats.org/officeDocument/2006/relationships/image" Target="../media/image11.png"/><Relationship Id="rId6"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 Id="rId3" Type="http://schemas.openxmlformats.org/officeDocument/2006/relationships/image" Target="../media/image55.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image" Target="../media/image56.png"/><Relationship Id="rId4" Type="http://schemas.openxmlformats.org/officeDocument/2006/relationships/hyperlink" Target="https://drive.google.com/drive/folders/1ChqxIrYvDzImPkJJr-hh1aSXQdNGOtFT" TargetMode="External"/><Relationship Id="rId9" Type="http://schemas.openxmlformats.org/officeDocument/2006/relationships/hyperlink" Target="https://sites.google.com/granitesd.org/gsdhighimpactstrategies/lesson-design" TargetMode="External"/><Relationship Id="rId5" Type="http://schemas.openxmlformats.org/officeDocument/2006/relationships/hyperlink" Target="https://graniteschools.sharepoint.com/sites/Intranet/dept/StudentAssessment/Documents/Assessment%20Model%20for%20Granite%20School%20District%20.pdf" TargetMode="External"/><Relationship Id="rId6" Type="http://schemas.openxmlformats.org/officeDocument/2006/relationships/hyperlink" Target="https://drive.google.com/file/d/1koYNH-cEcrV1nZpPT-DLECZP4qDwhkLN/view?usp=sharing" TargetMode="External"/><Relationship Id="rId7" Type="http://schemas.openxmlformats.org/officeDocument/2006/relationships/hyperlink" Target="https://drive.google.com/file/d/1WZI47Mry4w9fy7ZT8aotfSSrOHnOdgyO/view" TargetMode="External"/><Relationship Id="rId8" Type="http://schemas.openxmlformats.org/officeDocument/2006/relationships/hyperlink" Target="https://docs.google.com/presentation/d/1F9NGpbz_7eIoRTaRlO6KkKFGenSTLkn4Gg3PNN1AckM/edit?usp=sharing" TargetMode="External"/><Relationship Id="rId11" Type="http://schemas.openxmlformats.org/officeDocument/2006/relationships/hyperlink" Target="https://docs.google.com/presentation/d/1_L4umeyu7UfoZyaDylftIgm4pUAfzl7FAUcKkBU80qs/edit?usp=sharing" TargetMode="External"/><Relationship Id="rId10" Type="http://schemas.openxmlformats.org/officeDocument/2006/relationships/hyperlink" Target="https://docs.google.com/document/d/1bOSVmSijenbI43zdjUKDJR3r5TkMEDPdsIvsTkb6Mm8/edit?usp=sharing" TargetMode="External"/><Relationship Id="rId13" Type="http://schemas.openxmlformats.org/officeDocument/2006/relationships/image" Target="../media/image32.png"/><Relationship Id="rId12" Type="http://schemas.openxmlformats.org/officeDocument/2006/relationships/hyperlink" Target="https://docs.google.com/presentation/d/1O4T5lqcIF__pdSScLiF_6q3OSdkK81Va6EJlNvjhQxs/edit?usp=shari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hyperlink" Target="https://drive.google.com/file/d/13mrf0Rulg_tIbJEd3EPzT17FpLftgCc0/view" TargetMode="External"/><Relationship Id="rId4" Type="http://schemas.openxmlformats.org/officeDocument/2006/relationships/hyperlink" Target="https://drive.google.com/file/d/13mrf0Rulg_tIbJEd3EPzT17FpLftgCc0/view"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hyperlink" Target="https://drive.google.com/file/d/1iiecmBoGje0wOQy83BReAwhre1xfp3as/view?usp=sharing"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8.xml"/><Relationship Id="rId3" Type="http://schemas.openxmlformats.org/officeDocument/2006/relationships/hyperlink" Target="https://drive.google.com/file/d/1iiecmBoGje0wOQy83BReAwhre1xfp3as/view?usp=sharing"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64"/>
          <p:cNvSpPr txBox="1"/>
          <p:nvPr>
            <p:ph type="ctrTitle"/>
          </p:nvPr>
        </p:nvSpPr>
        <p:spPr>
          <a:xfrm>
            <a:off x="668050" y="200725"/>
            <a:ext cx="7629900" cy="18555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SzPts val="990"/>
              <a:buNone/>
            </a:pPr>
            <a:r>
              <a:rPr lang="en" sz="2850">
                <a:solidFill>
                  <a:srgbClr val="00467F"/>
                </a:solidFill>
                <a:latin typeface="Montserrat"/>
                <a:ea typeface="Montserrat"/>
                <a:cs typeface="Montserrat"/>
                <a:sym typeface="Montserrat"/>
              </a:rPr>
              <a:t>Setting Instructional Goals and Decisions Based on Multiple Data Sources</a:t>
            </a:r>
            <a:endParaRPr sz="2850">
              <a:solidFill>
                <a:srgbClr val="00467F"/>
              </a:solidFill>
              <a:latin typeface="Montserrat"/>
              <a:ea typeface="Montserrat"/>
              <a:cs typeface="Montserrat"/>
              <a:sym typeface="Montserrat"/>
            </a:endParaRPr>
          </a:p>
        </p:txBody>
      </p:sp>
      <p:sp>
        <p:nvSpPr>
          <p:cNvPr id="343" name="Google Shape;343;p64"/>
          <p:cNvSpPr txBox="1"/>
          <p:nvPr>
            <p:ph idx="1" type="subTitle"/>
          </p:nvPr>
        </p:nvSpPr>
        <p:spPr>
          <a:xfrm>
            <a:off x="1464925" y="2278900"/>
            <a:ext cx="6139500" cy="689100"/>
          </a:xfrm>
          <a:prstGeom prst="rect">
            <a:avLst/>
          </a:prstGeom>
        </p:spPr>
        <p:txBody>
          <a:bodyPr anchorCtr="0" anchor="t" bIns="34275" lIns="68575" spcFirstLastPara="1" rIns="68575" wrap="square" tIns="34275">
            <a:noAutofit/>
          </a:bodyPr>
          <a:lstStyle/>
          <a:p>
            <a:pPr indent="0" lvl="0" marL="0" rtl="0" algn="ctr">
              <a:lnSpc>
                <a:spcPct val="70000"/>
              </a:lnSpc>
              <a:spcBef>
                <a:spcPts val="800"/>
              </a:spcBef>
              <a:spcAft>
                <a:spcPts val="0"/>
              </a:spcAft>
              <a:buSzPts val="770"/>
              <a:buNone/>
            </a:pPr>
            <a:r>
              <a:rPr lang="en" sz="2160">
                <a:solidFill>
                  <a:srgbClr val="00467F"/>
                </a:solidFill>
                <a:latin typeface="Montserrat"/>
                <a:ea typeface="Montserrat"/>
                <a:cs typeface="Montserrat"/>
                <a:sym typeface="Montserrat"/>
              </a:rPr>
              <a:t>Principal Professional Learning</a:t>
            </a:r>
            <a:endParaRPr sz="2160">
              <a:solidFill>
                <a:srgbClr val="00467F"/>
              </a:solidFill>
              <a:latin typeface="Montserrat"/>
              <a:ea typeface="Montserrat"/>
              <a:cs typeface="Montserrat"/>
              <a:sym typeface="Montserrat"/>
            </a:endParaRPr>
          </a:p>
          <a:p>
            <a:pPr indent="0" lvl="0" marL="0" rtl="0" algn="ctr">
              <a:lnSpc>
                <a:spcPct val="70000"/>
              </a:lnSpc>
              <a:spcBef>
                <a:spcPts val="800"/>
              </a:spcBef>
              <a:spcAft>
                <a:spcPts val="0"/>
              </a:spcAft>
              <a:buSzPts val="770"/>
              <a:buNone/>
            </a:pPr>
            <a:r>
              <a:rPr lang="en" sz="2160">
                <a:solidFill>
                  <a:srgbClr val="00467F"/>
                </a:solidFill>
                <a:latin typeface="Montserrat"/>
                <a:ea typeface="Montserrat"/>
                <a:cs typeface="Montserrat"/>
                <a:sym typeface="Montserrat"/>
              </a:rPr>
              <a:t>September, 2023</a:t>
            </a:r>
            <a:endParaRPr sz="2160">
              <a:solidFill>
                <a:srgbClr val="00467F"/>
              </a:solidFill>
              <a:latin typeface="Montserrat"/>
              <a:ea typeface="Montserrat"/>
              <a:cs typeface="Montserrat"/>
              <a:sym typeface="Montserrat"/>
            </a:endParaRPr>
          </a:p>
        </p:txBody>
      </p:sp>
      <p:pic>
        <p:nvPicPr>
          <p:cNvPr id="344" name="Google Shape;344;p64"/>
          <p:cNvPicPr preferRelativeResize="0"/>
          <p:nvPr/>
        </p:nvPicPr>
        <p:blipFill>
          <a:blip r:embed="rId3">
            <a:alphaModFix/>
          </a:blip>
          <a:stretch>
            <a:fillRect/>
          </a:stretch>
        </p:blipFill>
        <p:spPr>
          <a:xfrm>
            <a:off x="0" y="4052175"/>
            <a:ext cx="2058302" cy="1091318"/>
          </a:xfrm>
          <a:prstGeom prst="rect">
            <a:avLst/>
          </a:prstGeom>
          <a:noFill/>
          <a:ln>
            <a:noFill/>
          </a:ln>
        </p:spPr>
      </p:pic>
      <p:pic>
        <p:nvPicPr>
          <p:cNvPr id="345" name="Google Shape;345;p64"/>
          <p:cNvPicPr preferRelativeResize="0"/>
          <p:nvPr/>
        </p:nvPicPr>
        <p:blipFill>
          <a:blip r:embed="rId4">
            <a:alphaModFix/>
          </a:blip>
          <a:stretch>
            <a:fillRect/>
          </a:stretch>
        </p:blipFill>
        <p:spPr>
          <a:xfrm>
            <a:off x="3237725" y="3190681"/>
            <a:ext cx="2668549" cy="15271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73"/>
          <p:cNvPicPr preferRelativeResize="0"/>
          <p:nvPr/>
        </p:nvPicPr>
        <p:blipFill>
          <a:blip r:embed="rId3">
            <a:alphaModFix amt="68000"/>
          </a:blip>
          <a:stretch>
            <a:fillRect/>
          </a:stretch>
        </p:blipFill>
        <p:spPr>
          <a:xfrm>
            <a:off x="1454250" y="654725"/>
            <a:ext cx="3327375" cy="3259148"/>
          </a:xfrm>
          <a:prstGeom prst="rect">
            <a:avLst/>
          </a:prstGeom>
          <a:noFill/>
          <a:ln>
            <a:noFill/>
          </a:ln>
          <a:effectLst>
            <a:reflection blurRad="0" dir="5400000" dist="38100" endA="0" endPos="30000" fadeDir="5400012" kx="0" rotWithShape="0" algn="bl" stPos="0" sy="-100000" ky="0"/>
          </a:effectLst>
        </p:spPr>
      </p:pic>
      <p:pic>
        <p:nvPicPr>
          <p:cNvPr id="411" name="Google Shape;411;p73"/>
          <p:cNvPicPr preferRelativeResize="0"/>
          <p:nvPr/>
        </p:nvPicPr>
        <p:blipFill>
          <a:blip r:embed="rId4">
            <a:alphaModFix/>
          </a:blip>
          <a:stretch>
            <a:fillRect/>
          </a:stretch>
        </p:blipFill>
        <p:spPr>
          <a:xfrm>
            <a:off x="2741025" y="0"/>
            <a:ext cx="5205198" cy="5143501"/>
          </a:xfrm>
          <a:prstGeom prst="rect">
            <a:avLst/>
          </a:prstGeom>
          <a:noFill/>
          <a:ln>
            <a:noFill/>
          </a:ln>
        </p:spPr>
      </p:pic>
      <p:sp>
        <p:nvSpPr>
          <p:cNvPr id="412" name="Google Shape;412;p73"/>
          <p:cNvSpPr/>
          <p:nvPr/>
        </p:nvSpPr>
        <p:spPr>
          <a:xfrm rot="-1116538">
            <a:off x="2320890" y="2861815"/>
            <a:ext cx="968326" cy="615034"/>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73"/>
          <p:cNvSpPr/>
          <p:nvPr/>
        </p:nvSpPr>
        <p:spPr>
          <a:xfrm rot="-9217527">
            <a:off x="6347073" y="4050832"/>
            <a:ext cx="968402" cy="615012"/>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73"/>
          <p:cNvSpPr/>
          <p:nvPr/>
        </p:nvSpPr>
        <p:spPr>
          <a:xfrm rot="8099247">
            <a:off x="6600927" y="505997"/>
            <a:ext cx="968383" cy="615183"/>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8" name="Shape 418"/>
        <p:cNvGrpSpPr/>
        <p:nvPr/>
      </p:nvGrpSpPr>
      <p:grpSpPr>
        <a:xfrm>
          <a:off x="0" y="0"/>
          <a:ext cx="0" cy="0"/>
          <a:chOff x="0" y="0"/>
          <a:chExt cx="0" cy="0"/>
        </a:xfrm>
      </p:grpSpPr>
      <p:sp>
        <p:nvSpPr>
          <p:cNvPr id="419" name="Google Shape;419;p74"/>
          <p:cNvSpPr/>
          <p:nvPr/>
        </p:nvSpPr>
        <p:spPr>
          <a:xfrm>
            <a:off x="4501675" y="1214875"/>
            <a:ext cx="1918800" cy="3290700"/>
          </a:xfrm>
          <a:prstGeom prst="roundRect">
            <a:avLst>
              <a:gd fmla="val 16667" name="adj"/>
            </a:avLst>
          </a:prstGeom>
          <a:noFill/>
          <a:ln cap="flat" cmpd="sng" w="28575">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3"/>
              </a:rPr>
              <a:t>Identify learning intentions</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4"/>
              </a:rPr>
              <a:t>Identify success criteria </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5"/>
              </a:rPr>
              <a:t>Identify the relevance of the learning</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6"/>
              </a:rPr>
              <a:t>Determine design approach</a:t>
            </a:r>
            <a:endParaRPr b="1" sz="1100">
              <a:solidFill>
                <a:schemeClr val="dk1"/>
              </a:solidFill>
              <a:latin typeface="Montserrat"/>
              <a:ea typeface="Montserrat"/>
              <a:cs typeface="Montserrat"/>
              <a:sym typeface="Montserrat"/>
            </a:endParaRPr>
          </a:p>
        </p:txBody>
      </p:sp>
      <p:sp>
        <p:nvSpPr>
          <p:cNvPr id="420" name="Google Shape;420;p74"/>
          <p:cNvSpPr/>
          <p:nvPr/>
        </p:nvSpPr>
        <p:spPr>
          <a:xfrm>
            <a:off x="6505325" y="1214875"/>
            <a:ext cx="1893300" cy="3290700"/>
          </a:xfrm>
          <a:prstGeom prst="roundRect">
            <a:avLst>
              <a:gd fmla="val 16667" name="adj"/>
            </a:avLst>
          </a:prstGeom>
          <a:noFill/>
          <a:ln cap="flat" cmpd="sng" w="28575">
            <a:solidFill>
              <a:srgbClr val="DD7E6B"/>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7"/>
              </a:rPr>
              <a:t>Determine evidence to support learning </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8"/>
              </a:rPr>
              <a:t>Develop learning tasks</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9"/>
              </a:rPr>
              <a:t>Organize the components of the lesson</a:t>
            </a:r>
            <a:endParaRPr b="1" sz="1100">
              <a:solidFill>
                <a:schemeClr val="dk1"/>
              </a:solidFill>
              <a:highlight>
                <a:srgbClr val="D9EAD3"/>
              </a:highlight>
              <a:latin typeface="Montserrat"/>
              <a:ea typeface="Montserrat"/>
              <a:cs typeface="Montserrat"/>
              <a:sym typeface="Montserrat"/>
            </a:endParaRPr>
          </a:p>
        </p:txBody>
      </p:sp>
      <p:sp>
        <p:nvSpPr>
          <p:cNvPr id="421" name="Google Shape;421;p74"/>
          <p:cNvSpPr/>
          <p:nvPr/>
        </p:nvSpPr>
        <p:spPr>
          <a:xfrm>
            <a:off x="473375" y="1214875"/>
            <a:ext cx="1965300" cy="3290700"/>
          </a:xfrm>
          <a:prstGeom prst="roundRect">
            <a:avLst>
              <a:gd fmla="val 16667" name="adj"/>
            </a:avLst>
          </a:prstGeom>
          <a:solidFill>
            <a:srgbClr val="FFFFFF"/>
          </a:solidFill>
          <a:ln cap="flat" cmpd="sng" w="2857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2" name="Google Shape;422;p74"/>
          <p:cNvGrpSpPr/>
          <p:nvPr/>
        </p:nvGrpSpPr>
        <p:grpSpPr>
          <a:xfrm>
            <a:off x="435475" y="117088"/>
            <a:ext cx="2393925" cy="1035175"/>
            <a:chOff x="696450" y="1186413"/>
            <a:chExt cx="2393925" cy="1035175"/>
          </a:xfrm>
        </p:grpSpPr>
        <p:sp>
          <p:nvSpPr>
            <p:cNvPr id="423" name="Google Shape;423;p74"/>
            <p:cNvSpPr/>
            <p:nvPr/>
          </p:nvSpPr>
          <p:spPr>
            <a:xfrm rot="-5400000">
              <a:off x="1375825" y="507038"/>
              <a:ext cx="1035175" cy="2393925"/>
            </a:xfrm>
            <a:prstGeom prst="flowChartOffpageConnector">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latin typeface="Caveat Brush"/>
                <a:ea typeface="Caveat Brush"/>
                <a:cs typeface="Caveat Brush"/>
                <a:sym typeface="Caveat Brush"/>
              </a:endParaRPr>
            </a:p>
          </p:txBody>
        </p:sp>
        <p:sp>
          <p:nvSpPr>
            <p:cNvPr id="424" name="Google Shape;424;p74"/>
            <p:cNvSpPr txBox="1"/>
            <p:nvPr/>
          </p:nvSpPr>
          <p:spPr>
            <a:xfrm>
              <a:off x="806188" y="1350025"/>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Understand Student</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Learning Needs</a:t>
              </a:r>
              <a:endParaRPr sz="1700">
                <a:solidFill>
                  <a:schemeClr val="lt1"/>
                </a:solidFill>
                <a:latin typeface="Oswald"/>
                <a:ea typeface="Oswald"/>
                <a:cs typeface="Oswald"/>
                <a:sym typeface="Oswald"/>
              </a:endParaRPr>
            </a:p>
          </p:txBody>
        </p:sp>
      </p:grpSp>
      <p:pic>
        <p:nvPicPr>
          <p:cNvPr id="425" name="Google Shape;425;p74"/>
          <p:cNvPicPr preferRelativeResize="0"/>
          <p:nvPr/>
        </p:nvPicPr>
        <p:blipFill>
          <a:blip r:embed="rId10">
            <a:alphaModFix/>
          </a:blip>
          <a:stretch>
            <a:fillRect/>
          </a:stretch>
        </p:blipFill>
        <p:spPr>
          <a:xfrm>
            <a:off x="1075900" y="3718189"/>
            <a:ext cx="630700" cy="612159"/>
          </a:xfrm>
          <a:prstGeom prst="rect">
            <a:avLst/>
          </a:prstGeom>
          <a:noFill/>
          <a:ln>
            <a:noFill/>
          </a:ln>
        </p:spPr>
      </p:pic>
      <p:sp>
        <p:nvSpPr>
          <p:cNvPr id="426" name="Google Shape;426;p74"/>
          <p:cNvSpPr/>
          <p:nvPr/>
        </p:nvSpPr>
        <p:spPr>
          <a:xfrm>
            <a:off x="2405025" y="117025"/>
            <a:ext cx="2394000" cy="1035300"/>
          </a:xfrm>
          <a:prstGeom prst="chevron">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74"/>
          <p:cNvSpPr txBox="1"/>
          <p:nvPr/>
        </p:nvSpPr>
        <p:spPr>
          <a:xfrm>
            <a:off x="2590713" y="280663"/>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Prioritize</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Standards </a:t>
            </a:r>
            <a:endParaRPr sz="1700">
              <a:solidFill>
                <a:schemeClr val="lt1"/>
              </a:solidFill>
              <a:latin typeface="Oswald"/>
              <a:ea typeface="Oswald"/>
              <a:cs typeface="Oswald"/>
              <a:sym typeface="Oswald"/>
            </a:endParaRPr>
          </a:p>
        </p:txBody>
      </p:sp>
      <p:sp>
        <p:nvSpPr>
          <p:cNvPr id="428" name="Google Shape;428;p74"/>
          <p:cNvSpPr/>
          <p:nvPr/>
        </p:nvSpPr>
        <p:spPr>
          <a:xfrm>
            <a:off x="4365825" y="117025"/>
            <a:ext cx="2394000" cy="1035300"/>
          </a:xfrm>
          <a:prstGeom prst="chevron">
            <a:avLst>
              <a:gd fmla="val 50000"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74"/>
          <p:cNvSpPr txBox="1"/>
          <p:nvPr/>
        </p:nvSpPr>
        <p:spPr>
          <a:xfrm>
            <a:off x="4548013" y="149863"/>
            <a:ext cx="1775100" cy="969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Determine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Instructional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Goals </a:t>
            </a:r>
            <a:endParaRPr sz="1700">
              <a:solidFill>
                <a:schemeClr val="lt1"/>
              </a:solidFill>
              <a:latin typeface="Oswald"/>
              <a:ea typeface="Oswald"/>
              <a:cs typeface="Oswald"/>
              <a:sym typeface="Oswald"/>
            </a:endParaRPr>
          </a:p>
        </p:txBody>
      </p:sp>
      <p:sp>
        <p:nvSpPr>
          <p:cNvPr id="430" name="Google Shape;430;p74"/>
          <p:cNvSpPr/>
          <p:nvPr/>
        </p:nvSpPr>
        <p:spPr>
          <a:xfrm>
            <a:off x="6323125" y="117038"/>
            <a:ext cx="2394000" cy="1035300"/>
          </a:xfrm>
          <a:prstGeom prst="chevron">
            <a:avLst>
              <a:gd fmla="val 50000" name="adj"/>
            </a:avLst>
          </a:pr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74"/>
          <p:cNvSpPr txBox="1"/>
          <p:nvPr/>
        </p:nvSpPr>
        <p:spPr>
          <a:xfrm>
            <a:off x="6505313" y="280675"/>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Build a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Lesson</a:t>
            </a:r>
            <a:endParaRPr sz="1700">
              <a:solidFill>
                <a:schemeClr val="lt1"/>
              </a:solidFill>
              <a:latin typeface="Oswald"/>
              <a:ea typeface="Oswald"/>
              <a:cs typeface="Oswald"/>
              <a:sym typeface="Oswald"/>
            </a:endParaRPr>
          </a:p>
        </p:txBody>
      </p:sp>
      <p:sp>
        <p:nvSpPr>
          <p:cNvPr id="432" name="Google Shape;432;p74"/>
          <p:cNvSpPr txBox="1"/>
          <p:nvPr/>
        </p:nvSpPr>
        <p:spPr>
          <a:xfrm>
            <a:off x="426875" y="1119475"/>
            <a:ext cx="2011800" cy="18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
          </a:p>
          <a:p>
            <a:pPr indent="-298450" lvl="0" marL="400050" rtl="0" algn="l">
              <a:spcBef>
                <a:spcPts val="1000"/>
              </a:spcBef>
              <a:spcAft>
                <a:spcPts val="0"/>
              </a:spcAft>
              <a:buClr>
                <a:srgbClr val="1155CC"/>
              </a:buClr>
              <a:buSzPts val="1100"/>
              <a:buFont typeface="Montserrat"/>
              <a:buChar char="●"/>
            </a:pPr>
            <a:r>
              <a:rPr b="1" lang="en" sz="1100" u="sng">
                <a:solidFill>
                  <a:schemeClr val="accent5"/>
                </a:solidFill>
                <a:latin typeface="Montserrat"/>
                <a:ea typeface="Montserrat"/>
                <a:cs typeface="Montserrat"/>
                <a:sym typeface="Montserrat"/>
                <a:hlinkClick r:id="rId11">
                  <a:extLst>
                    <a:ext uri="{A12FA001-AC4F-418D-AE19-62706E023703}">
                      <ahyp:hlinkClr val="tx"/>
                    </a:ext>
                  </a:extLst>
                </a:hlinkClick>
              </a:rPr>
              <a:t>Review student and school data</a:t>
            </a:r>
            <a:endParaRPr b="1" sz="1100">
              <a:solidFill>
                <a:schemeClr val="dk1"/>
              </a:solidFill>
              <a:latin typeface="Montserrat"/>
              <a:ea typeface="Montserrat"/>
              <a:cs typeface="Montserrat"/>
              <a:sym typeface="Montserrat"/>
            </a:endParaRPr>
          </a:p>
          <a:p>
            <a:pPr indent="-298450" lvl="0" marL="400050" rtl="0" algn="l">
              <a:spcBef>
                <a:spcPts val="1000"/>
              </a:spcBef>
              <a:spcAft>
                <a:spcPts val="0"/>
              </a:spcAft>
              <a:buClr>
                <a:srgbClr val="1155CC"/>
              </a:buClr>
              <a:buSzPts val="1100"/>
              <a:buFont typeface="Montserrat"/>
              <a:buChar char="●"/>
            </a:pPr>
            <a:r>
              <a:rPr b="1" lang="en" sz="1100" u="sng">
                <a:solidFill>
                  <a:schemeClr val="hlink"/>
                </a:solidFill>
                <a:latin typeface="Montserrat"/>
                <a:ea typeface="Montserrat"/>
                <a:cs typeface="Montserrat"/>
                <a:sym typeface="Montserrat"/>
                <a:hlinkClick r:id="rId12"/>
              </a:rPr>
              <a:t>Scan the year’s curriculum maps to </a:t>
            </a:r>
            <a:r>
              <a:rPr b="1" lang="en" sz="1100" u="sng">
                <a:solidFill>
                  <a:schemeClr val="hlink"/>
                </a:solidFill>
                <a:latin typeface="Montserrat"/>
                <a:ea typeface="Montserrat"/>
                <a:cs typeface="Montserrat"/>
                <a:sym typeface="Montserrat"/>
                <a:hlinkClick r:id="rId13"/>
              </a:rPr>
              <a:t>orient </a:t>
            </a:r>
            <a:r>
              <a:rPr b="1" lang="en" sz="1100" u="sng">
                <a:solidFill>
                  <a:schemeClr val="hlink"/>
                </a:solidFill>
                <a:latin typeface="Montserrat"/>
                <a:ea typeface="Montserrat"/>
                <a:cs typeface="Montserrat"/>
                <a:sym typeface="Montserrat"/>
                <a:hlinkClick r:id="rId14"/>
              </a:rPr>
              <a:t>lesson(s) within the year’s scope and sequence </a:t>
            </a:r>
            <a:endParaRPr b="1" sz="1100">
              <a:solidFill>
                <a:schemeClr val="dk1"/>
              </a:solidFill>
              <a:latin typeface="Montserrat"/>
              <a:ea typeface="Montserrat"/>
              <a:cs typeface="Montserrat"/>
              <a:sym typeface="Montserrat"/>
            </a:endParaRPr>
          </a:p>
          <a:p>
            <a:pPr indent="-304800" lvl="0" marL="400050" rtl="0" algn="l">
              <a:spcBef>
                <a:spcPts val="1000"/>
              </a:spcBef>
              <a:spcAft>
                <a:spcPts val="0"/>
              </a:spcAft>
              <a:buClr>
                <a:srgbClr val="1155CC"/>
              </a:buClr>
              <a:buSzPts val="1200"/>
              <a:buFont typeface="Montserrat"/>
              <a:buChar char="●"/>
            </a:pPr>
            <a:r>
              <a:rPr b="1" lang="en" sz="1100" u="sng">
                <a:solidFill>
                  <a:schemeClr val="hlink"/>
                </a:solidFill>
                <a:latin typeface="Montserrat"/>
                <a:ea typeface="Montserrat"/>
                <a:cs typeface="Montserrat"/>
                <a:sym typeface="Montserrat"/>
                <a:hlinkClick r:id="rId15"/>
              </a:rPr>
              <a:t>Review curricular resources from the learners’ perspective</a:t>
            </a:r>
            <a:r>
              <a:rPr b="1" lang="en" sz="1200">
                <a:solidFill>
                  <a:schemeClr val="dk1"/>
                </a:solidFill>
                <a:latin typeface="Montserrat"/>
                <a:ea typeface="Montserrat"/>
                <a:cs typeface="Montserrat"/>
                <a:sym typeface="Montserrat"/>
              </a:rPr>
              <a:t> </a:t>
            </a:r>
            <a:endParaRPr sz="1200"/>
          </a:p>
        </p:txBody>
      </p:sp>
      <p:sp>
        <p:nvSpPr>
          <p:cNvPr id="433" name="Google Shape;433;p74"/>
          <p:cNvSpPr/>
          <p:nvPr/>
        </p:nvSpPr>
        <p:spPr>
          <a:xfrm>
            <a:off x="2523525" y="1187425"/>
            <a:ext cx="1893300" cy="3318300"/>
          </a:xfrm>
          <a:prstGeom prst="roundRect">
            <a:avLst>
              <a:gd fmla="val 16667" name="adj"/>
            </a:avLst>
          </a:prstGeom>
          <a:solidFill>
            <a:srgbClr val="FFFFFF"/>
          </a:solidFill>
          <a:ln cap="flat" cmpd="sng" w="28575">
            <a:solidFill>
              <a:srgbClr val="A2C4C9"/>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0"/>
              </a:spcBef>
              <a:spcAft>
                <a:spcPts val="0"/>
              </a:spcAft>
              <a:buClr>
                <a:srgbClr val="A2C4C9"/>
              </a:buClr>
              <a:buSzPts val="1100"/>
              <a:buFont typeface="Montserrat"/>
              <a:buChar char="●"/>
            </a:pPr>
            <a:r>
              <a:rPr b="1" lang="en" sz="1100" u="sng">
                <a:solidFill>
                  <a:schemeClr val="accent5"/>
                </a:solidFill>
                <a:latin typeface="Montserrat"/>
                <a:ea typeface="Montserrat"/>
                <a:cs typeface="Montserrat"/>
                <a:sym typeface="Montserrat"/>
                <a:hlinkClick r:id="rId16">
                  <a:extLst>
                    <a:ext uri="{A12FA001-AC4F-418D-AE19-62706E023703}">
                      <ahyp:hlinkClr val="tx"/>
                    </a:ext>
                  </a:extLst>
                </a:hlinkClick>
              </a:rPr>
              <a:t>Understand essential standards</a:t>
            </a:r>
            <a:endParaRPr b="1" sz="1100" u="sng">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A2C4C9"/>
              </a:buClr>
              <a:buSzPts val="1100"/>
              <a:buFont typeface="Montserrat"/>
              <a:buChar char="●"/>
            </a:pPr>
            <a:r>
              <a:rPr b="1" lang="en" sz="1100" u="sng">
                <a:solidFill>
                  <a:schemeClr val="accent5"/>
                </a:solidFill>
                <a:latin typeface="Montserrat"/>
                <a:ea typeface="Montserrat"/>
                <a:cs typeface="Montserrat"/>
                <a:sym typeface="Montserrat"/>
                <a:hlinkClick r:id="rId17">
                  <a:extLst>
                    <a:ext uri="{A12FA001-AC4F-418D-AE19-62706E023703}">
                      <ahyp:hlinkClr val="tx"/>
                    </a:ext>
                  </a:extLst>
                </a:hlinkClick>
              </a:rPr>
              <a:t>Access proficiency scales</a:t>
            </a:r>
            <a:endParaRPr b="1" sz="1100">
              <a:latin typeface="Montserrat"/>
              <a:ea typeface="Montserrat"/>
              <a:cs typeface="Montserrat"/>
              <a:sym typeface="Montserrat"/>
            </a:endParaRPr>
          </a:p>
          <a:p>
            <a:pPr indent="-298450" lvl="0" marL="285750" rtl="0" algn="l">
              <a:spcBef>
                <a:spcPts val="1000"/>
              </a:spcBef>
              <a:spcAft>
                <a:spcPts val="0"/>
              </a:spcAft>
              <a:buClr>
                <a:srgbClr val="A2C4C9"/>
              </a:buClr>
              <a:buSzPts val="1100"/>
              <a:buFont typeface="Montserrat"/>
              <a:buChar char="●"/>
            </a:pPr>
            <a:r>
              <a:rPr b="1" lang="en" sz="1100" u="sng">
                <a:solidFill>
                  <a:schemeClr val="hlink"/>
                </a:solidFill>
                <a:latin typeface="Montserrat"/>
                <a:ea typeface="Montserrat"/>
                <a:cs typeface="Montserrat"/>
                <a:sym typeface="Montserrat"/>
                <a:hlinkClick r:id="rId18"/>
              </a:rPr>
              <a:t>Organize</a:t>
            </a:r>
            <a:r>
              <a:rPr b="1" lang="en" sz="1100">
                <a:latin typeface="Montserrat"/>
                <a:ea typeface="Montserrat"/>
                <a:cs typeface="Montserrat"/>
                <a:sym typeface="Montserrat"/>
              </a:rPr>
              <a:t>  </a:t>
            </a:r>
            <a:r>
              <a:rPr b="1" lang="en" sz="1100" u="sng">
                <a:solidFill>
                  <a:schemeClr val="hlink"/>
                </a:solidFill>
                <a:latin typeface="Montserrat"/>
                <a:ea typeface="Montserrat"/>
                <a:cs typeface="Montserrat"/>
                <a:sym typeface="Montserrat"/>
                <a:hlinkClick r:id="rId19"/>
              </a:rPr>
              <a:t> concepts and skills from the standard into lesson(s)</a:t>
            </a:r>
            <a:endParaRPr b="1" sz="1100">
              <a:latin typeface="Montserrat"/>
              <a:ea typeface="Montserrat"/>
              <a:cs typeface="Montserrat"/>
              <a:sym typeface="Montserrat"/>
            </a:endParaRPr>
          </a:p>
          <a:p>
            <a:pPr indent="0" lvl="0" marL="0" rtl="0" algn="l">
              <a:spcBef>
                <a:spcPts val="1000"/>
              </a:spcBef>
              <a:spcAft>
                <a:spcPts val="1000"/>
              </a:spcAft>
              <a:buNone/>
            </a:pPr>
            <a:r>
              <a:t/>
            </a:r>
            <a:endParaRPr>
              <a:latin typeface="Montserrat"/>
              <a:ea typeface="Montserrat"/>
              <a:cs typeface="Montserrat"/>
              <a:sym typeface="Montserrat"/>
            </a:endParaRPr>
          </a:p>
        </p:txBody>
      </p:sp>
      <p:pic>
        <p:nvPicPr>
          <p:cNvPr id="434" name="Google Shape;434;p74"/>
          <p:cNvPicPr preferRelativeResize="0"/>
          <p:nvPr/>
        </p:nvPicPr>
        <p:blipFill>
          <a:blip r:embed="rId20">
            <a:alphaModFix/>
          </a:blip>
          <a:stretch>
            <a:fillRect/>
          </a:stretch>
        </p:blipFill>
        <p:spPr>
          <a:xfrm>
            <a:off x="5145726" y="3761775"/>
            <a:ext cx="630700" cy="613050"/>
          </a:xfrm>
          <a:prstGeom prst="rect">
            <a:avLst/>
          </a:prstGeom>
          <a:noFill/>
          <a:ln>
            <a:noFill/>
          </a:ln>
        </p:spPr>
      </p:pic>
      <p:pic>
        <p:nvPicPr>
          <p:cNvPr id="435" name="Google Shape;435;p74"/>
          <p:cNvPicPr preferRelativeResize="0"/>
          <p:nvPr/>
        </p:nvPicPr>
        <p:blipFill>
          <a:blip r:embed="rId21">
            <a:alphaModFix/>
          </a:blip>
          <a:stretch>
            <a:fillRect/>
          </a:stretch>
        </p:blipFill>
        <p:spPr>
          <a:xfrm>
            <a:off x="7204775" y="3762250"/>
            <a:ext cx="630700" cy="612100"/>
          </a:xfrm>
          <a:prstGeom prst="rect">
            <a:avLst/>
          </a:prstGeom>
          <a:noFill/>
          <a:ln>
            <a:noFill/>
          </a:ln>
        </p:spPr>
      </p:pic>
      <p:pic>
        <p:nvPicPr>
          <p:cNvPr id="436" name="Google Shape;436;p74"/>
          <p:cNvPicPr preferRelativeResize="0"/>
          <p:nvPr/>
        </p:nvPicPr>
        <p:blipFill>
          <a:blip r:embed="rId22">
            <a:alphaModFix/>
          </a:blip>
          <a:stretch>
            <a:fillRect/>
          </a:stretch>
        </p:blipFill>
        <p:spPr>
          <a:xfrm>
            <a:off x="3159125" y="3762250"/>
            <a:ext cx="630700" cy="612100"/>
          </a:xfrm>
          <a:prstGeom prst="rect">
            <a:avLst/>
          </a:prstGeom>
          <a:noFill/>
          <a:ln>
            <a:noFill/>
          </a:ln>
        </p:spPr>
      </p:pic>
      <p:sp>
        <p:nvSpPr>
          <p:cNvPr id="437" name="Google Shape;437;p74">
            <a:hlinkClick r:id="rId23"/>
          </p:cNvPr>
          <p:cNvSpPr txBox="1"/>
          <p:nvPr/>
        </p:nvSpPr>
        <p:spPr>
          <a:xfrm>
            <a:off x="3789825" y="4600963"/>
            <a:ext cx="1503600" cy="354000"/>
          </a:xfrm>
          <a:prstGeom prst="rect">
            <a:avLst/>
          </a:prstGeom>
          <a:solidFill>
            <a:srgbClr val="4A86E8"/>
          </a:solidFill>
          <a:ln cap="flat" cmpd="sng" w="9525">
            <a:solidFill>
              <a:srgbClr val="1155CC"/>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latin typeface="Didact Gothic"/>
                <a:ea typeface="Didact Gothic"/>
                <a:cs typeface="Didact Gothic"/>
                <a:sym typeface="Didact Gothic"/>
              </a:rPr>
              <a:t>Lesson Design Guide</a:t>
            </a:r>
            <a:r>
              <a:rPr lang="en" sz="1100">
                <a:latin typeface="Didact Gothic"/>
                <a:ea typeface="Didact Gothic"/>
                <a:cs typeface="Didact Gothic"/>
                <a:sym typeface="Didact Gothic"/>
              </a:rPr>
              <a:t> </a:t>
            </a:r>
            <a:endParaRPr sz="1100">
              <a:latin typeface="Didact Gothic"/>
              <a:ea typeface="Didact Gothic"/>
              <a:cs typeface="Didact Gothic"/>
              <a:sym typeface="Didact Gothic"/>
            </a:endParaRPr>
          </a:p>
        </p:txBody>
      </p:sp>
      <p:pic>
        <p:nvPicPr>
          <p:cNvPr id="438" name="Google Shape;438;p74"/>
          <p:cNvPicPr preferRelativeResize="0"/>
          <p:nvPr/>
        </p:nvPicPr>
        <p:blipFill>
          <a:blip r:embed="rId24">
            <a:alphaModFix amt="38000"/>
          </a:blip>
          <a:stretch>
            <a:fillRect/>
          </a:stretch>
        </p:blipFill>
        <p:spPr>
          <a:xfrm>
            <a:off x="8182200" y="4568108"/>
            <a:ext cx="842551" cy="446725"/>
          </a:xfrm>
          <a:prstGeom prst="rect">
            <a:avLst/>
          </a:prstGeom>
          <a:noFill/>
          <a:ln>
            <a:noFill/>
          </a:ln>
        </p:spPr>
      </p:pic>
      <p:sp>
        <p:nvSpPr>
          <p:cNvPr id="439" name="Google Shape;439;p74"/>
          <p:cNvSpPr txBox="1"/>
          <p:nvPr/>
        </p:nvSpPr>
        <p:spPr>
          <a:xfrm>
            <a:off x="7900200" y="4836475"/>
            <a:ext cx="1243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Didact Gothic"/>
                <a:ea typeface="Didact Gothic"/>
                <a:cs typeface="Didact Gothic"/>
                <a:sym typeface="Didact Gothic"/>
              </a:rPr>
              <a:t>Curriculum and Instruction 2023</a:t>
            </a:r>
            <a:endParaRPr b="1" sz="700">
              <a:latin typeface="Didact Gothic"/>
              <a:ea typeface="Didact Gothic"/>
              <a:cs typeface="Didact Gothic"/>
              <a:sym typeface="Didact Gothic"/>
            </a:endParaRPr>
          </a:p>
        </p:txBody>
      </p:sp>
      <p:sp>
        <p:nvSpPr>
          <p:cNvPr id="440" name="Google Shape;440;p74"/>
          <p:cNvSpPr/>
          <p:nvPr/>
        </p:nvSpPr>
        <p:spPr>
          <a:xfrm>
            <a:off x="392075" y="0"/>
            <a:ext cx="2127900" cy="2021700"/>
          </a:xfrm>
          <a:prstGeom prst="flowChartAlternateProcess">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75"/>
          <p:cNvSpPr txBox="1"/>
          <p:nvPr>
            <p:ph idx="2" type="body"/>
          </p:nvPr>
        </p:nvSpPr>
        <p:spPr>
          <a:xfrm>
            <a:off x="4577500" y="0"/>
            <a:ext cx="4566600" cy="51435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t/>
            </a:r>
            <a:endParaRPr b="1" sz="3500">
              <a:solidFill>
                <a:schemeClr val="lt1"/>
              </a:solidFill>
              <a:latin typeface="Roboto"/>
              <a:ea typeface="Roboto"/>
              <a:cs typeface="Roboto"/>
              <a:sym typeface="Roboto"/>
            </a:endParaRPr>
          </a:p>
          <a:p>
            <a:pPr indent="0" lvl="0" marL="0" rtl="0" algn="l">
              <a:spcBef>
                <a:spcPts val="1600"/>
              </a:spcBef>
              <a:spcAft>
                <a:spcPts val="1600"/>
              </a:spcAft>
              <a:buNone/>
            </a:pPr>
            <a:r>
              <a:t/>
            </a:r>
            <a:endParaRPr b="1">
              <a:solidFill>
                <a:schemeClr val="lt1"/>
              </a:solidFill>
              <a:latin typeface="Roboto"/>
              <a:ea typeface="Roboto"/>
              <a:cs typeface="Roboto"/>
              <a:sym typeface="Roboto"/>
            </a:endParaRPr>
          </a:p>
        </p:txBody>
      </p:sp>
      <p:pic>
        <p:nvPicPr>
          <p:cNvPr id="446" name="Google Shape;446;p75"/>
          <p:cNvPicPr preferRelativeResize="0"/>
          <p:nvPr/>
        </p:nvPicPr>
        <p:blipFill>
          <a:blip r:embed="rId3">
            <a:alphaModFix/>
          </a:blip>
          <a:stretch>
            <a:fillRect/>
          </a:stretch>
        </p:blipFill>
        <p:spPr>
          <a:xfrm>
            <a:off x="5113300" y="781825"/>
            <a:ext cx="3579850" cy="3579850"/>
          </a:xfrm>
          <a:prstGeom prst="rect">
            <a:avLst/>
          </a:prstGeom>
          <a:noFill/>
          <a:ln>
            <a:noFill/>
          </a:ln>
        </p:spPr>
      </p:pic>
      <p:sp>
        <p:nvSpPr>
          <p:cNvPr id="447" name="Google Shape;447;p75"/>
          <p:cNvSpPr txBox="1"/>
          <p:nvPr>
            <p:ph type="title"/>
          </p:nvPr>
        </p:nvSpPr>
        <p:spPr>
          <a:xfrm>
            <a:off x="265500" y="-75"/>
            <a:ext cx="4045200" cy="122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5000">
                <a:solidFill>
                  <a:srgbClr val="00467F"/>
                </a:solidFill>
                <a:latin typeface="Montserrat"/>
                <a:ea typeface="Montserrat"/>
                <a:cs typeface="Montserrat"/>
                <a:sym typeface="Montserrat"/>
              </a:rPr>
              <a:t>Objectives</a:t>
            </a:r>
            <a:endParaRPr sz="5000">
              <a:solidFill>
                <a:srgbClr val="00467F"/>
              </a:solidFill>
              <a:latin typeface="Montserrat Light"/>
              <a:ea typeface="Montserrat Light"/>
              <a:cs typeface="Montserrat Light"/>
              <a:sym typeface="Montserrat Light"/>
            </a:endParaRPr>
          </a:p>
        </p:txBody>
      </p:sp>
      <p:sp>
        <p:nvSpPr>
          <p:cNvPr id="448" name="Google Shape;448;p75"/>
          <p:cNvSpPr txBox="1"/>
          <p:nvPr>
            <p:ph idx="1" type="subTitle"/>
          </p:nvPr>
        </p:nvSpPr>
        <p:spPr>
          <a:xfrm>
            <a:off x="208800" y="1174775"/>
            <a:ext cx="4158600" cy="39687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36550" lvl="0" marL="457200" rtl="0" algn="l">
              <a:lnSpc>
                <a:spcPct val="90000"/>
              </a:lnSpc>
              <a:spcBef>
                <a:spcPts val="45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Administrators will be able to self-assess where their teachers and PLCs are relative to Educator Standard 2C.</a:t>
            </a:r>
            <a:endParaRPr sz="1700">
              <a:solidFill>
                <a:schemeClr val="dk1"/>
              </a:solidFill>
              <a:latin typeface="Montserrat"/>
              <a:ea typeface="Montserrat"/>
              <a:cs typeface="Montserrat"/>
              <a:sym typeface="Montserrat"/>
            </a:endParaRPr>
          </a:p>
          <a:p>
            <a:pPr indent="-336550" lvl="0" marL="457200" rtl="0" algn="l">
              <a:lnSpc>
                <a:spcPct val="90000"/>
              </a:lnSpc>
              <a:spcBef>
                <a:spcPts val="45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Administrators will increase their ability to coach teachers and PLCs at different implementation levels in their use of data sources to set instructional goals.</a:t>
            </a:r>
            <a:endParaRPr sz="1700">
              <a:solidFill>
                <a:schemeClr val="dk1"/>
              </a:solidFill>
              <a:latin typeface="Montserrat"/>
              <a:ea typeface="Montserrat"/>
              <a:cs typeface="Montserrat"/>
              <a:sym typeface="Montserrat"/>
            </a:endParaRPr>
          </a:p>
          <a:p>
            <a:pPr indent="-336550" lvl="0" marL="457200" rtl="0" algn="l">
              <a:lnSpc>
                <a:spcPct val="90000"/>
              </a:lnSpc>
              <a:spcBef>
                <a:spcPts val="45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Administrators will increase their ability to support teachers in their use of GSD instructional tools and resources.</a:t>
            </a:r>
            <a:endParaRPr sz="1700">
              <a:solidFill>
                <a:schemeClr val="dk1"/>
              </a:solidFill>
              <a:latin typeface="Montserrat"/>
              <a:ea typeface="Montserrat"/>
              <a:cs typeface="Montserrat"/>
              <a:sym typeface="Montserrat"/>
            </a:endParaRPr>
          </a:p>
          <a:p>
            <a:pPr indent="0" lvl="0" marL="0" rtl="0" algn="l">
              <a:lnSpc>
                <a:spcPct val="95000"/>
              </a:lnSpc>
              <a:spcBef>
                <a:spcPts val="0"/>
              </a:spcBef>
              <a:spcAft>
                <a:spcPts val="0"/>
              </a:spcAft>
              <a:buNone/>
            </a:pPr>
            <a:r>
              <a:t/>
            </a:r>
            <a:endParaRPr sz="2600">
              <a:solidFill>
                <a:schemeClr val="accent2"/>
              </a:solidFill>
              <a:latin typeface="Montserrat Light"/>
              <a:ea typeface="Montserrat Light"/>
              <a:cs typeface="Montserrat Light"/>
              <a:sym typeface="Montserrat Light"/>
            </a:endParaRPr>
          </a:p>
          <a:p>
            <a:pPr indent="0" lvl="0" marL="0" rtl="0" algn="l">
              <a:lnSpc>
                <a:spcPct val="95000"/>
              </a:lnSpc>
              <a:spcBef>
                <a:spcPts val="0"/>
              </a:spcBef>
              <a:spcAft>
                <a:spcPts val="0"/>
              </a:spcAft>
              <a:buNone/>
            </a:pPr>
            <a:r>
              <a:t/>
            </a:r>
            <a:endParaRPr sz="2800">
              <a:solidFill>
                <a:schemeClr val="accent2"/>
              </a:solidFill>
              <a:latin typeface="Montserrat Light"/>
              <a:ea typeface="Montserrat Light"/>
              <a:cs typeface="Montserrat Light"/>
              <a:sym typeface="Montserrat Light"/>
            </a:endParaRPr>
          </a:p>
        </p:txBody>
      </p:sp>
      <p:pic>
        <p:nvPicPr>
          <p:cNvPr id="449" name="Google Shape;449;p75"/>
          <p:cNvPicPr preferRelativeResize="0"/>
          <p:nvPr/>
        </p:nvPicPr>
        <p:blipFill>
          <a:blip r:embed="rId4">
            <a:alphaModFix/>
          </a:blip>
          <a:stretch>
            <a:fillRect/>
          </a:stretch>
        </p:blipFill>
        <p:spPr>
          <a:xfrm>
            <a:off x="8158595" y="4621050"/>
            <a:ext cx="985400" cy="5224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76"/>
          <p:cNvSpPr txBox="1"/>
          <p:nvPr>
            <p:ph type="title"/>
          </p:nvPr>
        </p:nvSpPr>
        <p:spPr>
          <a:xfrm>
            <a:off x="498450" y="286869"/>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2400">
                <a:solidFill>
                  <a:srgbClr val="3C78D8"/>
                </a:solidFill>
                <a:latin typeface="Montserrat"/>
                <a:ea typeface="Montserrat"/>
                <a:cs typeface="Montserrat"/>
                <a:sym typeface="Montserrat"/>
              </a:rPr>
              <a:t>Framing Your Professional Learning for the Year</a:t>
            </a:r>
            <a:endParaRPr b="1" sz="2400">
              <a:solidFill>
                <a:srgbClr val="3C78D8"/>
              </a:solidFill>
              <a:latin typeface="Montserrat"/>
              <a:ea typeface="Montserrat"/>
              <a:cs typeface="Montserrat"/>
              <a:sym typeface="Montserrat"/>
            </a:endParaRPr>
          </a:p>
        </p:txBody>
      </p:sp>
      <p:sp>
        <p:nvSpPr>
          <p:cNvPr id="455" name="Google Shape;455;p76"/>
          <p:cNvSpPr txBox="1"/>
          <p:nvPr>
            <p:ph idx="1" type="body"/>
          </p:nvPr>
        </p:nvSpPr>
        <p:spPr>
          <a:xfrm>
            <a:off x="498450" y="1281069"/>
            <a:ext cx="7886700" cy="3263400"/>
          </a:xfrm>
          <a:prstGeom prst="rect">
            <a:avLst/>
          </a:prstGeom>
        </p:spPr>
        <p:txBody>
          <a:bodyPr anchorCtr="0" anchor="t" bIns="34275" lIns="68575" spcFirstLastPara="1" rIns="68575" wrap="square" tIns="34275">
            <a:normAutofit/>
          </a:bodyPr>
          <a:lstStyle/>
          <a:p>
            <a:pPr indent="0" lvl="0" marL="457200" rtl="0" algn="ctr">
              <a:spcBef>
                <a:spcPts val="800"/>
              </a:spcBef>
              <a:spcAft>
                <a:spcPts val="0"/>
              </a:spcAft>
              <a:buNone/>
            </a:pPr>
            <a:r>
              <a:rPr lang="en" sz="2000">
                <a:solidFill>
                  <a:srgbClr val="3C78D8"/>
                </a:solidFill>
                <a:latin typeface="Montserrat"/>
                <a:ea typeface="Montserrat"/>
                <a:cs typeface="Montserrat"/>
                <a:sym typeface="Montserrat"/>
              </a:rPr>
              <a:t>Throughout this year’s Principal Professional Learning (PPL) each administrator will </a:t>
            </a:r>
            <a:r>
              <a:rPr b="1" lang="en" sz="2000">
                <a:solidFill>
                  <a:srgbClr val="3C78D8"/>
                </a:solidFill>
                <a:latin typeface="Montserrat"/>
                <a:ea typeface="Montserrat"/>
                <a:cs typeface="Montserrat"/>
                <a:sym typeface="Montserrat"/>
              </a:rPr>
              <a:t>bridge learning to their everyday practice</a:t>
            </a:r>
            <a:r>
              <a:rPr lang="en" sz="2000">
                <a:solidFill>
                  <a:srgbClr val="3C78D8"/>
                </a:solidFill>
                <a:latin typeface="Montserrat"/>
                <a:ea typeface="Montserrat"/>
                <a:cs typeface="Montserrat"/>
                <a:sym typeface="Montserrat"/>
              </a:rPr>
              <a:t>.</a:t>
            </a:r>
            <a:endParaRPr sz="2000">
              <a:solidFill>
                <a:srgbClr val="3C78D8"/>
              </a:solidFill>
              <a:latin typeface="Montserrat"/>
              <a:ea typeface="Montserrat"/>
              <a:cs typeface="Montserrat"/>
              <a:sym typeface="Montserrat"/>
            </a:endParaRPr>
          </a:p>
          <a:p>
            <a:pPr indent="0" lvl="0" marL="457200" rtl="0" algn="ctr">
              <a:spcBef>
                <a:spcPts val="800"/>
              </a:spcBef>
              <a:spcAft>
                <a:spcPts val="0"/>
              </a:spcAft>
              <a:buNone/>
            </a:pPr>
            <a:r>
              <a:rPr lang="en" sz="2000">
                <a:latin typeface="Montserrat"/>
                <a:ea typeface="Montserrat"/>
                <a:cs typeface="Montserrat"/>
                <a:sym typeface="Montserrat"/>
              </a:rPr>
              <a:t> </a:t>
            </a:r>
            <a:endParaRPr sz="2000">
              <a:latin typeface="Montserrat"/>
              <a:ea typeface="Montserrat"/>
              <a:cs typeface="Montserrat"/>
              <a:sym typeface="Montserrat"/>
            </a:endParaRPr>
          </a:p>
          <a:p>
            <a:pPr indent="0" lvl="0" marL="457200" rtl="0" algn="ctr">
              <a:spcBef>
                <a:spcPts val="800"/>
              </a:spcBef>
              <a:spcAft>
                <a:spcPts val="0"/>
              </a:spcAft>
              <a:buNone/>
            </a:pPr>
            <a:r>
              <a:rPr lang="en" sz="2000">
                <a:solidFill>
                  <a:srgbClr val="3C78D8"/>
                </a:solidFill>
                <a:latin typeface="Montserrat"/>
                <a:ea typeface="Montserrat"/>
                <a:cs typeface="Montserrat"/>
                <a:sym typeface="Montserrat"/>
              </a:rPr>
              <a:t>The goal for the PPL is to </a:t>
            </a:r>
            <a:r>
              <a:rPr b="1" lang="en" sz="2000">
                <a:solidFill>
                  <a:srgbClr val="3C78D8"/>
                </a:solidFill>
                <a:latin typeface="Montserrat"/>
                <a:ea typeface="Montserrat"/>
                <a:cs typeface="Montserrat"/>
                <a:sym typeface="Montserrat"/>
              </a:rPr>
              <a:t>build every administrator’s capacity in coaching teachers and teacher PLCs </a:t>
            </a:r>
            <a:r>
              <a:rPr lang="en" sz="2000">
                <a:solidFill>
                  <a:srgbClr val="3C78D8"/>
                </a:solidFill>
                <a:latin typeface="Montserrat"/>
                <a:ea typeface="Montserrat"/>
                <a:cs typeface="Montserrat"/>
                <a:sym typeface="Montserrat"/>
              </a:rPr>
              <a:t>regardless of the skill level or experience of you as the coach and your teachers as the coachees.</a:t>
            </a:r>
            <a:endParaRPr sz="2000">
              <a:solidFill>
                <a:srgbClr val="3C78D8"/>
              </a:solidFill>
              <a:latin typeface="Montserrat"/>
              <a:ea typeface="Montserrat"/>
              <a:cs typeface="Montserrat"/>
              <a:sym typeface="Montserrat"/>
            </a:endParaRPr>
          </a:p>
          <a:p>
            <a:pPr indent="0" lvl="0" marL="457200" rtl="0" algn="ctr">
              <a:spcBef>
                <a:spcPts val="800"/>
              </a:spcBef>
              <a:spcAft>
                <a:spcPts val="0"/>
              </a:spcAft>
              <a:buNone/>
            </a:pPr>
            <a:r>
              <a:t/>
            </a:r>
            <a:endParaRPr sz="2000">
              <a:solidFill>
                <a:srgbClr val="3C78D8"/>
              </a:solidFill>
              <a:latin typeface="Montserrat"/>
              <a:ea typeface="Montserrat"/>
              <a:cs typeface="Montserrat"/>
              <a:sym typeface="Montserrat"/>
            </a:endParaRPr>
          </a:p>
          <a:p>
            <a:pPr indent="0" lvl="0" marL="0" rtl="0" algn="ctr">
              <a:spcBef>
                <a:spcPts val="800"/>
              </a:spcBef>
              <a:spcAft>
                <a:spcPts val="0"/>
              </a:spcAft>
              <a:buNone/>
            </a:pPr>
            <a:r>
              <a:t/>
            </a:r>
            <a:endParaRPr b="1" sz="2000">
              <a:highlight>
                <a:srgbClr val="FFFF00"/>
              </a:highlight>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77"/>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Black"/>
                <a:ea typeface="Roboto Black"/>
                <a:cs typeface="Roboto Black"/>
                <a:sym typeface="Roboto Black"/>
              </a:rPr>
              <a:t> </a:t>
            </a:r>
            <a:endParaRPr i="1" sz="3000">
              <a:solidFill>
                <a:srgbClr val="FFFFFF"/>
              </a:solidFill>
              <a:latin typeface="Roboto"/>
              <a:ea typeface="Roboto"/>
              <a:cs typeface="Roboto"/>
              <a:sym typeface="Roboto"/>
            </a:endParaRPr>
          </a:p>
        </p:txBody>
      </p:sp>
      <p:sp>
        <p:nvSpPr>
          <p:cNvPr id="461" name="Google Shape;461;p77"/>
          <p:cNvSpPr txBox="1"/>
          <p:nvPr/>
        </p:nvSpPr>
        <p:spPr>
          <a:xfrm>
            <a:off x="517350" y="222025"/>
            <a:ext cx="7670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latin typeface="Roboto"/>
                <a:ea typeface="Roboto"/>
                <a:cs typeface="Roboto"/>
                <a:sym typeface="Roboto"/>
              </a:rPr>
              <a:t>Considerations for Coaching and Evaluating Lesson Design</a:t>
            </a:r>
            <a:endParaRPr b="1" sz="2000">
              <a:solidFill>
                <a:schemeClr val="lt1"/>
              </a:solidFill>
              <a:latin typeface="Roboto"/>
              <a:ea typeface="Roboto"/>
              <a:cs typeface="Roboto"/>
              <a:sym typeface="Roboto"/>
            </a:endParaRPr>
          </a:p>
        </p:txBody>
      </p:sp>
      <p:pic>
        <p:nvPicPr>
          <p:cNvPr id="462" name="Google Shape;462;p77"/>
          <p:cNvPicPr preferRelativeResize="0"/>
          <p:nvPr/>
        </p:nvPicPr>
        <p:blipFill>
          <a:blip r:embed="rId3">
            <a:alphaModFix/>
          </a:blip>
          <a:stretch>
            <a:fillRect/>
          </a:stretch>
        </p:blipFill>
        <p:spPr>
          <a:xfrm>
            <a:off x="1466525" y="890275"/>
            <a:ext cx="5977225" cy="39446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78"/>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Black"/>
                <a:ea typeface="Roboto Black"/>
                <a:cs typeface="Roboto Black"/>
                <a:sym typeface="Roboto Black"/>
              </a:rPr>
              <a:t> </a:t>
            </a:r>
            <a:endParaRPr i="1" sz="3000">
              <a:solidFill>
                <a:srgbClr val="FFFFFF"/>
              </a:solidFill>
              <a:latin typeface="Roboto"/>
              <a:ea typeface="Roboto"/>
              <a:cs typeface="Roboto"/>
              <a:sym typeface="Roboto"/>
            </a:endParaRPr>
          </a:p>
        </p:txBody>
      </p:sp>
      <p:pic>
        <p:nvPicPr>
          <p:cNvPr id="468" name="Google Shape;468;p78"/>
          <p:cNvPicPr preferRelativeResize="0"/>
          <p:nvPr/>
        </p:nvPicPr>
        <p:blipFill>
          <a:blip r:embed="rId3">
            <a:alphaModFix/>
          </a:blip>
          <a:stretch>
            <a:fillRect/>
          </a:stretch>
        </p:blipFill>
        <p:spPr>
          <a:xfrm>
            <a:off x="812350" y="849225"/>
            <a:ext cx="7473802" cy="4204000"/>
          </a:xfrm>
          <a:prstGeom prst="rect">
            <a:avLst/>
          </a:prstGeom>
          <a:noFill/>
          <a:ln>
            <a:noFill/>
          </a:ln>
        </p:spPr>
      </p:pic>
      <p:sp>
        <p:nvSpPr>
          <p:cNvPr id="469" name="Google Shape;469;p78"/>
          <p:cNvSpPr txBox="1"/>
          <p:nvPr/>
        </p:nvSpPr>
        <p:spPr>
          <a:xfrm>
            <a:off x="517350" y="222025"/>
            <a:ext cx="7670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latin typeface="Roboto"/>
                <a:ea typeface="Roboto"/>
                <a:cs typeface="Roboto"/>
                <a:sym typeface="Roboto"/>
              </a:rPr>
              <a:t>Considerations for Coaching and Evaluating Lesson Design</a:t>
            </a:r>
            <a:endParaRPr b="1" sz="2000">
              <a:solidFill>
                <a:schemeClr val="lt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79"/>
          <p:cNvSpPr txBox="1"/>
          <p:nvPr>
            <p:ph type="title"/>
          </p:nvPr>
        </p:nvSpPr>
        <p:spPr>
          <a:xfrm>
            <a:off x="628650" y="151719"/>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900">
                <a:solidFill>
                  <a:srgbClr val="3C78D8"/>
                </a:solidFill>
                <a:latin typeface="Montserrat"/>
                <a:ea typeface="Montserrat"/>
                <a:cs typeface="Montserrat"/>
                <a:sym typeface="Montserrat"/>
              </a:rPr>
              <a:t>Anchor Activity</a:t>
            </a:r>
            <a:endParaRPr sz="2900">
              <a:solidFill>
                <a:srgbClr val="3C78D8"/>
              </a:solidFill>
              <a:latin typeface="Montserrat"/>
              <a:ea typeface="Montserrat"/>
              <a:cs typeface="Montserrat"/>
              <a:sym typeface="Montserrat"/>
            </a:endParaRPr>
          </a:p>
        </p:txBody>
      </p:sp>
      <p:sp>
        <p:nvSpPr>
          <p:cNvPr id="475" name="Google Shape;475;p79"/>
          <p:cNvSpPr txBox="1"/>
          <p:nvPr>
            <p:ph idx="1" type="body"/>
          </p:nvPr>
        </p:nvSpPr>
        <p:spPr>
          <a:xfrm>
            <a:off x="628650" y="12409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latin typeface="Montserrat"/>
                <a:ea typeface="Montserrat"/>
                <a:cs typeface="Montserrat"/>
                <a:sym typeface="Montserrat"/>
              </a:rPr>
              <a:t>Think about a </a:t>
            </a:r>
            <a:r>
              <a:rPr b="1" lang="en">
                <a:solidFill>
                  <a:srgbClr val="3D85C6"/>
                </a:solidFill>
                <a:latin typeface="Montserrat"/>
                <a:ea typeface="Montserrat"/>
                <a:cs typeface="Montserrat"/>
                <a:sym typeface="Montserrat"/>
              </a:rPr>
              <a:t>teacher</a:t>
            </a:r>
            <a:r>
              <a:rPr lang="en">
                <a:latin typeface="Montserrat"/>
                <a:ea typeface="Montserrat"/>
                <a:cs typeface="Montserrat"/>
                <a:sym typeface="Montserrat"/>
              </a:rPr>
              <a:t> and/or a </a:t>
            </a:r>
            <a:r>
              <a:rPr b="1" lang="en">
                <a:solidFill>
                  <a:srgbClr val="3D85C6"/>
                </a:solidFill>
                <a:latin typeface="Montserrat"/>
                <a:ea typeface="Montserrat"/>
                <a:cs typeface="Montserrat"/>
                <a:sym typeface="Montserrat"/>
              </a:rPr>
              <a:t>PLC</a:t>
            </a:r>
            <a:r>
              <a:rPr lang="en">
                <a:latin typeface="Montserrat"/>
                <a:ea typeface="Montserrat"/>
                <a:cs typeface="Montserrat"/>
                <a:sym typeface="Montserrat"/>
              </a:rPr>
              <a:t> that is an </a:t>
            </a:r>
            <a:r>
              <a:rPr b="1" lang="en">
                <a:solidFill>
                  <a:srgbClr val="0000FF"/>
                </a:solidFill>
                <a:latin typeface="Montserrat"/>
                <a:ea typeface="Montserrat"/>
                <a:cs typeface="Montserrat"/>
                <a:sym typeface="Montserrat"/>
              </a:rPr>
              <a:t>exemplar</a:t>
            </a:r>
            <a:r>
              <a:rPr b="1" lang="en">
                <a:solidFill>
                  <a:schemeClr val="accent1"/>
                </a:solidFill>
                <a:latin typeface="Montserrat"/>
                <a:ea typeface="Montserrat"/>
                <a:cs typeface="Montserrat"/>
                <a:sym typeface="Montserrat"/>
              </a:rPr>
              <a:t> </a:t>
            </a:r>
            <a:r>
              <a:rPr lang="en">
                <a:latin typeface="Montserrat"/>
                <a:ea typeface="Montserrat"/>
                <a:cs typeface="Montserrat"/>
                <a:sym typeface="Montserrat"/>
              </a:rPr>
              <a:t>in the use of data to inform their instruction.</a:t>
            </a:r>
            <a:endParaRPr>
              <a:latin typeface="Montserrat"/>
              <a:ea typeface="Montserrat"/>
              <a:cs typeface="Montserrat"/>
              <a:sym typeface="Montserrat"/>
            </a:endParaRPr>
          </a:p>
          <a:p>
            <a:pPr indent="0" lvl="0" marL="0" rtl="0" algn="l">
              <a:spcBef>
                <a:spcPts val="800"/>
              </a:spcBef>
              <a:spcAft>
                <a:spcPts val="0"/>
              </a:spcAft>
              <a:buNone/>
            </a:pPr>
            <a:r>
              <a:t/>
            </a:r>
            <a:endParaRPr>
              <a:latin typeface="Montserrat"/>
              <a:ea typeface="Montserrat"/>
              <a:cs typeface="Montserrat"/>
              <a:sym typeface="Montserrat"/>
            </a:endParaRPr>
          </a:p>
          <a:p>
            <a:pPr indent="0" lvl="0" marL="0" rtl="0" algn="l">
              <a:spcBef>
                <a:spcPts val="800"/>
              </a:spcBef>
              <a:spcAft>
                <a:spcPts val="0"/>
              </a:spcAft>
              <a:buNone/>
            </a:pPr>
            <a:r>
              <a:rPr lang="en">
                <a:latin typeface="Montserrat"/>
                <a:ea typeface="Montserrat"/>
                <a:cs typeface="Montserrat"/>
                <a:sym typeface="Montserrat"/>
              </a:rPr>
              <a:t>What are the characteristics/evidence that help you know that the teacher and/or PLC uses data well to inform instruction?</a:t>
            </a:r>
            <a:endParaRPr>
              <a:latin typeface="Montserrat"/>
              <a:ea typeface="Montserrat"/>
              <a:cs typeface="Montserrat"/>
              <a:sym typeface="Montserrat"/>
            </a:endParaRPr>
          </a:p>
          <a:p>
            <a:pPr indent="0" lvl="0" marL="0" rtl="0" algn="l">
              <a:spcBef>
                <a:spcPts val="800"/>
              </a:spcBef>
              <a:spcAft>
                <a:spcPts val="0"/>
              </a:spcAft>
              <a:buNone/>
            </a:pPr>
            <a:r>
              <a:t/>
            </a:r>
            <a:endParaRPr>
              <a:latin typeface="Montserrat"/>
              <a:ea typeface="Montserrat"/>
              <a:cs typeface="Montserrat"/>
              <a:sym typeface="Montserrat"/>
            </a:endParaRPr>
          </a:p>
          <a:p>
            <a:pPr indent="0" lvl="0" marL="0" rtl="0" algn="l">
              <a:spcBef>
                <a:spcPts val="800"/>
              </a:spcBef>
              <a:spcAft>
                <a:spcPts val="0"/>
              </a:spcAft>
              <a:buNone/>
            </a:pPr>
            <a:r>
              <a:rPr lang="en">
                <a:latin typeface="Montserrat"/>
                <a:ea typeface="Montserrat"/>
                <a:cs typeface="Montserrat"/>
                <a:sym typeface="Montserrat"/>
              </a:rPr>
              <a:t>Share with each other…</a:t>
            </a:r>
            <a:endParaRPr>
              <a:highlight>
                <a:srgbClr val="FFFF00"/>
              </a:highlight>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80"/>
          <p:cNvSpPr txBox="1"/>
          <p:nvPr>
            <p:ph type="title"/>
          </p:nvPr>
        </p:nvSpPr>
        <p:spPr>
          <a:xfrm>
            <a:off x="628650" y="138119"/>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900">
                <a:solidFill>
                  <a:srgbClr val="3C78D8"/>
                </a:solidFill>
                <a:latin typeface="Montserrat"/>
                <a:ea typeface="Montserrat"/>
                <a:cs typeface="Montserrat"/>
                <a:sym typeface="Montserrat"/>
              </a:rPr>
              <a:t>Anchor Activity Cont’d</a:t>
            </a:r>
            <a:endParaRPr sz="2900">
              <a:solidFill>
                <a:srgbClr val="3C78D8"/>
              </a:solidFill>
              <a:latin typeface="Montserrat"/>
              <a:ea typeface="Montserrat"/>
              <a:cs typeface="Montserrat"/>
              <a:sym typeface="Montserrat"/>
            </a:endParaRPr>
          </a:p>
        </p:txBody>
      </p:sp>
      <p:sp>
        <p:nvSpPr>
          <p:cNvPr id="481" name="Google Shape;481;p80"/>
          <p:cNvSpPr txBox="1"/>
          <p:nvPr>
            <p:ph idx="1" type="body"/>
          </p:nvPr>
        </p:nvSpPr>
        <p:spPr>
          <a:xfrm>
            <a:off x="628650" y="1219675"/>
            <a:ext cx="7886700" cy="3320400"/>
          </a:xfrm>
          <a:prstGeom prst="rect">
            <a:avLst/>
          </a:prstGeom>
        </p:spPr>
        <p:txBody>
          <a:bodyPr anchorCtr="0" anchor="t" bIns="34275" lIns="68575" spcFirstLastPara="1" rIns="68575" wrap="square" tIns="34275">
            <a:noAutofit/>
          </a:bodyPr>
          <a:lstStyle/>
          <a:p>
            <a:pPr indent="0" lvl="0" marL="0" rtl="0" algn="l">
              <a:lnSpc>
                <a:spcPct val="70000"/>
              </a:lnSpc>
              <a:spcBef>
                <a:spcPts val="800"/>
              </a:spcBef>
              <a:spcAft>
                <a:spcPts val="0"/>
              </a:spcAft>
              <a:buSzPts val="935"/>
              <a:buNone/>
            </a:pPr>
            <a:r>
              <a:rPr lang="en" sz="1985">
                <a:latin typeface="Montserrat"/>
                <a:ea typeface="Montserrat"/>
                <a:cs typeface="Montserrat"/>
                <a:sym typeface="Montserrat"/>
              </a:rPr>
              <a:t>Think about a </a:t>
            </a:r>
            <a:r>
              <a:rPr b="1" lang="en">
                <a:solidFill>
                  <a:srgbClr val="3D85C6"/>
                </a:solidFill>
                <a:latin typeface="Montserrat"/>
                <a:ea typeface="Montserrat"/>
                <a:cs typeface="Montserrat"/>
                <a:sym typeface="Montserrat"/>
              </a:rPr>
              <a:t>teacher</a:t>
            </a:r>
            <a:r>
              <a:rPr lang="en">
                <a:latin typeface="Montserrat"/>
                <a:ea typeface="Montserrat"/>
                <a:cs typeface="Montserrat"/>
                <a:sym typeface="Montserrat"/>
              </a:rPr>
              <a:t> and/or a </a:t>
            </a:r>
            <a:r>
              <a:rPr b="1" lang="en">
                <a:solidFill>
                  <a:srgbClr val="3D85C6"/>
                </a:solidFill>
                <a:latin typeface="Montserrat"/>
                <a:ea typeface="Montserrat"/>
                <a:cs typeface="Montserrat"/>
                <a:sym typeface="Montserrat"/>
              </a:rPr>
              <a:t>PLC</a:t>
            </a:r>
            <a:r>
              <a:rPr lang="en" sz="1985">
                <a:latin typeface="Montserrat"/>
                <a:ea typeface="Montserrat"/>
                <a:cs typeface="Montserrat"/>
                <a:sym typeface="Montserrat"/>
              </a:rPr>
              <a:t> that </a:t>
            </a:r>
            <a:endParaRPr sz="1985">
              <a:latin typeface="Montserrat"/>
              <a:ea typeface="Montserrat"/>
              <a:cs typeface="Montserrat"/>
              <a:sym typeface="Montserrat"/>
            </a:endParaRPr>
          </a:p>
          <a:p>
            <a:pPr indent="0" lvl="0" marL="0" rtl="0" algn="l">
              <a:lnSpc>
                <a:spcPct val="70000"/>
              </a:lnSpc>
              <a:spcBef>
                <a:spcPts val="800"/>
              </a:spcBef>
              <a:spcAft>
                <a:spcPts val="0"/>
              </a:spcAft>
              <a:buSzPts val="935"/>
              <a:buNone/>
            </a:pPr>
            <a:r>
              <a:rPr b="1" lang="en" sz="1985">
                <a:solidFill>
                  <a:srgbClr val="FF9900"/>
                </a:solidFill>
                <a:latin typeface="Montserrat"/>
                <a:ea typeface="Montserrat"/>
                <a:cs typeface="Montserrat"/>
                <a:sym typeface="Montserrat"/>
              </a:rPr>
              <a:t>struggles </a:t>
            </a:r>
            <a:r>
              <a:rPr lang="en" sz="1985">
                <a:latin typeface="Montserrat"/>
                <a:ea typeface="Montserrat"/>
                <a:cs typeface="Montserrat"/>
                <a:sym typeface="Montserrat"/>
              </a:rPr>
              <a:t>in their use of data to inform their instruction.</a:t>
            </a:r>
            <a:endParaRPr sz="1985">
              <a:latin typeface="Montserrat"/>
              <a:ea typeface="Montserrat"/>
              <a:cs typeface="Montserrat"/>
              <a:sym typeface="Montserrat"/>
            </a:endParaRPr>
          </a:p>
          <a:p>
            <a:pPr indent="0" lvl="0" marL="0" rtl="0" algn="l">
              <a:lnSpc>
                <a:spcPct val="70000"/>
              </a:lnSpc>
              <a:spcBef>
                <a:spcPts val="800"/>
              </a:spcBef>
              <a:spcAft>
                <a:spcPts val="0"/>
              </a:spcAft>
              <a:buSzPts val="935"/>
              <a:buNone/>
            </a:pPr>
            <a:r>
              <a:t/>
            </a:r>
            <a:endParaRPr sz="1985">
              <a:latin typeface="Montserrat"/>
              <a:ea typeface="Montserrat"/>
              <a:cs typeface="Montserrat"/>
              <a:sym typeface="Montserrat"/>
            </a:endParaRPr>
          </a:p>
          <a:p>
            <a:pPr indent="0" lvl="0" marL="0" rtl="0" algn="l">
              <a:lnSpc>
                <a:spcPct val="115000"/>
              </a:lnSpc>
              <a:spcBef>
                <a:spcPts val="800"/>
              </a:spcBef>
              <a:spcAft>
                <a:spcPts val="0"/>
              </a:spcAft>
              <a:buSzPts val="935"/>
              <a:buNone/>
            </a:pPr>
            <a:r>
              <a:rPr lang="en" sz="1985">
                <a:latin typeface="Montserrat"/>
                <a:ea typeface="Montserrat"/>
                <a:cs typeface="Montserrat"/>
                <a:sym typeface="Montserrat"/>
              </a:rPr>
              <a:t>What are the characteristics/evidence that help you know that the teacher and/or PLC does not use data well to inform instruction?</a:t>
            </a:r>
            <a:endParaRPr sz="1985">
              <a:latin typeface="Montserrat"/>
              <a:ea typeface="Montserrat"/>
              <a:cs typeface="Montserrat"/>
              <a:sym typeface="Montserrat"/>
            </a:endParaRPr>
          </a:p>
          <a:p>
            <a:pPr indent="0" lvl="0" marL="0" rtl="0" algn="l">
              <a:lnSpc>
                <a:spcPct val="70000"/>
              </a:lnSpc>
              <a:spcBef>
                <a:spcPts val="800"/>
              </a:spcBef>
              <a:spcAft>
                <a:spcPts val="0"/>
              </a:spcAft>
              <a:buSzPts val="935"/>
              <a:buNone/>
            </a:pPr>
            <a:r>
              <a:t/>
            </a:r>
            <a:endParaRPr sz="1985">
              <a:latin typeface="Montserrat"/>
              <a:ea typeface="Montserrat"/>
              <a:cs typeface="Montserrat"/>
              <a:sym typeface="Montserrat"/>
            </a:endParaRPr>
          </a:p>
          <a:p>
            <a:pPr indent="0" lvl="0" marL="0" rtl="0" algn="l">
              <a:lnSpc>
                <a:spcPct val="70000"/>
              </a:lnSpc>
              <a:spcBef>
                <a:spcPts val="800"/>
              </a:spcBef>
              <a:spcAft>
                <a:spcPts val="0"/>
              </a:spcAft>
              <a:buSzPts val="935"/>
              <a:buNone/>
            </a:pPr>
            <a:r>
              <a:t/>
            </a:r>
            <a:endParaRPr sz="1985">
              <a:latin typeface="Montserrat"/>
              <a:ea typeface="Montserrat"/>
              <a:cs typeface="Montserrat"/>
              <a:sym typeface="Montserrat"/>
            </a:endParaRPr>
          </a:p>
          <a:p>
            <a:pPr indent="0" lvl="0" marL="0" rtl="0" algn="l">
              <a:lnSpc>
                <a:spcPct val="70000"/>
              </a:lnSpc>
              <a:spcBef>
                <a:spcPts val="800"/>
              </a:spcBef>
              <a:spcAft>
                <a:spcPts val="0"/>
              </a:spcAft>
              <a:buSzPts val="935"/>
              <a:buNone/>
            </a:pPr>
            <a:r>
              <a:t/>
            </a:r>
            <a:endParaRPr sz="1985">
              <a:highlight>
                <a:srgbClr val="FFFF00"/>
              </a:highlight>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8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2700">
                <a:solidFill>
                  <a:srgbClr val="3C78D8"/>
                </a:solidFill>
                <a:latin typeface="Montserrat"/>
                <a:ea typeface="Montserrat"/>
                <a:cs typeface="Montserrat"/>
                <a:sym typeface="Montserrat"/>
              </a:rPr>
              <a:t>Structured Reflection Journal </a:t>
            </a:r>
            <a:endParaRPr b="1" sz="2700">
              <a:solidFill>
                <a:srgbClr val="3C78D8"/>
              </a:solidFill>
              <a:latin typeface="Montserrat"/>
              <a:ea typeface="Montserrat"/>
              <a:cs typeface="Montserrat"/>
              <a:sym typeface="Montserrat"/>
            </a:endParaRPr>
          </a:p>
        </p:txBody>
      </p:sp>
      <p:sp>
        <p:nvSpPr>
          <p:cNvPr id="487" name="Google Shape;487;p81"/>
          <p:cNvSpPr txBox="1"/>
          <p:nvPr>
            <p:ph idx="1" type="body"/>
          </p:nvPr>
        </p:nvSpPr>
        <p:spPr>
          <a:xfrm>
            <a:off x="628650" y="1138519"/>
            <a:ext cx="7886700" cy="3263400"/>
          </a:xfrm>
          <a:prstGeom prst="rect">
            <a:avLst/>
          </a:prstGeom>
        </p:spPr>
        <p:txBody>
          <a:bodyPr anchorCtr="0" anchor="t" bIns="34275" lIns="68575" spcFirstLastPara="1" rIns="68575" wrap="square" tIns="34275">
            <a:noAutofit/>
          </a:bodyPr>
          <a:lstStyle/>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rPr lang="en" sz="1904">
                <a:latin typeface="Montserrat"/>
                <a:ea typeface="Montserrat"/>
                <a:cs typeface="Montserrat"/>
                <a:sym typeface="Montserrat"/>
              </a:rPr>
              <a:t>  Click Here…</a:t>
            </a:r>
            <a:r>
              <a:rPr lang="en" sz="1904" u="sng">
                <a:solidFill>
                  <a:schemeClr val="hlink"/>
                </a:solidFill>
                <a:latin typeface="Montserrat"/>
                <a:ea typeface="Montserrat"/>
                <a:cs typeface="Montserrat"/>
                <a:sym typeface="Montserrat"/>
                <a:hlinkClick r:id="rId3"/>
              </a:rPr>
              <a:t>Principal Reflection Journals</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349523" lvl="0" marL="457200" rtl="0" algn="l">
              <a:lnSpc>
                <a:spcPct val="115000"/>
              </a:lnSpc>
              <a:spcBef>
                <a:spcPts val="80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link and find your school folder</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folder with your name. </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Open the reflection journal and scroll the </a:t>
            </a:r>
            <a:r>
              <a:rPr b="1" lang="en" sz="1904">
                <a:solidFill>
                  <a:srgbClr val="3C78D8"/>
                </a:solidFill>
                <a:latin typeface="Montserrat"/>
                <a:ea typeface="Montserrat"/>
                <a:cs typeface="Montserrat"/>
                <a:sym typeface="Montserrat"/>
              </a:rPr>
              <a:t>September </a:t>
            </a:r>
            <a:r>
              <a:rPr lang="en" sz="1904">
                <a:solidFill>
                  <a:srgbClr val="3C78D8"/>
                </a:solidFill>
                <a:latin typeface="Montserrat"/>
                <a:ea typeface="Montserrat"/>
                <a:cs typeface="Montserrat"/>
                <a:sym typeface="Montserrat"/>
              </a:rPr>
              <a:t>reflection.</a:t>
            </a:r>
            <a:endParaRPr sz="1904">
              <a:solidFill>
                <a:srgbClr val="3C78D8"/>
              </a:solidFill>
              <a:latin typeface="Montserrat"/>
              <a:ea typeface="Montserrat"/>
              <a:cs typeface="Montserrat"/>
              <a:sym typeface="Montserrat"/>
            </a:endParaRPr>
          </a:p>
          <a:p>
            <a:pPr indent="0" lvl="0" marL="0" rtl="0" algn="l">
              <a:lnSpc>
                <a:spcPct val="80000"/>
              </a:lnSpc>
              <a:spcBef>
                <a:spcPts val="800"/>
              </a:spcBef>
              <a:spcAft>
                <a:spcPts val="0"/>
              </a:spcAft>
              <a:buSzPts val="941"/>
              <a:buNone/>
            </a:pPr>
            <a:r>
              <a:rPr lang="en" sz="1904">
                <a:solidFill>
                  <a:srgbClr val="3C78D8"/>
                </a:solidFill>
                <a:latin typeface="Montserrat"/>
                <a:ea typeface="Montserrat"/>
                <a:cs typeface="Montserrat"/>
                <a:sym typeface="Montserrat"/>
              </a:rPr>
              <a:t>**You will add to this reflection journal throughout the year.</a:t>
            </a:r>
            <a:endParaRPr sz="1904">
              <a:solidFill>
                <a:srgbClr val="3C78D8"/>
              </a:solidFill>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1904">
              <a:solidFill>
                <a:srgbClr val="3C78D8"/>
              </a:solidFill>
              <a:latin typeface="Montserrat"/>
              <a:ea typeface="Montserrat"/>
              <a:cs typeface="Montserrat"/>
              <a:sym typeface="Montserrat"/>
            </a:endParaRPr>
          </a:p>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82"/>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82"/>
          <p:cNvSpPr txBox="1"/>
          <p:nvPr>
            <p:ph type="title"/>
          </p:nvPr>
        </p:nvSpPr>
        <p:spPr>
          <a:xfrm>
            <a:off x="272425" y="314150"/>
            <a:ext cx="8520600" cy="572700"/>
          </a:xfrm>
          <a:prstGeom prst="rect">
            <a:avLst/>
          </a:prstGeom>
          <a:solidFill>
            <a:srgbClr val="00467F"/>
          </a:solidFill>
        </p:spPr>
        <p:txBody>
          <a:bodyPr anchorCtr="0" anchor="ctr" bIns="34275" lIns="68575" spcFirstLastPara="1" rIns="68575" wrap="square" tIns="34275">
            <a:normAutofit/>
          </a:bodyPr>
          <a:lstStyle/>
          <a:p>
            <a:pPr indent="0" lvl="0" marL="0" rtl="0" algn="ctr">
              <a:spcBef>
                <a:spcPts val="0"/>
              </a:spcBef>
              <a:spcAft>
                <a:spcPts val="0"/>
              </a:spcAft>
              <a:buNone/>
            </a:pPr>
            <a:r>
              <a:rPr lang="en" sz="2600">
                <a:solidFill>
                  <a:srgbClr val="FFFFFF"/>
                </a:solidFill>
                <a:latin typeface="Montserrat"/>
                <a:ea typeface="Montserrat"/>
                <a:cs typeface="Montserrat"/>
                <a:sym typeface="Montserrat"/>
              </a:rPr>
              <a:t>What does it look like when a teacher </a:t>
            </a:r>
            <a:r>
              <a:rPr b="1" i="1" lang="en" sz="2600">
                <a:solidFill>
                  <a:srgbClr val="FFFFFF"/>
                </a:solidFill>
                <a:latin typeface="Montserrat"/>
                <a:ea typeface="Montserrat"/>
                <a:cs typeface="Montserrat"/>
                <a:sym typeface="Montserrat"/>
              </a:rPr>
              <a:t>uses</a:t>
            </a:r>
            <a:r>
              <a:rPr lang="en" sz="2600">
                <a:solidFill>
                  <a:srgbClr val="FFFFFF"/>
                </a:solidFill>
                <a:latin typeface="Montserrat"/>
                <a:ea typeface="Montserrat"/>
                <a:cs typeface="Montserrat"/>
                <a:sym typeface="Montserrat"/>
              </a:rPr>
              <a:t> data?</a:t>
            </a:r>
            <a:endParaRPr sz="2600">
              <a:solidFill>
                <a:srgbClr val="FFFFFF"/>
              </a:solidFill>
              <a:latin typeface="Montserrat"/>
              <a:ea typeface="Montserrat"/>
              <a:cs typeface="Montserrat"/>
              <a:sym typeface="Montserrat"/>
            </a:endParaRPr>
          </a:p>
        </p:txBody>
      </p:sp>
      <p:pic>
        <p:nvPicPr>
          <p:cNvPr id="494" name="Google Shape;494;p82"/>
          <p:cNvPicPr preferRelativeResize="0"/>
          <p:nvPr/>
        </p:nvPicPr>
        <p:blipFill>
          <a:blip r:embed="rId3">
            <a:alphaModFix/>
          </a:blip>
          <a:stretch>
            <a:fillRect/>
          </a:stretch>
        </p:blipFill>
        <p:spPr>
          <a:xfrm>
            <a:off x="104775" y="4482250"/>
            <a:ext cx="1067526" cy="565999"/>
          </a:xfrm>
          <a:prstGeom prst="rect">
            <a:avLst/>
          </a:prstGeom>
          <a:noFill/>
          <a:ln>
            <a:noFill/>
          </a:ln>
        </p:spPr>
      </p:pic>
      <p:pic>
        <p:nvPicPr>
          <p:cNvPr id="495" name="Google Shape;495;p82"/>
          <p:cNvPicPr preferRelativeResize="0"/>
          <p:nvPr/>
        </p:nvPicPr>
        <p:blipFill>
          <a:blip r:embed="rId4">
            <a:alphaModFix/>
          </a:blip>
          <a:stretch>
            <a:fillRect/>
          </a:stretch>
        </p:blipFill>
        <p:spPr>
          <a:xfrm>
            <a:off x="827325" y="1099600"/>
            <a:ext cx="7410799" cy="3772625"/>
          </a:xfrm>
          <a:prstGeom prst="rect">
            <a:avLst/>
          </a:prstGeom>
          <a:noFill/>
          <a:ln>
            <a:noFill/>
          </a:ln>
        </p:spPr>
      </p:pic>
      <p:sp>
        <p:nvSpPr>
          <p:cNvPr id="496" name="Google Shape;496;p82"/>
          <p:cNvSpPr/>
          <p:nvPr/>
        </p:nvSpPr>
        <p:spPr>
          <a:xfrm>
            <a:off x="866550" y="2866675"/>
            <a:ext cx="7410900" cy="7368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82"/>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65"/>
          <p:cNvSpPr txBox="1"/>
          <p:nvPr/>
        </p:nvSpPr>
        <p:spPr>
          <a:xfrm>
            <a:off x="409975" y="280075"/>
            <a:ext cx="8065200" cy="444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3400">
                <a:solidFill>
                  <a:srgbClr val="00467F"/>
                </a:solidFill>
                <a:latin typeface="Montserrat Light"/>
                <a:ea typeface="Montserrat Light"/>
                <a:cs typeface="Montserrat Light"/>
                <a:sym typeface="Montserrat Light"/>
              </a:rPr>
              <a:t>Shared Norms</a:t>
            </a:r>
            <a:endParaRPr sz="3400">
              <a:solidFill>
                <a:srgbClr val="00467F"/>
              </a:solidFill>
              <a:latin typeface="Montserrat Light"/>
              <a:ea typeface="Montserrat Light"/>
              <a:cs typeface="Montserrat Light"/>
              <a:sym typeface="Montserrat Light"/>
            </a:endParaRPr>
          </a:p>
        </p:txBody>
      </p:sp>
      <p:sp>
        <p:nvSpPr>
          <p:cNvPr id="351" name="Google Shape;351;p65"/>
          <p:cNvSpPr txBox="1"/>
          <p:nvPr/>
        </p:nvSpPr>
        <p:spPr>
          <a:xfrm>
            <a:off x="409975" y="979025"/>
            <a:ext cx="7435500" cy="3472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sz="2000">
              <a:solidFill>
                <a:srgbClr val="00467F"/>
              </a:solidFill>
              <a:latin typeface="Roboto"/>
              <a:ea typeface="Roboto"/>
              <a:cs typeface="Roboto"/>
              <a:sym typeface="Roboto"/>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Be on time and prepared</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Stay engaged - Signal for coming back</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Respect all voices</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Assume best intent</a:t>
            </a:r>
            <a:endParaRPr sz="2600">
              <a:solidFill>
                <a:srgbClr val="00467F"/>
              </a:solidFill>
              <a:latin typeface="Montserrat Light"/>
              <a:ea typeface="Montserrat Light"/>
              <a:cs typeface="Montserrat Light"/>
              <a:sym typeface="Montserrat Light"/>
            </a:endParaRPr>
          </a:p>
          <a:p>
            <a:pPr indent="0" lvl="0" marL="0" rtl="0" algn="l">
              <a:lnSpc>
                <a:spcPct val="150000"/>
              </a:lnSpc>
              <a:spcBef>
                <a:spcPts val="0"/>
              </a:spcBef>
              <a:spcAft>
                <a:spcPts val="0"/>
              </a:spcAft>
              <a:buNone/>
            </a:pPr>
            <a:r>
              <a:t/>
            </a:r>
            <a:endParaRPr sz="2000">
              <a:solidFill>
                <a:srgbClr val="00467F"/>
              </a:solidFill>
              <a:latin typeface="Montserrat Light"/>
              <a:ea typeface="Montserrat Light"/>
              <a:cs typeface="Montserrat Light"/>
              <a:sym typeface="Montserrat Light"/>
            </a:endParaRPr>
          </a:p>
          <a:p>
            <a:pPr indent="0" lvl="0" marL="0" rtl="0" algn="l">
              <a:lnSpc>
                <a:spcPct val="150000"/>
              </a:lnSpc>
              <a:spcBef>
                <a:spcPts val="0"/>
              </a:spcBef>
              <a:spcAft>
                <a:spcPts val="0"/>
              </a:spcAft>
              <a:buNone/>
            </a:pPr>
            <a:r>
              <a:t/>
            </a:r>
            <a:endParaRPr sz="2000">
              <a:solidFill>
                <a:srgbClr val="00467F"/>
              </a:solidFill>
              <a:latin typeface="Roboto Light"/>
              <a:ea typeface="Roboto Light"/>
              <a:cs typeface="Roboto Light"/>
              <a:sym typeface="Roboto Light"/>
            </a:endParaRPr>
          </a:p>
        </p:txBody>
      </p:sp>
      <p:pic>
        <p:nvPicPr>
          <p:cNvPr id="352" name="Google Shape;352;p65"/>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83"/>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83"/>
          <p:cNvSpPr txBox="1"/>
          <p:nvPr>
            <p:ph type="title"/>
          </p:nvPr>
        </p:nvSpPr>
        <p:spPr>
          <a:xfrm>
            <a:off x="272425" y="314150"/>
            <a:ext cx="8520600" cy="572700"/>
          </a:xfrm>
          <a:prstGeom prst="rect">
            <a:avLst/>
          </a:prstGeom>
          <a:solidFill>
            <a:srgbClr val="00467F"/>
          </a:solidFill>
        </p:spPr>
        <p:txBody>
          <a:bodyPr anchorCtr="0" anchor="ctr" bIns="34275" lIns="68575" spcFirstLastPara="1" rIns="68575" wrap="square" tIns="34275">
            <a:normAutofit/>
          </a:bodyPr>
          <a:lstStyle/>
          <a:p>
            <a:pPr indent="0" lvl="0" marL="0" rtl="0" algn="ctr">
              <a:spcBef>
                <a:spcPts val="0"/>
              </a:spcBef>
              <a:spcAft>
                <a:spcPts val="0"/>
              </a:spcAft>
              <a:buSzPts val="990"/>
              <a:buNone/>
            </a:pPr>
            <a:r>
              <a:rPr lang="en" sz="2770">
                <a:solidFill>
                  <a:srgbClr val="FFFFFF"/>
                </a:solidFill>
                <a:latin typeface="Montserrat"/>
                <a:ea typeface="Montserrat"/>
                <a:cs typeface="Montserrat"/>
                <a:sym typeface="Montserrat"/>
              </a:rPr>
              <a:t>What does it look like when a PLC </a:t>
            </a:r>
            <a:r>
              <a:rPr b="1" i="1" lang="en" sz="2770">
                <a:solidFill>
                  <a:srgbClr val="FFFFFF"/>
                </a:solidFill>
                <a:latin typeface="Montserrat"/>
                <a:ea typeface="Montserrat"/>
                <a:cs typeface="Montserrat"/>
                <a:sym typeface="Montserrat"/>
              </a:rPr>
              <a:t>uses</a:t>
            </a:r>
            <a:r>
              <a:rPr lang="en" sz="2770">
                <a:solidFill>
                  <a:srgbClr val="FFFFFF"/>
                </a:solidFill>
                <a:latin typeface="Montserrat"/>
                <a:ea typeface="Montserrat"/>
                <a:cs typeface="Montserrat"/>
                <a:sym typeface="Montserrat"/>
              </a:rPr>
              <a:t> data?</a:t>
            </a:r>
            <a:endParaRPr sz="2770">
              <a:solidFill>
                <a:srgbClr val="FFFFFF"/>
              </a:solidFill>
              <a:latin typeface="Montserrat"/>
              <a:ea typeface="Montserrat"/>
              <a:cs typeface="Montserrat"/>
              <a:sym typeface="Montserrat"/>
            </a:endParaRPr>
          </a:p>
        </p:txBody>
      </p:sp>
      <p:pic>
        <p:nvPicPr>
          <p:cNvPr id="504" name="Google Shape;504;p83"/>
          <p:cNvPicPr preferRelativeResize="0"/>
          <p:nvPr/>
        </p:nvPicPr>
        <p:blipFill>
          <a:blip r:embed="rId3">
            <a:alphaModFix/>
          </a:blip>
          <a:stretch>
            <a:fillRect/>
          </a:stretch>
        </p:blipFill>
        <p:spPr>
          <a:xfrm>
            <a:off x="104775" y="4482250"/>
            <a:ext cx="1067526" cy="565999"/>
          </a:xfrm>
          <a:prstGeom prst="rect">
            <a:avLst/>
          </a:prstGeom>
          <a:noFill/>
          <a:ln>
            <a:noFill/>
          </a:ln>
        </p:spPr>
      </p:pic>
      <p:sp>
        <p:nvSpPr>
          <p:cNvPr id="505" name="Google Shape;505;p83"/>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83"/>
          <p:cNvSpPr txBox="1"/>
          <p:nvPr/>
        </p:nvSpPr>
        <p:spPr>
          <a:xfrm>
            <a:off x="858750" y="1289400"/>
            <a:ext cx="7426500" cy="2985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sz="1800">
                <a:solidFill>
                  <a:srgbClr val="A64D79"/>
                </a:solidFill>
              </a:rPr>
              <a:t>Data is prepared in advance of the meeting</a:t>
            </a:r>
            <a:r>
              <a:rPr lang="en" sz="1800">
                <a:solidFill>
                  <a:schemeClr val="dk1"/>
                </a:solidFill>
              </a:rPr>
              <a:t> to allow time to discuss instruction and necessary changes. </a:t>
            </a:r>
            <a:endParaRPr sz="1800">
              <a:solidFill>
                <a:schemeClr val="dk1"/>
              </a:solidFill>
            </a:endParaRPr>
          </a:p>
          <a:p>
            <a:pPr indent="-342900" lvl="1" marL="914400" rtl="0" algn="l">
              <a:spcBef>
                <a:spcPts val="0"/>
              </a:spcBef>
              <a:spcAft>
                <a:spcPts val="0"/>
              </a:spcAft>
              <a:buSzPts val="1800"/>
              <a:buChar char="○"/>
            </a:pPr>
            <a:r>
              <a:rPr lang="en" sz="1800">
                <a:solidFill>
                  <a:schemeClr val="dk1"/>
                </a:solidFill>
              </a:rPr>
              <a:t>Data is </a:t>
            </a:r>
            <a:r>
              <a:rPr b="1" lang="en" sz="1800">
                <a:solidFill>
                  <a:srgbClr val="38761D"/>
                </a:solidFill>
              </a:rPr>
              <a:t>disaggregated by groups</a:t>
            </a:r>
            <a:r>
              <a:rPr lang="en" sz="1800">
                <a:solidFill>
                  <a:schemeClr val="dk1"/>
                </a:solidFill>
              </a:rPr>
              <a:t> for differentiation or response to intervention</a:t>
            </a:r>
            <a:endParaRPr sz="1800">
              <a:solidFill>
                <a:schemeClr val="dk1"/>
              </a:solidFill>
            </a:endParaRPr>
          </a:p>
          <a:p>
            <a:pPr indent="-342900" lvl="1" marL="914400" rtl="0" algn="l">
              <a:spcBef>
                <a:spcPts val="0"/>
              </a:spcBef>
              <a:spcAft>
                <a:spcPts val="0"/>
              </a:spcAft>
              <a:buClr>
                <a:schemeClr val="dk1"/>
              </a:buClr>
              <a:buSzPts val="1800"/>
              <a:buChar char="○"/>
            </a:pPr>
            <a:r>
              <a:rPr b="1" lang="en" sz="1800">
                <a:solidFill>
                  <a:srgbClr val="9900FF"/>
                </a:solidFill>
              </a:rPr>
              <a:t>Other data includes student work </a:t>
            </a:r>
            <a:r>
              <a:rPr lang="en" sz="1800">
                <a:solidFill>
                  <a:schemeClr val="dk1"/>
                </a:solidFill>
              </a:rPr>
              <a:t>that provides valid and reliable evidence of learning (not just numbers)</a:t>
            </a:r>
            <a:endParaRPr sz="1800">
              <a:solidFill>
                <a:schemeClr val="dk1"/>
              </a:solidFill>
            </a:endParaRPr>
          </a:p>
          <a:p>
            <a:pPr indent="-342900" lvl="0" marL="457200" rtl="0" algn="l">
              <a:spcBef>
                <a:spcPts val="0"/>
              </a:spcBef>
              <a:spcAft>
                <a:spcPts val="0"/>
              </a:spcAft>
              <a:buClr>
                <a:schemeClr val="dk1"/>
              </a:buClr>
              <a:buSzPts val="1800"/>
              <a:buChar char="●"/>
            </a:pPr>
            <a:r>
              <a:rPr b="1" lang="en" sz="1800">
                <a:solidFill>
                  <a:srgbClr val="BF9000"/>
                </a:solidFill>
              </a:rPr>
              <a:t>Time</a:t>
            </a:r>
            <a:r>
              <a:rPr lang="en" sz="1800">
                <a:solidFill>
                  <a:schemeClr val="dk1"/>
                </a:solidFill>
              </a:rPr>
              <a:t> is allowed for analysis of data</a:t>
            </a:r>
            <a:endParaRPr sz="1800"/>
          </a:p>
          <a:p>
            <a:pPr indent="-342900" lvl="0" marL="457200" rtl="0" algn="l">
              <a:spcBef>
                <a:spcPts val="0"/>
              </a:spcBef>
              <a:spcAft>
                <a:spcPts val="0"/>
              </a:spcAft>
              <a:buSzPts val="1800"/>
              <a:buChar char="●"/>
            </a:pPr>
            <a:r>
              <a:rPr b="1" lang="en" sz="1800">
                <a:solidFill>
                  <a:srgbClr val="0000FF"/>
                </a:solidFill>
              </a:rPr>
              <a:t>Time Frame for Action</a:t>
            </a:r>
            <a:r>
              <a:rPr lang="en" sz="1800">
                <a:solidFill>
                  <a:schemeClr val="dk1"/>
                </a:solidFill>
              </a:rPr>
              <a:t> with relevant data based on student’s most current needs acted on in a few days</a:t>
            </a:r>
            <a:endParaRPr sz="1800"/>
          </a:p>
        </p:txBody>
      </p:sp>
      <p:sp>
        <p:nvSpPr>
          <p:cNvPr id="507" name="Google Shape;507;p83"/>
          <p:cNvSpPr txBox="1"/>
          <p:nvPr/>
        </p:nvSpPr>
        <p:spPr>
          <a:xfrm>
            <a:off x="4291250" y="4174938"/>
            <a:ext cx="4681200" cy="3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Thin"/>
                <a:ea typeface="Roboto Thin"/>
                <a:cs typeface="Roboto Thin"/>
                <a:sym typeface="Roboto Thin"/>
              </a:rPr>
              <a:t> </a:t>
            </a:r>
            <a:r>
              <a:rPr lang="en" sz="1100">
                <a:solidFill>
                  <a:srgbClr val="000000"/>
                </a:solidFill>
                <a:latin typeface="Calibri"/>
                <a:ea typeface="Calibri"/>
                <a:cs typeface="Calibri"/>
                <a:sym typeface="Calibri"/>
              </a:rPr>
              <a:t>* Adapted from </a:t>
            </a:r>
            <a:r>
              <a:rPr b="1" lang="en" sz="800">
                <a:solidFill>
                  <a:srgbClr val="000000"/>
                </a:solidFill>
                <a:latin typeface="Montserrat"/>
                <a:ea typeface="Montserrat"/>
                <a:cs typeface="Montserrat"/>
                <a:sym typeface="Montserrat"/>
              </a:rPr>
              <a:t>100-Day Leaders </a:t>
            </a:r>
            <a:r>
              <a:rPr lang="en" sz="800">
                <a:solidFill>
                  <a:srgbClr val="000000"/>
                </a:solidFill>
                <a:latin typeface="Gotham-Book"/>
                <a:ea typeface="Gotham-Book"/>
                <a:cs typeface="Gotham-Book"/>
                <a:sym typeface="Gotham-Book"/>
              </a:rPr>
              <a:t>© 2019 Solution Tree Press • SolutionTree.com.</a:t>
            </a:r>
            <a:endParaRPr sz="1100">
              <a:solidFill>
                <a:srgbClr val="000000"/>
              </a:solidFill>
            </a:endParaRPr>
          </a:p>
          <a:p>
            <a:pPr indent="0" lvl="0" marL="0" rtl="0" algn="l">
              <a:spcBef>
                <a:spcPts val="0"/>
              </a:spcBef>
              <a:spcAft>
                <a:spcPts val="0"/>
              </a:spcAft>
              <a:buNone/>
            </a:pPr>
            <a:r>
              <a:t/>
            </a:r>
            <a:endParaRPr>
              <a:latin typeface="Roboto Thin"/>
              <a:ea typeface="Roboto Thin"/>
              <a:cs typeface="Roboto Thin"/>
              <a:sym typeface="Roboto Thi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8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sz="2700">
                <a:latin typeface="Montserrat"/>
                <a:ea typeface="Montserrat"/>
                <a:cs typeface="Montserrat"/>
                <a:sym typeface="Montserrat"/>
              </a:rPr>
              <a:t>Structured Reflection Journal </a:t>
            </a:r>
            <a:endParaRPr sz="2700">
              <a:latin typeface="Montserrat"/>
              <a:ea typeface="Montserrat"/>
              <a:cs typeface="Montserrat"/>
              <a:sym typeface="Montserrat"/>
            </a:endParaRPr>
          </a:p>
        </p:txBody>
      </p:sp>
      <p:sp>
        <p:nvSpPr>
          <p:cNvPr id="513" name="Google Shape;513;p84"/>
          <p:cNvSpPr txBox="1"/>
          <p:nvPr>
            <p:ph idx="1" type="body"/>
          </p:nvPr>
        </p:nvSpPr>
        <p:spPr>
          <a:xfrm>
            <a:off x="628650" y="1138519"/>
            <a:ext cx="7886700" cy="3263400"/>
          </a:xfrm>
          <a:prstGeom prst="rect">
            <a:avLst/>
          </a:prstGeom>
        </p:spPr>
        <p:txBody>
          <a:bodyPr anchorCtr="0" anchor="t" bIns="34275" lIns="68575" spcFirstLastPara="1" rIns="68575" wrap="square" tIns="34275">
            <a:noAutofit/>
          </a:bodyPr>
          <a:lstStyle/>
          <a:p>
            <a:pPr indent="0" lvl="0" marL="0" rtl="0" algn="l">
              <a:lnSpc>
                <a:spcPct val="50000"/>
              </a:lnSpc>
              <a:spcBef>
                <a:spcPts val="800"/>
              </a:spcBef>
              <a:spcAft>
                <a:spcPts val="0"/>
              </a:spcAft>
              <a:buSzPts val="941"/>
              <a:buNone/>
            </a:pPr>
            <a:r>
              <a:t/>
            </a:r>
            <a:endParaRPr sz="2104">
              <a:latin typeface="Montserrat"/>
              <a:ea typeface="Montserrat"/>
              <a:cs typeface="Montserrat"/>
              <a:sym typeface="Montserrat"/>
            </a:endParaRPr>
          </a:p>
          <a:p>
            <a:pPr indent="0" lvl="0" marL="0" rtl="0" algn="l">
              <a:lnSpc>
                <a:spcPct val="80000"/>
              </a:lnSpc>
              <a:spcBef>
                <a:spcPts val="800"/>
              </a:spcBef>
              <a:spcAft>
                <a:spcPts val="0"/>
              </a:spcAft>
              <a:buSzPts val="941"/>
              <a:buNone/>
            </a:pPr>
            <a:r>
              <a:rPr lang="en" sz="2104">
                <a:latin typeface="Montserrat"/>
                <a:ea typeface="Montserrat"/>
                <a:cs typeface="Montserrat"/>
                <a:sym typeface="Montserrat"/>
              </a:rPr>
              <a:t>Considering </a:t>
            </a:r>
            <a:r>
              <a:rPr lang="en" sz="2104">
                <a:solidFill>
                  <a:srgbClr val="0000FF"/>
                </a:solidFill>
                <a:latin typeface="Montserrat"/>
                <a:ea typeface="Montserrat"/>
                <a:cs typeface="Montserrat"/>
                <a:sym typeface="Montserrat"/>
              </a:rPr>
              <a:t>the specific teacher </a:t>
            </a:r>
            <a:r>
              <a:rPr lang="en" sz="2104">
                <a:latin typeface="Montserrat"/>
                <a:ea typeface="Montserrat"/>
                <a:cs typeface="Montserrat"/>
                <a:sym typeface="Montserrat"/>
              </a:rPr>
              <a:t>and/or </a:t>
            </a:r>
            <a:r>
              <a:rPr lang="en" sz="2104">
                <a:solidFill>
                  <a:srgbClr val="FF9900"/>
                </a:solidFill>
                <a:latin typeface="Montserrat"/>
                <a:ea typeface="Montserrat"/>
                <a:cs typeface="Montserrat"/>
                <a:sym typeface="Montserrat"/>
              </a:rPr>
              <a:t>the specific PLC </a:t>
            </a:r>
            <a:r>
              <a:rPr lang="en" sz="2104">
                <a:latin typeface="Montserrat"/>
                <a:ea typeface="Montserrat"/>
                <a:cs typeface="Montserrat"/>
                <a:sym typeface="Montserrat"/>
              </a:rPr>
              <a:t>that you identified, reflect on the current characteristics of those you identified in relation to the </a:t>
            </a:r>
            <a:r>
              <a:rPr lang="en" sz="2104">
                <a:latin typeface="Montserrat"/>
                <a:ea typeface="Montserrat"/>
                <a:cs typeface="Montserrat"/>
                <a:sym typeface="Montserrat"/>
              </a:rPr>
              <a:t>data questions (</a:t>
            </a:r>
            <a:r>
              <a:rPr lang="en" sz="2104">
                <a:latin typeface="Montserrat"/>
                <a:ea typeface="Montserrat"/>
                <a:cs typeface="Montserrat"/>
                <a:sym typeface="Montserrat"/>
              </a:rPr>
              <a:t>Prompt 1)</a:t>
            </a:r>
            <a:endParaRPr sz="2104">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2104">
              <a:latin typeface="Montserrat"/>
              <a:ea typeface="Montserrat"/>
              <a:cs typeface="Montserrat"/>
              <a:sym typeface="Montserrat"/>
            </a:endParaRPr>
          </a:p>
          <a:p>
            <a:pPr indent="0" lvl="0" marL="0" rtl="0" algn="l">
              <a:lnSpc>
                <a:spcPct val="80000"/>
              </a:lnSpc>
              <a:spcBef>
                <a:spcPts val="800"/>
              </a:spcBef>
              <a:spcAft>
                <a:spcPts val="0"/>
              </a:spcAft>
              <a:buSzPts val="941"/>
              <a:buNone/>
            </a:pPr>
            <a:r>
              <a:rPr lang="en" sz="2104">
                <a:latin typeface="Montserrat"/>
                <a:ea typeface="Montserrat"/>
                <a:cs typeface="Montserrat"/>
                <a:sym typeface="Montserrat"/>
              </a:rPr>
              <a:t>As a reminder this bridge activity is intended to help you continue to build your capacity as an instructional leader.</a:t>
            </a:r>
            <a:endParaRPr sz="2104">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2104">
              <a:latin typeface="Montserrat"/>
              <a:ea typeface="Montserrat"/>
              <a:cs typeface="Montserrat"/>
              <a:sym typeface="Montserrat"/>
            </a:endParaRPr>
          </a:p>
          <a:p>
            <a:pPr indent="0" lvl="0" marL="0" rtl="0" algn="l">
              <a:lnSpc>
                <a:spcPct val="50000"/>
              </a:lnSpc>
              <a:spcBef>
                <a:spcPts val="800"/>
              </a:spcBef>
              <a:spcAft>
                <a:spcPts val="0"/>
              </a:spcAft>
              <a:buSzPts val="941"/>
              <a:buNone/>
            </a:pPr>
            <a:r>
              <a:rPr lang="en" sz="2104">
                <a:latin typeface="Montserrat"/>
                <a:ea typeface="Montserrat"/>
                <a:cs typeface="Montserrat"/>
                <a:sym typeface="Montserrat"/>
              </a:rPr>
              <a:t> </a:t>
            </a:r>
            <a:r>
              <a:rPr lang="en" sz="2104" u="sng">
                <a:solidFill>
                  <a:schemeClr val="hlink"/>
                </a:solidFill>
                <a:latin typeface="Montserrat"/>
                <a:ea typeface="Montserrat"/>
                <a:cs typeface="Montserrat"/>
                <a:sym typeface="Montserrat"/>
                <a:hlinkClick r:id="rId3"/>
              </a:rPr>
              <a:t>Principal Reflection Journals</a:t>
            </a:r>
            <a:endParaRPr sz="2104">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85"/>
          <p:cNvSpPr/>
          <p:nvPr/>
        </p:nvSpPr>
        <p:spPr>
          <a:xfrm>
            <a:off x="6158872" y="2877908"/>
            <a:ext cx="2036700" cy="2031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9" name="Google Shape;519;p85"/>
          <p:cNvGrpSpPr/>
          <p:nvPr/>
        </p:nvGrpSpPr>
        <p:grpSpPr>
          <a:xfrm>
            <a:off x="6070808" y="1925928"/>
            <a:ext cx="2337838" cy="1690523"/>
            <a:chOff x="4351895" y="2505366"/>
            <a:chExt cx="2025681" cy="1112406"/>
          </a:xfrm>
        </p:grpSpPr>
        <p:grpSp>
          <p:nvGrpSpPr>
            <p:cNvPr id="520" name="Google Shape;520;p85"/>
            <p:cNvGrpSpPr/>
            <p:nvPr/>
          </p:nvGrpSpPr>
          <p:grpSpPr>
            <a:xfrm>
              <a:off x="4566637" y="2834737"/>
              <a:ext cx="119100" cy="359400"/>
              <a:chOff x="603896" y="2598372"/>
              <a:chExt cx="119100" cy="359400"/>
            </a:xfrm>
          </p:grpSpPr>
          <p:cxnSp>
            <p:nvCxnSpPr>
              <p:cNvPr id="521" name="Google Shape;521;p85"/>
              <p:cNvCxnSpPr/>
              <p:nvPr/>
            </p:nvCxnSpPr>
            <p:spPr>
              <a:xfrm>
                <a:off x="650104" y="2598372"/>
                <a:ext cx="0" cy="359400"/>
              </a:xfrm>
              <a:prstGeom prst="straightConnector1">
                <a:avLst/>
              </a:prstGeom>
              <a:noFill/>
              <a:ln cap="flat" cmpd="sng" w="9525">
                <a:solidFill>
                  <a:srgbClr val="000000"/>
                </a:solidFill>
                <a:prstDash val="solid"/>
                <a:round/>
                <a:headEnd len="sm" w="sm" type="none"/>
                <a:tailEnd len="sm" w="sm" type="none"/>
              </a:ln>
            </p:spPr>
          </p:cxnSp>
          <p:sp>
            <p:nvSpPr>
              <p:cNvPr id="522" name="Google Shape;522;p85"/>
              <p:cNvSpPr/>
              <p:nvPr/>
            </p:nvSpPr>
            <p:spPr>
              <a:xfrm>
                <a:off x="603896" y="2598373"/>
                <a:ext cx="1191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3" name="Google Shape;523;p85"/>
            <p:cNvSpPr txBox="1"/>
            <p:nvPr/>
          </p:nvSpPr>
          <p:spPr>
            <a:xfrm>
              <a:off x="4351895" y="3246371"/>
              <a:ext cx="837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F6B26B"/>
                  </a:solidFill>
                  <a:latin typeface="Montserrat"/>
                  <a:ea typeface="Montserrat"/>
                  <a:cs typeface="Montserrat"/>
                  <a:sym typeface="Montserrat"/>
                </a:rPr>
                <a:t>NOV</a:t>
              </a:r>
              <a:endParaRPr b="1" sz="2000">
                <a:solidFill>
                  <a:srgbClr val="F6B26B"/>
                </a:solidFill>
                <a:latin typeface="Montserrat"/>
                <a:ea typeface="Montserrat"/>
                <a:cs typeface="Montserrat"/>
                <a:sym typeface="Montserrat"/>
              </a:endParaRPr>
            </a:p>
          </p:txBody>
        </p:sp>
        <p:sp>
          <p:nvSpPr>
            <p:cNvPr id="524" name="Google Shape;524;p85"/>
            <p:cNvSpPr txBox="1"/>
            <p:nvPr/>
          </p:nvSpPr>
          <p:spPr>
            <a:xfrm>
              <a:off x="4463876" y="2505366"/>
              <a:ext cx="1913700" cy="5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6B26B"/>
                  </a:solidFill>
                  <a:latin typeface="Montserrat"/>
                  <a:ea typeface="Montserrat"/>
                  <a:cs typeface="Montserrat"/>
                  <a:sym typeface="Montserrat"/>
                </a:rPr>
                <a:t>SCI </a:t>
              </a:r>
              <a:r>
                <a:rPr lang="en" sz="1800">
                  <a:solidFill>
                    <a:srgbClr val="0B5394"/>
                  </a:solidFill>
                  <a:latin typeface="Montserrat"/>
                  <a:ea typeface="Montserrat"/>
                  <a:cs typeface="Montserrat"/>
                  <a:sym typeface="Montserrat"/>
                </a:rPr>
                <a:t>Data </a:t>
              </a:r>
              <a:endParaRPr sz="1800">
                <a:solidFill>
                  <a:srgbClr val="0B5394"/>
                </a:solidFill>
                <a:latin typeface="Montserrat"/>
                <a:ea typeface="Montserrat"/>
                <a:cs typeface="Montserrat"/>
                <a:sym typeface="Montserrat"/>
              </a:endParaRPr>
            </a:p>
          </p:txBody>
        </p:sp>
      </p:grpSp>
      <p:grpSp>
        <p:nvGrpSpPr>
          <p:cNvPr id="525" name="Google Shape;525;p85"/>
          <p:cNvGrpSpPr/>
          <p:nvPr/>
        </p:nvGrpSpPr>
        <p:grpSpPr>
          <a:xfrm>
            <a:off x="858873" y="1925933"/>
            <a:ext cx="2285475" cy="1661790"/>
            <a:chOff x="786652" y="2442397"/>
            <a:chExt cx="2414404" cy="1137355"/>
          </a:xfrm>
        </p:grpSpPr>
        <p:sp>
          <p:nvSpPr>
            <p:cNvPr id="526" name="Google Shape;526;p85"/>
            <p:cNvSpPr/>
            <p:nvPr/>
          </p:nvSpPr>
          <p:spPr>
            <a:xfrm>
              <a:off x="932600" y="3079475"/>
              <a:ext cx="1958400" cy="1335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7" name="Google Shape;527;p85"/>
            <p:cNvGrpSpPr/>
            <p:nvPr/>
          </p:nvGrpSpPr>
          <p:grpSpPr>
            <a:xfrm>
              <a:off x="786652" y="2442397"/>
              <a:ext cx="2414404" cy="1137355"/>
              <a:chOff x="786652" y="2442397"/>
              <a:chExt cx="2414404" cy="1137355"/>
            </a:xfrm>
          </p:grpSpPr>
          <p:sp>
            <p:nvSpPr>
              <p:cNvPr id="528" name="Google Shape;528;p85"/>
              <p:cNvSpPr txBox="1"/>
              <p:nvPr/>
            </p:nvSpPr>
            <p:spPr>
              <a:xfrm>
                <a:off x="786652" y="3208352"/>
                <a:ext cx="1069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1155CC"/>
                    </a:solidFill>
                    <a:latin typeface="Montserrat"/>
                    <a:ea typeface="Montserrat"/>
                    <a:cs typeface="Montserrat"/>
                    <a:sym typeface="Montserrat"/>
                  </a:rPr>
                  <a:t>SEPT </a:t>
                </a:r>
                <a:endParaRPr b="1" sz="2000">
                  <a:solidFill>
                    <a:srgbClr val="1155CC"/>
                  </a:solidFill>
                  <a:latin typeface="Montserrat"/>
                  <a:ea typeface="Montserrat"/>
                  <a:cs typeface="Montserrat"/>
                  <a:sym typeface="Montserrat"/>
                </a:endParaRPr>
              </a:p>
            </p:txBody>
          </p:sp>
          <p:grpSp>
            <p:nvGrpSpPr>
              <p:cNvPr id="529" name="Google Shape;529;p85"/>
              <p:cNvGrpSpPr/>
              <p:nvPr/>
            </p:nvGrpSpPr>
            <p:grpSpPr>
              <a:xfrm>
                <a:off x="881038" y="2800057"/>
                <a:ext cx="150000" cy="411832"/>
                <a:chOff x="845588" y="2563693"/>
                <a:chExt cx="150000" cy="411832"/>
              </a:xfrm>
            </p:grpSpPr>
            <p:cxnSp>
              <p:nvCxnSpPr>
                <p:cNvPr id="530" name="Google Shape;530;p85"/>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31" name="Google Shape;531;p85"/>
                <p:cNvSpPr/>
                <p:nvPr/>
              </p:nvSpPr>
              <p:spPr>
                <a:xfrm>
                  <a:off x="845588" y="2563693"/>
                  <a:ext cx="1500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2" name="Google Shape;532;p85"/>
              <p:cNvSpPr txBox="1"/>
              <p:nvPr/>
            </p:nvSpPr>
            <p:spPr>
              <a:xfrm>
                <a:off x="786656" y="2442397"/>
                <a:ext cx="2414400" cy="6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900">
                    <a:solidFill>
                      <a:srgbClr val="1155CC"/>
                    </a:solidFill>
                    <a:latin typeface="Montserrat"/>
                    <a:ea typeface="Montserrat"/>
                    <a:cs typeface="Montserrat"/>
                    <a:sym typeface="Montserrat"/>
                  </a:rPr>
                  <a:t>Math </a:t>
                </a:r>
                <a:r>
                  <a:rPr lang="en" sz="1900">
                    <a:solidFill>
                      <a:srgbClr val="0B5394"/>
                    </a:solidFill>
                    <a:latin typeface="Montserrat"/>
                    <a:ea typeface="Montserrat"/>
                    <a:cs typeface="Montserrat"/>
                    <a:sym typeface="Montserrat"/>
                  </a:rPr>
                  <a:t>Data </a:t>
                </a:r>
                <a:endParaRPr sz="1900">
                  <a:solidFill>
                    <a:srgbClr val="0B5394"/>
                  </a:solidFill>
                  <a:latin typeface="Montserrat"/>
                  <a:ea typeface="Montserrat"/>
                  <a:cs typeface="Montserrat"/>
                  <a:sym typeface="Montserrat"/>
                </a:endParaRPr>
              </a:p>
            </p:txBody>
          </p:sp>
        </p:grpSp>
      </p:grpSp>
      <p:grpSp>
        <p:nvGrpSpPr>
          <p:cNvPr id="533" name="Google Shape;533;p85"/>
          <p:cNvGrpSpPr/>
          <p:nvPr/>
        </p:nvGrpSpPr>
        <p:grpSpPr>
          <a:xfrm>
            <a:off x="3342073" y="2305147"/>
            <a:ext cx="2434456" cy="1666777"/>
            <a:chOff x="2644499" y="2702596"/>
            <a:chExt cx="2492532" cy="1101127"/>
          </a:xfrm>
        </p:grpSpPr>
        <p:sp>
          <p:nvSpPr>
            <p:cNvPr id="534" name="Google Shape;534;p85"/>
            <p:cNvSpPr/>
            <p:nvPr/>
          </p:nvSpPr>
          <p:spPr>
            <a:xfrm>
              <a:off x="2890952" y="3079475"/>
              <a:ext cx="1958400" cy="1335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5" name="Google Shape;535;p85"/>
            <p:cNvGrpSpPr/>
            <p:nvPr/>
          </p:nvGrpSpPr>
          <p:grpSpPr>
            <a:xfrm>
              <a:off x="2644499" y="2702596"/>
              <a:ext cx="2492532" cy="1101127"/>
              <a:chOff x="2644499" y="2702596"/>
              <a:chExt cx="2492532" cy="1101127"/>
            </a:xfrm>
          </p:grpSpPr>
          <p:sp>
            <p:nvSpPr>
              <p:cNvPr id="536" name="Google Shape;536;p85"/>
              <p:cNvSpPr txBox="1"/>
              <p:nvPr/>
            </p:nvSpPr>
            <p:spPr>
              <a:xfrm>
                <a:off x="2644499" y="2702596"/>
                <a:ext cx="99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6AA84F"/>
                    </a:solidFill>
                    <a:latin typeface="Montserrat"/>
                    <a:ea typeface="Montserrat"/>
                    <a:cs typeface="Montserrat"/>
                    <a:sym typeface="Montserrat"/>
                  </a:rPr>
                  <a:t>OCT</a:t>
                </a:r>
                <a:endParaRPr b="1" sz="2000">
                  <a:solidFill>
                    <a:srgbClr val="6AA84F"/>
                  </a:solidFill>
                  <a:latin typeface="Montserrat"/>
                  <a:ea typeface="Montserrat"/>
                  <a:cs typeface="Montserrat"/>
                  <a:sym typeface="Montserrat"/>
                </a:endParaRPr>
              </a:p>
            </p:txBody>
          </p:sp>
          <p:grpSp>
            <p:nvGrpSpPr>
              <p:cNvPr id="537" name="Google Shape;537;p85"/>
              <p:cNvGrpSpPr/>
              <p:nvPr/>
            </p:nvGrpSpPr>
            <p:grpSpPr>
              <a:xfrm rot="10800000">
                <a:off x="2815477" y="3079467"/>
                <a:ext cx="126000" cy="411826"/>
                <a:chOff x="2070096" y="2563699"/>
                <a:chExt cx="126000" cy="411826"/>
              </a:xfrm>
            </p:grpSpPr>
            <p:cxnSp>
              <p:nvCxnSpPr>
                <p:cNvPr id="538" name="Google Shape;538;p8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39" name="Google Shape;539;p85"/>
                <p:cNvSpPr/>
                <p:nvPr/>
              </p:nvSpPr>
              <p:spPr>
                <a:xfrm>
                  <a:off x="2070096" y="2563699"/>
                  <a:ext cx="1260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0" name="Google Shape;540;p85"/>
              <p:cNvSpPr txBox="1"/>
              <p:nvPr/>
            </p:nvSpPr>
            <p:spPr>
              <a:xfrm>
                <a:off x="2743331" y="3444324"/>
                <a:ext cx="2393700" cy="3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800">
                    <a:solidFill>
                      <a:srgbClr val="6AA84F"/>
                    </a:solidFill>
                    <a:latin typeface="Montserrat"/>
                    <a:ea typeface="Montserrat"/>
                    <a:cs typeface="Montserrat"/>
                    <a:sym typeface="Montserrat"/>
                  </a:rPr>
                  <a:t>ELA </a:t>
                </a:r>
                <a:r>
                  <a:rPr lang="en" sz="1800">
                    <a:solidFill>
                      <a:srgbClr val="0B5394"/>
                    </a:solidFill>
                    <a:latin typeface="Montserrat"/>
                    <a:ea typeface="Montserrat"/>
                    <a:cs typeface="Montserrat"/>
                    <a:sym typeface="Montserrat"/>
                  </a:rPr>
                  <a:t>Data </a:t>
                </a:r>
                <a:endParaRPr sz="1800">
                  <a:solidFill>
                    <a:srgbClr val="0B5394"/>
                  </a:solidFill>
                  <a:latin typeface="Montserrat"/>
                  <a:ea typeface="Montserrat"/>
                  <a:cs typeface="Montserrat"/>
                  <a:sym typeface="Montserrat"/>
                </a:endParaRPr>
              </a:p>
            </p:txBody>
          </p:sp>
        </p:grpSp>
      </p:grpSp>
      <p:sp>
        <p:nvSpPr>
          <p:cNvPr id="541" name="Google Shape;541;p85"/>
          <p:cNvSpPr txBox="1"/>
          <p:nvPr/>
        </p:nvSpPr>
        <p:spPr>
          <a:xfrm>
            <a:off x="683375" y="464270"/>
            <a:ext cx="7087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434343"/>
                </a:solidFill>
                <a:latin typeface="Montserrat"/>
                <a:ea typeface="Montserrat"/>
                <a:cs typeface="Montserrat"/>
                <a:sym typeface="Montserrat"/>
              </a:rPr>
              <a:t>Academic Data Sources for </a:t>
            </a:r>
            <a:endParaRPr sz="2400">
              <a:solidFill>
                <a:srgbClr val="434343"/>
              </a:solidFill>
              <a:latin typeface="Montserrat"/>
              <a:ea typeface="Montserrat"/>
              <a:cs typeface="Montserrat"/>
              <a:sym typeface="Montserrat"/>
            </a:endParaRPr>
          </a:p>
          <a:p>
            <a:pPr indent="0" lvl="0" marL="0" rtl="0" algn="l">
              <a:spcBef>
                <a:spcPts val="0"/>
              </a:spcBef>
              <a:spcAft>
                <a:spcPts val="0"/>
              </a:spcAft>
              <a:buNone/>
            </a:pPr>
            <a:r>
              <a:rPr lang="en" sz="2400">
                <a:solidFill>
                  <a:srgbClr val="434343"/>
                </a:solidFill>
                <a:latin typeface="Montserrat"/>
                <a:ea typeface="Montserrat"/>
                <a:cs typeface="Montserrat"/>
                <a:sym typeface="Montserrat"/>
              </a:rPr>
              <a:t>Instructional Decision-making</a:t>
            </a:r>
            <a:endParaRPr sz="2400">
              <a:solidFill>
                <a:srgbClr val="434343"/>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p86"/>
          <p:cNvPicPr preferRelativeResize="0"/>
          <p:nvPr/>
        </p:nvPicPr>
        <p:blipFill>
          <a:blip r:embed="rId3">
            <a:alphaModFix/>
          </a:blip>
          <a:stretch>
            <a:fillRect/>
          </a:stretch>
        </p:blipFill>
        <p:spPr>
          <a:xfrm>
            <a:off x="882238" y="138075"/>
            <a:ext cx="7379528" cy="4453651"/>
          </a:xfrm>
          <a:prstGeom prst="rect">
            <a:avLst/>
          </a:prstGeom>
          <a:noFill/>
          <a:ln>
            <a:noFill/>
          </a:ln>
        </p:spPr>
      </p:pic>
      <p:sp>
        <p:nvSpPr>
          <p:cNvPr id="547" name="Google Shape;547;p86"/>
          <p:cNvSpPr txBox="1"/>
          <p:nvPr/>
        </p:nvSpPr>
        <p:spPr>
          <a:xfrm>
            <a:off x="7111150" y="4332800"/>
            <a:ext cx="2032800" cy="588600"/>
          </a:xfrm>
          <a:prstGeom prst="rect">
            <a:avLst/>
          </a:prstGeom>
          <a:solidFill>
            <a:srgbClr val="7FD0D8"/>
          </a:solidFill>
          <a:ln cap="flat" cmpd="sng" w="9525">
            <a:solidFill>
              <a:srgbClr val="7FD0D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Utah Aspire Plus </a:t>
            </a:r>
            <a:r>
              <a:rPr b="1" lang="en">
                <a:latin typeface="Calibri"/>
                <a:ea typeface="Calibri"/>
                <a:cs typeface="Calibri"/>
                <a:sym typeface="Calibri"/>
              </a:rPr>
              <a:t> Math</a:t>
            </a:r>
            <a:endParaRPr b="1">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Course Grades</a:t>
            </a:r>
            <a:endParaRPr b="1">
              <a:latin typeface="Calibri"/>
              <a:ea typeface="Calibri"/>
              <a:cs typeface="Calibri"/>
              <a:sym typeface="Calibri"/>
            </a:endParaRPr>
          </a:p>
        </p:txBody>
      </p:sp>
      <p:sp>
        <p:nvSpPr>
          <p:cNvPr id="548" name="Google Shape;548;p86"/>
          <p:cNvSpPr txBox="1"/>
          <p:nvPr/>
        </p:nvSpPr>
        <p:spPr>
          <a:xfrm>
            <a:off x="2159500" y="4332800"/>
            <a:ext cx="2675400" cy="790200"/>
          </a:xfrm>
          <a:prstGeom prst="rect">
            <a:avLst/>
          </a:prstGeom>
          <a:solidFill>
            <a:srgbClr val="038BB4"/>
          </a:solidFill>
          <a:ln cap="flat" cmpd="sng" w="9525">
            <a:solidFill>
              <a:srgbClr val="038BB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HS Benchmarks on UTIPs</a:t>
            </a:r>
            <a:endParaRPr b="1">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School City Proficiency Checks</a:t>
            </a:r>
            <a:endParaRPr b="1">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Derivita Assessments</a:t>
            </a:r>
            <a:endParaRPr b="1">
              <a:latin typeface="Calibri"/>
              <a:ea typeface="Calibri"/>
              <a:cs typeface="Calibri"/>
              <a:sym typeface="Calibri"/>
            </a:endParaRPr>
          </a:p>
        </p:txBody>
      </p:sp>
      <p:sp>
        <p:nvSpPr>
          <p:cNvPr id="549" name="Google Shape;549;p86"/>
          <p:cNvSpPr txBox="1"/>
          <p:nvPr/>
        </p:nvSpPr>
        <p:spPr>
          <a:xfrm>
            <a:off x="7204150" y="3610850"/>
            <a:ext cx="1846800" cy="431400"/>
          </a:xfrm>
          <a:prstGeom prst="rect">
            <a:avLst/>
          </a:prstGeom>
          <a:solidFill>
            <a:srgbClr val="01395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Teacher Observations</a:t>
            </a:r>
            <a:endParaRPr>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87"/>
          <p:cNvSpPr txBox="1"/>
          <p:nvPr>
            <p:ph idx="4294967295" type="title"/>
          </p:nvPr>
        </p:nvSpPr>
        <p:spPr>
          <a:xfrm>
            <a:off x="110700" y="70425"/>
            <a:ext cx="8922600" cy="872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Summative Measure: Utah Aspire Plus Proficiency</a:t>
            </a:r>
            <a:endParaRPr/>
          </a:p>
        </p:txBody>
      </p:sp>
      <p:sp>
        <p:nvSpPr>
          <p:cNvPr id="555" name="Google Shape;555;p87"/>
          <p:cNvSpPr txBox="1"/>
          <p:nvPr/>
        </p:nvSpPr>
        <p:spPr>
          <a:xfrm>
            <a:off x="654700" y="3733775"/>
            <a:ext cx="1515600" cy="7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Report available in Secure Folder</a:t>
            </a:r>
            <a:endParaRPr>
              <a:latin typeface="Calibri"/>
              <a:ea typeface="Calibri"/>
              <a:cs typeface="Calibri"/>
              <a:sym typeface="Calibri"/>
            </a:endParaRPr>
          </a:p>
        </p:txBody>
      </p:sp>
      <p:pic>
        <p:nvPicPr>
          <p:cNvPr id="556" name="Google Shape;556;p87"/>
          <p:cNvPicPr preferRelativeResize="0"/>
          <p:nvPr/>
        </p:nvPicPr>
        <p:blipFill>
          <a:blip r:embed="rId3">
            <a:alphaModFix/>
          </a:blip>
          <a:stretch>
            <a:fillRect/>
          </a:stretch>
        </p:blipFill>
        <p:spPr>
          <a:xfrm>
            <a:off x="2500760" y="3829864"/>
            <a:ext cx="3921889" cy="994200"/>
          </a:xfrm>
          <a:prstGeom prst="rect">
            <a:avLst/>
          </a:prstGeom>
          <a:noFill/>
          <a:ln>
            <a:noFill/>
          </a:ln>
        </p:spPr>
      </p:pic>
      <p:cxnSp>
        <p:nvCxnSpPr>
          <p:cNvPr id="557" name="Google Shape;557;p87"/>
          <p:cNvCxnSpPr>
            <a:stCxn id="555" idx="3"/>
          </p:cNvCxnSpPr>
          <p:nvPr/>
        </p:nvCxnSpPr>
        <p:spPr>
          <a:xfrm flipH="1" rot="10800000">
            <a:off x="2170300" y="4090775"/>
            <a:ext cx="435300" cy="4800"/>
          </a:xfrm>
          <a:prstGeom prst="straightConnector1">
            <a:avLst/>
          </a:prstGeom>
          <a:noFill/>
          <a:ln cap="flat" cmpd="sng" w="9525">
            <a:solidFill>
              <a:schemeClr val="dk2"/>
            </a:solidFill>
            <a:prstDash val="solid"/>
            <a:round/>
            <a:headEnd len="med" w="med" type="none"/>
            <a:tailEnd len="med" w="med" type="triangle"/>
          </a:ln>
        </p:spPr>
      </p:cxnSp>
      <p:cxnSp>
        <p:nvCxnSpPr>
          <p:cNvPr id="558" name="Google Shape;558;p87"/>
          <p:cNvCxnSpPr>
            <a:endCxn id="559" idx="1"/>
          </p:cNvCxnSpPr>
          <p:nvPr/>
        </p:nvCxnSpPr>
        <p:spPr>
          <a:xfrm flipH="1" rot="10800000">
            <a:off x="6393100" y="4326963"/>
            <a:ext cx="360000" cy="192600"/>
          </a:xfrm>
          <a:prstGeom prst="straightConnector1">
            <a:avLst/>
          </a:prstGeom>
          <a:noFill/>
          <a:ln cap="flat" cmpd="sng" w="9525">
            <a:solidFill>
              <a:schemeClr val="dk2"/>
            </a:solidFill>
            <a:prstDash val="solid"/>
            <a:round/>
            <a:headEnd len="med" w="med" type="none"/>
            <a:tailEnd len="med" w="med" type="triangle"/>
          </a:ln>
        </p:spPr>
      </p:cxnSp>
      <p:pic>
        <p:nvPicPr>
          <p:cNvPr id="560" name="Google Shape;560;p87"/>
          <p:cNvPicPr preferRelativeResize="0"/>
          <p:nvPr/>
        </p:nvPicPr>
        <p:blipFill>
          <a:blip r:embed="rId4">
            <a:alphaModFix/>
          </a:blip>
          <a:stretch>
            <a:fillRect/>
          </a:stretch>
        </p:blipFill>
        <p:spPr>
          <a:xfrm>
            <a:off x="1346425" y="855250"/>
            <a:ext cx="5540650" cy="2812750"/>
          </a:xfrm>
          <a:prstGeom prst="rect">
            <a:avLst/>
          </a:prstGeom>
          <a:noFill/>
          <a:ln>
            <a:noFill/>
          </a:ln>
        </p:spPr>
      </p:pic>
      <p:sp>
        <p:nvSpPr>
          <p:cNvPr id="561" name="Google Shape;561;p87"/>
          <p:cNvSpPr txBox="1"/>
          <p:nvPr/>
        </p:nvSpPr>
        <p:spPr>
          <a:xfrm>
            <a:off x="6887000" y="4084875"/>
            <a:ext cx="2073000" cy="4842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Calibri"/>
                <a:ea typeface="Calibri"/>
                <a:cs typeface="Calibri"/>
                <a:sym typeface="Calibri"/>
              </a:rPr>
              <a:t>“2023 Preliminary Utah Aspire Plus {Your School}”</a:t>
            </a:r>
            <a:endParaRPr sz="110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88"/>
          <p:cNvSpPr txBox="1"/>
          <p:nvPr>
            <p:ph idx="4294967295" type="title"/>
          </p:nvPr>
        </p:nvSpPr>
        <p:spPr>
          <a:xfrm>
            <a:off x="110700" y="70425"/>
            <a:ext cx="8922600" cy="872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Summative Measure: Utah Aspire Plus Math Data</a:t>
            </a:r>
            <a:endParaRPr/>
          </a:p>
        </p:txBody>
      </p:sp>
      <p:pic>
        <p:nvPicPr>
          <p:cNvPr id="567" name="Google Shape;567;p88"/>
          <p:cNvPicPr preferRelativeResize="0"/>
          <p:nvPr/>
        </p:nvPicPr>
        <p:blipFill>
          <a:blip r:embed="rId3">
            <a:alphaModFix/>
          </a:blip>
          <a:stretch>
            <a:fillRect/>
          </a:stretch>
        </p:blipFill>
        <p:spPr>
          <a:xfrm>
            <a:off x="1526000" y="814325"/>
            <a:ext cx="5919425" cy="3431576"/>
          </a:xfrm>
          <a:prstGeom prst="rect">
            <a:avLst/>
          </a:prstGeom>
          <a:noFill/>
          <a:ln>
            <a:noFill/>
          </a:ln>
        </p:spPr>
      </p:pic>
      <p:sp>
        <p:nvSpPr>
          <p:cNvPr id="568" name="Google Shape;568;p88"/>
          <p:cNvSpPr txBox="1"/>
          <p:nvPr/>
        </p:nvSpPr>
        <p:spPr>
          <a:xfrm>
            <a:off x="3874575" y="4584900"/>
            <a:ext cx="4862700" cy="4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Calibri"/>
                <a:ea typeface="Calibri"/>
                <a:cs typeface="Calibri"/>
                <a:sym typeface="Calibri"/>
                <a:hlinkClick r:id="rId4"/>
              </a:rPr>
              <a:t>Additional Slides to walk through Utah Aspire Plus Results</a:t>
            </a:r>
            <a:endParaRPr>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89"/>
          <p:cNvSpPr txBox="1"/>
          <p:nvPr>
            <p:ph idx="4294967295" type="title"/>
          </p:nvPr>
        </p:nvSpPr>
        <p:spPr>
          <a:xfrm>
            <a:off x="110700" y="70425"/>
            <a:ext cx="8922600" cy="8724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Summative Measure: Utah Aspire Plus Teacher Data</a:t>
            </a:r>
            <a:endParaRPr/>
          </a:p>
        </p:txBody>
      </p:sp>
      <p:pic>
        <p:nvPicPr>
          <p:cNvPr id="574" name="Google Shape;574;p89"/>
          <p:cNvPicPr preferRelativeResize="0"/>
          <p:nvPr/>
        </p:nvPicPr>
        <p:blipFill>
          <a:blip r:embed="rId3">
            <a:alphaModFix/>
          </a:blip>
          <a:stretch>
            <a:fillRect/>
          </a:stretch>
        </p:blipFill>
        <p:spPr>
          <a:xfrm>
            <a:off x="1189977" y="889875"/>
            <a:ext cx="6549448" cy="33637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90"/>
          <p:cNvSpPr txBox="1"/>
          <p:nvPr/>
        </p:nvSpPr>
        <p:spPr>
          <a:xfrm>
            <a:off x="137325" y="164050"/>
            <a:ext cx="7132200" cy="84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latin typeface="Calibri"/>
                <a:ea typeface="Calibri"/>
                <a:cs typeface="Calibri"/>
                <a:sym typeface="Calibri"/>
              </a:rPr>
              <a:t>PowerBi Report on Utah Aspire Plus and ACT outcomes</a:t>
            </a:r>
            <a:endParaRPr b="1" sz="2200">
              <a:latin typeface="Calibri"/>
              <a:ea typeface="Calibri"/>
              <a:cs typeface="Calibri"/>
              <a:sym typeface="Calibri"/>
            </a:endParaRPr>
          </a:p>
        </p:txBody>
      </p:sp>
      <p:pic>
        <p:nvPicPr>
          <p:cNvPr id="580" name="Google Shape;580;p90"/>
          <p:cNvPicPr preferRelativeResize="0"/>
          <p:nvPr/>
        </p:nvPicPr>
        <p:blipFill>
          <a:blip r:embed="rId3">
            <a:alphaModFix/>
          </a:blip>
          <a:stretch>
            <a:fillRect/>
          </a:stretch>
        </p:blipFill>
        <p:spPr>
          <a:xfrm>
            <a:off x="137325" y="1157750"/>
            <a:ext cx="5201650" cy="3164326"/>
          </a:xfrm>
          <a:prstGeom prst="rect">
            <a:avLst/>
          </a:prstGeom>
          <a:noFill/>
          <a:ln>
            <a:noFill/>
          </a:ln>
        </p:spPr>
      </p:pic>
      <p:pic>
        <p:nvPicPr>
          <p:cNvPr id="581" name="Google Shape;581;p90"/>
          <p:cNvPicPr preferRelativeResize="0"/>
          <p:nvPr/>
        </p:nvPicPr>
        <p:blipFill>
          <a:blip r:embed="rId4">
            <a:alphaModFix/>
          </a:blip>
          <a:stretch>
            <a:fillRect/>
          </a:stretch>
        </p:blipFill>
        <p:spPr>
          <a:xfrm>
            <a:off x="5519475" y="751901"/>
            <a:ext cx="3323725" cy="1819850"/>
          </a:xfrm>
          <a:prstGeom prst="rect">
            <a:avLst/>
          </a:prstGeom>
          <a:noFill/>
          <a:ln cap="flat" cmpd="sng" w="19050">
            <a:solidFill>
              <a:schemeClr val="accent4"/>
            </a:solidFill>
            <a:prstDash val="solid"/>
            <a:round/>
            <a:headEnd len="sm" w="sm" type="none"/>
            <a:tailEnd len="sm" w="sm" type="none"/>
          </a:ln>
        </p:spPr>
      </p:pic>
      <p:pic>
        <p:nvPicPr>
          <p:cNvPr id="582" name="Google Shape;582;p90"/>
          <p:cNvPicPr preferRelativeResize="0"/>
          <p:nvPr/>
        </p:nvPicPr>
        <p:blipFill>
          <a:blip r:embed="rId5">
            <a:alphaModFix/>
          </a:blip>
          <a:stretch>
            <a:fillRect/>
          </a:stretch>
        </p:blipFill>
        <p:spPr>
          <a:xfrm>
            <a:off x="5245706" y="2649374"/>
            <a:ext cx="3745895" cy="2263425"/>
          </a:xfrm>
          <a:prstGeom prst="rect">
            <a:avLst/>
          </a:prstGeom>
          <a:noFill/>
          <a:ln cap="flat" cmpd="sng" w="19050">
            <a:solidFill>
              <a:srgbClr val="038BB4"/>
            </a:solidFill>
            <a:prstDash val="solid"/>
            <a:round/>
            <a:headEnd len="sm" w="sm" type="none"/>
            <a:tailEnd len="sm" w="sm" type="none"/>
          </a:ln>
        </p:spPr>
      </p:pic>
      <p:sp>
        <p:nvSpPr>
          <p:cNvPr id="583" name="Google Shape;583;p90"/>
          <p:cNvSpPr txBox="1"/>
          <p:nvPr/>
        </p:nvSpPr>
        <p:spPr>
          <a:xfrm>
            <a:off x="3037975" y="4319325"/>
            <a:ext cx="1714500" cy="4512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Drill into subgroups</a:t>
            </a:r>
            <a:endParaRPr>
              <a:latin typeface="Calibri"/>
              <a:ea typeface="Calibri"/>
              <a:cs typeface="Calibri"/>
              <a:sym typeface="Calibri"/>
            </a:endParaRPr>
          </a:p>
        </p:txBody>
      </p:sp>
      <p:cxnSp>
        <p:nvCxnSpPr>
          <p:cNvPr id="584" name="Google Shape;584;p90"/>
          <p:cNvCxnSpPr>
            <a:stCxn id="583" idx="3"/>
          </p:cNvCxnSpPr>
          <p:nvPr/>
        </p:nvCxnSpPr>
        <p:spPr>
          <a:xfrm flipH="1" rot="10800000">
            <a:off x="4752475" y="4169025"/>
            <a:ext cx="586500" cy="375900"/>
          </a:xfrm>
          <a:prstGeom prst="straightConnector1">
            <a:avLst/>
          </a:prstGeom>
          <a:noFill/>
          <a:ln cap="flat" cmpd="sng" w="9525">
            <a:solidFill>
              <a:schemeClr val="dk2"/>
            </a:solidFill>
            <a:prstDash val="solid"/>
            <a:round/>
            <a:headEnd len="med" w="med" type="none"/>
            <a:tailEnd len="med" w="med" type="triangle"/>
          </a:ln>
        </p:spPr>
      </p:cxnSp>
      <p:sp>
        <p:nvSpPr>
          <p:cNvPr id="585" name="Google Shape;585;p90"/>
          <p:cNvSpPr txBox="1"/>
          <p:nvPr/>
        </p:nvSpPr>
        <p:spPr>
          <a:xfrm>
            <a:off x="7487700" y="298375"/>
            <a:ext cx="1503900" cy="375900"/>
          </a:xfrm>
          <a:prstGeom prst="rect">
            <a:avLst/>
          </a:prstGeom>
          <a:solidFill>
            <a:srgbClr val="FFE5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ACT distribution</a:t>
            </a:r>
            <a:endParaRPr>
              <a:latin typeface="Calibri"/>
              <a:ea typeface="Calibri"/>
              <a:cs typeface="Calibri"/>
              <a:sym typeface="Calibri"/>
            </a:endParaRPr>
          </a:p>
        </p:txBody>
      </p:sp>
      <p:cxnSp>
        <p:nvCxnSpPr>
          <p:cNvPr id="586" name="Google Shape;586;p90"/>
          <p:cNvCxnSpPr>
            <a:stCxn id="585" idx="1"/>
            <a:endCxn id="581" idx="0"/>
          </p:cNvCxnSpPr>
          <p:nvPr/>
        </p:nvCxnSpPr>
        <p:spPr>
          <a:xfrm flipH="1">
            <a:off x="7181400" y="486325"/>
            <a:ext cx="306300" cy="265500"/>
          </a:xfrm>
          <a:prstGeom prst="straightConnector1">
            <a:avLst/>
          </a:prstGeom>
          <a:noFill/>
          <a:ln cap="flat" cmpd="sng" w="9525">
            <a:solidFill>
              <a:schemeClr val="dk2"/>
            </a:solidFill>
            <a:prstDash val="solid"/>
            <a:round/>
            <a:headEnd len="med" w="med" type="none"/>
            <a:tailEnd len="med" w="med" type="triangle"/>
          </a:ln>
        </p:spPr>
      </p:cxnSp>
      <p:sp>
        <p:nvSpPr>
          <p:cNvPr id="587" name="Google Shape;587;p90"/>
          <p:cNvSpPr txBox="1"/>
          <p:nvPr/>
        </p:nvSpPr>
        <p:spPr>
          <a:xfrm>
            <a:off x="1913125" y="4382250"/>
            <a:ext cx="854100" cy="671100"/>
          </a:xfrm>
          <a:prstGeom prst="rect">
            <a:avLst/>
          </a:prstGeom>
          <a:solidFill>
            <a:schemeClr val="accent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Calibri"/>
                <a:ea typeface="Calibri"/>
                <a:cs typeface="Calibri"/>
                <a:sym typeface="Calibri"/>
              </a:rPr>
              <a:t>Link to Report</a:t>
            </a:r>
            <a:endParaRPr sz="17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9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Focus Reports </a:t>
            </a:r>
            <a:endParaRPr/>
          </a:p>
        </p:txBody>
      </p:sp>
      <p:sp>
        <p:nvSpPr>
          <p:cNvPr id="593" name="Google Shape;593;p91"/>
          <p:cNvSpPr txBox="1"/>
          <p:nvPr/>
        </p:nvSpPr>
        <p:spPr>
          <a:xfrm>
            <a:off x="842725" y="1785525"/>
            <a:ext cx="6470700" cy="17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594" name="Google Shape;594;p91"/>
          <p:cNvSpPr txBox="1"/>
          <p:nvPr/>
        </p:nvSpPr>
        <p:spPr>
          <a:xfrm>
            <a:off x="541425" y="1418100"/>
            <a:ext cx="1686600" cy="23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What types of reports would be most useful for using data?</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What data do you need?</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What data do your teachers need?</a:t>
            </a:r>
            <a:endParaRPr>
              <a:latin typeface="Calibri"/>
              <a:ea typeface="Calibri"/>
              <a:cs typeface="Calibri"/>
              <a:sym typeface="Calibri"/>
            </a:endParaRPr>
          </a:p>
        </p:txBody>
      </p:sp>
      <p:pic>
        <p:nvPicPr>
          <p:cNvPr id="595" name="Google Shape;595;p91"/>
          <p:cNvPicPr preferRelativeResize="0"/>
          <p:nvPr/>
        </p:nvPicPr>
        <p:blipFill>
          <a:blip r:embed="rId3">
            <a:alphaModFix/>
          </a:blip>
          <a:stretch>
            <a:fillRect/>
          </a:stretch>
        </p:blipFill>
        <p:spPr>
          <a:xfrm>
            <a:off x="2841750" y="1366050"/>
            <a:ext cx="6090526" cy="3444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9" name="Shape 599"/>
        <p:cNvGrpSpPr/>
        <p:nvPr/>
      </p:nvGrpSpPr>
      <p:grpSpPr>
        <a:xfrm>
          <a:off x="0" y="0"/>
          <a:ext cx="0" cy="0"/>
          <a:chOff x="0" y="0"/>
          <a:chExt cx="0" cy="0"/>
        </a:xfrm>
      </p:grpSpPr>
      <p:sp>
        <p:nvSpPr>
          <p:cNvPr id="600" name="Google Shape;600;p92"/>
          <p:cNvSpPr txBox="1"/>
          <p:nvPr/>
        </p:nvSpPr>
        <p:spPr>
          <a:xfrm>
            <a:off x="198950" y="1146175"/>
            <a:ext cx="1657500" cy="19587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Use </a:t>
            </a:r>
            <a:r>
              <a:rPr b="1" lang="en" sz="1900" u="sng">
                <a:solidFill>
                  <a:schemeClr val="hlink"/>
                </a:solidFill>
                <a:latin typeface="Calibri"/>
                <a:ea typeface="Calibri"/>
                <a:cs typeface="Calibri"/>
                <a:sym typeface="Calibri"/>
                <a:hlinkClick r:id="rId3"/>
              </a:rPr>
              <a:t>Panorama</a:t>
            </a:r>
            <a:r>
              <a:rPr b="1" lang="en" sz="1900">
                <a:latin typeface="Calibri"/>
                <a:ea typeface="Calibri"/>
                <a:cs typeface="Calibri"/>
                <a:sym typeface="Calibri"/>
              </a:rPr>
              <a:t> </a:t>
            </a:r>
            <a:r>
              <a:rPr lang="en">
                <a:latin typeface="Calibri"/>
                <a:ea typeface="Calibri"/>
                <a:cs typeface="Calibri"/>
                <a:sym typeface="Calibri"/>
              </a:rPr>
              <a:t>to put it all together for a combined look at multiple math measures:</a:t>
            </a:r>
            <a:endParaRPr>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Coursework = Grades</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Utah Aspire Plus</a:t>
            </a:r>
            <a:endParaRPr b="1" sz="1300">
              <a:latin typeface="Calibri"/>
              <a:ea typeface="Calibri"/>
              <a:cs typeface="Calibri"/>
              <a:sym typeface="Calibri"/>
            </a:endParaRPr>
          </a:p>
          <a:p>
            <a:pPr indent="0" lvl="0" marL="0" rtl="0" algn="l">
              <a:spcBef>
                <a:spcPts val="0"/>
              </a:spcBef>
              <a:spcAft>
                <a:spcPts val="0"/>
              </a:spcAft>
              <a:buNone/>
            </a:pPr>
            <a:r>
              <a:t/>
            </a:r>
            <a:endParaRPr b="1" sz="1300">
              <a:latin typeface="Calibri"/>
              <a:ea typeface="Calibri"/>
              <a:cs typeface="Calibri"/>
              <a:sym typeface="Calibri"/>
            </a:endParaRPr>
          </a:p>
          <a:p>
            <a:pPr indent="0" lvl="0" marL="0" rtl="0" algn="l">
              <a:spcBef>
                <a:spcPts val="0"/>
              </a:spcBef>
              <a:spcAft>
                <a:spcPts val="0"/>
              </a:spcAft>
              <a:buNone/>
            </a:pPr>
            <a:r>
              <a:t/>
            </a:r>
            <a:endParaRPr b="1" sz="1300">
              <a:latin typeface="Calibri"/>
              <a:ea typeface="Calibri"/>
              <a:cs typeface="Calibri"/>
              <a:sym typeface="Calibri"/>
            </a:endParaRPr>
          </a:p>
          <a:p>
            <a:pPr indent="0" lvl="0" marL="0" rtl="0" algn="l">
              <a:spcBef>
                <a:spcPts val="0"/>
              </a:spcBef>
              <a:spcAft>
                <a:spcPts val="0"/>
              </a:spcAft>
              <a:buNone/>
            </a:pPr>
            <a:r>
              <a:t/>
            </a:r>
            <a:endParaRPr sz="13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601" name="Google Shape;601;p92"/>
          <p:cNvSpPr txBox="1"/>
          <p:nvPr>
            <p:ph idx="4294967295" type="title"/>
          </p:nvPr>
        </p:nvSpPr>
        <p:spPr>
          <a:xfrm>
            <a:off x="156200" y="74950"/>
            <a:ext cx="88899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600">
                <a:latin typeface="Montserrat"/>
                <a:ea typeface="Montserrat"/>
                <a:cs typeface="Montserrat"/>
                <a:sym typeface="Montserrat"/>
              </a:rPr>
              <a:t>Looking at Multiple Measures: Utah Aspire Plus and PBL grades from 2023</a:t>
            </a:r>
            <a:endParaRPr sz="2600">
              <a:latin typeface="Montserrat"/>
              <a:ea typeface="Montserrat"/>
              <a:cs typeface="Montserrat"/>
              <a:sym typeface="Montserrat"/>
            </a:endParaRPr>
          </a:p>
        </p:txBody>
      </p:sp>
      <p:pic>
        <p:nvPicPr>
          <p:cNvPr id="602" name="Google Shape;602;p92"/>
          <p:cNvPicPr preferRelativeResize="0"/>
          <p:nvPr/>
        </p:nvPicPr>
        <p:blipFill>
          <a:blip r:embed="rId4">
            <a:alphaModFix/>
          </a:blip>
          <a:stretch>
            <a:fillRect/>
          </a:stretch>
        </p:blipFill>
        <p:spPr>
          <a:xfrm>
            <a:off x="2342025" y="971650"/>
            <a:ext cx="6046613" cy="37695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66"/>
          <p:cNvPicPr preferRelativeResize="0"/>
          <p:nvPr/>
        </p:nvPicPr>
        <p:blipFill>
          <a:blip r:embed="rId3">
            <a:alphaModFix/>
          </a:blip>
          <a:stretch>
            <a:fillRect/>
          </a:stretch>
        </p:blipFill>
        <p:spPr>
          <a:xfrm>
            <a:off x="206802" y="64550"/>
            <a:ext cx="8730396" cy="4838699"/>
          </a:xfrm>
          <a:prstGeom prst="rect">
            <a:avLst/>
          </a:prstGeom>
          <a:noFill/>
          <a:ln>
            <a:noFill/>
          </a:ln>
        </p:spPr>
      </p:pic>
      <p:sp>
        <p:nvSpPr>
          <p:cNvPr id="358" name="Google Shape;358;p66"/>
          <p:cNvSpPr/>
          <p:nvPr/>
        </p:nvSpPr>
        <p:spPr>
          <a:xfrm>
            <a:off x="6243800" y="1149900"/>
            <a:ext cx="2525100" cy="8067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66"/>
          <p:cNvSpPr/>
          <p:nvPr/>
        </p:nvSpPr>
        <p:spPr>
          <a:xfrm>
            <a:off x="397725" y="1149900"/>
            <a:ext cx="2525100" cy="8067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6" name="Shape 606"/>
        <p:cNvGrpSpPr/>
        <p:nvPr/>
      </p:nvGrpSpPr>
      <p:grpSpPr>
        <a:xfrm>
          <a:off x="0" y="0"/>
          <a:ext cx="0" cy="0"/>
          <a:chOff x="0" y="0"/>
          <a:chExt cx="0" cy="0"/>
        </a:xfrm>
      </p:grpSpPr>
      <p:sp>
        <p:nvSpPr>
          <p:cNvPr id="607" name="Google Shape;607;p93"/>
          <p:cNvSpPr txBox="1"/>
          <p:nvPr/>
        </p:nvSpPr>
        <p:spPr>
          <a:xfrm>
            <a:off x="6059750" y="830075"/>
            <a:ext cx="2941200" cy="21291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Digging deeper into Panorama:</a:t>
            </a:r>
            <a:endParaRPr b="1">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Select a grade level from 2022-23.</a:t>
            </a:r>
            <a:endParaRPr b="1">
              <a:latin typeface="Calibri"/>
              <a:ea typeface="Calibri"/>
              <a:cs typeface="Calibri"/>
              <a:sym typeface="Calibri"/>
            </a:endParaRPr>
          </a:p>
          <a:p>
            <a:pPr indent="0" lvl="0" marL="0" rtl="0" algn="l">
              <a:spcBef>
                <a:spcPts val="0"/>
              </a:spcBef>
              <a:spcAft>
                <a:spcPts val="0"/>
              </a:spcAft>
              <a:buNone/>
            </a:pPr>
            <a:r>
              <a:t/>
            </a:r>
            <a:endParaRPr i="1" sz="13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300">
                <a:solidFill>
                  <a:schemeClr val="dk1"/>
                </a:solidFill>
                <a:latin typeface="Calibri"/>
                <a:ea typeface="Calibri"/>
                <a:cs typeface="Calibri"/>
                <a:sym typeface="Calibri"/>
              </a:rPr>
              <a:t>Select individual grade levels </a:t>
            </a:r>
            <a:endParaRPr sz="13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lang="en" sz="1300">
                <a:solidFill>
                  <a:schemeClr val="dk1"/>
                </a:solidFill>
                <a:latin typeface="Calibri"/>
                <a:ea typeface="Calibri"/>
                <a:cs typeface="Calibri"/>
                <a:sym typeface="Calibri"/>
              </a:rPr>
              <a:t>Student view below allows for a quick overall view too</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lang="en" sz="1300">
                <a:solidFill>
                  <a:schemeClr val="dk1"/>
                </a:solidFill>
                <a:latin typeface="Calibri"/>
                <a:ea typeface="Calibri"/>
                <a:cs typeface="Calibri"/>
                <a:sym typeface="Calibri"/>
              </a:rPr>
              <a:t>Or select a student for a visual look at attendance and grades</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p:txBody>
      </p:sp>
      <p:sp>
        <p:nvSpPr>
          <p:cNvPr id="608" name="Google Shape;608;p93"/>
          <p:cNvSpPr txBox="1"/>
          <p:nvPr>
            <p:ph idx="4294967295" type="title"/>
          </p:nvPr>
        </p:nvSpPr>
        <p:spPr>
          <a:xfrm>
            <a:off x="127050" y="83650"/>
            <a:ext cx="8889900" cy="8025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600">
                <a:latin typeface="Montserrat"/>
                <a:ea typeface="Montserrat"/>
                <a:cs typeface="Montserrat"/>
                <a:sym typeface="Montserrat"/>
              </a:rPr>
              <a:t>Looking at Multiple Measures: Utah Aspire Plus, PBL grades, Attendance</a:t>
            </a:r>
            <a:endParaRPr sz="3200">
              <a:latin typeface="Montserrat"/>
              <a:ea typeface="Montserrat"/>
              <a:cs typeface="Montserrat"/>
              <a:sym typeface="Montserrat"/>
            </a:endParaRPr>
          </a:p>
        </p:txBody>
      </p:sp>
      <p:sp>
        <p:nvSpPr>
          <p:cNvPr id="609" name="Google Shape;609;p93"/>
          <p:cNvSpPr txBox="1"/>
          <p:nvPr/>
        </p:nvSpPr>
        <p:spPr>
          <a:xfrm>
            <a:off x="1798475" y="434425"/>
            <a:ext cx="500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610" name="Google Shape;610;p93"/>
          <p:cNvPicPr preferRelativeResize="0"/>
          <p:nvPr/>
        </p:nvPicPr>
        <p:blipFill>
          <a:blip r:embed="rId3">
            <a:alphaModFix/>
          </a:blip>
          <a:stretch>
            <a:fillRect/>
          </a:stretch>
        </p:blipFill>
        <p:spPr>
          <a:xfrm>
            <a:off x="127050" y="1088300"/>
            <a:ext cx="5658894" cy="3952550"/>
          </a:xfrm>
          <a:prstGeom prst="rect">
            <a:avLst/>
          </a:prstGeom>
          <a:noFill/>
          <a:ln>
            <a:noFill/>
          </a:ln>
        </p:spPr>
      </p:pic>
      <p:cxnSp>
        <p:nvCxnSpPr>
          <p:cNvPr id="611" name="Google Shape;611;p93"/>
          <p:cNvCxnSpPr/>
          <p:nvPr/>
        </p:nvCxnSpPr>
        <p:spPr>
          <a:xfrm flipH="1">
            <a:off x="5226875" y="2386425"/>
            <a:ext cx="770400" cy="2176200"/>
          </a:xfrm>
          <a:prstGeom prst="straightConnector1">
            <a:avLst/>
          </a:prstGeom>
          <a:noFill/>
          <a:ln cap="flat" cmpd="sng" w="9525">
            <a:solidFill>
              <a:schemeClr val="dk2"/>
            </a:solidFill>
            <a:prstDash val="solid"/>
            <a:round/>
            <a:headEnd len="med" w="med" type="none"/>
            <a:tailEnd len="med" w="med" type="triangle"/>
          </a:ln>
        </p:spPr>
      </p:cxnSp>
      <p:pic>
        <p:nvPicPr>
          <p:cNvPr id="612" name="Google Shape;612;p93"/>
          <p:cNvPicPr preferRelativeResize="0"/>
          <p:nvPr/>
        </p:nvPicPr>
        <p:blipFill>
          <a:blip r:embed="rId4">
            <a:alphaModFix/>
          </a:blip>
          <a:stretch>
            <a:fillRect/>
          </a:stretch>
        </p:blipFill>
        <p:spPr>
          <a:xfrm>
            <a:off x="6951400" y="3067425"/>
            <a:ext cx="1968011" cy="1973425"/>
          </a:xfrm>
          <a:prstGeom prst="rect">
            <a:avLst/>
          </a:prstGeom>
          <a:noFill/>
          <a:ln>
            <a:noFill/>
          </a:ln>
        </p:spPr>
      </p:pic>
      <p:cxnSp>
        <p:nvCxnSpPr>
          <p:cNvPr id="613" name="Google Shape;613;p93"/>
          <p:cNvCxnSpPr/>
          <p:nvPr/>
        </p:nvCxnSpPr>
        <p:spPr>
          <a:xfrm>
            <a:off x="7841650" y="2875050"/>
            <a:ext cx="187500" cy="2403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7" name="Shape 617"/>
        <p:cNvGrpSpPr/>
        <p:nvPr/>
      </p:nvGrpSpPr>
      <p:grpSpPr>
        <a:xfrm>
          <a:off x="0" y="0"/>
          <a:ext cx="0" cy="0"/>
          <a:chOff x="0" y="0"/>
          <a:chExt cx="0" cy="0"/>
        </a:xfrm>
      </p:grpSpPr>
      <p:sp>
        <p:nvSpPr>
          <p:cNvPr id="618" name="Google Shape;618;p9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PLC Protocols</a:t>
            </a:r>
            <a:endParaRPr/>
          </a:p>
        </p:txBody>
      </p:sp>
      <p:pic>
        <p:nvPicPr>
          <p:cNvPr id="619" name="Google Shape;619;p94"/>
          <p:cNvPicPr preferRelativeResize="0"/>
          <p:nvPr/>
        </p:nvPicPr>
        <p:blipFill>
          <a:blip r:embed="rId3">
            <a:alphaModFix/>
          </a:blip>
          <a:stretch>
            <a:fillRect/>
          </a:stretch>
        </p:blipFill>
        <p:spPr>
          <a:xfrm>
            <a:off x="3918131" y="62788"/>
            <a:ext cx="4914169" cy="5017926"/>
          </a:xfrm>
          <a:prstGeom prst="rect">
            <a:avLst/>
          </a:prstGeom>
          <a:noFill/>
          <a:ln>
            <a:noFill/>
          </a:ln>
        </p:spPr>
      </p:pic>
      <p:sp>
        <p:nvSpPr>
          <p:cNvPr id="620" name="Google Shape;620;p94"/>
          <p:cNvSpPr txBox="1"/>
          <p:nvPr/>
        </p:nvSpPr>
        <p:spPr>
          <a:xfrm>
            <a:off x="551725" y="1618050"/>
            <a:ext cx="2448900" cy="1647000"/>
          </a:xfrm>
          <a:prstGeom prst="rect">
            <a:avLst/>
          </a:prstGeom>
          <a:solidFill>
            <a:srgbClr val="FFE59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Source Sans Pro"/>
                <a:ea typeface="Source Sans Pro"/>
                <a:cs typeface="Source Sans Pro"/>
                <a:sym typeface="Source Sans Pro"/>
              </a:rPr>
              <a:t>Review your data and plan time to meet as a PLC to discuss these guiding questions as a possible protocol</a:t>
            </a:r>
            <a:endParaRPr sz="1900">
              <a:latin typeface="Source Sans Pro"/>
              <a:ea typeface="Source Sans Pro"/>
              <a:cs typeface="Source Sans Pro"/>
              <a:sym typeface="Source Sans Pr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p95"/>
          <p:cNvPicPr preferRelativeResize="0"/>
          <p:nvPr/>
        </p:nvPicPr>
        <p:blipFill>
          <a:blip r:embed="rId3">
            <a:alphaModFix/>
          </a:blip>
          <a:stretch>
            <a:fillRect/>
          </a:stretch>
        </p:blipFill>
        <p:spPr>
          <a:xfrm>
            <a:off x="882238" y="138075"/>
            <a:ext cx="7379528" cy="4453651"/>
          </a:xfrm>
          <a:prstGeom prst="rect">
            <a:avLst/>
          </a:prstGeom>
          <a:noFill/>
          <a:ln>
            <a:noFill/>
          </a:ln>
        </p:spPr>
      </p:pic>
      <p:sp>
        <p:nvSpPr>
          <p:cNvPr id="626" name="Google Shape;626;p95"/>
          <p:cNvSpPr txBox="1"/>
          <p:nvPr/>
        </p:nvSpPr>
        <p:spPr>
          <a:xfrm>
            <a:off x="7111150" y="4332800"/>
            <a:ext cx="2032800" cy="448800"/>
          </a:xfrm>
          <a:prstGeom prst="rect">
            <a:avLst/>
          </a:prstGeom>
          <a:solidFill>
            <a:srgbClr val="7FD0D8"/>
          </a:solidFill>
          <a:ln cap="flat" cmpd="sng" w="9525">
            <a:solidFill>
              <a:srgbClr val="7FD0D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Utah Aspire Plus</a:t>
            </a:r>
            <a:r>
              <a:rPr b="1" lang="en">
                <a:latin typeface="Calibri"/>
                <a:ea typeface="Calibri"/>
                <a:cs typeface="Calibri"/>
                <a:sym typeface="Calibri"/>
              </a:rPr>
              <a:t> Math</a:t>
            </a:r>
            <a:endParaRPr b="1">
              <a:latin typeface="Calibri"/>
              <a:ea typeface="Calibri"/>
              <a:cs typeface="Calibri"/>
              <a:sym typeface="Calibri"/>
            </a:endParaRPr>
          </a:p>
        </p:txBody>
      </p:sp>
      <p:sp>
        <p:nvSpPr>
          <p:cNvPr id="627" name="Google Shape;627;p95"/>
          <p:cNvSpPr txBox="1"/>
          <p:nvPr/>
        </p:nvSpPr>
        <p:spPr>
          <a:xfrm>
            <a:off x="2272550" y="4250100"/>
            <a:ext cx="2556600" cy="811200"/>
          </a:xfrm>
          <a:prstGeom prst="rect">
            <a:avLst/>
          </a:prstGeom>
          <a:solidFill>
            <a:srgbClr val="038BB4"/>
          </a:solid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HS </a:t>
            </a:r>
            <a:r>
              <a:rPr b="1" lang="en">
                <a:latin typeface="Calibri"/>
                <a:ea typeface="Calibri"/>
                <a:cs typeface="Calibri"/>
                <a:sym typeface="Calibri"/>
              </a:rPr>
              <a:t> Benchmarks</a:t>
            </a:r>
            <a:endParaRPr b="1">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School City Proficiency Checks</a:t>
            </a:r>
            <a:endParaRPr b="1">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Derivita Assessments</a:t>
            </a:r>
            <a:endParaRPr b="1">
              <a:latin typeface="Calibri"/>
              <a:ea typeface="Calibri"/>
              <a:cs typeface="Calibri"/>
              <a:sym typeface="Calibri"/>
            </a:endParaRPr>
          </a:p>
        </p:txBody>
      </p:sp>
      <p:sp>
        <p:nvSpPr>
          <p:cNvPr id="628" name="Google Shape;628;p95"/>
          <p:cNvSpPr txBox="1"/>
          <p:nvPr/>
        </p:nvSpPr>
        <p:spPr>
          <a:xfrm>
            <a:off x="7204150" y="3610850"/>
            <a:ext cx="1846800" cy="431400"/>
          </a:xfrm>
          <a:prstGeom prst="rect">
            <a:avLst/>
          </a:prstGeom>
          <a:solidFill>
            <a:srgbClr val="01395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Teacher Observations</a:t>
            </a:r>
            <a:endParaRPr>
              <a:solidFill>
                <a:srgbClr val="FFFFFF"/>
              </a:solidFill>
              <a:latin typeface="Calibri"/>
              <a:ea typeface="Calibri"/>
              <a:cs typeface="Calibri"/>
              <a:sym typeface="Calibri"/>
            </a:endParaRPr>
          </a:p>
        </p:txBody>
      </p:sp>
      <p:sp>
        <p:nvSpPr>
          <p:cNvPr id="629" name="Google Shape;629;p95"/>
          <p:cNvSpPr/>
          <p:nvPr/>
        </p:nvSpPr>
        <p:spPr>
          <a:xfrm>
            <a:off x="3555575" y="1349725"/>
            <a:ext cx="500700" cy="811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95"/>
          <p:cNvSpPr/>
          <p:nvPr/>
        </p:nvSpPr>
        <p:spPr>
          <a:xfrm>
            <a:off x="4657275" y="1349725"/>
            <a:ext cx="500700" cy="811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95"/>
          <p:cNvSpPr/>
          <p:nvPr/>
        </p:nvSpPr>
        <p:spPr>
          <a:xfrm>
            <a:off x="5758975" y="1349725"/>
            <a:ext cx="500700" cy="811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2" name="Google Shape;632;p95"/>
          <p:cNvCxnSpPr/>
          <p:nvPr/>
        </p:nvCxnSpPr>
        <p:spPr>
          <a:xfrm>
            <a:off x="6593350" y="2040150"/>
            <a:ext cx="448800" cy="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id="637" name="Google Shape;637;p96"/>
          <p:cNvPicPr preferRelativeResize="0"/>
          <p:nvPr/>
        </p:nvPicPr>
        <p:blipFill>
          <a:blip r:embed="rId3">
            <a:alphaModFix/>
          </a:blip>
          <a:stretch>
            <a:fillRect/>
          </a:stretch>
        </p:blipFill>
        <p:spPr>
          <a:xfrm>
            <a:off x="655400" y="1661400"/>
            <a:ext cx="3519054" cy="2419350"/>
          </a:xfrm>
          <a:prstGeom prst="rect">
            <a:avLst/>
          </a:prstGeom>
          <a:noFill/>
          <a:ln>
            <a:noFill/>
          </a:ln>
        </p:spPr>
      </p:pic>
      <p:sp>
        <p:nvSpPr>
          <p:cNvPr id="638" name="Google Shape;638;p96"/>
          <p:cNvSpPr txBox="1"/>
          <p:nvPr/>
        </p:nvSpPr>
        <p:spPr>
          <a:xfrm>
            <a:off x="655400" y="294900"/>
            <a:ext cx="3310500" cy="136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900">
                <a:latin typeface="Montserrat"/>
                <a:ea typeface="Montserrat"/>
                <a:cs typeface="Montserrat"/>
                <a:sym typeface="Montserrat"/>
              </a:rPr>
              <a:t>We have the data, now what?</a:t>
            </a:r>
            <a:endParaRPr sz="2900">
              <a:latin typeface="Montserrat"/>
              <a:ea typeface="Montserrat"/>
              <a:cs typeface="Montserrat"/>
              <a:sym typeface="Montserrat"/>
            </a:endParaRPr>
          </a:p>
        </p:txBody>
      </p:sp>
      <p:sp>
        <p:nvSpPr>
          <p:cNvPr id="639" name="Google Shape;639;p96"/>
          <p:cNvSpPr txBox="1"/>
          <p:nvPr/>
        </p:nvSpPr>
        <p:spPr>
          <a:xfrm>
            <a:off x="4510700" y="526800"/>
            <a:ext cx="4262400" cy="47703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b="1" lang="en" sz="1600">
                <a:solidFill>
                  <a:srgbClr val="A64D79"/>
                </a:solidFill>
                <a:latin typeface="Montserrat"/>
                <a:ea typeface="Montserrat"/>
                <a:cs typeface="Montserrat"/>
                <a:sym typeface="Montserrat"/>
              </a:rPr>
              <a:t>Data is prepared in advance of the meeting</a:t>
            </a:r>
            <a:r>
              <a:rPr lang="en" sz="1600">
                <a:solidFill>
                  <a:schemeClr val="dk1"/>
                </a:solidFill>
                <a:latin typeface="Montserrat"/>
                <a:ea typeface="Montserrat"/>
                <a:cs typeface="Montserrat"/>
                <a:sym typeface="Montserrat"/>
              </a:rPr>
              <a:t> to allow time to discuss instruction and necessary changes. </a:t>
            </a:r>
            <a:endParaRPr sz="1600">
              <a:solidFill>
                <a:schemeClr val="dk1"/>
              </a:solidFill>
              <a:latin typeface="Montserrat"/>
              <a:ea typeface="Montserrat"/>
              <a:cs typeface="Montserrat"/>
              <a:sym typeface="Montserrat"/>
            </a:endParaRPr>
          </a:p>
          <a:p>
            <a:pPr indent="-330200" lvl="1" marL="914400" rtl="0" algn="l">
              <a:spcBef>
                <a:spcPts val="0"/>
              </a:spcBef>
              <a:spcAft>
                <a:spcPts val="0"/>
              </a:spcAft>
              <a:buSzPts val="1600"/>
              <a:buChar char="○"/>
            </a:pPr>
            <a:r>
              <a:rPr lang="en" sz="1600">
                <a:solidFill>
                  <a:schemeClr val="dk1"/>
                </a:solidFill>
                <a:latin typeface="Montserrat"/>
                <a:ea typeface="Montserrat"/>
                <a:cs typeface="Montserrat"/>
                <a:sym typeface="Montserrat"/>
              </a:rPr>
              <a:t>Data is </a:t>
            </a:r>
            <a:r>
              <a:rPr b="1" lang="en" sz="1600">
                <a:solidFill>
                  <a:srgbClr val="38761D"/>
                </a:solidFill>
                <a:latin typeface="Montserrat"/>
                <a:ea typeface="Montserrat"/>
                <a:cs typeface="Montserrat"/>
                <a:sym typeface="Montserrat"/>
              </a:rPr>
              <a:t>disaggregated by groups</a:t>
            </a:r>
            <a:r>
              <a:rPr lang="en" sz="1600">
                <a:solidFill>
                  <a:schemeClr val="dk1"/>
                </a:solidFill>
                <a:latin typeface="Montserrat"/>
                <a:ea typeface="Montserrat"/>
                <a:cs typeface="Montserrat"/>
                <a:sym typeface="Montserrat"/>
              </a:rPr>
              <a:t> for differentiation or response to intervention</a:t>
            </a:r>
            <a:endParaRPr sz="1600">
              <a:solidFill>
                <a:schemeClr val="dk1"/>
              </a:solidFill>
              <a:latin typeface="Montserrat"/>
              <a:ea typeface="Montserrat"/>
              <a:cs typeface="Montserrat"/>
              <a:sym typeface="Montserrat"/>
            </a:endParaRPr>
          </a:p>
          <a:p>
            <a:pPr indent="-330200" lvl="1" marL="914400" rtl="0" algn="l">
              <a:spcBef>
                <a:spcPts val="0"/>
              </a:spcBef>
              <a:spcAft>
                <a:spcPts val="0"/>
              </a:spcAft>
              <a:buClr>
                <a:schemeClr val="dk1"/>
              </a:buClr>
              <a:buSzPts val="1600"/>
              <a:buChar char="○"/>
            </a:pPr>
            <a:r>
              <a:rPr b="1" lang="en" sz="1600">
                <a:solidFill>
                  <a:srgbClr val="9900FF"/>
                </a:solidFill>
                <a:latin typeface="Montserrat"/>
                <a:ea typeface="Montserrat"/>
                <a:cs typeface="Montserrat"/>
                <a:sym typeface="Montserrat"/>
              </a:rPr>
              <a:t>Other data includes student work </a:t>
            </a:r>
            <a:r>
              <a:rPr lang="en" sz="1600">
                <a:solidFill>
                  <a:schemeClr val="dk1"/>
                </a:solidFill>
                <a:latin typeface="Montserrat"/>
                <a:ea typeface="Montserrat"/>
                <a:cs typeface="Montserrat"/>
                <a:sym typeface="Montserrat"/>
              </a:rPr>
              <a:t>that provides valid and reliable evidence of learning (not just numbers)</a:t>
            </a:r>
            <a:endParaRPr sz="1600">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Char char="●"/>
            </a:pPr>
            <a:r>
              <a:rPr b="1" lang="en" sz="1600">
                <a:solidFill>
                  <a:srgbClr val="BF9000"/>
                </a:solidFill>
                <a:latin typeface="Montserrat"/>
                <a:ea typeface="Montserrat"/>
                <a:cs typeface="Montserrat"/>
                <a:sym typeface="Montserrat"/>
              </a:rPr>
              <a:t>Time</a:t>
            </a:r>
            <a:r>
              <a:rPr lang="en" sz="1600">
                <a:solidFill>
                  <a:schemeClr val="dk1"/>
                </a:solidFill>
                <a:latin typeface="Montserrat"/>
                <a:ea typeface="Montserrat"/>
                <a:cs typeface="Montserrat"/>
                <a:sym typeface="Montserrat"/>
              </a:rPr>
              <a:t> is allowed for analysis of data</a:t>
            </a:r>
            <a:endParaRPr sz="1600">
              <a:latin typeface="Montserrat"/>
              <a:ea typeface="Montserrat"/>
              <a:cs typeface="Montserrat"/>
              <a:sym typeface="Montserrat"/>
            </a:endParaRPr>
          </a:p>
          <a:p>
            <a:pPr indent="-330200" lvl="0" marL="457200" rtl="0" algn="l">
              <a:spcBef>
                <a:spcPts val="0"/>
              </a:spcBef>
              <a:spcAft>
                <a:spcPts val="0"/>
              </a:spcAft>
              <a:buSzPts val="1600"/>
              <a:buChar char="●"/>
            </a:pPr>
            <a:r>
              <a:rPr b="1" lang="en" sz="1600">
                <a:solidFill>
                  <a:srgbClr val="0000FF"/>
                </a:solidFill>
                <a:latin typeface="Montserrat"/>
                <a:ea typeface="Montserrat"/>
                <a:cs typeface="Montserrat"/>
                <a:sym typeface="Montserrat"/>
              </a:rPr>
              <a:t>Time Frame for Action</a:t>
            </a:r>
            <a:r>
              <a:rPr lang="en" sz="1600">
                <a:solidFill>
                  <a:schemeClr val="dk1"/>
                </a:solidFill>
                <a:latin typeface="Montserrat"/>
                <a:ea typeface="Montserrat"/>
                <a:cs typeface="Montserrat"/>
                <a:sym typeface="Montserrat"/>
              </a:rPr>
              <a:t> with relevant data based on student’s most current needs acted on in a few days</a:t>
            </a:r>
            <a:endParaRPr sz="1600">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id="644" name="Google Shape;644;p97"/>
          <p:cNvPicPr preferRelativeResize="0"/>
          <p:nvPr/>
        </p:nvPicPr>
        <p:blipFill>
          <a:blip r:embed="rId3">
            <a:alphaModFix/>
          </a:blip>
          <a:stretch>
            <a:fillRect/>
          </a:stretch>
        </p:blipFill>
        <p:spPr>
          <a:xfrm>
            <a:off x="205525" y="152400"/>
            <a:ext cx="4940006" cy="4838698"/>
          </a:xfrm>
          <a:prstGeom prst="rect">
            <a:avLst/>
          </a:prstGeom>
          <a:noFill/>
          <a:ln>
            <a:noFill/>
          </a:ln>
        </p:spPr>
      </p:pic>
      <p:sp>
        <p:nvSpPr>
          <p:cNvPr id="645" name="Google Shape;645;p97"/>
          <p:cNvSpPr/>
          <p:nvPr/>
        </p:nvSpPr>
        <p:spPr>
          <a:xfrm rot="9627674">
            <a:off x="3708459" y="1144229"/>
            <a:ext cx="1236079" cy="615235"/>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97"/>
          <p:cNvSpPr txBox="1"/>
          <p:nvPr/>
        </p:nvSpPr>
        <p:spPr>
          <a:xfrm>
            <a:off x="5693450" y="347200"/>
            <a:ext cx="2992200" cy="24264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000"/>
              <a:t>C. The educator sets goals and makes instructional decisions based on data gathered from multiple sources.</a:t>
            </a:r>
            <a:endParaRPr b="1" sz="1000"/>
          </a:p>
          <a:p>
            <a:pPr indent="0" lvl="0" marL="0" rtl="0" algn="l">
              <a:lnSpc>
                <a:spcPct val="115000"/>
              </a:lnSpc>
              <a:spcBef>
                <a:spcPts val="1200"/>
              </a:spcBef>
              <a:spcAft>
                <a:spcPts val="0"/>
              </a:spcAft>
              <a:buNone/>
            </a:pPr>
            <a:r>
              <a:rPr lang="en" sz="1000"/>
              <a:t>Includes, but not limited to:</a:t>
            </a:r>
            <a:endParaRPr sz="1000"/>
          </a:p>
          <a:p>
            <a:pPr indent="0" lvl="0" marL="0" rtl="0" algn="l">
              <a:lnSpc>
                <a:spcPct val="115000"/>
              </a:lnSpc>
              <a:spcBef>
                <a:spcPts val="1200"/>
              </a:spcBef>
              <a:spcAft>
                <a:spcPts val="0"/>
              </a:spcAft>
              <a:buNone/>
            </a:pPr>
            <a:r>
              <a:rPr lang="en" sz="1000"/>
              <a:t>•Utilizing data from standardized tests to make adjustments to lesson design and </a:t>
            </a:r>
            <a:r>
              <a:rPr lang="en" sz="1000">
                <a:highlight>
                  <a:srgbClr val="FFF2CC"/>
                </a:highlight>
              </a:rPr>
              <a:t>instructional strategies;</a:t>
            </a:r>
            <a:endParaRPr sz="1000">
              <a:highlight>
                <a:srgbClr val="FFF2CC"/>
              </a:highlight>
            </a:endParaRPr>
          </a:p>
          <a:p>
            <a:pPr indent="0" lvl="0" marL="0" rtl="0" algn="l">
              <a:lnSpc>
                <a:spcPct val="115000"/>
              </a:lnSpc>
              <a:spcBef>
                <a:spcPts val="1200"/>
              </a:spcBef>
              <a:spcAft>
                <a:spcPts val="0"/>
              </a:spcAft>
              <a:buNone/>
            </a:pPr>
            <a:r>
              <a:rPr lang="en" sz="1000"/>
              <a:t>•Using data from formal and informal measures to</a:t>
            </a:r>
            <a:r>
              <a:rPr lang="en" sz="1000">
                <a:highlight>
                  <a:srgbClr val="FFE599"/>
                </a:highlight>
              </a:rPr>
              <a:t> </a:t>
            </a:r>
            <a:r>
              <a:rPr lang="en" sz="1000">
                <a:highlight>
                  <a:srgbClr val="FFF2CC"/>
                </a:highlight>
              </a:rPr>
              <a:t>select instructional strategies, </a:t>
            </a:r>
            <a:r>
              <a:rPr lang="en" sz="1000"/>
              <a:t>materials, and opportunities for review and practice.</a:t>
            </a:r>
            <a:endParaRPr sz="1000"/>
          </a:p>
          <a:p>
            <a:pPr indent="0" lvl="0" marL="0" rtl="0" algn="l">
              <a:spcBef>
                <a:spcPts val="0"/>
              </a:spcBef>
              <a:spcAft>
                <a:spcPts val="0"/>
              </a:spcAft>
              <a:buNone/>
            </a:pPr>
            <a:r>
              <a:t/>
            </a:r>
            <a:endParaRPr>
              <a:latin typeface="Calibri"/>
              <a:ea typeface="Calibri"/>
              <a:cs typeface="Calibri"/>
              <a:sym typeface="Calibri"/>
            </a:endParaRPr>
          </a:p>
        </p:txBody>
      </p:sp>
      <p:sp>
        <p:nvSpPr>
          <p:cNvPr id="647" name="Google Shape;647;p97"/>
          <p:cNvSpPr txBox="1"/>
          <p:nvPr/>
        </p:nvSpPr>
        <p:spPr>
          <a:xfrm>
            <a:off x="5693450" y="3388025"/>
            <a:ext cx="3299700" cy="1374900"/>
          </a:xfrm>
          <a:prstGeom prst="rect">
            <a:avLst/>
          </a:prstGeom>
          <a:solidFill>
            <a:srgbClr val="D9D9D9"/>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Calibri"/>
                <a:ea typeface="Calibri"/>
                <a:cs typeface="Calibri"/>
                <a:sym typeface="Calibri"/>
              </a:rPr>
              <a:t>If data also informs the selection of instructional strategies in MATH,</a:t>
            </a:r>
            <a:endParaRPr b="1" sz="1600">
              <a:latin typeface="Calibri"/>
              <a:ea typeface="Calibri"/>
              <a:cs typeface="Calibri"/>
              <a:sym typeface="Calibri"/>
            </a:endParaRPr>
          </a:p>
          <a:p>
            <a:pPr indent="0" lvl="0" marL="0" rtl="0" algn="l">
              <a:spcBef>
                <a:spcPts val="0"/>
              </a:spcBef>
              <a:spcAft>
                <a:spcPts val="0"/>
              </a:spcAft>
              <a:buNone/>
            </a:pPr>
            <a:r>
              <a:rPr b="1" lang="en" sz="1600">
                <a:latin typeface="Calibri"/>
                <a:ea typeface="Calibri"/>
                <a:cs typeface="Calibri"/>
                <a:sym typeface="Calibri"/>
              </a:rPr>
              <a:t>what instructional strategies would a teacher select and what would we see in a MATH classroom?</a:t>
            </a:r>
            <a:endParaRPr b="1" sz="16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9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SzPts val="990"/>
              <a:buNone/>
            </a:pPr>
            <a:r>
              <a:rPr b="1" lang="en" sz="2490">
                <a:latin typeface="Montserrat"/>
                <a:ea typeface="Montserrat"/>
                <a:cs typeface="Montserrat"/>
                <a:sym typeface="Montserrat"/>
              </a:rPr>
              <a:t>Turn and Talk: Observation Measures during Instruction as an Additional Data Source </a:t>
            </a:r>
            <a:endParaRPr b="1" sz="2490">
              <a:latin typeface="Montserrat"/>
              <a:ea typeface="Montserrat"/>
              <a:cs typeface="Montserrat"/>
              <a:sym typeface="Montserrat"/>
            </a:endParaRPr>
          </a:p>
        </p:txBody>
      </p:sp>
      <p:sp>
        <p:nvSpPr>
          <p:cNvPr id="653" name="Google Shape;653;p98"/>
          <p:cNvSpPr txBox="1"/>
          <p:nvPr/>
        </p:nvSpPr>
        <p:spPr>
          <a:xfrm>
            <a:off x="720550" y="1454100"/>
            <a:ext cx="7396200" cy="309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3C78D8"/>
                </a:solidFill>
                <a:latin typeface="Montserrat"/>
                <a:ea typeface="Montserrat"/>
                <a:cs typeface="Montserrat"/>
                <a:sym typeface="Montserrat"/>
              </a:rPr>
              <a:t>Think about the kinds of instructional tasks a teacher might design during math to reflect their instructional goals. </a:t>
            </a:r>
            <a:endParaRPr sz="2100">
              <a:solidFill>
                <a:srgbClr val="3C78D8"/>
              </a:solidFill>
              <a:latin typeface="Montserrat"/>
              <a:ea typeface="Montserrat"/>
              <a:cs typeface="Montserrat"/>
              <a:sym typeface="Montserrat"/>
            </a:endParaRPr>
          </a:p>
          <a:p>
            <a:pPr indent="0" lvl="0" marL="0" rtl="0" algn="l">
              <a:spcBef>
                <a:spcPts val="0"/>
              </a:spcBef>
              <a:spcAft>
                <a:spcPts val="0"/>
              </a:spcAft>
              <a:buNone/>
            </a:pPr>
            <a:r>
              <a:t/>
            </a:r>
            <a:endParaRPr sz="2100">
              <a:solidFill>
                <a:srgbClr val="3C78D8"/>
              </a:solidFill>
              <a:latin typeface="Montserrat"/>
              <a:ea typeface="Montserrat"/>
              <a:cs typeface="Montserrat"/>
              <a:sym typeface="Montserrat"/>
            </a:endParaRPr>
          </a:p>
          <a:p>
            <a:pPr indent="0" lvl="0" marL="0" rtl="0" algn="l">
              <a:spcBef>
                <a:spcPts val="0"/>
              </a:spcBef>
              <a:spcAft>
                <a:spcPts val="0"/>
              </a:spcAft>
              <a:buNone/>
            </a:pPr>
            <a:r>
              <a:rPr lang="en" sz="2100">
                <a:solidFill>
                  <a:srgbClr val="3C78D8"/>
                </a:solidFill>
                <a:latin typeface="Montserrat"/>
                <a:ea typeface="Montserrat"/>
                <a:cs typeface="Montserrat"/>
                <a:sym typeface="Montserrat"/>
              </a:rPr>
              <a:t>What would we see the teacher doing during the task?</a:t>
            </a:r>
            <a:endParaRPr sz="2100">
              <a:solidFill>
                <a:srgbClr val="3C78D8"/>
              </a:solidFill>
              <a:latin typeface="Montserrat"/>
              <a:ea typeface="Montserrat"/>
              <a:cs typeface="Montserrat"/>
              <a:sym typeface="Montserrat"/>
            </a:endParaRPr>
          </a:p>
          <a:p>
            <a:pPr indent="0" lvl="0" marL="0" rtl="0" algn="l">
              <a:spcBef>
                <a:spcPts val="0"/>
              </a:spcBef>
              <a:spcAft>
                <a:spcPts val="0"/>
              </a:spcAft>
              <a:buNone/>
            </a:pPr>
            <a:r>
              <a:t/>
            </a:r>
            <a:endParaRPr sz="2100">
              <a:solidFill>
                <a:srgbClr val="3C78D8"/>
              </a:solidFill>
              <a:latin typeface="Montserrat"/>
              <a:ea typeface="Montserrat"/>
              <a:cs typeface="Montserrat"/>
              <a:sym typeface="Montserrat"/>
            </a:endParaRPr>
          </a:p>
          <a:p>
            <a:pPr indent="0" lvl="0" marL="0" rtl="0" algn="l">
              <a:spcBef>
                <a:spcPts val="0"/>
              </a:spcBef>
              <a:spcAft>
                <a:spcPts val="0"/>
              </a:spcAft>
              <a:buNone/>
            </a:pPr>
            <a:r>
              <a:rPr lang="en" sz="2100">
                <a:solidFill>
                  <a:srgbClr val="3C78D8"/>
                </a:solidFill>
                <a:latin typeface="Montserrat"/>
                <a:ea typeface="Montserrat"/>
                <a:cs typeface="Montserrat"/>
                <a:sym typeface="Montserrat"/>
              </a:rPr>
              <a:t>What would students be doing? </a:t>
            </a:r>
            <a:endParaRPr sz="2100">
              <a:solidFill>
                <a:srgbClr val="3C78D8"/>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99"/>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2100">
                <a:solidFill>
                  <a:srgbClr val="0B5394"/>
                </a:solidFill>
                <a:highlight>
                  <a:srgbClr val="FFFFFF"/>
                </a:highlight>
                <a:latin typeface="Montserrat"/>
                <a:ea typeface="Montserrat"/>
                <a:cs typeface="Montserrat"/>
                <a:sym typeface="Montserrat"/>
              </a:rPr>
              <a:t>Math Practices During Instruction as a Data Source</a:t>
            </a:r>
            <a:endParaRPr b="1" sz="2100">
              <a:solidFill>
                <a:srgbClr val="0B5394"/>
              </a:solidFill>
              <a:latin typeface="Montserrat"/>
              <a:ea typeface="Montserrat"/>
              <a:cs typeface="Montserrat"/>
              <a:sym typeface="Montserrat"/>
            </a:endParaRPr>
          </a:p>
        </p:txBody>
      </p:sp>
      <p:pic>
        <p:nvPicPr>
          <p:cNvPr id="659" name="Google Shape;659;p99"/>
          <p:cNvPicPr preferRelativeResize="0"/>
          <p:nvPr/>
        </p:nvPicPr>
        <p:blipFill>
          <a:blip r:embed="rId3">
            <a:alphaModFix/>
          </a:blip>
          <a:stretch>
            <a:fillRect/>
          </a:stretch>
        </p:blipFill>
        <p:spPr>
          <a:xfrm>
            <a:off x="2078913" y="1017725"/>
            <a:ext cx="4986175" cy="3432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10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sz="2100">
                <a:solidFill>
                  <a:srgbClr val="373D3F"/>
                </a:solidFill>
                <a:highlight>
                  <a:srgbClr val="FFFFFF"/>
                </a:highlight>
                <a:latin typeface="Montserrat"/>
                <a:ea typeface="Montserrat"/>
                <a:cs typeface="Montserrat"/>
                <a:sym typeface="Montserrat"/>
              </a:rPr>
              <a:t>Best Math Practices-What the </a:t>
            </a:r>
            <a:r>
              <a:rPr b="1" lang="en" sz="2100">
                <a:solidFill>
                  <a:srgbClr val="0000FF"/>
                </a:solidFill>
                <a:highlight>
                  <a:srgbClr val="FFFFFF"/>
                </a:highlight>
                <a:latin typeface="Montserrat"/>
                <a:ea typeface="Montserrat"/>
                <a:cs typeface="Montserrat"/>
                <a:sym typeface="Montserrat"/>
              </a:rPr>
              <a:t>Teacher </a:t>
            </a:r>
            <a:r>
              <a:rPr lang="en" sz="2100">
                <a:solidFill>
                  <a:srgbClr val="373D3F"/>
                </a:solidFill>
                <a:highlight>
                  <a:srgbClr val="FFFFFF"/>
                </a:highlight>
                <a:latin typeface="Montserrat"/>
                <a:ea typeface="Montserrat"/>
                <a:cs typeface="Montserrat"/>
                <a:sym typeface="Montserrat"/>
              </a:rPr>
              <a:t>Does</a:t>
            </a:r>
            <a:endParaRPr sz="2100">
              <a:latin typeface="Montserrat Light"/>
              <a:ea typeface="Montserrat Light"/>
              <a:cs typeface="Montserrat Light"/>
              <a:sym typeface="Montserrat Light"/>
            </a:endParaRPr>
          </a:p>
        </p:txBody>
      </p:sp>
      <p:pic>
        <p:nvPicPr>
          <p:cNvPr id="665" name="Google Shape;665;p100"/>
          <p:cNvPicPr preferRelativeResize="0"/>
          <p:nvPr/>
        </p:nvPicPr>
        <p:blipFill>
          <a:blip r:embed="rId3">
            <a:alphaModFix/>
          </a:blip>
          <a:stretch>
            <a:fillRect/>
          </a:stretch>
        </p:blipFill>
        <p:spPr>
          <a:xfrm>
            <a:off x="152400" y="1170125"/>
            <a:ext cx="8839202" cy="3100196"/>
          </a:xfrm>
          <a:prstGeom prst="rect">
            <a:avLst/>
          </a:prstGeom>
          <a:noFill/>
          <a:ln>
            <a:noFill/>
          </a:ln>
        </p:spPr>
      </p:pic>
      <p:sp>
        <p:nvSpPr>
          <p:cNvPr id="666" name="Google Shape;666;p100"/>
          <p:cNvSpPr txBox="1"/>
          <p:nvPr/>
        </p:nvSpPr>
        <p:spPr>
          <a:xfrm>
            <a:off x="2197600" y="4542750"/>
            <a:ext cx="4923300" cy="4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hlink"/>
                </a:solidFill>
                <a:latin typeface="Montserrat"/>
                <a:ea typeface="Montserrat"/>
                <a:cs typeface="Montserrat"/>
                <a:sym typeface="Montserrat"/>
                <a:hlinkClick r:id="rId4"/>
              </a:rPr>
              <a:t>Facilitating Meaningful Math Discourse</a:t>
            </a:r>
            <a:endParaRPr b="1" sz="1800">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10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sz="2100">
                <a:solidFill>
                  <a:srgbClr val="373D3F"/>
                </a:solidFill>
                <a:highlight>
                  <a:srgbClr val="FFFFFF"/>
                </a:highlight>
                <a:latin typeface="Montserrat"/>
                <a:ea typeface="Montserrat"/>
                <a:cs typeface="Montserrat"/>
                <a:sym typeface="Montserrat"/>
              </a:rPr>
              <a:t>Best Math Practices-What the </a:t>
            </a:r>
            <a:r>
              <a:rPr b="1" lang="en" sz="2100">
                <a:solidFill>
                  <a:srgbClr val="FF9900"/>
                </a:solidFill>
                <a:highlight>
                  <a:srgbClr val="FFFFFF"/>
                </a:highlight>
                <a:latin typeface="Montserrat"/>
                <a:ea typeface="Montserrat"/>
                <a:cs typeface="Montserrat"/>
                <a:sym typeface="Montserrat"/>
              </a:rPr>
              <a:t>Student </a:t>
            </a:r>
            <a:r>
              <a:rPr lang="en" sz="2100">
                <a:solidFill>
                  <a:srgbClr val="373D3F"/>
                </a:solidFill>
                <a:highlight>
                  <a:srgbClr val="FFFFFF"/>
                </a:highlight>
                <a:latin typeface="Montserrat"/>
                <a:ea typeface="Montserrat"/>
                <a:cs typeface="Montserrat"/>
                <a:sym typeface="Montserrat"/>
              </a:rPr>
              <a:t>Does</a:t>
            </a:r>
            <a:endParaRPr sz="2100">
              <a:latin typeface="Montserrat Light"/>
              <a:ea typeface="Montserrat Light"/>
              <a:cs typeface="Montserrat Light"/>
              <a:sym typeface="Montserrat Light"/>
            </a:endParaRPr>
          </a:p>
        </p:txBody>
      </p:sp>
      <p:pic>
        <p:nvPicPr>
          <p:cNvPr id="672" name="Google Shape;672;p101"/>
          <p:cNvPicPr preferRelativeResize="0"/>
          <p:nvPr/>
        </p:nvPicPr>
        <p:blipFill>
          <a:blip r:embed="rId3">
            <a:alphaModFix/>
          </a:blip>
          <a:stretch>
            <a:fillRect/>
          </a:stretch>
        </p:blipFill>
        <p:spPr>
          <a:xfrm>
            <a:off x="152400" y="1417525"/>
            <a:ext cx="8839200" cy="2838572"/>
          </a:xfrm>
          <a:prstGeom prst="rect">
            <a:avLst/>
          </a:prstGeom>
          <a:noFill/>
          <a:ln>
            <a:noFill/>
          </a:ln>
        </p:spPr>
      </p:pic>
      <p:pic>
        <p:nvPicPr>
          <p:cNvPr id="673" name="Google Shape;673;p101"/>
          <p:cNvPicPr preferRelativeResize="0"/>
          <p:nvPr/>
        </p:nvPicPr>
        <p:blipFill>
          <a:blip r:embed="rId4">
            <a:alphaModFix/>
          </a:blip>
          <a:stretch>
            <a:fillRect/>
          </a:stretch>
        </p:blipFill>
        <p:spPr>
          <a:xfrm>
            <a:off x="152400" y="1127447"/>
            <a:ext cx="8839201" cy="290074"/>
          </a:xfrm>
          <a:prstGeom prst="rect">
            <a:avLst/>
          </a:prstGeom>
          <a:noFill/>
          <a:ln>
            <a:noFill/>
          </a:ln>
        </p:spPr>
      </p:pic>
      <p:sp>
        <p:nvSpPr>
          <p:cNvPr id="674" name="Google Shape;674;p101"/>
          <p:cNvSpPr txBox="1"/>
          <p:nvPr/>
        </p:nvSpPr>
        <p:spPr>
          <a:xfrm>
            <a:off x="1658450" y="4477875"/>
            <a:ext cx="6017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u="sng">
                <a:solidFill>
                  <a:srgbClr val="0563C1"/>
                </a:solidFill>
                <a:latin typeface="Calibri"/>
                <a:ea typeface="Calibri"/>
                <a:cs typeface="Calibri"/>
                <a:sym typeface="Calibri"/>
                <a:hlinkClick r:id="rId5">
                  <a:extLst>
                    <a:ext uri="{A12FA001-AC4F-418D-AE19-62706E023703}">
                      <ahyp:hlinkClr val="tx"/>
                    </a:ext>
                  </a:extLst>
                </a:hlinkClick>
              </a:rPr>
              <a:t>Students Making Sense of the Problem  and Persevering in Solving</a:t>
            </a:r>
            <a:endParaRPr b="1" sz="16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102"/>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solidFill>
                  <a:srgbClr val="3C78D8"/>
                </a:solidFill>
                <a:latin typeface="Montserrat"/>
                <a:ea typeface="Montserrat"/>
                <a:cs typeface="Montserrat"/>
                <a:sym typeface="Montserrat"/>
              </a:rPr>
              <a:t>Reflection Journal Time</a:t>
            </a:r>
            <a:endParaRPr>
              <a:solidFill>
                <a:srgbClr val="3C78D8"/>
              </a:solidFill>
              <a:latin typeface="Montserrat"/>
              <a:ea typeface="Montserrat"/>
              <a:cs typeface="Montserrat"/>
              <a:sym typeface="Montserrat"/>
            </a:endParaRPr>
          </a:p>
        </p:txBody>
      </p:sp>
      <p:pic>
        <p:nvPicPr>
          <p:cNvPr id="680" name="Google Shape;680;p102">
            <a:hlinkClick r:id="rId3"/>
          </p:cNvPr>
          <p:cNvPicPr preferRelativeResize="0"/>
          <p:nvPr/>
        </p:nvPicPr>
        <p:blipFill>
          <a:blip r:embed="rId4">
            <a:alphaModFix/>
          </a:blip>
          <a:stretch>
            <a:fillRect/>
          </a:stretch>
        </p:blipFill>
        <p:spPr>
          <a:xfrm>
            <a:off x="2019675" y="1141150"/>
            <a:ext cx="5104651" cy="32871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7"/>
          <p:cNvSpPr txBox="1"/>
          <p:nvPr>
            <p:ph type="title"/>
          </p:nvPr>
        </p:nvSpPr>
        <p:spPr>
          <a:xfrm>
            <a:off x="407275"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SzPts val="990"/>
              <a:buNone/>
            </a:pPr>
            <a:r>
              <a:rPr b="1" lang="en" sz="2670">
                <a:solidFill>
                  <a:srgbClr val="0B5394"/>
                </a:solidFill>
                <a:latin typeface="Montserrat"/>
                <a:ea typeface="Montserrat"/>
                <a:cs typeface="Montserrat"/>
                <a:sym typeface="Montserrat"/>
              </a:rPr>
              <a:t>Quick Review of our Principal Professional Learning (PPL) 3-Year Cycle  </a:t>
            </a:r>
            <a:endParaRPr b="1" sz="2670">
              <a:solidFill>
                <a:srgbClr val="0B5394"/>
              </a:solidFill>
              <a:latin typeface="Montserrat"/>
              <a:ea typeface="Montserrat"/>
              <a:cs typeface="Montserrat"/>
              <a:sym typeface="Montserrat"/>
            </a:endParaRPr>
          </a:p>
        </p:txBody>
      </p:sp>
      <p:sp>
        <p:nvSpPr>
          <p:cNvPr id="365" name="Google Shape;365;p67"/>
          <p:cNvSpPr txBox="1"/>
          <p:nvPr>
            <p:ph idx="1" type="body"/>
          </p:nvPr>
        </p:nvSpPr>
        <p:spPr>
          <a:xfrm>
            <a:off x="628650" y="151246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 sz="2000">
                <a:solidFill>
                  <a:srgbClr val="3D85C6"/>
                </a:solidFill>
                <a:latin typeface="Montserrat"/>
                <a:ea typeface="Montserrat"/>
                <a:cs typeface="Montserrat"/>
                <a:sym typeface="Montserrat"/>
              </a:rPr>
              <a:t>Year 1</a:t>
            </a:r>
            <a:r>
              <a:rPr lang="en" sz="2000">
                <a:solidFill>
                  <a:srgbClr val="3D85C6"/>
                </a:solidFill>
                <a:latin typeface="Montserrat"/>
                <a:ea typeface="Montserrat"/>
                <a:cs typeface="Montserrat"/>
                <a:sym typeface="Montserrat"/>
              </a:rPr>
              <a:t>- </a:t>
            </a:r>
            <a:r>
              <a:rPr lang="en" sz="2000">
                <a:latin typeface="Montserrat"/>
                <a:ea typeface="Montserrat"/>
                <a:cs typeface="Montserrat"/>
                <a:sym typeface="Montserrat"/>
              </a:rPr>
              <a:t>“The What” is good/great in </a:t>
            </a:r>
            <a:r>
              <a:rPr b="1" lang="en" sz="2000">
                <a:solidFill>
                  <a:srgbClr val="3D85C6"/>
                </a:solidFill>
                <a:latin typeface="Montserrat"/>
                <a:ea typeface="Montserrat"/>
                <a:cs typeface="Montserrat"/>
                <a:sym typeface="Montserrat"/>
              </a:rPr>
              <a:t>Instruction </a:t>
            </a:r>
            <a:endParaRPr b="1" sz="2000">
              <a:solidFill>
                <a:srgbClr val="3D85C6"/>
              </a:solidFill>
              <a:latin typeface="Montserrat"/>
              <a:ea typeface="Montserrat"/>
              <a:cs typeface="Montserrat"/>
              <a:sym typeface="Montserrat"/>
            </a:endParaRPr>
          </a:p>
          <a:p>
            <a:pPr indent="0" lvl="0" marL="0" rtl="0" algn="l">
              <a:spcBef>
                <a:spcPts val="800"/>
              </a:spcBef>
              <a:spcAft>
                <a:spcPts val="0"/>
              </a:spcAft>
              <a:buNone/>
            </a:pPr>
            <a:r>
              <a:t/>
            </a:r>
            <a:endParaRPr sz="2000">
              <a:solidFill>
                <a:srgbClr val="3D85C6"/>
              </a:solidFill>
              <a:latin typeface="Montserrat"/>
              <a:ea typeface="Montserrat"/>
              <a:cs typeface="Montserrat"/>
              <a:sym typeface="Montserrat"/>
            </a:endParaRPr>
          </a:p>
          <a:p>
            <a:pPr indent="0" lvl="0" marL="0" rtl="0" algn="l">
              <a:spcBef>
                <a:spcPts val="800"/>
              </a:spcBef>
              <a:spcAft>
                <a:spcPts val="0"/>
              </a:spcAft>
              <a:buNone/>
            </a:pPr>
            <a:r>
              <a:rPr b="1" lang="en" sz="2000">
                <a:solidFill>
                  <a:srgbClr val="3D85C6"/>
                </a:solidFill>
                <a:latin typeface="Montserrat"/>
                <a:ea typeface="Montserrat"/>
                <a:cs typeface="Montserrat"/>
                <a:sym typeface="Montserrat"/>
              </a:rPr>
              <a:t>Year 2</a:t>
            </a:r>
            <a:r>
              <a:rPr lang="en" sz="2000">
                <a:latin typeface="Montserrat"/>
                <a:ea typeface="Montserrat"/>
                <a:cs typeface="Montserrat"/>
                <a:sym typeface="Montserrat"/>
              </a:rPr>
              <a:t>- “The What” is good/great in </a:t>
            </a:r>
            <a:r>
              <a:rPr b="1" lang="en" sz="2000">
                <a:solidFill>
                  <a:srgbClr val="3D85C6"/>
                </a:solidFill>
                <a:latin typeface="Montserrat"/>
                <a:ea typeface="Montserrat"/>
                <a:cs typeface="Montserrat"/>
                <a:sym typeface="Montserrat"/>
              </a:rPr>
              <a:t>Learning Environment</a:t>
            </a:r>
            <a:endParaRPr b="1" sz="2000">
              <a:solidFill>
                <a:srgbClr val="3D85C6"/>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2000">
              <a:latin typeface="Montserrat"/>
              <a:ea typeface="Montserrat"/>
              <a:cs typeface="Montserrat"/>
              <a:sym typeface="Montserrat"/>
            </a:endParaRPr>
          </a:p>
          <a:p>
            <a:pPr indent="0" lvl="0" marL="0" rtl="0" algn="l">
              <a:lnSpc>
                <a:spcPct val="115000"/>
              </a:lnSpc>
              <a:spcBef>
                <a:spcPts val="800"/>
              </a:spcBef>
              <a:spcAft>
                <a:spcPts val="0"/>
              </a:spcAft>
              <a:buNone/>
            </a:pPr>
            <a:r>
              <a:rPr b="1" lang="en" sz="2000">
                <a:solidFill>
                  <a:srgbClr val="3D85C6"/>
                </a:solidFill>
                <a:latin typeface="Montserrat"/>
                <a:ea typeface="Montserrat"/>
                <a:cs typeface="Montserrat"/>
                <a:sym typeface="Montserrat"/>
              </a:rPr>
              <a:t>Year 3</a:t>
            </a:r>
            <a:r>
              <a:rPr lang="en" sz="2000">
                <a:latin typeface="Montserrat"/>
                <a:ea typeface="Montserrat"/>
                <a:cs typeface="Montserrat"/>
                <a:sym typeface="Montserrat"/>
              </a:rPr>
              <a:t>- The “How” to </a:t>
            </a:r>
            <a:r>
              <a:rPr b="1" lang="en" sz="2000">
                <a:solidFill>
                  <a:srgbClr val="3D85C6"/>
                </a:solidFill>
                <a:latin typeface="Montserrat"/>
                <a:ea typeface="Montserrat"/>
                <a:cs typeface="Montserrat"/>
                <a:sym typeface="Montserrat"/>
              </a:rPr>
              <a:t>Build Principal Capacity</a:t>
            </a:r>
            <a:r>
              <a:rPr lang="en" sz="2000">
                <a:solidFill>
                  <a:srgbClr val="3D85C6"/>
                </a:solidFill>
                <a:latin typeface="Montserrat"/>
                <a:ea typeface="Montserrat"/>
                <a:cs typeface="Montserrat"/>
                <a:sym typeface="Montserrat"/>
              </a:rPr>
              <a:t> </a:t>
            </a:r>
            <a:r>
              <a:rPr lang="en" sz="2000">
                <a:latin typeface="Montserrat"/>
                <a:ea typeface="Montserrat"/>
                <a:cs typeface="Montserrat"/>
                <a:sym typeface="Montserrat"/>
              </a:rPr>
              <a:t>based on your </a:t>
            </a:r>
            <a:endParaRPr sz="2000">
              <a:latin typeface="Montserrat"/>
              <a:ea typeface="Montserrat"/>
              <a:cs typeface="Montserrat"/>
              <a:sym typeface="Montserrat"/>
            </a:endParaRPr>
          </a:p>
          <a:p>
            <a:pPr indent="457200" lvl="0" marL="457200" rtl="0" algn="l">
              <a:lnSpc>
                <a:spcPct val="115000"/>
              </a:lnSpc>
              <a:spcBef>
                <a:spcPts val="800"/>
              </a:spcBef>
              <a:spcAft>
                <a:spcPts val="0"/>
              </a:spcAft>
              <a:buNone/>
            </a:pPr>
            <a:r>
              <a:rPr lang="en" sz="2000">
                <a:latin typeface="Montserrat"/>
                <a:ea typeface="Montserrat"/>
                <a:cs typeface="Montserrat"/>
                <a:sym typeface="Montserrat"/>
              </a:rPr>
              <a:t> understanding of what is good/great</a:t>
            </a:r>
            <a:endParaRPr sz="2000">
              <a:latin typeface="Montserrat"/>
              <a:ea typeface="Montserrat"/>
              <a:cs typeface="Montserrat"/>
              <a:sym typeface="Montserrat"/>
            </a:endParaRPr>
          </a:p>
        </p:txBody>
      </p:sp>
      <p:pic>
        <p:nvPicPr>
          <p:cNvPr id="366" name="Google Shape;366;p67"/>
          <p:cNvPicPr preferRelativeResize="0"/>
          <p:nvPr/>
        </p:nvPicPr>
        <p:blipFill>
          <a:blip r:embed="rId3">
            <a:alphaModFix/>
          </a:blip>
          <a:stretch>
            <a:fillRect/>
          </a:stretch>
        </p:blipFill>
        <p:spPr>
          <a:xfrm>
            <a:off x="6743375" y="821150"/>
            <a:ext cx="1861900" cy="1211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66"/>
                                        </p:tgtEl>
                                        <p:attrNameLst>
                                          <p:attrName>style.visibility</p:attrName>
                                        </p:attrNameLst>
                                      </p:cBhvr>
                                      <p:to>
                                        <p:strVal val="visible"/>
                                      </p:to>
                                    </p:set>
                                    <p:anim calcmode="lin" valueType="num">
                                      <p:cBhvr additive="base">
                                        <p:cTn dur="1000"/>
                                        <p:tgtEl>
                                          <p:spTgt spid="36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103"/>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03"/>
          <p:cNvSpPr txBox="1"/>
          <p:nvPr>
            <p:ph idx="4294967295" type="title"/>
          </p:nvPr>
        </p:nvSpPr>
        <p:spPr>
          <a:xfrm>
            <a:off x="311700" y="113300"/>
            <a:ext cx="8099100" cy="572700"/>
          </a:xfrm>
          <a:prstGeom prst="rect">
            <a:avLst/>
          </a:prstGeom>
          <a:solidFill>
            <a:srgbClr val="00467F"/>
          </a:solidFill>
        </p:spPr>
        <p:txBody>
          <a:bodyPr anchorCtr="0" anchor="ctr" bIns="34275" lIns="68575" spcFirstLastPara="1" rIns="68575" wrap="square" tIns="34275">
            <a:normAutofit/>
          </a:bodyPr>
          <a:lstStyle/>
          <a:p>
            <a:pPr indent="0" lvl="0" marL="0" rtl="0" algn="ctr">
              <a:spcBef>
                <a:spcPts val="0"/>
              </a:spcBef>
              <a:spcAft>
                <a:spcPts val="0"/>
              </a:spcAft>
              <a:buNone/>
            </a:pPr>
            <a:r>
              <a:rPr lang="en" sz="3000">
                <a:solidFill>
                  <a:srgbClr val="FFFFFF"/>
                </a:solidFill>
                <a:latin typeface="Roboto Black"/>
                <a:ea typeface="Roboto Black"/>
                <a:cs typeface="Roboto Black"/>
                <a:sym typeface="Roboto Black"/>
              </a:rPr>
              <a:t> Principal Professional Learning Survey</a:t>
            </a:r>
            <a:endParaRPr i="1" sz="3000">
              <a:solidFill>
                <a:srgbClr val="FFFFFF"/>
              </a:solidFill>
              <a:latin typeface="Roboto"/>
              <a:ea typeface="Roboto"/>
              <a:cs typeface="Roboto"/>
              <a:sym typeface="Roboto"/>
            </a:endParaRPr>
          </a:p>
        </p:txBody>
      </p:sp>
      <p:sp>
        <p:nvSpPr>
          <p:cNvPr id="687" name="Google Shape;687;p103">
            <a:hlinkClick r:id="rId3"/>
          </p:cNvPr>
          <p:cNvSpPr txBox="1"/>
          <p:nvPr/>
        </p:nvSpPr>
        <p:spPr>
          <a:xfrm>
            <a:off x="206650" y="879038"/>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chemeClr val="accent2"/>
                </a:solidFill>
                <a:latin typeface="Roboto"/>
                <a:ea typeface="Roboto"/>
                <a:cs typeface="Roboto"/>
                <a:sym typeface="Roboto"/>
              </a:rPr>
              <a:t>Please give us your feedback:</a:t>
            </a:r>
            <a:endParaRPr sz="2400">
              <a:solidFill>
                <a:schemeClr val="accent2"/>
              </a:solidFill>
              <a:latin typeface="Roboto"/>
              <a:ea typeface="Roboto"/>
              <a:cs typeface="Roboto"/>
              <a:sym typeface="Roboto"/>
            </a:endParaRPr>
          </a:p>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a:p>
            <a:pPr indent="0" lvl="0" marL="0" marR="0" rtl="0" algn="ctr">
              <a:lnSpc>
                <a:spcPct val="100000"/>
              </a:lnSpc>
              <a:spcBef>
                <a:spcPts val="0"/>
              </a:spcBef>
              <a:spcAft>
                <a:spcPts val="0"/>
              </a:spcAft>
              <a:buNone/>
            </a:pPr>
            <a:r>
              <a:rPr lang="en" sz="2400" u="sng">
                <a:solidFill>
                  <a:srgbClr val="56A0D3"/>
                </a:solidFill>
                <a:latin typeface="Roboto"/>
                <a:ea typeface="Roboto"/>
                <a:cs typeface="Roboto"/>
                <a:sym typeface="Roboto"/>
                <a:hlinkClick r:id="rId4">
                  <a:extLst>
                    <a:ext uri="{A12FA001-AC4F-418D-AE19-62706E023703}">
                      <ahyp:hlinkClr val="tx"/>
                    </a:ext>
                  </a:extLst>
                </a:hlinkClick>
              </a:rPr>
              <a:t>Survey</a:t>
            </a:r>
            <a:endParaRPr sz="2400">
              <a:solidFill>
                <a:srgbClr val="56A0D3"/>
              </a:solidFill>
              <a:latin typeface="Roboto"/>
              <a:ea typeface="Roboto"/>
              <a:cs typeface="Roboto"/>
              <a:sym typeface="Roboto"/>
            </a:endParaRPr>
          </a:p>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688" name="Google Shape;688;p103"/>
          <p:cNvPicPr preferRelativeResize="0"/>
          <p:nvPr/>
        </p:nvPicPr>
        <p:blipFill>
          <a:blip r:embed="rId5">
            <a:alphaModFix/>
          </a:blip>
          <a:stretch>
            <a:fillRect/>
          </a:stretch>
        </p:blipFill>
        <p:spPr>
          <a:xfrm>
            <a:off x="0" y="4577500"/>
            <a:ext cx="1067526" cy="565999"/>
          </a:xfrm>
          <a:prstGeom prst="rect">
            <a:avLst/>
          </a:prstGeom>
          <a:noFill/>
          <a:ln>
            <a:noFill/>
          </a:ln>
        </p:spPr>
      </p:pic>
      <p:pic>
        <p:nvPicPr>
          <p:cNvPr id="689" name="Google Shape;689;p103"/>
          <p:cNvPicPr preferRelativeResize="0"/>
          <p:nvPr/>
        </p:nvPicPr>
        <p:blipFill>
          <a:blip r:embed="rId6">
            <a:alphaModFix/>
          </a:blip>
          <a:stretch>
            <a:fillRect/>
          </a:stretch>
        </p:blipFill>
        <p:spPr>
          <a:xfrm>
            <a:off x="6105750" y="2352625"/>
            <a:ext cx="2350875" cy="23508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104"/>
          <p:cNvPicPr preferRelativeResize="0"/>
          <p:nvPr/>
        </p:nvPicPr>
        <p:blipFill rotWithShape="1">
          <a:blip r:embed="rId3">
            <a:alphaModFix/>
          </a:blip>
          <a:srcRect b="0" l="0" r="7638" t="0"/>
          <a:stretch/>
        </p:blipFill>
        <p:spPr>
          <a:xfrm>
            <a:off x="1972500" y="-16200"/>
            <a:ext cx="7171498" cy="5175899"/>
          </a:xfrm>
          <a:prstGeom prst="rect">
            <a:avLst/>
          </a:prstGeom>
          <a:noFill/>
          <a:ln>
            <a:noFill/>
          </a:ln>
        </p:spPr>
      </p:pic>
      <p:grpSp>
        <p:nvGrpSpPr>
          <p:cNvPr id="695" name="Google Shape;695;p104"/>
          <p:cNvGrpSpPr/>
          <p:nvPr/>
        </p:nvGrpSpPr>
        <p:grpSpPr>
          <a:xfrm>
            <a:off x="0" y="-16200"/>
            <a:ext cx="4405650" cy="5175904"/>
            <a:chOff x="0" y="0"/>
            <a:chExt cx="4405650" cy="5175904"/>
          </a:xfrm>
        </p:grpSpPr>
        <p:sp>
          <p:nvSpPr>
            <p:cNvPr id="696" name="Google Shape;696;p104"/>
            <p:cNvSpPr/>
            <p:nvPr/>
          </p:nvSpPr>
          <p:spPr>
            <a:xfrm>
              <a:off x="0" y="0"/>
              <a:ext cx="3980752" cy="5175904"/>
            </a:xfrm>
            <a:custGeom>
              <a:rect b="b" l="l" r="r" t="t"/>
              <a:pathLst>
                <a:path extrusionOk="0" h="205740" w="212846">
                  <a:moveTo>
                    <a:pt x="212846" y="0"/>
                  </a:moveTo>
                  <a:lnTo>
                    <a:pt x="0" y="0"/>
                  </a:lnTo>
                  <a:lnTo>
                    <a:pt x="0" y="205740"/>
                  </a:lnTo>
                  <a:lnTo>
                    <a:pt x="153094" y="205740"/>
                  </a:lnTo>
                  <a:close/>
                </a:path>
              </a:pathLst>
            </a:custGeom>
            <a:solidFill>
              <a:srgbClr val="00467F"/>
            </a:solidFill>
            <a:ln>
              <a:noFill/>
            </a:ln>
          </p:spPr>
        </p:sp>
        <p:sp>
          <p:nvSpPr>
            <p:cNvPr id="697" name="Google Shape;697;p104"/>
            <p:cNvSpPr/>
            <p:nvPr/>
          </p:nvSpPr>
          <p:spPr>
            <a:xfrm>
              <a:off x="2788050" y="1559399"/>
              <a:ext cx="1617600" cy="3616500"/>
            </a:xfrm>
            <a:prstGeom prst="rtTriangle">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8" name="Google Shape;698;p104"/>
          <p:cNvSpPr txBox="1"/>
          <p:nvPr/>
        </p:nvSpPr>
        <p:spPr>
          <a:xfrm>
            <a:off x="313625" y="1043775"/>
            <a:ext cx="2919000" cy="3247200"/>
          </a:xfrm>
          <a:prstGeom prst="rect">
            <a:avLst/>
          </a:prstGeom>
          <a:solidFill>
            <a:srgbClr val="0B5394"/>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4300">
                <a:solidFill>
                  <a:srgbClr val="FFFFFF"/>
                </a:solidFill>
                <a:latin typeface="Helvetica Neue Light"/>
                <a:ea typeface="Helvetica Neue Light"/>
                <a:cs typeface="Helvetica Neue Light"/>
                <a:sym typeface="Helvetica Neue Light"/>
              </a:rPr>
              <a:t>References</a:t>
            </a:r>
            <a:endParaRPr sz="1200">
              <a:solidFill>
                <a:srgbClr val="FFFFFF"/>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1200">
              <a:solidFill>
                <a:srgbClr val="FFFFFF"/>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lang="en" sz="1000">
                <a:solidFill>
                  <a:schemeClr val="lt1"/>
                </a:solidFill>
                <a:latin typeface="Calibri"/>
                <a:ea typeface="Calibri"/>
                <a:cs typeface="Calibri"/>
                <a:sym typeface="Calibri"/>
              </a:rPr>
              <a:t>-Buffum, A., Mattos, M., &amp; Malone, J. (2018). Taking Action: A Handbook for RTI at Work, Solution Tree.</a:t>
            </a:r>
            <a:endParaRPr sz="1000">
              <a:solidFill>
                <a:schemeClr val="lt1"/>
              </a:solidFill>
              <a:latin typeface="Calibri"/>
              <a:ea typeface="Calibri"/>
              <a:cs typeface="Calibri"/>
              <a:sym typeface="Calibri"/>
            </a:endParaRPr>
          </a:p>
          <a:p>
            <a:pPr indent="0" lvl="0" marL="0" rtl="0" algn="l">
              <a:spcBef>
                <a:spcPts val="0"/>
              </a:spcBef>
              <a:spcAft>
                <a:spcPts val="0"/>
              </a:spcAft>
              <a:buNone/>
            </a:pPr>
            <a:r>
              <a:t/>
            </a:r>
            <a:endParaRPr sz="1000">
              <a:solidFill>
                <a:schemeClr val="lt1"/>
              </a:solidFill>
              <a:latin typeface="Calibri"/>
              <a:ea typeface="Calibri"/>
              <a:cs typeface="Calibri"/>
              <a:sym typeface="Calibri"/>
            </a:endParaRPr>
          </a:p>
          <a:p>
            <a:pPr indent="0" lvl="0" marL="0" rtl="0" algn="l">
              <a:spcBef>
                <a:spcPts val="0"/>
              </a:spcBef>
              <a:spcAft>
                <a:spcPts val="0"/>
              </a:spcAft>
              <a:buNone/>
            </a:pPr>
            <a:r>
              <a:rPr lang="en" sz="1000">
                <a:solidFill>
                  <a:schemeClr val="lt1"/>
                </a:solidFill>
                <a:latin typeface="Calibri"/>
                <a:ea typeface="Calibri"/>
                <a:cs typeface="Calibri"/>
                <a:sym typeface="Calibri"/>
              </a:rPr>
              <a:t>-Fisher, D., Frey, N., Amador, O., and Assof, J. (2019)          The Teacher Clarity Playbook, Corwin</a:t>
            </a:r>
            <a:endParaRPr sz="1000">
              <a:solidFill>
                <a:schemeClr val="lt1"/>
              </a:solidFill>
              <a:latin typeface="Calibri"/>
              <a:ea typeface="Calibri"/>
              <a:cs typeface="Calibri"/>
              <a:sym typeface="Calibri"/>
            </a:endParaRPr>
          </a:p>
          <a:p>
            <a:pPr indent="0" lvl="0" marL="0" rtl="0" algn="l">
              <a:spcBef>
                <a:spcPts val="0"/>
              </a:spcBef>
              <a:spcAft>
                <a:spcPts val="0"/>
              </a:spcAft>
              <a:buNone/>
            </a:pPr>
            <a:r>
              <a:t/>
            </a:r>
            <a:endParaRPr sz="10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1"/>
                </a:solidFill>
                <a:latin typeface="Calibri"/>
                <a:ea typeface="Calibri"/>
                <a:cs typeface="Calibri"/>
                <a:sym typeface="Calibri"/>
              </a:rPr>
              <a:t>-Hess, K., Colby, R., &amp; Joseph, J. (2020) Deeper Competency-Based Learning, Corwin</a:t>
            </a:r>
            <a:endParaRPr sz="1000">
              <a:solidFill>
                <a:schemeClr val="lt1"/>
              </a:solidFill>
              <a:latin typeface="Calibri"/>
              <a:ea typeface="Calibri"/>
              <a:cs typeface="Calibri"/>
              <a:sym typeface="Calibri"/>
            </a:endParaRPr>
          </a:p>
          <a:p>
            <a:pPr indent="0" lvl="0" marL="0" rtl="0" algn="l">
              <a:lnSpc>
                <a:spcPct val="115000"/>
              </a:lnSpc>
              <a:spcBef>
                <a:spcPts val="1200"/>
              </a:spcBef>
              <a:spcAft>
                <a:spcPts val="0"/>
              </a:spcAft>
              <a:buNone/>
            </a:pPr>
            <a:r>
              <a:rPr lang="en" sz="1000">
                <a:solidFill>
                  <a:schemeClr val="lt1"/>
                </a:solidFill>
                <a:latin typeface="Calibri"/>
                <a:ea typeface="Calibri"/>
                <a:cs typeface="Calibri"/>
                <a:sym typeface="Calibri"/>
              </a:rPr>
              <a:t>-</a:t>
            </a:r>
            <a:r>
              <a:rPr lang="en" sz="900">
                <a:solidFill>
                  <a:schemeClr val="lt1"/>
                </a:solidFill>
                <a:latin typeface="Calibri"/>
                <a:ea typeface="Calibri"/>
                <a:cs typeface="Calibri"/>
                <a:sym typeface="Calibri"/>
              </a:rPr>
              <a:t>Hess, K. (2018) A Local assessment Toolkit to Promote Deeper Learning, Corwin</a:t>
            </a:r>
            <a:endParaRPr sz="900">
              <a:solidFill>
                <a:schemeClr val="lt1"/>
              </a:solidFill>
              <a:latin typeface="Calibri"/>
              <a:ea typeface="Calibri"/>
              <a:cs typeface="Calibri"/>
              <a:sym typeface="Calibri"/>
            </a:endParaRPr>
          </a:p>
          <a:p>
            <a:pPr indent="0" lvl="0" marL="0" rtl="0" algn="l">
              <a:lnSpc>
                <a:spcPct val="115000"/>
              </a:lnSpc>
              <a:spcBef>
                <a:spcPts val="1200"/>
              </a:spcBef>
              <a:spcAft>
                <a:spcPts val="0"/>
              </a:spcAft>
              <a:buNone/>
            </a:pPr>
            <a:r>
              <a:rPr lang="en" sz="900">
                <a:solidFill>
                  <a:schemeClr val="lt1"/>
                </a:solidFill>
                <a:latin typeface="Calibri"/>
                <a:ea typeface="Calibri"/>
                <a:cs typeface="Calibri"/>
                <a:sym typeface="Calibri"/>
              </a:rPr>
              <a:t>-Schimmer, T., Hillman, G., &amp; Stalets, M. (2018) Standards-Based Learning in Action, Solution Tree</a:t>
            </a:r>
            <a:endParaRPr sz="9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t/>
            </a:r>
            <a:endParaRPr sz="9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t/>
            </a:r>
            <a:endParaRPr sz="1000">
              <a:solidFill>
                <a:schemeClr val="lt1"/>
              </a:solidFill>
              <a:latin typeface="Calibri"/>
              <a:ea typeface="Calibri"/>
              <a:cs typeface="Calibri"/>
              <a:sym typeface="Calibri"/>
            </a:endParaRPr>
          </a:p>
          <a:p>
            <a:pPr indent="0" lvl="0" marL="0" rtl="0" algn="l">
              <a:spcBef>
                <a:spcPts val="1200"/>
              </a:spcBef>
              <a:spcAft>
                <a:spcPts val="0"/>
              </a:spcAft>
              <a:buNone/>
            </a:pPr>
            <a:r>
              <a:t/>
            </a:r>
            <a:endParaRPr sz="4300">
              <a:solidFill>
                <a:srgbClr val="FFFFFF"/>
              </a:solidFill>
              <a:latin typeface="Helvetica Neue Light"/>
              <a:ea typeface="Helvetica Neue Light"/>
              <a:cs typeface="Helvetica Neue Light"/>
              <a:sym typeface="Helvetica Neue Light"/>
            </a:endParaRPr>
          </a:p>
        </p:txBody>
      </p:sp>
      <p:pic>
        <p:nvPicPr>
          <p:cNvPr id="699" name="Google Shape;699;p104"/>
          <p:cNvPicPr preferRelativeResize="0"/>
          <p:nvPr/>
        </p:nvPicPr>
        <p:blipFill>
          <a:blip r:embed="rId4">
            <a:alphaModFix/>
          </a:blip>
          <a:stretch>
            <a:fillRect/>
          </a:stretch>
        </p:blipFill>
        <p:spPr>
          <a:xfrm>
            <a:off x="-5" y="4621050"/>
            <a:ext cx="985400" cy="5224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id="704" name="Google Shape;704;p105"/>
          <p:cNvPicPr preferRelativeResize="0"/>
          <p:nvPr/>
        </p:nvPicPr>
        <p:blipFill rotWithShape="1">
          <a:blip r:embed="rId3">
            <a:alphaModFix/>
          </a:blip>
          <a:srcRect b="0" l="0" r="17749" t="0"/>
          <a:stretch/>
        </p:blipFill>
        <p:spPr>
          <a:xfrm>
            <a:off x="2758250" y="-16200"/>
            <a:ext cx="6385755" cy="5175900"/>
          </a:xfrm>
          <a:prstGeom prst="rect">
            <a:avLst/>
          </a:prstGeom>
          <a:noFill/>
          <a:ln>
            <a:noFill/>
          </a:ln>
        </p:spPr>
      </p:pic>
      <p:grpSp>
        <p:nvGrpSpPr>
          <p:cNvPr id="705" name="Google Shape;705;p105"/>
          <p:cNvGrpSpPr/>
          <p:nvPr/>
        </p:nvGrpSpPr>
        <p:grpSpPr>
          <a:xfrm>
            <a:off x="0" y="-16200"/>
            <a:ext cx="4405650" cy="5175904"/>
            <a:chOff x="0" y="0"/>
            <a:chExt cx="4405650" cy="5175904"/>
          </a:xfrm>
        </p:grpSpPr>
        <p:sp>
          <p:nvSpPr>
            <p:cNvPr id="706" name="Google Shape;706;p105"/>
            <p:cNvSpPr/>
            <p:nvPr/>
          </p:nvSpPr>
          <p:spPr>
            <a:xfrm>
              <a:off x="0" y="0"/>
              <a:ext cx="3980752" cy="5175904"/>
            </a:xfrm>
            <a:custGeom>
              <a:rect b="b" l="l" r="r" t="t"/>
              <a:pathLst>
                <a:path extrusionOk="0" h="205740" w="212846">
                  <a:moveTo>
                    <a:pt x="212846" y="0"/>
                  </a:moveTo>
                  <a:lnTo>
                    <a:pt x="0" y="0"/>
                  </a:lnTo>
                  <a:lnTo>
                    <a:pt x="0" y="205740"/>
                  </a:lnTo>
                  <a:lnTo>
                    <a:pt x="153094" y="205740"/>
                  </a:lnTo>
                  <a:close/>
                </a:path>
              </a:pathLst>
            </a:custGeom>
            <a:solidFill>
              <a:srgbClr val="00467F"/>
            </a:solidFill>
            <a:ln>
              <a:noFill/>
            </a:ln>
          </p:spPr>
        </p:sp>
        <p:sp>
          <p:nvSpPr>
            <p:cNvPr id="707" name="Google Shape;707;p105"/>
            <p:cNvSpPr/>
            <p:nvPr/>
          </p:nvSpPr>
          <p:spPr>
            <a:xfrm>
              <a:off x="2788050" y="1559399"/>
              <a:ext cx="1617600" cy="3616500"/>
            </a:xfrm>
            <a:prstGeom prst="rtTriangle">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8" name="Google Shape;708;p105"/>
          <p:cNvSpPr txBox="1"/>
          <p:nvPr/>
        </p:nvSpPr>
        <p:spPr>
          <a:xfrm>
            <a:off x="232225" y="527650"/>
            <a:ext cx="3450600" cy="35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FFFF"/>
                </a:solidFill>
                <a:latin typeface="Montserrat Light"/>
                <a:ea typeface="Montserrat Light"/>
                <a:cs typeface="Montserrat Light"/>
                <a:sym typeface="Montserrat Light"/>
              </a:rPr>
              <a:t>Links to Tools and Resources</a:t>
            </a:r>
            <a:endParaRPr sz="3000">
              <a:solidFill>
                <a:schemeClr val="lt1"/>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chemeClr val="accent1"/>
                </a:solidFill>
                <a:latin typeface="Montserrat Light"/>
                <a:ea typeface="Montserrat Light"/>
                <a:cs typeface="Montserrat Light"/>
                <a:sym typeface="Montserrat Light"/>
                <a:hlinkClick r:id="rId4">
                  <a:extLst>
                    <a:ext uri="{A12FA001-AC4F-418D-AE19-62706E023703}">
                      <ahyp:hlinkClr val="tx"/>
                    </a:ext>
                  </a:extLst>
                </a:hlinkClick>
              </a:rPr>
              <a:t>Reflection Journal Link</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chemeClr val="accent1"/>
                </a:solidFill>
                <a:latin typeface="Montserrat Light"/>
                <a:ea typeface="Montserrat Light"/>
                <a:cs typeface="Montserrat Light"/>
                <a:sym typeface="Montserrat Light"/>
                <a:hlinkClick r:id="rId5">
                  <a:extLst>
                    <a:ext uri="{A12FA001-AC4F-418D-AE19-62706E023703}">
                      <ahyp:hlinkClr val="tx"/>
                    </a:ext>
                  </a:extLst>
                </a:hlinkClick>
              </a:rPr>
              <a:t>GSD Assessment Model</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chemeClr val="accent1"/>
                </a:solidFill>
                <a:latin typeface="Montserrat Light"/>
                <a:ea typeface="Montserrat Light"/>
                <a:cs typeface="Montserrat Light"/>
                <a:sym typeface="Montserrat Light"/>
                <a:hlinkClick r:id="rId6">
                  <a:extLst>
                    <a:ext uri="{A12FA001-AC4F-418D-AE19-62706E023703}">
                      <ahyp:hlinkClr val="tx"/>
                    </a:ext>
                  </a:extLst>
                </a:hlinkClick>
              </a:rPr>
              <a:t>PLC protocol</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chemeClr val="accent1"/>
                </a:solidFill>
                <a:latin typeface="Montserrat Light"/>
                <a:ea typeface="Montserrat Light"/>
                <a:cs typeface="Montserrat Light"/>
                <a:sym typeface="Montserrat Light"/>
                <a:hlinkClick r:id="rId7">
                  <a:extLst>
                    <a:ext uri="{A12FA001-AC4F-418D-AE19-62706E023703}">
                      <ahyp:hlinkClr val="tx"/>
                    </a:ext>
                  </a:extLst>
                </a:hlinkClick>
              </a:rPr>
              <a:t>Instructional Framework</a:t>
            </a:r>
            <a:endParaRPr sz="3300">
              <a:solidFill>
                <a:srgbClr val="FF9900"/>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8">
                  <a:extLst>
                    <a:ext uri="{A12FA001-AC4F-418D-AE19-62706E023703}">
                      <ahyp:hlinkClr val="tx"/>
                    </a:ext>
                  </a:extLst>
                </a:hlinkClick>
              </a:rPr>
              <a:t>Lesson Design Model</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9">
                  <a:extLst>
                    <a:ext uri="{A12FA001-AC4F-418D-AE19-62706E023703}">
                      <ahyp:hlinkClr val="tx"/>
                    </a:ext>
                  </a:extLst>
                </a:hlinkClick>
              </a:rPr>
              <a:t>Lesson Design Website</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700" u="sng">
                <a:solidFill>
                  <a:srgbClr val="F6F6F6"/>
                </a:solidFill>
                <a:latin typeface="Montserrat"/>
                <a:ea typeface="Montserrat"/>
                <a:cs typeface="Montserrat"/>
                <a:sym typeface="Montserrat"/>
                <a:hlinkClick r:id="rId10">
                  <a:extLst>
                    <a:ext uri="{A12FA001-AC4F-418D-AE19-62706E023703}">
                      <ahyp:hlinkClr val="tx"/>
                    </a:ext>
                  </a:extLst>
                </a:hlinkClick>
              </a:rPr>
              <a:t>Lesson Design Guide</a:t>
            </a:r>
            <a:r>
              <a:rPr lang="en" sz="17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11">
                  <a:extLst>
                    <a:ext uri="{A12FA001-AC4F-418D-AE19-62706E023703}">
                      <ahyp:hlinkClr val="tx"/>
                    </a:ext>
                  </a:extLst>
                </a:hlinkClick>
              </a:rPr>
              <a:t>Lesson Approaches</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12">
                  <a:extLst>
                    <a:ext uri="{A12FA001-AC4F-418D-AE19-62706E023703}">
                      <ahyp:hlinkClr val="tx"/>
                    </a:ext>
                  </a:extLst>
                </a:hlinkClick>
              </a:rPr>
              <a:t>Student Learning Stages</a:t>
            </a:r>
            <a:endParaRPr sz="1800">
              <a:solidFill>
                <a:srgbClr val="FF9900"/>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None/>
            </a:pPr>
            <a:r>
              <a:t/>
            </a:r>
            <a:endParaRPr b="1" sz="1800">
              <a:solidFill>
                <a:srgbClr val="FFFFFF"/>
              </a:solidFill>
              <a:latin typeface="Montserrat"/>
              <a:ea typeface="Montserrat"/>
              <a:cs typeface="Montserrat"/>
              <a:sym typeface="Montserrat"/>
            </a:endParaRPr>
          </a:p>
        </p:txBody>
      </p:sp>
      <p:pic>
        <p:nvPicPr>
          <p:cNvPr id="709" name="Google Shape;709;p105"/>
          <p:cNvPicPr preferRelativeResize="0"/>
          <p:nvPr/>
        </p:nvPicPr>
        <p:blipFill>
          <a:blip r:embed="rId13">
            <a:alphaModFix/>
          </a:blip>
          <a:stretch>
            <a:fillRect/>
          </a:stretch>
        </p:blipFill>
        <p:spPr>
          <a:xfrm>
            <a:off x="-5" y="4637250"/>
            <a:ext cx="985400" cy="522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68"/>
          <p:cNvPicPr preferRelativeResize="0"/>
          <p:nvPr/>
        </p:nvPicPr>
        <p:blipFill>
          <a:blip r:embed="rId3">
            <a:alphaModFix/>
          </a:blip>
          <a:stretch>
            <a:fillRect/>
          </a:stretch>
        </p:blipFill>
        <p:spPr>
          <a:xfrm>
            <a:off x="409150" y="191225"/>
            <a:ext cx="7888175" cy="4761049"/>
          </a:xfrm>
          <a:prstGeom prst="rect">
            <a:avLst/>
          </a:prstGeom>
          <a:noFill/>
          <a:ln>
            <a:noFill/>
          </a:ln>
        </p:spPr>
      </p:pic>
      <p:sp>
        <p:nvSpPr>
          <p:cNvPr id="372" name="Google Shape;372;p68"/>
          <p:cNvSpPr/>
          <p:nvPr/>
        </p:nvSpPr>
        <p:spPr>
          <a:xfrm>
            <a:off x="409150" y="719075"/>
            <a:ext cx="971400" cy="3217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9"/>
          <p:cNvSpPr txBox="1"/>
          <p:nvPr/>
        </p:nvSpPr>
        <p:spPr>
          <a:xfrm>
            <a:off x="6844425" y="2751375"/>
            <a:ext cx="21483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u="sng">
                <a:solidFill>
                  <a:schemeClr val="hlink"/>
                </a:solidFill>
                <a:latin typeface="Montserrat"/>
                <a:ea typeface="Montserrat"/>
                <a:cs typeface="Montserrat"/>
                <a:sym typeface="Montserrat"/>
                <a:hlinkClick r:id="rId3"/>
              </a:rPr>
              <a:t>Leadership Standards</a:t>
            </a:r>
            <a:endParaRPr b="1" sz="2100">
              <a:solidFill>
                <a:srgbClr val="56A0D3"/>
              </a:solidFill>
              <a:latin typeface="Montserrat"/>
              <a:ea typeface="Montserrat"/>
              <a:cs typeface="Montserrat"/>
              <a:sym typeface="Montserrat"/>
            </a:endParaRPr>
          </a:p>
          <a:p>
            <a:pPr indent="0" lvl="0" marL="0" rtl="0" algn="l">
              <a:spcBef>
                <a:spcPts val="0"/>
              </a:spcBef>
              <a:spcAft>
                <a:spcPts val="0"/>
              </a:spcAft>
              <a:buNone/>
            </a:pPr>
            <a:r>
              <a:rPr b="1" lang="en" sz="2100" u="sng">
                <a:solidFill>
                  <a:schemeClr val="hlink"/>
                </a:solidFill>
                <a:latin typeface="Montserrat"/>
                <a:ea typeface="Montserrat"/>
                <a:cs typeface="Montserrat"/>
                <a:sym typeface="Montserrat"/>
                <a:hlinkClick r:id="rId4"/>
              </a:rPr>
              <a:t>Click Here</a:t>
            </a:r>
            <a:endParaRPr b="1" sz="2100">
              <a:solidFill>
                <a:srgbClr val="56A0D3"/>
              </a:solidFill>
              <a:latin typeface="Montserrat"/>
              <a:ea typeface="Montserrat"/>
              <a:cs typeface="Montserrat"/>
              <a:sym typeface="Montserrat"/>
            </a:endParaRPr>
          </a:p>
        </p:txBody>
      </p:sp>
      <p:sp>
        <p:nvSpPr>
          <p:cNvPr id="378" name="Google Shape;378;p69"/>
          <p:cNvSpPr txBox="1"/>
          <p:nvPr/>
        </p:nvSpPr>
        <p:spPr>
          <a:xfrm>
            <a:off x="241775" y="2180700"/>
            <a:ext cx="2840400" cy="27090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u="sng">
                <a:solidFill>
                  <a:srgbClr val="00467F"/>
                </a:solidFill>
                <a:latin typeface="Montserrat"/>
                <a:ea typeface="Montserrat"/>
                <a:cs typeface="Montserrat"/>
                <a:sym typeface="Montserrat"/>
              </a:rPr>
              <a:t>2C. Instructional Practice</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rgbClr val="00467F"/>
                </a:solidFill>
                <a:latin typeface="Montserrat"/>
                <a:ea typeface="Montserrat"/>
                <a:cs typeface="Montserrat"/>
                <a:sym typeface="Montserrat"/>
              </a:rPr>
              <a:t>Works with individuals and a variety of groups to ensure the use of Utah Core Standards, the district provided tools, data in assessing student learning, collaborative problem solving, and adjustment to evidence-based instruction to meet student learning needs.</a:t>
            </a:r>
            <a:endParaRPr>
              <a:solidFill>
                <a:srgbClr val="00467F"/>
              </a:solidFill>
              <a:latin typeface="Montserrat"/>
              <a:ea typeface="Montserrat"/>
              <a:cs typeface="Montserrat"/>
              <a:sym typeface="Montserrat"/>
            </a:endParaRPr>
          </a:p>
        </p:txBody>
      </p:sp>
      <p:sp>
        <p:nvSpPr>
          <p:cNvPr id="379" name="Google Shape;379;p69"/>
          <p:cNvSpPr txBox="1"/>
          <p:nvPr/>
        </p:nvSpPr>
        <p:spPr>
          <a:xfrm>
            <a:off x="3311825" y="2180701"/>
            <a:ext cx="2840400" cy="27090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u="sng">
                <a:solidFill>
                  <a:srgbClr val="00467F"/>
                </a:solidFill>
                <a:latin typeface="Montserrat"/>
                <a:ea typeface="Montserrat"/>
                <a:cs typeface="Montserrat"/>
                <a:sym typeface="Montserrat"/>
              </a:rPr>
              <a:t>2D. Differentiated Instruction</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rgbClr val="00467F"/>
                </a:solidFill>
                <a:latin typeface="Montserrat"/>
                <a:ea typeface="Montserrat"/>
                <a:cs typeface="Montserrat"/>
                <a:sym typeface="Montserrat"/>
              </a:rPr>
              <a:t>Assists and monitors the effective use of the district’s framework for instruction and system of support for providing differentiated instructional strategies and appropriate resources to address a variety of student learning needs. </a:t>
            </a:r>
            <a:endParaRPr>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467F"/>
              </a:solidFill>
              <a:latin typeface="Montserrat"/>
              <a:ea typeface="Montserrat"/>
              <a:cs typeface="Montserrat"/>
              <a:sym typeface="Montserrat"/>
            </a:endParaRPr>
          </a:p>
        </p:txBody>
      </p:sp>
      <p:sp>
        <p:nvSpPr>
          <p:cNvPr id="380" name="Google Shape;380;p69"/>
          <p:cNvSpPr txBox="1"/>
          <p:nvPr/>
        </p:nvSpPr>
        <p:spPr>
          <a:xfrm>
            <a:off x="241775" y="903050"/>
            <a:ext cx="8443200" cy="10467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Domain 2: An educational leader promotes and is accountable for student success by advocating, nurturing, assessing and sustaining a school focused on teaching the Utah Core Curriculum. An educational leader provides a learning environment conducive to student, faculty, and staff growth through collaboration within a culture of learning.</a:t>
            </a:r>
            <a:endParaRPr>
              <a:solidFill>
                <a:srgbClr val="00467F"/>
              </a:solidFill>
              <a:latin typeface="Montserrat"/>
              <a:ea typeface="Montserrat"/>
              <a:cs typeface="Montserrat"/>
              <a:sym typeface="Montserrat"/>
            </a:endParaRPr>
          </a:p>
        </p:txBody>
      </p:sp>
      <p:sp>
        <p:nvSpPr>
          <p:cNvPr id="381" name="Google Shape;381;p69"/>
          <p:cNvSpPr txBox="1"/>
          <p:nvPr/>
        </p:nvSpPr>
        <p:spPr>
          <a:xfrm>
            <a:off x="125462" y="227625"/>
            <a:ext cx="8520600" cy="547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rgbClr val="00467F"/>
                </a:solidFill>
                <a:latin typeface="Montserrat"/>
                <a:ea typeface="Montserrat"/>
                <a:cs typeface="Montserrat"/>
                <a:sym typeface="Montserrat"/>
              </a:rPr>
              <a:t>Domain 2: Collective Commitment to </a:t>
            </a:r>
            <a:r>
              <a:rPr lang="en" sz="2800">
                <a:solidFill>
                  <a:srgbClr val="00467F"/>
                </a:solidFill>
                <a:latin typeface="Montserrat"/>
                <a:ea typeface="Montserrat"/>
                <a:cs typeface="Montserrat"/>
                <a:sym typeface="Montserrat"/>
              </a:rPr>
              <a:t>Learning</a:t>
            </a:r>
            <a:endParaRPr sz="2800">
              <a:solidFill>
                <a:srgbClr val="00467F"/>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70"/>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70"/>
          <p:cNvSpPr txBox="1"/>
          <p:nvPr>
            <p:ph type="title"/>
          </p:nvPr>
        </p:nvSpPr>
        <p:spPr>
          <a:xfrm>
            <a:off x="272425" y="314150"/>
            <a:ext cx="85206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Connection to Granite Educator Standards</a:t>
            </a:r>
            <a:endParaRPr sz="3000">
              <a:solidFill>
                <a:srgbClr val="FFFFFF"/>
              </a:solidFill>
              <a:latin typeface="Montserrat"/>
              <a:ea typeface="Montserrat"/>
              <a:cs typeface="Montserrat"/>
              <a:sym typeface="Montserrat"/>
            </a:endParaRPr>
          </a:p>
        </p:txBody>
      </p:sp>
      <p:sp>
        <p:nvSpPr>
          <p:cNvPr id="388" name="Google Shape;388;p70"/>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000" u="sng">
                <a:solidFill>
                  <a:schemeClr val="hlink"/>
                </a:solidFill>
                <a:latin typeface="Montserrat"/>
                <a:ea typeface="Montserrat"/>
                <a:cs typeface="Montserrat"/>
                <a:sym typeface="Montserrat"/>
                <a:hlinkClick r:id="rId3"/>
              </a:rPr>
              <a:t>Domain 2- Planning and Preparation</a:t>
            </a:r>
            <a:endParaRPr sz="2000">
              <a:solidFill>
                <a:schemeClr val="accent2"/>
              </a:solidFill>
              <a:latin typeface="Montserrat"/>
              <a:ea typeface="Montserrat"/>
              <a:cs typeface="Montserrat"/>
              <a:sym typeface="Montserrat"/>
            </a:endParaRPr>
          </a:p>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389" name="Google Shape;389;p70"/>
          <p:cNvPicPr preferRelativeResize="0"/>
          <p:nvPr/>
        </p:nvPicPr>
        <p:blipFill>
          <a:blip r:embed="rId4">
            <a:alphaModFix/>
          </a:blip>
          <a:stretch>
            <a:fillRect/>
          </a:stretch>
        </p:blipFill>
        <p:spPr>
          <a:xfrm>
            <a:off x="104775" y="4482250"/>
            <a:ext cx="1067526" cy="565999"/>
          </a:xfrm>
          <a:prstGeom prst="rect">
            <a:avLst/>
          </a:prstGeom>
          <a:noFill/>
          <a:ln>
            <a:noFill/>
          </a:ln>
        </p:spPr>
      </p:pic>
      <p:sp>
        <p:nvSpPr>
          <p:cNvPr id="390" name="Google Shape;390;p70"/>
          <p:cNvSpPr txBox="1"/>
          <p:nvPr/>
        </p:nvSpPr>
        <p:spPr>
          <a:xfrm>
            <a:off x="798650" y="1385450"/>
            <a:ext cx="7707900" cy="2780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Montserrat"/>
                <a:ea typeface="Montserrat"/>
                <a:cs typeface="Montserrat"/>
                <a:sym typeface="Montserrat"/>
              </a:rPr>
              <a:t>Educator Standard 2.C. </a:t>
            </a:r>
            <a:endParaRPr b="1"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The educator sets goals and makes instructional decisions based on data gathered from multiple sources. Includes, but not limited to:</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•Utilizing data from standardized tests to make</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adjustments to lesson design and instructional</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strategies;</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•Using data from formal and informal measures to select instructional strategies, materials, and</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opportunities for review and practice.</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71"/>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71"/>
          <p:cNvSpPr txBox="1"/>
          <p:nvPr>
            <p:ph type="title"/>
          </p:nvPr>
        </p:nvSpPr>
        <p:spPr>
          <a:xfrm>
            <a:off x="311700" y="445025"/>
            <a:ext cx="8520600" cy="572700"/>
          </a:xfrm>
          <a:prstGeom prst="rect">
            <a:avLst/>
          </a:prstGeom>
          <a:solidFill>
            <a:srgbClr val="00467F"/>
          </a:solidFill>
        </p:spPr>
        <p:txBody>
          <a:bodyPr anchorCtr="0" anchor="ctr" bIns="34275" lIns="68575" spcFirstLastPara="1" rIns="68575" wrap="square" tIns="34275">
            <a:norm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Connection to Granite Educator Standards</a:t>
            </a:r>
            <a:endParaRPr sz="3000">
              <a:solidFill>
                <a:srgbClr val="FFFFFF"/>
              </a:solidFill>
              <a:latin typeface="Montserrat"/>
              <a:ea typeface="Montserrat"/>
              <a:cs typeface="Montserrat"/>
              <a:sym typeface="Montserrat"/>
            </a:endParaRPr>
          </a:p>
        </p:txBody>
      </p:sp>
      <p:sp>
        <p:nvSpPr>
          <p:cNvPr id="397" name="Google Shape;397;p71"/>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p>
          <a:p>
            <a:pPr indent="0" lvl="0" marL="0" marR="0" rtl="0" algn="ctr">
              <a:lnSpc>
                <a:spcPct val="100000"/>
              </a:lnSpc>
              <a:spcBef>
                <a:spcPts val="0"/>
              </a:spcBef>
              <a:spcAft>
                <a:spcPts val="0"/>
              </a:spcAft>
              <a:buNone/>
            </a:pPr>
            <a:r>
              <a:rPr lang="en" sz="2000" u="sng">
                <a:solidFill>
                  <a:schemeClr val="hlink"/>
                </a:solidFill>
                <a:latin typeface="Montserrat"/>
                <a:ea typeface="Montserrat"/>
                <a:cs typeface="Montserrat"/>
                <a:sym typeface="Montserrat"/>
                <a:hlinkClick r:id="rId3"/>
              </a:rPr>
              <a:t>Domain 2- Planning and Preparation</a:t>
            </a:r>
            <a:endParaRPr sz="2000">
              <a:solidFill>
                <a:schemeClr val="accent2"/>
              </a:solidFill>
              <a:latin typeface="Montserrat"/>
              <a:ea typeface="Montserrat"/>
              <a:cs typeface="Montserrat"/>
              <a:sym typeface="Montserrat"/>
            </a:endParaRPr>
          </a:p>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398" name="Google Shape;398;p71"/>
          <p:cNvPicPr preferRelativeResize="0"/>
          <p:nvPr/>
        </p:nvPicPr>
        <p:blipFill>
          <a:blip r:embed="rId4">
            <a:alphaModFix/>
          </a:blip>
          <a:stretch>
            <a:fillRect/>
          </a:stretch>
        </p:blipFill>
        <p:spPr>
          <a:xfrm>
            <a:off x="104775" y="4482250"/>
            <a:ext cx="1067526" cy="565999"/>
          </a:xfrm>
          <a:prstGeom prst="rect">
            <a:avLst/>
          </a:prstGeom>
          <a:noFill/>
          <a:ln>
            <a:noFill/>
          </a:ln>
        </p:spPr>
      </p:pic>
      <p:sp>
        <p:nvSpPr>
          <p:cNvPr id="399" name="Google Shape;399;p71"/>
          <p:cNvSpPr txBox="1"/>
          <p:nvPr>
            <p:ph idx="2" type="body"/>
          </p:nvPr>
        </p:nvSpPr>
        <p:spPr>
          <a:xfrm>
            <a:off x="4598750" y="1420525"/>
            <a:ext cx="4233600" cy="2880300"/>
          </a:xfrm>
          <a:prstGeom prst="rect">
            <a:avLst/>
          </a:prstGeom>
        </p:spPr>
        <p:txBody>
          <a:bodyPr anchorCtr="0" anchor="t" bIns="34275" lIns="68575" spcFirstLastPara="1" rIns="68575" wrap="square" tIns="34275">
            <a:noAutofit/>
          </a:bodyPr>
          <a:lstStyle/>
          <a:p>
            <a:pPr indent="0" lvl="0" marL="0" rtl="0" algn="l">
              <a:lnSpc>
                <a:spcPct val="80000"/>
              </a:lnSpc>
              <a:spcBef>
                <a:spcPts val="800"/>
              </a:spcBef>
              <a:spcAft>
                <a:spcPts val="0"/>
              </a:spcAft>
              <a:buSzPts val="688"/>
              <a:buNone/>
            </a:pPr>
            <a:r>
              <a:t/>
            </a:r>
            <a:endParaRPr>
              <a:solidFill>
                <a:schemeClr val="dk1"/>
              </a:solidFill>
              <a:latin typeface="Montserrat"/>
              <a:ea typeface="Montserrat"/>
              <a:cs typeface="Montserrat"/>
              <a:sym typeface="Montserrat"/>
            </a:endParaRPr>
          </a:p>
          <a:p>
            <a:pPr indent="457200" lvl="0" marL="457200" rtl="0" algn="l">
              <a:lnSpc>
                <a:spcPct val="80000"/>
              </a:lnSpc>
              <a:spcBef>
                <a:spcPts val="800"/>
              </a:spcBef>
              <a:spcAft>
                <a:spcPts val="0"/>
              </a:spcAft>
              <a:buSzPts val="688"/>
              <a:buNone/>
            </a:pPr>
            <a:r>
              <a:rPr b="1" lang="en">
                <a:solidFill>
                  <a:schemeClr val="dk1"/>
                </a:solidFill>
                <a:latin typeface="Montserrat"/>
                <a:ea typeface="Montserrat"/>
                <a:cs typeface="Montserrat"/>
                <a:sym typeface="Montserrat"/>
              </a:rPr>
              <a:t>Highly Effective </a:t>
            </a:r>
            <a:endParaRPr b="1">
              <a:solidFill>
                <a:schemeClr val="dk1"/>
              </a:solidFill>
              <a:latin typeface="Montserrat"/>
              <a:ea typeface="Montserrat"/>
              <a:cs typeface="Montserrat"/>
              <a:sym typeface="Montserrat"/>
            </a:endParaRPr>
          </a:p>
          <a:p>
            <a:pPr indent="457200" lvl="0" marL="457200" rtl="0" algn="l">
              <a:lnSpc>
                <a:spcPct val="80000"/>
              </a:lnSpc>
              <a:spcBef>
                <a:spcPts val="800"/>
              </a:spcBef>
              <a:spcAft>
                <a:spcPts val="0"/>
              </a:spcAft>
              <a:buSzPts val="688"/>
              <a:buNone/>
            </a:pPr>
            <a:r>
              <a:t/>
            </a:r>
            <a:endParaRPr b="1">
              <a:solidFill>
                <a:schemeClr val="dk1"/>
              </a:solidFill>
              <a:latin typeface="Montserrat"/>
              <a:ea typeface="Montserrat"/>
              <a:cs typeface="Montserrat"/>
              <a:sym typeface="Montserrat"/>
            </a:endParaRPr>
          </a:p>
          <a:p>
            <a:pPr indent="0" lvl="0" marL="0" rtl="0" algn="l">
              <a:lnSpc>
                <a:spcPct val="100000"/>
              </a:lnSpc>
              <a:spcBef>
                <a:spcPts val="800"/>
              </a:spcBef>
              <a:spcAft>
                <a:spcPts val="0"/>
              </a:spcAft>
              <a:buClr>
                <a:schemeClr val="dk1"/>
              </a:buClr>
              <a:buSzPts val="688"/>
              <a:buFont typeface="Arial"/>
              <a:buNone/>
            </a:pPr>
            <a:r>
              <a:rPr lang="en">
                <a:solidFill>
                  <a:schemeClr val="dk1"/>
                </a:solidFill>
                <a:latin typeface="Montserrat"/>
                <a:ea typeface="Montserrat"/>
                <a:cs typeface="Montserrat"/>
                <a:sym typeface="Montserrat"/>
              </a:rPr>
              <a:t>•Utilizes data from standardized tests to</a:t>
            </a:r>
            <a:r>
              <a:rPr lang="en">
                <a:latin typeface="Montserrat"/>
                <a:ea typeface="Montserrat"/>
                <a:cs typeface="Montserrat"/>
                <a:sym typeface="Montserrat"/>
              </a:rPr>
              <a:t> </a:t>
            </a:r>
            <a:r>
              <a:rPr b="1" lang="en">
                <a:solidFill>
                  <a:srgbClr val="3D85C6"/>
                </a:solidFill>
                <a:latin typeface="Montserrat"/>
                <a:ea typeface="Montserrat"/>
                <a:cs typeface="Montserrat"/>
                <a:sym typeface="Montserrat"/>
              </a:rPr>
              <a:t>differentiate </a:t>
            </a:r>
            <a:r>
              <a:rPr lang="en">
                <a:solidFill>
                  <a:srgbClr val="3D85C6"/>
                </a:solidFill>
                <a:latin typeface="Montserrat"/>
                <a:ea typeface="Montserrat"/>
                <a:cs typeface="Montserrat"/>
                <a:sym typeface="Montserrat"/>
              </a:rPr>
              <a:t>i</a:t>
            </a:r>
            <a:r>
              <a:rPr b="1" lang="en">
                <a:solidFill>
                  <a:srgbClr val="3D85C6"/>
                </a:solidFill>
                <a:latin typeface="Montserrat"/>
                <a:ea typeface="Montserrat"/>
                <a:cs typeface="Montserrat"/>
                <a:sym typeface="Montserrat"/>
              </a:rPr>
              <a:t>nstruction for individual students.</a:t>
            </a:r>
            <a:endParaRPr b="1">
              <a:solidFill>
                <a:srgbClr val="3D85C6"/>
              </a:solidFill>
              <a:latin typeface="Montserrat"/>
              <a:ea typeface="Montserrat"/>
              <a:cs typeface="Montserrat"/>
              <a:sym typeface="Montserrat"/>
            </a:endParaRPr>
          </a:p>
          <a:p>
            <a:pPr indent="0" lvl="0" marL="0" rtl="0" algn="l">
              <a:lnSpc>
                <a:spcPct val="100000"/>
              </a:lnSpc>
              <a:spcBef>
                <a:spcPts val="800"/>
              </a:spcBef>
              <a:spcAft>
                <a:spcPts val="0"/>
              </a:spcAft>
              <a:buClr>
                <a:schemeClr val="dk1"/>
              </a:buClr>
              <a:buSzPts val="688"/>
              <a:buFont typeface="Arial"/>
              <a:buNone/>
            </a:pPr>
            <a:r>
              <a:rPr lang="en">
                <a:solidFill>
                  <a:schemeClr val="dk1"/>
                </a:solidFill>
                <a:latin typeface="Montserrat"/>
                <a:ea typeface="Montserrat"/>
                <a:cs typeface="Montserrat"/>
                <a:sym typeface="Montserrat"/>
              </a:rPr>
              <a:t>•Uses data from formal and informal</a:t>
            </a:r>
            <a:r>
              <a:rPr lang="en">
                <a:latin typeface="Montserrat"/>
                <a:ea typeface="Montserrat"/>
                <a:cs typeface="Montserrat"/>
                <a:sym typeface="Montserrat"/>
              </a:rPr>
              <a:t> </a:t>
            </a:r>
            <a:r>
              <a:rPr lang="en">
                <a:solidFill>
                  <a:schemeClr val="dk1"/>
                </a:solidFill>
                <a:latin typeface="Montserrat"/>
                <a:ea typeface="Montserrat"/>
                <a:cs typeface="Montserrat"/>
                <a:sym typeface="Montserrat"/>
              </a:rPr>
              <a:t>measures to select instructional strategies,materials, and opportunities</a:t>
            </a:r>
            <a:r>
              <a:rPr b="1" lang="en">
                <a:solidFill>
                  <a:schemeClr val="dk1"/>
                </a:solidFill>
                <a:latin typeface="Montserrat"/>
                <a:ea typeface="Montserrat"/>
                <a:cs typeface="Montserrat"/>
                <a:sym typeface="Montserrat"/>
              </a:rPr>
              <a:t> </a:t>
            </a:r>
            <a:r>
              <a:rPr b="1" lang="en">
                <a:solidFill>
                  <a:srgbClr val="3D85C6"/>
                </a:solidFill>
                <a:latin typeface="Montserrat"/>
                <a:ea typeface="Montserrat"/>
                <a:cs typeface="Montserrat"/>
                <a:sym typeface="Montserrat"/>
              </a:rPr>
              <a:t>for students to apply their knowledge and skills.</a:t>
            </a:r>
            <a:endParaRPr b="1">
              <a:solidFill>
                <a:srgbClr val="3D85C6"/>
              </a:solidFill>
              <a:latin typeface="Montserrat"/>
              <a:ea typeface="Montserrat"/>
              <a:cs typeface="Montserrat"/>
              <a:sym typeface="Montserrat"/>
            </a:endParaRPr>
          </a:p>
          <a:p>
            <a:pPr indent="0" lvl="0" marL="0" rtl="0" algn="l">
              <a:lnSpc>
                <a:spcPct val="100000"/>
              </a:lnSpc>
              <a:spcBef>
                <a:spcPts val="800"/>
              </a:spcBef>
              <a:spcAft>
                <a:spcPts val="0"/>
              </a:spcAft>
              <a:buClr>
                <a:schemeClr val="dk1"/>
              </a:buClr>
              <a:buSzPts val="688"/>
              <a:buFont typeface="Arial"/>
              <a:buNone/>
            </a:pPr>
            <a:r>
              <a:t/>
            </a:r>
            <a:endParaRPr>
              <a:solidFill>
                <a:srgbClr val="3D85C6"/>
              </a:solidFill>
              <a:latin typeface="Montserrat"/>
              <a:ea typeface="Montserrat"/>
              <a:cs typeface="Montserrat"/>
              <a:sym typeface="Montserrat"/>
            </a:endParaRPr>
          </a:p>
          <a:p>
            <a:pPr indent="0" lvl="0" marL="0" rtl="0" algn="l">
              <a:lnSpc>
                <a:spcPct val="80000"/>
              </a:lnSpc>
              <a:spcBef>
                <a:spcPts val="800"/>
              </a:spcBef>
              <a:spcAft>
                <a:spcPts val="0"/>
              </a:spcAft>
              <a:buSzPts val="688"/>
              <a:buNone/>
            </a:pPr>
            <a:r>
              <a:t/>
            </a:r>
            <a:endParaRPr>
              <a:solidFill>
                <a:schemeClr val="dk1"/>
              </a:solidFill>
              <a:latin typeface="Montserrat"/>
              <a:ea typeface="Montserrat"/>
              <a:cs typeface="Montserrat"/>
              <a:sym typeface="Montserrat"/>
            </a:endParaRPr>
          </a:p>
          <a:p>
            <a:pPr indent="0" lvl="0" marL="0" rtl="0" algn="l">
              <a:lnSpc>
                <a:spcPct val="80000"/>
              </a:lnSpc>
              <a:spcBef>
                <a:spcPts val="800"/>
              </a:spcBef>
              <a:spcAft>
                <a:spcPts val="0"/>
              </a:spcAft>
              <a:buClr>
                <a:schemeClr val="dk1"/>
              </a:buClr>
              <a:buSzPts val="688"/>
              <a:buFont typeface="Arial"/>
              <a:buNone/>
            </a:pPr>
            <a:r>
              <a:t/>
            </a:r>
            <a:endParaRPr>
              <a:solidFill>
                <a:schemeClr val="dk1"/>
              </a:solidFill>
              <a:latin typeface="Montserrat"/>
              <a:ea typeface="Montserrat"/>
              <a:cs typeface="Montserrat"/>
              <a:sym typeface="Montserrat"/>
            </a:endParaRPr>
          </a:p>
          <a:p>
            <a:pPr indent="0" lvl="0" marL="0" rtl="0" algn="l">
              <a:lnSpc>
                <a:spcPct val="70000"/>
              </a:lnSpc>
              <a:spcBef>
                <a:spcPts val="800"/>
              </a:spcBef>
              <a:spcAft>
                <a:spcPts val="0"/>
              </a:spcAft>
              <a:buSzPts val="688"/>
              <a:buNone/>
            </a:pPr>
            <a:r>
              <a:t/>
            </a:r>
            <a:endParaRPr>
              <a:solidFill>
                <a:schemeClr val="dk1"/>
              </a:solidFill>
              <a:latin typeface="Montserrat"/>
              <a:ea typeface="Montserrat"/>
              <a:cs typeface="Montserrat"/>
              <a:sym typeface="Montserrat"/>
            </a:endParaRPr>
          </a:p>
        </p:txBody>
      </p:sp>
      <p:sp>
        <p:nvSpPr>
          <p:cNvPr id="400" name="Google Shape;400;p71"/>
          <p:cNvSpPr txBox="1"/>
          <p:nvPr>
            <p:ph idx="1" type="body"/>
          </p:nvPr>
        </p:nvSpPr>
        <p:spPr>
          <a:xfrm>
            <a:off x="603325" y="1601950"/>
            <a:ext cx="3695100" cy="2880300"/>
          </a:xfrm>
          <a:prstGeom prst="rect">
            <a:avLst/>
          </a:prstGeom>
        </p:spPr>
        <p:txBody>
          <a:bodyPr anchorCtr="0" anchor="t" bIns="34275" lIns="68575" spcFirstLastPara="1" rIns="68575" wrap="square" tIns="34275">
            <a:normAutofit/>
          </a:bodyPr>
          <a:lstStyle/>
          <a:p>
            <a:pPr indent="457200" lvl="0" marL="457200" rtl="0" algn="l">
              <a:lnSpc>
                <a:spcPct val="100000"/>
              </a:lnSpc>
              <a:spcBef>
                <a:spcPts val="800"/>
              </a:spcBef>
              <a:spcAft>
                <a:spcPts val="0"/>
              </a:spcAft>
              <a:buNone/>
            </a:pPr>
            <a:r>
              <a:rPr b="1" lang="en">
                <a:solidFill>
                  <a:schemeClr val="dk1"/>
                </a:solidFill>
                <a:latin typeface="Montserrat"/>
                <a:ea typeface="Montserrat"/>
                <a:cs typeface="Montserrat"/>
                <a:sym typeface="Montserrat"/>
              </a:rPr>
              <a:t>Effective</a:t>
            </a:r>
            <a:endParaRPr b="1">
              <a:solidFill>
                <a:schemeClr val="dk1"/>
              </a:solidFill>
              <a:latin typeface="Montserrat"/>
              <a:ea typeface="Montserrat"/>
              <a:cs typeface="Montserrat"/>
              <a:sym typeface="Montserrat"/>
            </a:endParaRPr>
          </a:p>
          <a:p>
            <a:pPr indent="0" lvl="0" marL="914400" rtl="0" algn="l">
              <a:lnSpc>
                <a:spcPct val="100000"/>
              </a:lnSpc>
              <a:spcBef>
                <a:spcPts val="800"/>
              </a:spcBef>
              <a:spcAft>
                <a:spcPts val="0"/>
              </a:spcAft>
              <a:buNone/>
            </a:pPr>
            <a:r>
              <a:t/>
            </a:r>
            <a:endParaRPr>
              <a:solidFill>
                <a:schemeClr val="dk1"/>
              </a:solidFill>
              <a:latin typeface="Montserrat"/>
              <a:ea typeface="Montserrat"/>
              <a:cs typeface="Montserrat"/>
              <a:sym typeface="Montserrat"/>
            </a:endParaRPr>
          </a:p>
          <a:p>
            <a:pPr indent="0" lvl="0" marL="0" rtl="0" algn="l">
              <a:lnSpc>
                <a:spcPct val="100000"/>
              </a:lnSpc>
              <a:spcBef>
                <a:spcPts val="800"/>
              </a:spcBef>
              <a:spcAft>
                <a:spcPts val="0"/>
              </a:spcAft>
              <a:buNone/>
            </a:pPr>
            <a:r>
              <a:rPr lang="en">
                <a:solidFill>
                  <a:schemeClr val="dk1"/>
                </a:solidFill>
                <a:latin typeface="Montserrat"/>
                <a:ea typeface="Montserrat"/>
                <a:cs typeface="Montserrat"/>
                <a:sym typeface="Montserrat"/>
              </a:rPr>
              <a:t>•Utilizes data from standardized tests to </a:t>
            </a:r>
            <a:r>
              <a:rPr b="1" lang="en">
                <a:solidFill>
                  <a:srgbClr val="3D85C6"/>
                </a:solidFill>
                <a:latin typeface="Montserrat"/>
                <a:ea typeface="Montserrat"/>
                <a:cs typeface="Montserrat"/>
                <a:sym typeface="Montserrat"/>
              </a:rPr>
              <a:t>make adjustments to lesson design</a:t>
            </a:r>
            <a:r>
              <a:rPr lang="en">
                <a:solidFill>
                  <a:srgbClr val="3D85C6"/>
                </a:solidFill>
                <a:latin typeface="Montserrat"/>
                <a:ea typeface="Montserrat"/>
                <a:cs typeface="Montserrat"/>
                <a:sym typeface="Montserrat"/>
              </a:rPr>
              <a:t> </a:t>
            </a:r>
            <a:r>
              <a:rPr b="1" lang="en">
                <a:solidFill>
                  <a:srgbClr val="3D85C6"/>
                </a:solidFill>
                <a:latin typeface="Montserrat"/>
                <a:ea typeface="Montserrat"/>
                <a:cs typeface="Montserrat"/>
                <a:sym typeface="Montserrat"/>
              </a:rPr>
              <a:t>and instructional strategies.</a:t>
            </a:r>
            <a:endParaRPr b="1">
              <a:solidFill>
                <a:srgbClr val="3D85C6"/>
              </a:solidFill>
              <a:latin typeface="Montserrat"/>
              <a:ea typeface="Montserrat"/>
              <a:cs typeface="Montserrat"/>
              <a:sym typeface="Montserrat"/>
            </a:endParaRPr>
          </a:p>
          <a:p>
            <a:pPr indent="0" lvl="0" marL="0" rtl="0" algn="l">
              <a:lnSpc>
                <a:spcPct val="100000"/>
              </a:lnSpc>
              <a:spcBef>
                <a:spcPts val="800"/>
              </a:spcBef>
              <a:spcAft>
                <a:spcPts val="0"/>
              </a:spcAft>
              <a:buNone/>
            </a:pPr>
            <a:r>
              <a:rPr lang="en">
                <a:solidFill>
                  <a:schemeClr val="dk1"/>
                </a:solidFill>
                <a:latin typeface="Montserrat"/>
                <a:ea typeface="Montserrat"/>
                <a:cs typeface="Montserrat"/>
                <a:sym typeface="Montserrat"/>
              </a:rPr>
              <a:t>•Uses data from formal and informal measures to select instructional strategies, materials, and opportunities </a:t>
            </a:r>
            <a:r>
              <a:rPr b="1" lang="en">
                <a:solidFill>
                  <a:srgbClr val="3D85C6"/>
                </a:solidFill>
                <a:latin typeface="Montserrat"/>
                <a:ea typeface="Montserrat"/>
                <a:cs typeface="Montserrat"/>
                <a:sym typeface="Montserrat"/>
              </a:rPr>
              <a:t>for review and practice.</a:t>
            </a:r>
            <a:endParaRPr b="1">
              <a:solidFill>
                <a:srgbClr val="3D85C6"/>
              </a:solidFill>
              <a:latin typeface="Montserrat"/>
              <a:ea typeface="Montserrat"/>
              <a:cs typeface="Montserrat"/>
              <a:sym typeface="Montserrat"/>
            </a:endParaRPr>
          </a:p>
          <a:p>
            <a:pPr indent="0" lvl="0" marL="0" rtl="0" algn="l">
              <a:lnSpc>
                <a:spcPct val="100000"/>
              </a:lnSpc>
              <a:spcBef>
                <a:spcPts val="800"/>
              </a:spcBef>
              <a:spcAft>
                <a:spcPts val="0"/>
              </a:spcAft>
              <a:buNone/>
            </a:pPr>
            <a:r>
              <a:t/>
            </a:r>
            <a:endParaRPr b="1">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72"/>
          <p:cNvPicPr preferRelativeResize="0"/>
          <p:nvPr/>
        </p:nvPicPr>
        <p:blipFill>
          <a:blip r:embed="rId3">
            <a:alphaModFix/>
          </a:blip>
          <a:stretch>
            <a:fillRect/>
          </a:stretch>
        </p:blipFill>
        <p:spPr>
          <a:xfrm>
            <a:off x="1971625" y="213175"/>
            <a:ext cx="4940006" cy="48386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