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303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18288000" cy="10287000"/>
  <p:notesSz cx="6858000" cy="9144000"/>
  <p:embeddedFontLst>
    <p:embeddedFont>
      <p:font typeface="Bangers" panose="020B0604020202020204" charset="0"/>
      <p:regular r:id="rId11"/>
    </p:embeddedFont>
    <p:embeddedFont>
      <p:font typeface="Poppins" panose="00000500000000000000" pitchFamily="2" charset="0"/>
      <p:regular r:id="rId12"/>
    </p:embeddedFont>
    <p:embeddedFont>
      <p:font typeface="Poppins Bold" panose="00000800000000000000" charset="0"/>
      <p:regular r:id="rId13"/>
    </p:embeddedFont>
    <p:embeddedFont>
      <p:font typeface="Poppins Bold Italics" panose="020B0604020202020204" charset="0"/>
      <p:regular r:id="rId14"/>
    </p:embeddedFont>
    <p:embeddedFont>
      <p:font typeface="Poppins Heavy" panose="020B0604020202020204" charset="0"/>
      <p:regular r:id="rId15"/>
    </p:embeddedFont>
    <p:embeddedFont>
      <p:font typeface="Poppins Italics" panose="020B0604020202020204" charset="0"/>
      <p:regular r:id="rId16"/>
    </p:embeddedFont>
    <p:embeddedFont>
      <p:font typeface="Poppins Medium" panose="00000600000000000000" pitchFamily="2" charset="0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ransparent Shapes">
  <p:cSld name="Transparent Shapes">
    <p:bg>
      <p:bgPr>
        <a:solidFill>
          <a:srgbClr val="3796BF"/>
        </a:solidFill>
        <a:effectLst/>
      </p:bgPr>
    </p:bg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150;p11"/>
          <p:cNvGrpSpPr/>
          <p:nvPr/>
        </p:nvGrpSpPr>
        <p:grpSpPr>
          <a:xfrm>
            <a:off x="12344402" y="5312242"/>
            <a:ext cx="5943509" cy="5772302"/>
            <a:chOff x="6172200" y="2656118"/>
            <a:chExt cx="2971754" cy="2886151"/>
          </a:xfrm>
        </p:grpSpPr>
        <p:sp>
          <p:nvSpPr>
            <p:cNvPr id="151" name="Google Shape;151;p11"/>
            <p:cNvSpPr/>
            <p:nvPr/>
          </p:nvSpPr>
          <p:spPr>
            <a:xfrm rot="9208626" flipH="1">
              <a:off x="6704904" y="4110434"/>
              <a:ext cx="484232" cy="1204006"/>
            </a:xfrm>
            <a:prstGeom prst="flowChartManualInput">
              <a:avLst/>
            </a:prstGeom>
            <a:solidFill>
              <a:srgbClr val="FFFFFF">
                <a:alpha val="3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600">
                <a:solidFill>
                  <a:prstClr val="black"/>
                </a:solidFill>
              </a:endParaRPr>
            </a:p>
          </p:txBody>
        </p:sp>
        <p:sp>
          <p:nvSpPr>
            <p:cNvPr id="152" name="Google Shape;152;p11"/>
            <p:cNvSpPr/>
            <p:nvPr/>
          </p:nvSpPr>
          <p:spPr>
            <a:xfrm rot="9208633" flipH="1">
              <a:off x="7804300" y="3279013"/>
              <a:ext cx="877624" cy="2182136"/>
            </a:xfrm>
            <a:prstGeom prst="flowChartManualInput">
              <a:avLst/>
            </a:prstGeom>
            <a:solidFill>
              <a:srgbClr val="FFFFFF">
                <a:alpha val="3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600">
                <a:solidFill>
                  <a:prstClr val="black"/>
                </a:solidFill>
              </a:endParaRPr>
            </a:p>
          </p:txBody>
        </p:sp>
        <p:sp>
          <p:nvSpPr>
            <p:cNvPr id="153" name="Google Shape;153;p11"/>
            <p:cNvSpPr/>
            <p:nvPr/>
          </p:nvSpPr>
          <p:spPr>
            <a:xfrm rot="9208606" flipH="1">
              <a:off x="7481789" y="4276913"/>
              <a:ext cx="408796" cy="1016449"/>
            </a:xfrm>
            <a:prstGeom prst="flowChartManualInput">
              <a:avLst/>
            </a:prstGeom>
            <a:solidFill>
              <a:srgbClr val="FFFFFF">
                <a:alpha val="3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600">
                <a:solidFill>
                  <a:prstClr val="black"/>
                </a:solidFill>
              </a:endParaRPr>
            </a:p>
          </p:txBody>
        </p:sp>
        <p:sp>
          <p:nvSpPr>
            <p:cNvPr id="154" name="Google Shape;154;p11"/>
            <p:cNvSpPr/>
            <p:nvPr/>
          </p:nvSpPr>
          <p:spPr>
            <a:xfrm rot="9208678" flipH="1">
              <a:off x="6287617" y="4657701"/>
              <a:ext cx="229660" cy="571018"/>
            </a:xfrm>
            <a:prstGeom prst="flowChartManualInput">
              <a:avLst/>
            </a:prstGeom>
            <a:solidFill>
              <a:srgbClr val="FFFFFF">
                <a:alpha val="3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600">
                <a:solidFill>
                  <a:prstClr val="black"/>
                </a:solidFill>
              </a:endParaRPr>
            </a:p>
          </p:txBody>
        </p:sp>
        <p:sp>
          <p:nvSpPr>
            <p:cNvPr id="155" name="Google Shape;155;p11"/>
            <p:cNvSpPr/>
            <p:nvPr/>
          </p:nvSpPr>
          <p:spPr>
            <a:xfrm>
              <a:off x="8289303" y="2656118"/>
              <a:ext cx="854651" cy="1929080"/>
            </a:xfrm>
            <a:custGeom>
              <a:avLst/>
              <a:gdLst/>
              <a:ahLst/>
              <a:cxnLst/>
              <a:rect l="l" t="t" r="r" b="b"/>
              <a:pathLst>
                <a:path w="37596" h="84860" extrusionOk="0">
                  <a:moveTo>
                    <a:pt x="19066" y="0"/>
                  </a:moveTo>
                  <a:lnTo>
                    <a:pt x="0" y="9130"/>
                  </a:lnTo>
                  <a:lnTo>
                    <a:pt x="37596" y="84860"/>
                  </a:lnTo>
                  <a:lnTo>
                    <a:pt x="37596" y="37328"/>
                  </a:lnTo>
                  <a:close/>
                </a:path>
              </a:pathLst>
            </a:custGeom>
            <a:solidFill>
              <a:srgbClr val="FFFFFF">
                <a:alpha val="33460"/>
              </a:srgbClr>
            </a:solidFill>
            <a:ln>
              <a:noFill/>
            </a:ln>
          </p:spPr>
        </p:sp>
      </p:grpSp>
      <p:grpSp>
        <p:nvGrpSpPr>
          <p:cNvPr id="3" name="Google Shape;156;p11"/>
          <p:cNvGrpSpPr/>
          <p:nvPr/>
        </p:nvGrpSpPr>
        <p:grpSpPr>
          <a:xfrm>
            <a:off x="-63" y="-456054"/>
            <a:ext cx="4327122" cy="2694600"/>
            <a:chOff x="-32" y="-215963"/>
            <a:chExt cx="2163561" cy="1347300"/>
          </a:xfrm>
        </p:grpSpPr>
        <p:sp>
          <p:nvSpPr>
            <p:cNvPr id="157" name="Google Shape;157;p11"/>
            <p:cNvSpPr/>
            <p:nvPr/>
          </p:nvSpPr>
          <p:spPr>
            <a:xfrm rot="-1591408" flipH="1">
              <a:off x="1362169" y="-63166"/>
              <a:ext cx="205103" cy="509980"/>
            </a:xfrm>
            <a:prstGeom prst="flowChartManualInput">
              <a:avLst/>
            </a:prstGeom>
            <a:solidFill>
              <a:srgbClr val="FFFFFF">
                <a:alpha val="3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600">
                <a:solidFill>
                  <a:prstClr val="black"/>
                </a:solidFill>
              </a:endParaRPr>
            </a:p>
          </p:txBody>
        </p:sp>
        <p:sp>
          <p:nvSpPr>
            <p:cNvPr id="158" name="Google Shape;158;p11"/>
            <p:cNvSpPr/>
            <p:nvPr/>
          </p:nvSpPr>
          <p:spPr>
            <a:xfrm rot="-1591371" flipH="1">
              <a:off x="239463" y="-151890"/>
              <a:ext cx="434754" cy="1080980"/>
            </a:xfrm>
            <a:prstGeom prst="flowChartManualInput">
              <a:avLst/>
            </a:prstGeom>
            <a:solidFill>
              <a:srgbClr val="FFFFFF">
                <a:alpha val="3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600">
                <a:solidFill>
                  <a:prstClr val="black"/>
                </a:solidFill>
              </a:endParaRPr>
            </a:p>
          </p:txBody>
        </p:sp>
        <p:sp>
          <p:nvSpPr>
            <p:cNvPr id="159" name="Google Shape;159;p11"/>
            <p:cNvSpPr/>
            <p:nvPr/>
          </p:nvSpPr>
          <p:spPr>
            <a:xfrm rot="-1591339" flipH="1">
              <a:off x="892401" y="-169347"/>
              <a:ext cx="504374" cy="1254067"/>
            </a:xfrm>
            <a:prstGeom prst="flowChartManualInput">
              <a:avLst/>
            </a:prstGeom>
            <a:solidFill>
              <a:srgbClr val="FFFFFF">
                <a:alpha val="3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600">
                <a:solidFill>
                  <a:prstClr val="black"/>
                </a:solidFill>
              </a:endParaRPr>
            </a:p>
          </p:txBody>
        </p:sp>
        <p:sp>
          <p:nvSpPr>
            <p:cNvPr id="160" name="Google Shape;160;p11"/>
            <p:cNvSpPr/>
            <p:nvPr/>
          </p:nvSpPr>
          <p:spPr>
            <a:xfrm rot="-1591322" flipH="1">
              <a:off x="1818452" y="-76292"/>
              <a:ext cx="229660" cy="571018"/>
            </a:xfrm>
            <a:prstGeom prst="flowChartManualInput">
              <a:avLst/>
            </a:prstGeom>
            <a:solidFill>
              <a:srgbClr val="FFFFFF">
                <a:alpha val="3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3600">
                <a:solidFill>
                  <a:prstClr val="black"/>
                </a:solidFill>
              </a:endParaRPr>
            </a:p>
          </p:txBody>
        </p:sp>
        <p:sp>
          <p:nvSpPr>
            <p:cNvPr id="161" name="Google Shape;161;p11"/>
            <p:cNvSpPr/>
            <p:nvPr/>
          </p:nvSpPr>
          <p:spPr>
            <a:xfrm rot="10800000">
              <a:off x="-32" y="70725"/>
              <a:ext cx="380284" cy="858147"/>
            </a:xfrm>
            <a:custGeom>
              <a:avLst/>
              <a:gdLst/>
              <a:ahLst/>
              <a:cxnLst/>
              <a:rect l="l" t="t" r="r" b="b"/>
              <a:pathLst>
                <a:path w="37596" h="84860" extrusionOk="0">
                  <a:moveTo>
                    <a:pt x="19066" y="0"/>
                  </a:moveTo>
                  <a:lnTo>
                    <a:pt x="0" y="9130"/>
                  </a:lnTo>
                  <a:lnTo>
                    <a:pt x="37596" y="84860"/>
                  </a:lnTo>
                  <a:lnTo>
                    <a:pt x="37596" y="37328"/>
                  </a:lnTo>
                  <a:close/>
                </a:path>
              </a:pathLst>
            </a:custGeom>
            <a:solidFill>
              <a:srgbClr val="FFFFFF">
                <a:alpha val="33460"/>
              </a:srgbClr>
            </a:solidFill>
            <a:ln>
              <a:noFill/>
            </a:ln>
          </p:spPr>
        </p:sp>
      </p:grpSp>
      <p:sp>
        <p:nvSpPr>
          <p:cNvPr id="162" name="Google Shape;162;p11"/>
          <p:cNvSpPr txBox="1">
            <a:spLocks noGrp="1"/>
          </p:cNvSpPr>
          <p:nvPr>
            <p:ph type="sldNum" idx="12"/>
          </p:nvPr>
        </p:nvSpPr>
        <p:spPr>
          <a:xfrm>
            <a:off x="17113568" y="2"/>
            <a:ext cx="1097400" cy="7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solidFill>
                  <a:srgbClr val="FFFFFF"/>
                </a:solidFill>
              </a:defRPr>
            </a:lvl1pPr>
            <a:lvl2pPr lvl="1">
              <a:buNone/>
              <a:defRPr>
                <a:solidFill>
                  <a:srgbClr val="FFFFFF"/>
                </a:solidFill>
              </a:defRPr>
            </a:lvl2pPr>
            <a:lvl3pPr lvl="2">
              <a:buNone/>
              <a:defRPr>
                <a:solidFill>
                  <a:srgbClr val="FFFFFF"/>
                </a:solidFill>
              </a:defRPr>
            </a:lvl3pPr>
            <a:lvl4pPr lvl="3">
              <a:buNone/>
              <a:defRPr>
                <a:solidFill>
                  <a:srgbClr val="FFFFFF"/>
                </a:solidFill>
              </a:defRPr>
            </a:lvl4pPr>
            <a:lvl5pPr lvl="4">
              <a:buNone/>
              <a:defRPr>
                <a:solidFill>
                  <a:srgbClr val="FFFFFF"/>
                </a:solidFill>
              </a:defRPr>
            </a:lvl5pPr>
            <a:lvl6pPr lvl="5">
              <a:buNone/>
              <a:defRPr>
                <a:solidFill>
                  <a:srgbClr val="FFFFFF"/>
                </a:solidFill>
              </a:defRPr>
            </a:lvl6pPr>
            <a:lvl7pPr lvl="6">
              <a:buNone/>
              <a:defRPr>
                <a:solidFill>
                  <a:srgbClr val="FFFFFF"/>
                </a:solidFill>
              </a:defRPr>
            </a:lvl7pPr>
            <a:lvl8pPr lvl="7">
              <a:buNone/>
              <a:defRPr>
                <a:solidFill>
                  <a:srgbClr val="FFFFFF"/>
                </a:solidFill>
              </a:defRPr>
            </a:lvl8pPr>
            <a:lvl9pPr lvl="8">
              <a:buNone/>
              <a:defRPr>
                <a:solidFill>
                  <a:srgbClr val="FFFFFF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6827664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.svg"/><Relationship Id="rId21" Type="http://schemas.openxmlformats.org/officeDocument/2006/relationships/image" Target="../media/image20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5" Type="http://schemas.openxmlformats.org/officeDocument/2006/relationships/image" Target="../media/image24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24" Type="http://schemas.openxmlformats.org/officeDocument/2006/relationships/image" Target="../media/image23.pn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22.svg"/><Relationship Id="rId10" Type="http://schemas.openxmlformats.org/officeDocument/2006/relationships/image" Target="../media/image9.png"/><Relationship Id="rId19" Type="http://schemas.openxmlformats.org/officeDocument/2006/relationships/image" Target="../media/image18.sv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pn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17.png"/><Relationship Id="rId18" Type="http://schemas.openxmlformats.org/officeDocument/2006/relationships/image" Target="../media/image41.png"/><Relationship Id="rId3" Type="http://schemas.openxmlformats.org/officeDocument/2006/relationships/image" Target="../media/image2.svg"/><Relationship Id="rId21" Type="http://schemas.openxmlformats.org/officeDocument/2006/relationships/image" Target="../media/image44.png"/><Relationship Id="rId7" Type="http://schemas.openxmlformats.org/officeDocument/2006/relationships/image" Target="../media/image4.svg"/><Relationship Id="rId12" Type="http://schemas.openxmlformats.org/officeDocument/2006/relationships/image" Target="../media/image6.svg"/><Relationship Id="rId17" Type="http://schemas.openxmlformats.org/officeDocument/2006/relationships/image" Target="../media/image40.png"/><Relationship Id="rId2" Type="http://schemas.openxmlformats.org/officeDocument/2006/relationships/image" Target="../media/image1.png"/><Relationship Id="rId16" Type="http://schemas.openxmlformats.org/officeDocument/2006/relationships/image" Target="../media/image39.svg"/><Relationship Id="rId20" Type="http://schemas.openxmlformats.org/officeDocument/2006/relationships/image" Target="../media/image43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5.png"/><Relationship Id="rId5" Type="http://schemas.openxmlformats.org/officeDocument/2006/relationships/image" Target="../media/image34.svg"/><Relationship Id="rId15" Type="http://schemas.openxmlformats.org/officeDocument/2006/relationships/image" Target="../media/image38.png"/><Relationship Id="rId10" Type="http://schemas.openxmlformats.org/officeDocument/2006/relationships/image" Target="../media/image37.jpeg"/><Relationship Id="rId19" Type="http://schemas.openxmlformats.org/officeDocument/2006/relationships/image" Target="../media/image42.png"/><Relationship Id="rId4" Type="http://schemas.openxmlformats.org/officeDocument/2006/relationships/image" Target="../media/image33.png"/><Relationship Id="rId9" Type="http://schemas.openxmlformats.org/officeDocument/2006/relationships/image" Target="../media/image36.svg"/><Relationship Id="rId14" Type="http://schemas.openxmlformats.org/officeDocument/2006/relationships/image" Target="../media/image18.svg"/><Relationship Id="rId22" Type="http://schemas.openxmlformats.org/officeDocument/2006/relationships/image" Target="../media/image45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svg"/><Relationship Id="rId3" Type="http://schemas.openxmlformats.org/officeDocument/2006/relationships/image" Target="../media/image2.svg"/><Relationship Id="rId7" Type="http://schemas.openxmlformats.org/officeDocument/2006/relationships/image" Target="../media/image12.svg"/><Relationship Id="rId12" Type="http://schemas.openxmlformats.org/officeDocument/2006/relationships/image" Target="../media/image50.png"/><Relationship Id="rId17" Type="http://schemas.openxmlformats.org/officeDocument/2006/relationships/image" Target="../media/image55.svg"/><Relationship Id="rId2" Type="http://schemas.openxmlformats.org/officeDocument/2006/relationships/image" Target="../media/image1.png"/><Relationship Id="rId16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49.svg"/><Relationship Id="rId5" Type="http://schemas.openxmlformats.org/officeDocument/2006/relationships/image" Target="../media/image10.svg"/><Relationship Id="rId15" Type="http://schemas.openxmlformats.org/officeDocument/2006/relationships/image" Target="../media/image53.svg"/><Relationship Id="rId10" Type="http://schemas.openxmlformats.org/officeDocument/2006/relationships/image" Target="../media/image48.png"/><Relationship Id="rId4" Type="http://schemas.openxmlformats.org/officeDocument/2006/relationships/image" Target="../media/image9.png"/><Relationship Id="rId9" Type="http://schemas.openxmlformats.org/officeDocument/2006/relationships/image" Target="../media/image47.svg"/><Relationship Id="rId14" Type="http://schemas.openxmlformats.org/officeDocument/2006/relationships/image" Target="../media/image5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57.svg"/><Relationship Id="rId18" Type="http://schemas.openxmlformats.org/officeDocument/2006/relationships/image" Target="../media/image62.png"/><Relationship Id="rId3" Type="http://schemas.openxmlformats.org/officeDocument/2006/relationships/image" Target="../media/image2.svg"/><Relationship Id="rId21" Type="http://schemas.openxmlformats.org/officeDocument/2006/relationships/image" Target="../media/image65.svg"/><Relationship Id="rId7" Type="http://schemas.openxmlformats.org/officeDocument/2006/relationships/image" Target="../media/image12.svg"/><Relationship Id="rId12" Type="http://schemas.openxmlformats.org/officeDocument/2006/relationships/image" Target="../media/image56.png"/><Relationship Id="rId17" Type="http://schemas.openxmlformats.org/officeDocument/2006/relationships/image" Target="../media/image61.svg"/><Relationship Id="rId2" Type="http://schemas.openxmlformats.org/officeDocument/2006/relationships/image" Target="../media/image1.png"/><Relationship Id="rId16" Type="http://schemas.openxmlformats.org/officeDocument/2006/relationships/image" Target="../media/image60.png"/><Relationship Id="rId20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14.svg"/><Relationship Id="rId5" Type="http://schemas.openxmlformats.org/officeDocument/2006/relationships/image" Target="../media/image10.svg"/><Relationship Id="rId15" Type="http://schemas.openxmlformats.org/officeDocument/2006/relationships/image" Target="../media/image59.svg"/><Relationship Id="rId10" Type="http://schemas.openxmlformats.org/officeDocument/2006/relationships/image" Target="../media/image13.png"/><Relationship Id="rId19" Type="http://schemas.openxmlformats.org/officeDocument/2006/relationships/image" Target="../media/image63.svg"/><Relationship Id="rId4" Type="http://schemas.openxmlformats.org/officeDocument/2006/relationships/image" Target="../media/image9.png"/><Relationship Id="rId9" Type="http://schemas.openxmlformats.org/officeDocument/2006/relationships/image" Target="../media/image6.svg"/><Relationship Id="rId14" Type="http://schemas.openxmlformats.org/officeDocument/2006/relationships/image" Target="../media/image5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69.svg"/><Relationship Id="rId3" Type="http://schemas.openxmlformats.org/officeDocument/2006/relationships/image" Target="../media/image2.svg"/><Relationship Id="rId7" Type="http://schemas.openxmlformats.org/officeDocument/2006/relationships/image" Target="../media/image4.svg"/><Relationship Id="rId12" Type="http://schemas.openxmlformats.org/officeDocument/2006/relationships/image" Target="../media/image6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67.svg"/><Relationship Id="rId5" Type="http://schemas.openxmlformats.org/officeDocument/2006/relationships/image" Target="../media/image34.svg"/><Relationship Id="rId10" Type="http://schemas.openxmlformats.org/officeDocument/2006/relationships/image" Target="../media/image66.png"/><Relationship Id="rId4" Type="http://schemas.openxmlformats.org/officeDocument/2006/relationships/image" Target="../media/image33.png"/><Relationship Id="rId9" Type="http://schemas.openxmlformats.org/officeDocument/2006/relationships/image" Target="../media/image6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13" Type="http://schemas.openxmlformats.org/officeDocument/2006/relationships/image" Target="../media/image77.jpeg"/><Relationship Id="rId3" Type="http://schemas.openxmlformats.org/officeDocument/2006/relationships/image" Target="../media/image2.svg"/><Relationship Id="rId7" Type="http://schemas.openxmlformats.org/officeDocument/2006/relationships/image" Target="../media/image10.svg"/><Relationship Id="rId12" Type="http://schemas.openxmlformats.org/officeDocument/2006/relationships/image" Target="../media/image76.jpeg"/><Relationship Id="rId2" Type="http://schemas.openxmlformats.org/officeDocument/2006/relationships/image" Target="../media/image1.png"/><Relationship Id="rId16" Type="http://schemas.openxmlformats.org/officeDocument/2006/relationships/image" Target="../media/image80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75.svg"/><Relationship Id="rId5" Type="http://schemas.openxmlformats.org/officeDocument/2006/relationships/image" Target="../media/image71.svg"/><Relationship Id="rId15" Type="http://schemas.openxmlformats.org/officeDocument/2006/relationships/image" Target="../media/image79.png"/><Relationship Id="rId10" Type="http://schemas.openxmlformats.org/officeDocument/2006/relationships/image" Target="../media/image74.png"/><Relationship Id="rId4" Type="http://schemas.openxmlformats.org/officeDocument/2006/relationships/image" Target="../media/image70.png"/><Relationship Id="rId9" Type="http://schemas.openxmlformats.org/officeDocument/2006/relationships/image" Target="../media/image73.svg"/><Relationship Id="rId14" Type="http://schemas.openxmlformats.org/officeDocument/2006/relationships/image" Target="../media/image7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svg"/><Relationship Id="rId7" Type="http://schemas.openxmlformats.org/officeDocument/2006/relationships/image" Target="../media/image10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82.svg"/><Relationship Id="rId5" Type="http://schemas.openxmlformats.org/officeDocument/2006/relationships/image" Target="../media/image16.svg"/><Relationship Id="rId10" Type="http://schemas.openxmlformats.org/officeDocument/2006/relationships/image" Target="../media/image81.png"/><Relationship Id="rId4" Type="http://schemas.openxmlformats.org/officeDocument/2006/relationships/image" Target="../media/image15.png"/><Relationship Id="rId9" Type="http://schemas.openxmlformats.org/officeDocument/2006/relationships/image" Target="../media/image12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84.svg"/><Relationship Id="rId3" Type="http://schemas.openxmlformats.org/officeDocument/2006/relationships/image" Target="../media/image2.svg"/><Relationship Id="rId7" Type="http://schemas.openxmlformats.org/officeDocument/2006/relationships/image" Target="../media/image4.svg"/><Relationship Id="rId12" Type="http://schemas.openxmlformats.org/officeDocument/2006/relationships/image" Target="../media/image83.png"/><Relationship Id="rId17" Type="http://schemas.openxmlformats.org/officeDocument/2006/relationships/image" Target="../media/image88.svg"/><Relationship Id="rId2" Type="http://schemas.openxmlformats.org/officeDocument/2006/relationships/image" Target="../media/image1.png"/><Relationship Id="rId16" Type="http://schemas.openxmlformats.org/officeDocument/2006/relationships/image" Target="../media/image8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8.svg"/><Relationship Id="rId5" Type="http://schemas.openxmlformats.org/officeDocument/2006/relationships/image" Target="../media/image34.svg"/><Relationship Id="rId15" Type="http://schemas.openxmlformats.org/officeDocument/2006/relationships/image" Target="../media/image86.svg"/><Relationship Id="rId10" Type="http://schemas.openxmlformats.org/officeDocument/2006/relationships/image" Target="../media/image17.png"/><Relationship Id="rId4" Type="http://schemas.openxmlformats.org/officeDocument/2006/relationships/image" Target="../media/image33.png"/><Relationship Id="rId9" Type="http://schemas.openxmlformats.org/officeDocument/2006/relationships/image" Target="../media/image6.svg"/><Relationship Id="rId14" Type="http://schemas.openxmlformats.org/officeDocument/2006/relationships/image" Target="../media/image8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A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10150066" y="2740183"/>
            <a:ext cx="11493008" cy="5033502"/>
          </a:xfrm>
          <a:custGeom>
            <a:avLst/>
            <a:gdLst/>
            <a:ahLst/>
            <a:cxnLst/>
            <a:rect l="l" t="t" r="r" b="b"/>
            <a:pathLst>
              <a:path w="11493008" h="5033502">
                <a:moveTo>
                  <a:pt x="0" y="0"/>
                </a:moveTo>
                <a:lnTo>
                  <a:pt x="11493008" y="0"/>
                </a:lnTo>
                <a:lnTo>
                  <a:pt x="11493008" y="5033502"/>
                </a:lnTo>
                <a:lnTo>
                  <a:pt x="0" y="503350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57" b="-94100"/>
            </a:stretch>
          </a:blipFill>
        </p:spPr>
      </p:sp>
      <p:sp>
        <p:nvSpPr>
          <p:cNvPr id="3" name="Freeform 3"/>
          <p:cNvSpPr/>
          <p:nvPr/>
        </p:nvSpPr>
        <p:spPr>
          <a:xfrm flipH="1">
            <a:off x="12894871" y="7576035"/>
            <a:ext cx="6416842" cy="4114800"/>
          </a:xfrm>
          <a:custGeom>
            <a:avLst/>
            <a:gdLst/>
            <a:ahLst/>
            <a:cxnLst/>
            <a:rect l="l" t="t" r="r" b="b"/>
            <a:pathLst>
              <a:path w="6416842" h="4114800">
                <a:moveTo>
                  <a:pt x="6416842" y="0"/>
                </a:moveTo>
                <a:lnTo>
                  <a:pt x="0" y="0"/>
                </a:lnTo>
                <a:lnTo>
                  <a:pt x="0" y="4114800"/>
                </a:lnTo>
                <a:lnTo>
                  <a:pt x="6416842" y="4114800"/>
                </a:lnTo>
                <a:lnTo>
                  <a:pt x="6416842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10800000">
            <a:off x="12894871" y="-1028700"/>
            <a:ext cx="6989045" cy="4114800"/>
          </a:xfrm>
          <a:custGeom>
            <a:avLst/>
            <a:gdLst/>
            <a:ahLst/>
            <a:cxnLst/>
            <a:rect l="l" t="t" r="r" b="b"/>
            <a:pathLst>
              <a:path w="6989045" h="4114800">
                <a:moveTo>
                  <a:pt x="0" y="0"/>
                </a:moveTo>
                <a:lnTo>
                  <a:pt x="6989044" y="0"/>
                </a:lnTo>
                <a:lnTo>
                  <a:pt x="698904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5400000">
            <a:off x="-3867114" y="2379374"/>
            <a:ext cx="11994842" cy="5253286"/>
          </a:xfrm>
          <a:custGeom>
            <a:avLst/>
            <a:gdLst/>
            <a:ahLst/>
            <a:cxnLst/>
            <a:rect l="l" t="t" r="r" b="b"/>
            <a:pathLst>
              <a:path w="11994842" h="5253286">
                <a:moveTo>
                  <a:pt x="0" y="0"/>
                </a:moveTo>
                <a:lnTo>
                  <a:pt x="11994842" y="0"/>
                </a:lnTo>
                <a:lnTo>
                  <a:pt x="11994842" y="5253286"/>
                </a:lnTo>
                <a:lnTo>
                  <a:pt x="0" y="525328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57" b="-94100"/>
            </a:stretch>
          </a:blipFill>
        </p:spPr>
      </p:sp>
      <p:sp>
        <p:nvSpPr>
          <p:cNvPr id="6" name="Freeform 6"/>
          <p:cNvSpPr/>
          <p:nvPr/>
        </p:nvSpPr>
        <p:spPr>
          <a:xfrm rot="-10800000" flipH="1">
            <a:off x="-2020397" y="-443550"/>
            <a:ext cx="8301408" cy="3569605"/>
          </a:xfrm>
          <a:custGeom>
            <a:avLst/>
            <a:gdLst/>
            <a:ahLst/>
            <a:cxnLst/>
            <a:rect l="l" t="t" r="r" b="b"/>
            <a:pathLst>
              <a:path w="8301408" h="3569605">
                <a:moveTo>
                  <a:pt x="8301408" y="0"/>
                </a:moveTo>
                <a:lnTo>
                  <a:pt x="0" y="0"/>
                </a:lnTo>
                <a:lnTo>
                  <a:pt x="0" y="3569605"/>
                </a:lnTo>
                <a:lnTo>
                  <a:pt x="8301408" y="3569605"/>
                </a:lnTo>
                <a:lnTo>
                  <a:pt x="8301408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5400000">
            <a:off x="-3522505" y="4386439"/>
            <a:ext cx="6826223" cy="3131530"/>
          </a:xfrm>
          <a:custGeom>
            <a:avLst/>
            <a:gdLst/>
            <a:ahLst/>
            <a:cxnLst/>
            <a:rect l="l" t="t" r="r" b="b"/>
            <a:pathLst>
              <a:path w="6826223" h="3131530">
                <a:moveTo>
                  <a:pt x="0" y="0"/>
                </a:moveTo>
                <a:lnTo>
                  <a:pt x="6826223" y="0"/>
                </a:lnTo>
                <a:lnTo>
                  <a:pt x="6826223" y="3131530"/>
                </a:lnTo>
                <a:lnTo>
                  <a:pt x="0" y="313153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-1675158" y="7945897"/>
            <a:ext cx="8293448" cy="4188191"/>
          </a:xfrm>
          <a:custGeom>
            <a:avLst/>
            <a:gdLst/>
            <a:ahLst/>
            <a:cxnLst/>
            <a:rect l="l" t="t" r="r" b="b"/>
            <a:pathLst>
              <a:path w="8293448" h="4188191">
                <a:moveTo>
                  <a:pt x="0" y="0"/>
                </a:moveTo>
                <a:lnTo>
                  <a:pt x="8293448" y="0"/>
                </a:lnTo>
                <a:lnTo>
                  <a:pt x="8293448" y="4188191"/>
                </a:lnTo>
                <a:lnTo>
                  <a:pt x="0" y="418819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6033237">
            <a:off x="14262543" y="4173119"/>
            <a:ext cx="6826223" cy="3558169"/>
          </a:xfrm>
          <a:custGeom>
            <a:avLst/>
            <a:gdLst/>
            <a:ahLst/>
            <a:cxnLst/>
            <a:rect l="l" t="t" r="r" b="b"/>
            <a:pathLst>
              <a:path w="6826223" h="3558169">
                <a:moveTo>
                  <a:pt x="0" y="0"/>
                </a:moveTo>
                <a:lnTo>
                  <a:pt x="6826223" y="0"/>
                </a:lnTo>
                <a:lnTo>
                  <a:pt x="6826223" y="3558169"/>
                </a:lnTo>
                <a:lnTo>
                  <a:pt x="0" y="3558169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1520570">
            <a:off x="512802" y="180908"/>
            <a:ext cx="2182868" cy="3307376"/>
          </a:xfrm>
          <a:custGeom>
            <a:avLst/>
            <a:gdLst/>
            <a:ahLst/>
            <a:cxnLst/>
            <a:rect l="l" t="t" r="r" b="b"/>
            <a:pathLst>
              <a:path w="2182868" h="3307376">
                <a:moveTo>
                  <a:pt x="0" y="0"/>
                </a:moveTo>
                <a:lnTo>
                  <a:pt x="2182869" y="0"/>
                </a:lnTo>
                <a:lnTo>
                  <a:pt x="2182869" y="3307376"/>
                </a:lnTo>
                <a:lnTo>
                  <a:pt x="0" y="3307376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972795" flipH="1">
            <a:off x="14974874" y="7747378"/>
            <a:ext cx="2829038" cy="2746739"/>
          </a:xfrm>
          <a:custGeom>
            <a:avLst/>
            <a:gdLst/>
            <a:ahLst/>
            <a:cxnLst/>
            <a:rect l="l" t="t" r="r" b="b"/>
            <a:pathLst>
              <a:path w="2829038" h="2746739">
                <a:moveTo>
                  <a:pt x="2829038" y="0"/>
                </a:moveTo>
                <a:lnTo>
                  <a:pt x="0" y="0"/>
                </a:lnTo>
                <a:lnTo>
                  <a:pt x="0" y="2746739"/>
                </a:lnTo>
                <a:lnTo>
                  <a:pt x="2829038" y="2746739"/>
                </a:lnTo>
                <a:lnTo>
                  <a:pt x="2829038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4269763" y="1643906"/>
            <a:ext cx="9748475" cy="7226057"/>
          </a:xfrm>
          <a:custGeom>
            <a:avLst/>
            <a:gdLst/>
            <a:ahLst/>
            <a:cxnLst/>
            <a:rect l="l" t="t" r="r" b="b"/>
            <a:pathLst>
              <a:path w="9748475" h="7226057">
                <a:moveTo>
                  <a:pt x="0" y="0"/>
                </a:moveTo>
                <a:lnTo>
                  <a:pt x="9748474" y="0"/>
                </a:lnTo>
                <a:lnTo>
                  <a:pt x="9748474" y="7226057"/>
                </a:lnTo>
                <a:lnTo>
                  <a:pt x="0" y="7226057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 rot="-376114">
            <a:off x="6053631" y="2312759"/>
            <a:ext cx="6459443" cy="2637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440"/>
              </a:lnSpc>
            </a:pPr>
            <a:r>
              <a:rPr lang="en-US" sz="15314" spc="1041">
                <a:solidFill>
                  <a:srgbClr val="000000"/>
                </a:solidFill>
                <a:latin typeface="Bangers"/>
                <a:ea typeface="Bangers"/>
                <a:cs typeface="Bangers"/>
                <a:sym typeface="Bangers"/>
              </a:rPr>
              <a:t>RAHASIA</a:t>
            </a:r>
          </a:p>
        </p:txBody>
      </p:sp>
      <p:sp>
        <p:nvSpPr>
          <p:cNvPr id="14" name="Freeform 14"/>
          <p:cNvSpPr/>
          <p:nvPr/>
        </p:nvSpPr>
        <p:spPr>
          <a:xfrm>
            <a:off x="12397805" y="7161895"/>
            <a:ext cx="2903712" cy="1568004"/>
          </a:xfrm>
          <a:custGeom>
            <a:avLst/>
            <a:gdLst/>
            <a:ahLst/>
            <a:cxnLst/>
            <a:rect l="l" t="t" r="r" b="b"/>
            <a:pathLst>
              <a:path w="2903712" h="1568004">
                <a:moveTo>
                  <a:pt x="0" y="0"/>
                </a:moveTo>
                <a:lnTo>
                  <a:pt x="2903711" y="0"/>
                </a:lnTo>
                <a:lnTo>
                  <a:pt x="2903711" y="1568004"/>
                </a:lnTo>
                <a:lnTo>
                  <a:pt x="0" y="1568004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-6079582">
            <a:off x="5190746" y="2541283"/>
            <a:ext cx="982032" cy="1089633"/>
          </a:xfrm>
          <a:custGeom>
            <a:avLst/>
            <a:gdLst/>
            <a:ahLst/>
            <a:cxnLst/>
            <a:rect l="l" t="t" r="r" b="b"/>
            <a:pathLst>
              <a:path w="982032" h="1089633">
                <a:moveTo>
                  <a:pt x="0" y="0"/>
                </a:moveTo>
                <a:lnTo>
                  <a:pt x="982032" y="0"/>
                </a:lnTo>
                <a:lnTo>
                  <a:pt x="982032" y="1089634"/>
                </a:lnTo>
                <a:lnTo>
                  <a:pt x="0" y="1089634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 rot="-355520">
            <a:off x="10932066" y="6064346"/>
            <a:ext cx="2183623" cy="212903"/>
          </a:xfrm>
          <a:custGeom>
            <a:avLst/>
            <a:gdLst/>
            <a:ahLst/>
            <a:cxnLst/>
            <a:rect l="l" t="t" r="r" b="b"/>
            <a:pathLst>
              <a:path w="2183623" h="212903">
                <a:moveTo>
                  <a:pt x="0" y="0"/>
                </a:moveTo>
                <a:lnTo>
                  <a:pt x="2183623" y="0"/>
                </a:lnTo>
                <a:lnTo>
                  <a:pt x="2183623" y="212903"/>
                </a:lnTo>
                <a:lnTo>
                  <a:pt x="0" y="212903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5219648" y="6510404"/>
            <a:ext cx="7697472" cy="14354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14"/>
              </a:lnSpc>
            </a:pPr>
            <a:r>
              <a:rPr lang="en-US" sz="3202" b="1" spc="-137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OLEH :</a:t>
            </a:r>
          </a:p>
          <a:p>
            <a:pPr algn="ctr">
              <a:lnSpc>
                <a:spcPts val="3714"/>
              </a:lnSpc>
            </a:pPr>
            <a:r>
              <a:rPr lang="en-US" sz="3202" b="1" spc="-137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Prof. DR. JAMAL WIWOHO. S.H., M.HUM.</a:t>
            </a:r>
          </a:p>
          <a:p>
            <a:pPr algn="ctr">
              <a:lnSpc>
                <a:spcPts val="3714"/>
              </a:lnSpc>
            </a:pPr>
            <a:endParaRPr lang="en-US" sz="3202" b="1" spc="-137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18" name="TextBox 18"/>
          <p:cNvSpPr txBox="1"/>
          <p:nvPr/>
        </p:nvSpPr>
        <p:spPr>
          <a:xfrm rot="-376114">
            <a:off x="5822023" y="4065532"/>
            <a:ext cx="6459443" cy="2637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440"/>
              </a:lnSpc>
            </a:pPr>
            <a:r>
              <a:rPr lang="en-US" sz="15314" spc="1041">
                <a:solidFill>
                  <a:srgbClr val="000000"/>
                </a:solidFill>
                <a:latin typeface="Bangers"/>
                <a:ea typeface="Bangers"/>
                <a:cs typeface="Bangers"/>
                <a:sym typeface="Bangers"/>
              </a:rPr>
              <a:t>DAGANG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64213" y="9565340"/>
            <a:ext cx="5897993" cy="5594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40"/>
              </a:lnSpc>
            </a:pPr>
            <a:r>
              <a:rPr lang="en-US" sz="3100" b="1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www.jamalwiwoho.com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4594962" y="258159"/>
            <a:ext cx="10313619" cy="20899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53"/>
              </a:lnSpc>
            </a:pPr>
            <a:r>
              <a:rPr lang="en-US" sz="3966" spc="269">
                <a:solidFill>
                  <a:srgbClr val="000000"/>
                </a:solidFill>
                <a:latin typeface="Bangers"/>
                <a:ea typeface="Bangers"/>
                <a:cs typeface="Bangers"/>
                <a:sym typeface="Bangers"/>
              </a:rPr>
              <a:t>HAK ATAS KEKAYAAN INTELEKTUAL </a:t>
            </a:r>
          </a:p>
          <a:p>
            <a:pPr algn="ctr">
              <a:lnSpc>
                <a:spcPts val="5553"/>
              </a:lnSpc>
            </a:pPr>
            <a:r>
              <a:rPr lang="en-US" sz="3966" spc="269">
                <a:solidFill>
                  <a:srgbClr val="000000"/>
                </a:solidFill>
                <a:latin typeface="Bangers"/>
                <a:ea typeface="Bangers"/>
                <a:cs typeface="Bangers"/>
                <a:sym typeface="Bangers"/>
              </a:rPr>
              <a:t>(HAKI)</a:t>
            </a:r>
          </a:p>
          <a:p>
            <a:pPr algn="ctr">
              <a:lnSpc>
                <a:spcPts val="5553"/>
              </a:lnSpc>
            </a:pPr>
            <a:endParaRPr lang="en-US" sz="3966" spc="269">
              <a:solidFill>
                <a:srgbClr val="000000"/>
              </a:solidFill>
              <a:latin typeface="Bangers"/>
              <a:ea typeface="Bangers"/>
              <a:cs typeface="Bangers"/>
              <a:sym typeface="Bangers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3911575" y="8953147"/>
            <a:ext cx="10313619" cy="6802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53"/>
              </a:lnSpc>
            </a:pPr>
            <a:r>
              <a:rPr lang="en-US" sz="3966" spc="269">
                <a:solidFill>
                  <a:srgbClr val="FAFAFA"/>
                </a:solidFill>
                <a:latin typeface="Bangers"/>
                <a:ea typeface="Bangers"/>
                <a:cs typeface="Bangers"/>
                <a:sym typeface="Bangers"/>
              </a:rPr>
              <a:t>UNIVERSITAS SEBELAS MARET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Content Placeholder 2"/>
          <p:cNvSpPr>
            <a:spLocks noGrp="1"/>
          </p:cNvSpPr>
          <p:nvPr>
            <p:ph type="body" idx="4294967295"/>
          </p:nvPr>
        </p:nvSpPr>
        <p:spPr>
          <a:xfrm>
            <a:off x="2" y="-114300"/>
            <a:ext cx="18288000" cy="940142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indent="0">
              <a:lnSpc>
                <a:spcPct val="150000"/>
              </a:lnSpc>
              <a:spcBef>
                <a:spcPct val="0"/>
              </a:spcBef>
            </a:pPr>
            <a:r>
              <a:rPr lang="id-ID" altLang="en-US" sz="1650" b="1" dirty="0"/>
              <a:t>Nama		: Prof. Dr. Jamal Wiwoho, S.H., M.Hum</a:t>
            </a:r>
            <a:r>
              <a:rPr lang="en-US" altLang="en-US" sz="1650" b="1" dirty="0"/>
              <a:t>.</a:t>
            </a:r>
            <a:endParaRPr lang="id-ID" altLang="en-US" sz="1650" b="1" dirty="0"/>
          </a:p>
          <a:p>
            <a:pPr indent="0">
              <a:lnSpc>
                <a:spcPct val="150000"/>
              </a:lnSpc>
              <a:spcBef>
                <a:spcPct val="0"/>
              </a:spcBef>
            </a:pPr>
            <a:r>
              <a:rPr lang="id-ID" altLang="en-US" sz="1650" b="1" dirty="0"/>
              <a:t>Tempat/Tgl. Lahir	: </a:t>
            </a:r>
            <a:r>
              <a:rPr lang="id-ID" altLang="en-US" sz="1650" b="1" dirty="0">
                <a:cs typeface="Calibri" panose="020F0502020204030204" pitchFamily="34" charset="0"/>
              </a:rPr>
              <a:t>Magelang,</a:t>
            </a:r>
            <a:r>
              <a:rPr lang="id-ID" altLang="en-US" sz="1650" b="1" dirty="0">
                <a:cs typeface="Times New Roman" panose="02020603050405020304" pitchFamily="18" charset="0"/>
              </a:rPr>
              <a:t> </a:t>
            </a:r>
            <a:r>
              <a:rPr lang="id-ID" altLang="en-US" sz="1650" b="1" dirty="0">
                <a:cs typeface="Calibri" panose="020F0502020204030204" pitchFamily="34" charset="0"/>
              </a:rPr>
              <a:t>8</a:t>
            </a:r>
            <a:r>
              <a:rPr lang="id-ID" altLang="en-US" sz="1650" b="1" dirty="0">
                <a:cs typeface="Times New Roman" panose="02020603050405020304" pitchFamily="18" charset="0"/>
              </a:rPr>
              <a:t> </a:t>
            </a:r>
            <a:r>
              <a:rPr lang="id-ID" altLang="en-US" sz="1650" b="1" dirty="0">
                <a:cs typeface="Calibri" panose="020F0502020204030204" pitchFamily="34" charset="0"/>
              </a:rPr>
              <a:t>November</a:t>
            </a:r>
            <a:r>
              <a:rPr lang="id-ID" altLang="en-US" sz="1650" b="1" dirty="0">
                <a:cs typeface="Times New Roman" panose="02020603050405020304" pitchFamily="18" charset="0"/>
              </a:rPr>
              <a:t> </a:t>
            </a:r>
            <a:r>
              <a:rPr lang="id-ID" altLang="en-US" sz="1650" b="1" dirty="0">
                <a:cs typeface="Calibri" panose="020F0502020204030204" pitchFamily="34" charset="0"/>
              </a:rPr>
              <a:t>1962</a:t>
            </a:r>
          </a:p>
          <a:p>
            <a:pPr indent="0">
              <a:lnSpc>
                <a:spcPct val="150000"/>
              </a:lnSpc>
              <a:spcBef>
                <a:spcPct val="0"/>
              </a:spcBef>
            </a:pPr>
            <a:r>
              <a:rPr lang="id-ID" altLang="en-US" sz="1650" b="1" dirty="0">
                <a:cs typeface="Calibri" panose="020F0502020204030204" pitchFamily="34" charset="0"/>
              </a:rPr>
              <a:t>Tempat</a:t>
            </a:r>
            <a:r>
              <a:rPr lang="id-ID" altLang="en-US" sz="16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altLang="en-US" sz="1650" b="1" dirty="0">
                <a:cs typeface="Times New Roman" panose="02020603050405020304" pitchFamily="18" charset="0"/>
              </a:rPr>
              <a:t> T</a:t>
            </a:r>
            <a:r>
              <a:rPr lang="id-ID" altLang="en-US" sz="1650" b="1" dirty="0">
                <a:cs typeface="Calibri" panose="020F0502020204030204" pitchFamily="34" charset="0"/>
              </a:rPr>
              <a:t>inggal	</a:t>
            </a:r>
            <a:r>
              <a:rPr lang="en-US" altLang="en-US" sz="1650" b="1" dirty="0">
                <a:cs typeface="Calibri" panose="020F0502020204030204" pitchFamily="34" charset="0"/>
              </a:rPr>
              <a:t>	</a:t>
            </a:r>
            <a:r>
              <a:rPr lang="id-ID" altLang="en-US" sz="1650" b="1" dirty="0">
                <a:cs typeface="Calibri" panose="020F0502020204030204" pitchFamily="34" charset="0"/>
              </a:rPr>
              <a:t>: Jl.</a:t>
            </a:r>
            <a:r>
              <a:rPr lang="id-ID" altLang="en-US" sz="16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altLang="en-US" sz="1650" b="1" dirty="0">
                <a:cs typeface="Calibri" panose="020F0502020204030204" pitchFamily="34" charset="0"/>
              </a:rPr>
              <a:t>Manunggal</a:t>
            </a:r>
            <a:r>
              <a:rPr lang="id-ID" altLang="en-US" sz="16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altLang="en-US" sz="1650" b="1" dirty="0">
                <a:cs typeface="Calibri" panose="020F0502020204030204" pitchFamily="34" charset="0"/>
              </a:rPr>
              <a:t>1/43,</a:t>
            </a:r>
            <a:r>
              <a:rPr lang="id-ID" altLang="en-US" sz="16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altLang="en-US" sz="1650" b="1" dirty="0">
                <a:cs typeface="Calibri" panose="020F0502020204030204" pitchFamily="34" charset="0"/>
              </a:rPr>
              <a:t>Solo,</a:t>
            </a:r>
            <a:r>
              <a:rPr lang="id-ID" altLang="en-US" sz="16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altLang="en-US" sz="1650" b="1" dirty="0">
                <a:cs typeface="Calibri" panose="020F0502020204030204" pitchFamily="34" charset="0"/>
              </a:rPr>
              <a:t>Jawa Tengah</a:t>
            </a:r>
          </a:p>
          <a:p>
            <a:pPr indent="0">
              <a:lnSpc>
                <a:spcPct val="150000"/>
              </a:lnSpc>
              <a:spcBef>
                <a:spcPct val="0"/>
              </a:spcBef>
            </a:pPr>
            <a:r>
              <a:rPr lang="id-ID" altLang="en-US" sz="1650" b="1" dirty="0">
                <a:cs typeface="Calibri" panose="020F0502020204030204" pitchFamily="34" charset="0"/>
              </a:rPr>
              <a:t>Pendidikan	</a:t>
            </a:r>
            <a:r>
              <a:rPr lang="en-US" altLang="en-US" sz="1650" b="1" dirty="0">
                <a:cs typeface="Calibri" panose="020F0502020204030204" pitchFamily="34" charset="0"/>
              </a:rPr>
              <a:t>	</a:t>
            </a:r>
            <a:r>
              <a:rPr lang="id-ID" altLang="en-US" sz="1650" b="1" dirty="0">
                <a:cs typeface="Calibri" panose="020F0502020204030204" pitchFamily="34" charset="0"/>
              </a:rPr>
              <a:t>: S1</a:t>
            </a:r>
            <a:r>
              <a:rPr lang="id-ID" altLang="en-US" sz="16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altLang="en-US" sz="1650" b="1" dirty="0">
                <a:cs typeface="Calibri" panose="020F0502020204030204" pitchFamily="34" charset="0"/>
              </a:rPr>
              <a:t>FH</a:t>
            </a:r>
            <a:r>
              <a:rPr lang="id-ID" altLang="en-US" sz="16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altLang="en-US" sz="1650" b="1" dirty="0">
                <a:cs typeface="Calibri" panose="020F0502020204030204" pitchFamily="34" charset="0"/>
              </a:rPr>
              <a:t>UNS,</a:t>
            </a:r>
            <a:r>
              <a:rPr lang="id-ID" altLang="en-US" sz="16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altLang="en-US" sz="1650" b="1" dirty="0">
                <a:cs typeface="Calibri" panose="020F0502020204030204" pitchFamily="34" charset="0"/>
              </a:rPr>
              <a:t>S2</a:t>
            </a:r>
            <a:r>
              <a:rPr lang="id-ID" altLang="en-US" sz="16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altLang="en-US" sz="1650" b="1" dirty="0">
                <a:cs typeface="Calibri" panose="020F0502020204030204" pitchFamily="34" charset="0"/>
              </a:rPr>
              <a:t>Hukum</a:t>
            </a:r>
            <a:r>
              <a:rPr lang="id-ID" altLang="en-US" sz="16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altLang="en-US" sz="1650" b="1" dirty="0">
                <a:cs typeface="Calibri" panose="020F0502020204030204" pitchFamily="34" charset="0"/>
              </a:rPr>
              <a:t>Ekm</a:t>
            </a:r>
            <a:r>
              <a:rPr lang="id-ID" altLang="en-US" sz="16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altLang="en-US" sz="1650" b="1" dirty="0">
                <a:cs typeface="Calibri" panose="020F0502020204030204" pitchFamily="34" charset="0"/>
              </a:rPr>
              <a:t>&amp;</a:t>
            </a:r>
            <a:r>
              <a:rPr lang="id-ID" altLang="en-US" sz="16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altLang="en-US" sz="1650" b="1" dirty="0">
                <a:cs typeface="Calibri" panose="020F0502020204030204" pitchFamily="34" charset="0"/>
              </a:rPr>
              <a:t>Tek</a:t>
            </a:r>
            <a:r>
              <a:rPr lang="id-ID" altLang="en-US" sz="16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altLang="en-US" sz="1650" b="1" dirty="0">
                <a:cs typeface="Calibri" panose="020F0502020204030204" pitchFamily="34" charset="0"/>
              </a:rPr>
              <a:t>Undip,</a:t>
            </a:r>
            <a:r>
              <a:rPr lang="id-ID" altLang="en-US" sz="16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altLang="en-US" sz="1650" b="1" dirty="0">
                <a:cs typeface="Calibri" panose="020F0502020204030204" pitchFamily="34" charset="0"/>
              </a:rPr>
              <a:t>S3</a:t>
            </a:r>
            <a:r>
              <a:rPr lang="id-ID" altLang="en-US" sz="16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altLang="en-US" sz="1650" b="1" dirty="0">
                <a:cs typeface="Calibri" panose="020F0502020204030204" pitchFamily="34" charset="0"/>
              </a:rPr>
              <a:t>PDIH</a:t>
            </a:r>
            <a:r>
              <a:rPr lang="id-ID" altLang="en-US" sz="16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altLang="en-US" sz="1650" b="1" dirty="0">
                <a:cs typeface="Calibri" panose="020F0502020204030204" pitchFamily="34" charset="0"/>
              </a:rPr>
              <a:t>Undip</a:t>
            </a:r>
          </a:p>
          <a:p>
            <a:pPr indent="0">
              <a:lnSpc>
                <a:spcPct val="150000"/>
              </a:lnSpc>
              <a:spcBef>
                <a:spcPct val="0"/>
              </a:spcBef>
            </a:pPr>
            <a:r>
              <a:rPr lang="id-ID" altLang="en-US" sz="1650" b="1" dirty="0">
                <a:cs typeface="Calibri" panose="020F0502020204030204" pitchFamily="34" charset="0"/>
              </a:rPr>
              <a:t>Status		: </a:t>
            </a:r>
            <a:r>
              <a:rPr lang="it-IT" altLang="en-US" sz="1650" b="1" dirty="0">
                <a:cs typeface="Calibri" panose="020F0502020204030204" pitchFamily="34" charset="0"/>
              </a:rPr>
              <a:t>Berkeluarga,</a:t>
            </a:r>
            <a:r>
              <a:rPr lang="it-IT" altLang="en-US" sz="16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en-US" sz="1650" b="1" dirty="0">
                <a:latin typeface="Calibri" pitchFamily="34" charset="0"/>
                <a:cs typeface="Calibri" pitchFamily="34" charset="0"/>
              </a:rPr>
              <a:t>1 Istri , 3 Anak</a:t>
            </a:r>
            <a:endParaRPr lang="id-ID" altLang="en-US" sz="1650" b="1" dirty="0">
              <a:latin typeface="Calibri" pitchFamily="34" charset="0"/>
              <a:cs typeface="Calibri" pitchFamily="34" charset="0"/>
            </a:endParaRPr>
          </a:p>
          <a:p>
            <a:pPr indent="0">
              <a:lnSpc>
                <a:spcPct val="150000"/>
              </a:lnSpc>
              <a:spcBef>
                <a:spcPct val="0"/>
              </a:spcBef>
            </a:pPr>
            <a:r>
              <a:rPr lang="id-ID" altLang="en-US" sz="1650" b="1" dirty="0">
                <a:cs typeface="Calibri" panose="020F0502020204030204" pitchFamily="34" charset="0"/>
              </a:rPr>
              <a:t>Hp.		</a:t>
            </a:r>
            <a:r>
              <a:rPr lang="en-US" altLang="en-US" sz="1650" b="1" dirty="0">
                <a:cs typeface="Calibri" panose="020F0502020204030204" pitchFamily="34" charset="0"/>
              </a:rPr>
              <a:t>	</a:t>
            </a:r>
            <a:r>
              <a:rPr lang="id-ID" altLang="en-US" sz="1650" b="1" dirty="0">
                <a:cs typeface="Calibri" panose="020F0502020204030204" pitchFamily="34" charset="0"/>
              </a:rPr>
              <a:t>: 08122601681</a:t>
            </a:r>
          </a:p>
          <a:p>
            <a:pPr indent="0">
              <a:lnSpc>
                <a:spcPct val="150000"/>
              </a:lnSpc>
              <a:spcBef>
                <a:spcPct val="0"/>
              </a:spcBef>
            </a:pPr>
            <a:r>
              <a:rPr lang="id-ID" altLang="en-US" sz="1650" b="1" dirty="0">
                <a:cs typeface="Calibri" panose="020F0502020204030204" pitchFamily="34" charset="0"/>
              </a:rPr>
              <a:t>E-mail	</a:t>
            </a:r>
            <a:r>
              <a:rPr lang="en-US" altLang="en-US" sz="1650" b="1" dirty="0">
                <a:cs typeface="Calibri" panose="020F0502020204030204" pitchFamily="34" charset="0"/>
              </a:rPr>
              <a:t>	</a:t>
            </a:r>
            <a:r>
              <a:rPr lang="id-ID" altLang="en-US" sz="1650" b="1" dirty="0">
                <a:cs typeface="Calibri" panose="020F0502020204030204" pitchFamily="34" charset="0"/>
              </a:rPr>
              <a:t>: jamalwiwoho</a:t>
            </a:r>
            <a:r>
              <a:rPr lang="en-US" altLang="en-US" sz="1650" b="1" u="sng" dirty="0">
                <a:cs typeface="Calibri" panose="020F0502020204030204" pitchFamily="34" charset="0"/>
              </a:rPr>
              <a:t>@staff.uns.ac.id </a:t>
            </a:r>
            <a:r>
              <a:rPr lang="id-ID" altLang="en-US" sz="1650" b="1" dirty="0">
                <a:cs typeface="Calibri" panose="020F0502020204030204" pitchFamily="34" charset="0"/>
              </a:rPr>
              <a:t>atau</a:t>
            </a:r>
            <a:r>
              <a:rPr lang="id-ID" altLang="en-US" sz="16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1650" b="1" u="sng" dirty="0">
                <a:cs typeface="Times New Roman" panose="02020603050405020304" pitchFamily="18" charset="0"/>
              </a:rPr>
              <a:t>jamalwiwoho@yahoo.com</a:t>
            </a:r>
            <a:endParaRPr lang="id-ID" altLang="en-US" sz="1650" b="1" u="sng" dirty="0">
              <a:cs typeface="Calibri" panose="020F0502020204030204" pitchFamily="34" charset="0"/>
            </a:endParaRPr>
          </a:p>
          <a:p>
            <a:pPr indent="0">
              <a:lnSpc>
                <a:spcPct val="150000"/>
              </a:lnSpc>
              <a:spcBef>
                <a:spcPct val="0"/>
              </a:spcBef>
            </a:pPr>
            <a:r>
              <a:rPr lang="id-ID" altLang="en-US" sz="1650" b="1" dirty="0">
                <a:cs typeface="Calibri" panose="020F0502020204030204" pitchFamily="34" charset="0"/>
              </a:rPr>
              <a:t>website		: </a:t>
            </a:r>
            <a:r>
              <a:rPr lang="id-ID" altLang="en-US" sz="1650" b="1" dirty="0" err="1">
                <a:cs typeface="Calibri" panose="020F0502020204030204" pitchFamily="34" charset="0"/>
              </a:rPr>
              <a:t>ja</a:t>
            </a:r>
            <a:r>
              <a:rPr lang="en-US" altLang="en-US" sz="1650" b="1" u="sng" dirty="0">
                <a:cs typeface="Calibri" panose="020F0502020204030204" pitchFamily="34" charset="0"/>
              </a:rPr>
              <a:t>.mal </a:t>
            </a:r>
            <a:r>
              <a:rPr lang="en-US" altLang="en-US" sz="1650" b="1" u="sng" dirty="0" err="1">
                <a:cs typeface="Calibri" panose="020F0502020204030204" pitchFamily="34" charset="0"/>
              </a:rPr>
              <a:t>wiwoho.com</a:t>
            </a:r>
            <a:endParaRPr lang="id-ID" altLang="en-US" sz="1650" b="1" u="sng" dirty="0">
              <a:cs typeface="Calibri" panose="020F0502020204030204" pitchFamily="34" charset="0"/>
            </a:endParaRPr>
          </a:p>
          <a:p>
            <a:pPr indent="0">
              <a:lnSpc>
                <a:spcPct val="150000"/>
              </a:lnSpc>
              <a:spcBef>
                <a:spcPct val="0"/>
              </a:spcBef>
            </a:pPr>
            <a:r>
              <a:rPr lang="id-ID" altLang="en-US" sz="1650" b="1" dirty="0">
                <a:cs typeface="Calibri" panose="020F0502020204030204" pitchFamily="34" charset="0"/>
              </a:rPr>
              <a:t>Pekerjaan</a:t>
            </a:r>
            <a:r>
              <a:rPr lang="en-US" altLang="en-US" sz="1650" b="1" dirty="0">
                <a:cs typeface="Calibri" panose="020F0502020204030204" pitchFamily="34" charset="0"/>
              </a:rPr>
              <a:t>  </a:t>
            </a:r>
            <a:r>
              <a:rPr lang="id-ID" altLang="en-US" sz="1650" b="1" dirty="0">
                <a:cs typeface="Calibri" panose="020F0502020204030204" pitchFamily="34" charset="0"/>
              </a:rPr>
              <a:t>	</a:t>
            </a:r>
            <a:r>
              <a:rPr lang="en-US" altLang="en-US" sz="1650" b="1" dirty="0">
                <a:cs typeface="Calibri" panose="020F0502020204030204" pitchFamily="34" charset="0"/>
              </a:rPr>
              <a:t>	: Dosen / </a:t>
            </a:r>
            <a:r>
              <a:rPr lang="en-US" altLang="en-US" sz="1650" b="1" dirty="0" err="1">
                <a:cs typeface="Calibri" panose="020F0502020204030204" pitchFamily="34" charset="0"/>
              </a:rPr>
              <a:t>Pengajar</a:t>
            </a:r>
            <a:r>
              <a:rPr lang="en-US" altLang="en-US" sz="1650" b="1" dirty="0">
                <a:cs typeface="Calibri" panose="020F0502020204030204" pitchFamily="34" charset="0"/>
              </a:rPr>
              <a:t> di </a:t>
            </a:r>
            <a:r>
              <a:rPr lang="en-US" altLang="en-US" sz="1650" b="1" dirty="0" err="1">
                <a:cs typeface="Calibri" panose="020F0502020204030204" pitchFamily="34" charset="0"/>
              </a:rPr>
              <a:t>Fakultas</a:t>
            </a:r>
            <a:r>
              <a:rPr lang="en-US" altLang="en-US" sz="1650" b="1" dirty="0">
                <a:cs typeface="Calibri" panose="020F0502020204030204" pitchFamily="34" charset="0"/>
              </a:rPr>
              <a:t> Hukum – UNS 	  </a:t>
            </a:r>
            <a:r>
              <a:rPr lang="id-ID" altLang="en-US" sz="1650" b="1" dirty="0">
                <a:cs typeface="Calibri" panose="020F0502020204030204" pitchFamily="34" charset="0"/>
              </a:rPr>
              <a:t>		</a:t>
            </a:r>
            <a:r>
              <a:rPr lang="en-US" altLang="en-US" sz="1650" b="1" dirty="0">
                <a:cs typeface="Calibri" panose="020F0502020204030204" pitchFamily="34" charset="0"/>
              </a:rPr>
              <a:t>  	</a:t>
            </a:r>
            <a:endParaRPr lang="id-ID" altLang="en-US" sz="1650" b="1" dirty="0">
              <a:cs typeface="Calibri" panose="020F0502020204030204" pitchFamily="34" charset="0"/>
            </a:endParaRPr>
          </a:p>
          <a:p>
            <a:pPr indent="0">
              <a:lnSpc>
                <a:spcPct val="150000"/>
              </a:lnSpc>
              <a:spcBef>
                <a:spcPct val="0"/>
              </a:spcBef>
            </a:pPr>
            <a:r>
              <a:rPr lang="id-ID" altLang="en-US" sz="1650" b="1" dirty="0">
                <a:cs typeface="Calibri" panose="020F0502020204030204" pitchFamily="34" charset="0"/>
              </a:rPr>
              <a:t>Pengalaman	</a:t>
            </a:r>
            <a:r>
              <a:rPr lang="en-US" altLang="en-US" sz="1650" b="1" dirty="0">
                <a:cs typeface="Calibri" panose="020F0502020204030204" pitchFamily="34" charset="0"/>
              </a:rPr>
              <a:t>	</a:t>
            </a:r>
            <a:r>
              <a:rPr lang="id-ID" altLang="en-US" sz="1650" b="1" dirty="0">
                <a:cs typeface="Calibri" panose="020F0502020204030204" pitchFamily="34" charset="0"/>
              </a:rPr>
              <a:t>:</a:t>
            </a:r>
            <a:r>
              <a:rPr lang="en-US" altLang="en-US" sz="1650" b="1" dirty="0">
                <a:cs typeface="Calibri" panose="020F0502020204030204" pitchFamily="34" charset="0"/>
              </a:rPr>
              <a:t> 1. </a:t>
            </a:r>
            <a:r>
              <a:rPr lang="en-US" altLang="en-US" sz="1650" b="1" dirty="0" err="1">
                <a:cs typeface="Calibri" panose="020F0502020204030204" pitchFamily="34" charset="0"/>
              </a:rPr>
              <a:t>Rektor</a:t>
            </a:r>
            <a:r>
              <a:rPr lang="en-US" altLang="en-US" sz="1650" b="1" dirty="0">
                <a:cs typeface="Calibri" panose="020F0502020204030204" pitchFamily="34" charset="0"/>
              </a:rPr>
              <a:t>  UNS Th 2019 –  2024</a:t>
            </a:r>
          </a:p>
          <a:p>
            <a:pPr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en-US" sz="1650" b="1" dirty="0">
                <a:cs typeface="Calibri" panose="020F0502020204030204" pitchFamily="34" charset="0"/>
              </a:rPr>
              <a:t>		  	2. </a:t>
            </a:r>
            <a:r>
              <a:rPr lang="en-US" altLang="en-US" sz="1650" b="1" dirty="0" err="1">
                <a:cs typeface="Calibri" panose="020F0502020204030204" pitchFamily="34" charset="0"/>
              </a:rPr>
              <a:t>Ketua</a:t>
            </a:r>
            <a:r>
              <a:rPr lang="en-US" altLang="en-US" sz="1650" b="1" dirty="0">
                <a:cs typeface="Calibri" panose="020F0502020204030204" pitchFamily="34" charset="0"/>
              </a:rPr>
              <a:t> MRPTNI Th. 2021 – 2023</a:t>
            </a:r>
          </a:p>
          <a:p>
            <a:pPr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en-US" sz="1500" b="1" dirty="0">
                <a:cs typeface="Calibri" panose="020F0502020204030204" pitchFamily="34" charset="0"/>
              </a:rPr>
              <a:t>		  	3. </a:t>
            </a:r>
            <a:r>
              <a:rPr lang="id-ID" altLang="en-US" sz="1500" b="1" dirty="0">
                <a:cs typeface="Calibri" panose="020F0502020204030204" pitchFamily="34" charset="0"/>
              </a:rPr>
              <a:t>Inspektur</a:t>
            </a:r>
            <a:r>
              <a:rPr lang="id-ID" altLang="en-US" sz="1500" b="1" dirty="0">
                <a:cs typeface="Times New Roman" panose="02020603050405020304" pitchFamily="18" charset="0"/>
              </a:rPr>
              <a:t> </a:t>
            </a:r>
            <a:r>
              <a:rPr lang="id-ID" altLang="en-US" sz="1500" b="1" dirty="0">
                <a:cs typeface="Calibri" panose="020F0502020204030204" pitchFamily="34" charset="0"/>
              </a:rPr>
              <a:t>Jenderal</a:t>
            </a:r>
            <a:r>
              <a:rPr lang="id-ID" altLang="en-US" sz="1500" b="1" dirty="0">
                <a:cs typeface="Times New Roman" panose="02020603050405020304" pitchFamily="18" charset="0"/>
              </a:rPr>
              <a:t> </a:t>
            </a:r>
            <a:r>
              <a:rPr lang="id-ID" altLang="en-US" sz="1500" b="1" dirty="0">
                <a:cs typeface="Calibri" panose="020F0502020204030204" pitchFamily="34" charset="0"/>
              </a:rPr>
              <a:t>Kemenristek</a:t>
            </a:r>
            <a:r>
              <a:rPr lang="id-ID" altLang="en-US" sz="1500" b="1" dirty="0">
                <a:cs typeface="Times New Roman" panose="02020603050405020304" pitchFamily="18" charset="0"/>
              </a:rPr>
              <a:t> </a:t>
            </a:r>
            <a:r>
              <a:rPr lang="id-ID" altLang="en-US" sz="1500" b="1" dirty="0">
                <a:cs typeface="Calibri" panose="020F0502020204030204" pitchFamily="34" charset="0"/>
              </a:rPr>
              <a:t>Dikti</a:t>
            </a:r>
            <a:r>
              <a:rPr lang="en-US" altLang="en-US" sz="1500" b="1" dirty="0">
                <a:cs typeface="Calibri" panose="020F0502020204030204" pitchFamily="34" charset="0"/>
              </a:rPr>
              <a:t>;</a:t>
            </a:r>
            <a:endParaRPr lang="id-ID" altLang="en-US" sz="1500" b="1" dirty="0">
              <a:cs typeface="Calibri" panose="020F0502020204030204" pitchFamily="34" charset="0"/>
            </a:endParaRPr>
          </a:p>
          <a:p>
            <a:pPr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en-US" sz="1650" b="1" dirty="0">
                <a:cs typeface="Calibri" panose="020F0502020204030204" pitchFamily="34" charset="0"/>
              </a:rPr>
              <a:t>		  	4. </a:t>
            </a:r>
            <a:r>
              <a:rPr lang="id-ID" altLang="en-US" sz="1650" b="1" dirty="0">
                <a:cs typeface="Calibri" panose="020F0502020204030204" pitchFamily="34" charset="0"/>
              </a:rPr>
              <a:t>Plh. Rektor Universitas Negeri Manado</a:t>
            </a:r>
          </a:p>
          <a:p>
            <a:pPr lvl="1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en-US" sz="1200" b="1" dirty="0">
                <a:cs typeface="Calibri" panose="020F0502020204030204" pitchFamily="34" charset="0"/>
              </a:rPr>
              <a:t>     	</a:t>
            </a:r>
            <a:r>
              <a:rPr lang="id-ID" altLang="en-US" sz="1200" b="1" dirty="0">
                <a:cs typeface="Calibri" panose="020F0502020204030204" pitchFamily="34" charset="0"/>
              </a:rPr>
              <a:t>	</a:t>
            </a:r>
            <a:r>
              <a:rPr lang="en-US" altLang="en-US" sz="1650" b="1" dirty="0">
                <a:cs typeface="Calibri" panose="020F0502020204030204" pitchFamily="34" charset="0"/>
              </a:rPr>
              <a:t>5.</a:t>
            </a:r>
            <a:r>
              <a:rPr lang="id-ID" altLang="en-US" sz="1650" b="1" dirty="0">
                <a:cs typeface="Calibri" panose="020F0502020204030204" pitchFamily="34" charset="0"/>
              </a:rPr>
              <a:t> </a:t>
            </a:r>
            <a:r>
              <a:rPr lang="nn-NO" altLang="en-US" sz="1650" b="1" dirty="0">
                <a:cs typeface="Calibri" panose="020F0502020204030204" pitchFamily="34" charset="0"/>
              </a:rPr>
              <a:t>Wakil</a:t>
            </a:r>
            <a:r>
              <a:rPr lang="nn-NO" altLang="en-US" sz="16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n-NO" altLang="en-US" sz="1650" b="1" dirty="0">
                <a:cs typeface="Calibri" panose="020F0502020204030204" pitchFamily="34" charset="0"/>
              </a:rPr>
              <a:t>Rektor</a:t>
            </a:r>
            <a:r>
              <a:rPr lang="nn-NO" altLang="en-US" sz="16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n-NO" altLang="en-US" sz="1650" b="1" dirty="0">
                <a:cs typeface="Calibri" panose="020F0502020204030204" pitchFamily="34" charset="0"/>
              </a:rPr>
              <a:t>II</a:t>
            </a:r>
            <a:r>
              <a:rPr lang="nn-NO" altLang="en-US" sz="16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n-NO" altLang="en-US" sz="1650" b="1" dirty="0">
                <a:cs typeface="Calibri" panose="020F0502020204030204" pitchFamily="34" charset="0"/>
              </a:rPr>
              <a:t>UNS</a:t>
            </a:r>
            <a:r>
              <a:rPr lang="nn-NO" altLang="en-US" sz="16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n-NO" altLang="en-US" sz="1650" b="1" dirty="0">
                <a:cs typeface="Calibri" panose="020F0502020204030204" pitchFamily="34" charset="0"/>
              </a:rPr>
              <a:t>Surakarta</a:t>
            </a:r>
            <a:endParaRPr lang="en-US" altLang="en-US" sz="1650" b="1" dirty="0">
              <a:cs typeface="Calibri" panose="020F0502020204030204" pitchFamily="34" charset="0"/>
            </a:endParaRPr>
          </a:p>
          <a:p>
            <a:pPr lvl="1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en-US" sz="1650" b="1" dirty="0">
                <a:cs typeface="Calibri" panose="020F0502020204030204" pitchFamily="34" charset="0"/>
              </a:rPr>
              <a:t>			6. </a:t>
            </a:r>
            <a:r>
              <a:rPr lang="pt-BR" altLang="en-US" sz="1650" b="1" dirty="0">
                <a:cs typeface="Calibri" panose="020F0502020204030204" pitchFamily="34" charset="0"/>
              </a:rPr>
              <a:t>Ketua</a:t>
            </a:r>
            <a:r>
              <a:rPr lang="pt-BR" altLang="en-US" sz="16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pt-BR" altLang="en-US" sz="1650" b="1" dirty="0">
                <a:cs typeface="Calibri" panose="020F0502020204030204" pitchFamily="34" charset="0"/>
              </a:rPr>
              <a:t>forum</a:t>
            </a:r>
            <a:r>
              <a:rPr lang="pt-BR" altLang="en-US" sz="16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altLang="en-US" sz="1650" b="1" dirty="0">
                <a:cs typeface="Calibri" panose="020F0502020204030204" pitchFamily="34" charset="0"/>
              </a:rPr>
              <a:t>PR</a:t>
            </a:r>
            <a:r>
              <a:rPr lang="pt-BR" altLang="en-US" sz="16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altLang="en-US" sz="1650" b="1" dirty="0">
                <a:cs typeface="Calibri" panose="020F0502020204030204" pitchFamily="34" charset="0"/>
              </a:rPr>
              <a:t>II</a:t>
            </a:r>
            <a:r>
              <a:rPr lang="pt-BR" altLang="en-US" sz="16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altLang="en-US" sz="1650" b="1" dirty="0">
                <a:cs typeface="Calibri" panose="020F0502020204030204" pitchFamily="34" charset="0"/>
              </a:rPr>
              <a:t>/</a:t>
            </a:r>
            <a:r>
              <a:rPr lang="pt-BR" altLang="en-US" sz="16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altLang="en-US" sz="1650" b="1" dirty="0">
                <a:cs typeface="Calibri" panose="020F0502020204030204" pitchFamily="34" charset="0"/>
              </a:rPr>
              <a:t>WR</a:t>
            </a:r>
            <a:r>
              <a:rPr lang="pt-BR" altLang="en-US" sz="16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altLang="en-US" sz="1650" b="1" dirty="0">
                <a:cs typeface="Calibri" panose="020F0502020204030204" pitchFamily="34" charset="0"/>
              </a:rPr>
              <a:t>II</a:t>
            </a:r>
            <a:r>
              <a:rPr lang="pt-BR" altLang="en-US" sz="16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altLang="en-US" sz="1650" b="1" dirty="0">
                <a:cs typeface="Calibri" panose="020F0502020204030204" pitchFamily="34" charset="0"/>
              </a:rPr>
              <a:t>Se</a:t>
            </a:r>
            <a:r>
              <a:rPr lang="pt-BR" altLang="en-US" sz="16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altLang="en-US" sz="1650" b="1" dirty="0">
                <a:cs typeface="Calibri" panose="020F0502020204030204" pitchFamily="34" charset="0"/>
              </a:rPr>
              <a:t>– Indonesia </a:t>
            </a:r>
            <a:endParaRPr lang="en-US" altLang="en-US" sz="1650" b="1" dirty="0">
              <a:cs typeface="Calibri" panose="020F0502020204030204" pitchFamily="34" charset="0"/>
            </a:endParaRPr>
          </a:p>
          <a:p>
            <a:pPr lvl="1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en-US" sz="1650" b="1" dirty="0">
                <a:cs typeface="Calibri" panose="020F0502020204030204" pitchFamily="34" charset="0"/>
              </a:rPr>
              <a:t>			7.</a:t>
            </a:r>
            <a:r>
              <a:rPr lang="id-ID" altLang="en-US" sz="1650" b="1" dirty="0">
                <a:cs typeface="Calibri" panose="020F0502020204030204" pitchFamily="34" charset="0"/>
              </a:rPr>
              <a:t> Sekretaris</a:t>
            </a:r>
            <a:r>
              <a:rPr lang="id-ID" altLang="en-US" sz="16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altLang="en-US" sz="1650" b="1" dirty="0">
                <a:cs typeface="Calibri" panose="020F0502020204030204" pitchFamily="34" charset="0"/>
              </a:rPr>
              <a:t>Prodi</a:t>
            </a:r>
            <a:r>
              <a:rPr lang="id-ID" altLang="en-US" sz="16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altLang="en-US" sz="1650" b="1" dirty="0">
                <a:cs typeface="Calibri" panose="020F0502020204030204" pitchFamily="34" charset="0"/>
              </a:rPr>
              <a:t>S3</a:t>
            </a:r>
            <a:r>
              <a:rPr lang="id-ID" altLang="en-US" sz="16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altLang="en-US" sz="1650" b="1" dirty="0">
                <a:cs typeface="Calibri" panose="020F0502020204030204" pitchFamily="34" charset="0"/>
              </a:rPr>
              <a:t>Ilmu</a:t>
            </a:r>
            <a:r>
              <a:rPr lang="id-ID" altLang="en-US" sz="16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altLang="en-US" sz="1650" b="1" dirty="0">
                <a:cs typeface="Calibri" panose="020F0502020204030204" pitchFamily="34" charset="0"/>
              </a:rPr>
              <a:t>Hukum</a:t>
            </a:r>
            <a:r>
              <a:rPr lang="id-ID" altLang="en-US" sz="16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altLang="en-US" sz="1650" b="1" dirty="0">
                <a:cs typeface="Calibri" panose="020F0502020204030204" pitchFamily="34" charset="0"/>
              </a:rPr>
              <a:t>FH</a:t>
            </a:r>
            <a:r>
              <a:rPr lang="id-ID" altLang="en-US" sz="16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altLang="en-US" sz="1650" b="1" dirty="0">
                <a:cs typeface="Calibri" panose="020F0502020204030204" pitchFamily="34" charset="0"/>
              </a:rPr>
              <a:t>UNS</a:t>
            </a:r>
            <a:r>
              <a:rPr lang="en-US" altLang="en-US" sz="1650" b="1" dirty="0">
                <a:cs typeface="Calibri" panose="020F0502020204030204" pitchFamily="34" charset="0"/>
              </a:rPr>
              <a:t>  </a:t>
            </a:r>
          </a:p>
          <a:p>
            <a:pPr lvl="1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en-US" sz="1650" b="1" dirty="0">
                <a:cs typeface="Calibri" panose="020F0502020204030204" pitchFamily="34" charset="0"/>
              </a:rPr>
              <a:t>			8. </a:t>
            </a:r>
            <a:r>
              <a:rPr lang="en-US" altLang="en-US" sz="1650" b="1" dirty="0" err="1">
                <a:cs typeface="Calibri" panose="020F0502020204030204" pitchFamily="34" charset="0"/>
              </a:rPr>
              <a:t>Ketua</a:t>
            </a:r>
            <a:r>
              <a:rPr lang="en-US" altLang="en-US" sz="1650" b="1" dirty="0">
                <a:cs typeface="Calibri" panose="020F0502020204030204" pitchFamily="34" charset="0"/>
              </a:rPr>
              <a:t> Dewan </a:t>
            </a:r>
            <a:r>
              <a:rPr lang="en-US" altLang="en-US" sz="1650" b="1" dirty="0" err="1">
                <a:cs typeface="Calibri" panose="020F0502020204030204" pitchFamily="34" charset="0"/>
              </a:rPr>
              <a:t>Pengawas</a:t>
            </a:r>
            <a:r>
              <a:rPr lang="en-US" altLang="en-US" sz="1650" b="1" dirty="0">
                <a:cs typeface="Calibri" panose="020F0502020204030204" pitchFamily="34" charset="0"/>
              </a:rPr>
              <a:t> UNDIP</a:t>
            </a:r>
          </a:p>
          <a:p>
            <a:pPr lvl="1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en-US" sz="1650" b="1" dirty="0">
                <a:cs typeface="Calibri" panose="020F0502020204030204" pitchFamily="34" charset="0"/>
              </a:rPr>
              <a:t>			9. </a:t>
            </a:r>
            <a:r>
              <a:rPr lang="en-US" altLang="en-US" sz="1650" b="1" dirty="0" err="1">
                <a:cs typeface="Calibri" panose="020F0502020204030204" pitchFamily="34" charset="0"/>
              </a:rPr>
              <a:t>Ketua</a:t>
            </a:r>
            <a:r>
              <a:rPr lang="en-US" altLang="en-US" sz="1650" b="1" dirty="0">
                <a:cs typeface="Calibri" panose="020F0502020204030204" pitchFamily="34" charset="0"/>
              </a:rPr>
              <a:t> Dewan </a:t>
            </a:r>
            <a:r>
              <a:rPr lang="en-US" altLang="en-US" sz="1650" b="1" dirty="0" err="1">
                <a:cs typeface="Calibri" panose="020F0502020204030204" pitchFamily="34" charset="0"/>
              </a:rPr>
              <a:t>Pengawas</a:t>
            </a:r>
            <a:r>
              <a:rPr lang="en-US" altLang="en-US" sz="1650" b="1" dirty="0">
                <a:cs typeface="Calibri" panose="020F0502020204030204" pitchFamily="34" charset="0"/>
              </a:rPr>
              <a:t> UNS		</a:t>
            </a:r>
          </a:p>
          <a:p>
            <a:pPr lvl="1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en-US" sz="1650" b="1" dirty="0">
                <a:cs typeface="Calibri" panose="020F0502020204030204" pitchFamily="34" charset="0"/>
              </a:rPr>
              <a:t>			10. </a:t>
            </a:r>
            <a:r>
              <a:rPr lang="en-US" altLang="en-US" sz="1650" b="1" dirty="0" err="1">
                <a:cs typeface="Calibri" panose="020F0502020204030204" pitchFamily="34" charset="0"/>
              </a:rPr>
              <a:t>Anggota</a:t>
            </a:r>
            <a:r>
              <a:rPr lang="en-US" altLang="en-US" sz="1650" b="1" dirty="0">
                <a:cs typeface="Calibri" panose="020F0502020204030204" pitchFamily="34" charset="0"/>
              </a:rPr>
              <a:t>  Dewan </a:t>
            </a:r>
            <a:r>
              <a:rPr lang="en-US" altLang="en-US" sz="1650" b="1" dirty="0" err="1">
                <a:cs typeface="Calibri" panose="020F0502020204030204" pitchFamily="34" charset="0"/>
              </a:rPr>
              <a:t>Pengawas</a:t>
            </a:r>
            <a:r>
              <a:rPr lang="en-US" altLang="en-US" sz="1650" b="1" dirty="0">
                <a:cs typeface="Calibri" panose="020F0502020204030204" pitchFamily="34" charset="0"/>
              </a:rPr>
              <a:t> UPN Jakarta.</a:t>
            </a:r>
            <a:endParaRPr lang="en-US" altLang="en-US" sz="1200" b="1" dirty="0">
              <a:cs typeface="Calibri" panose="020F0502020204030204" pitchFamily="34" charset="0"/>
            </a:endParaRPr>
          </a:p>
          <a:p>
            <a:pPr indent="0">
              <a:lnSpc>
                <a:spcPct val="150000"/>
              </a:lnSpc>
              <a:spcBef>
                <a:spcPct val="0"/>
              </a:spcBef>
            </a:pPr>
            <a:r>
              <a:rPr lang="id-ID" altLang="en-US" sz="1200" b="1" dirty="0">
                <a:cs typeface="Calibri" panose="020F0502020204030204" pitchFamily="34" charset="0"/>
              </a:rPr>
              <a:t> Lain-lain :</a:t>
            </a:r>
          </a:p>
          <a:p>
            <a:pPr lvl="1" indent="0"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"/>
            </a:pPr>
            <a:r>
              <a:rPr lang="id-ID" altLang="en-US" sz="1200" b="1" dirty="0">
                <a:cs typeface="Calibri" panose="020F0502020204030204" pitchFamily="34" charset="0"/>
              </a:rPr>
              <a:t>Reviewer</a:t>
            </a:r>
            <a:r>
              <a:rPr lang="id-ID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id-ID" altLang="en-US" sz="1200" b="1" dirty="0">
                <a:cs typeface="Calibri" panose="020F0502020204030204" pitchFamily="34" charset="0"/>
              </a:rPr>
              <a:t>Nasional</a:t>
            </a:r>
            <a:r>
              <a:rPr lang="id-ID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id-ID" altLang="en-US" sz="1200" b="1" dirty="0">
                <a:cs typeface="Calibri" panose="020F0502020204030204" pitchFamily="34" charset="0"/>
              </a:rPr>
              <a:t>DP2M</a:t>
            </a:r>
            <a:r>
              <a:rPr lang="id-ID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id-ID" altLang="en-US" sz="1200" b="1" dirty="0">
                <a:cs typeface="Calibri" panose="020F0502020204030204" pitchFamily="34" charset="0"/>
              </a:rPr>
              <a:t>Dikti,</a:t>
            </a:r>
            <a:r>
              <a:rPr lang="id-ID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id-ID" altLang="en-US" sz="1200" b="1" dirty="0">
                <a:cs typeface="Calibri" panose="020F0502020204030204" pitchFamily="34" charset="0"/>
              </a:rPr>
              <a:t>Tim</a:t>
            </a:r>
            <a:r>
              <a:rPr lang="id-ID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id-ID" altLang="en-US" sz="1200" b="1" dirty="0">
                <a:cs typeface="Calibri" panose="020F0502020204030204" pitchFamily="34" charset="0"/>
              </a:rPr>
              <a:t>PAK</a:t>
            </a:r>
            <a:r>
              <a:rPr lang="id-ID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id-ID" altLang="en-US" sz="1200" b="1" dirty="0">
                <a:cs typeface="Calibri" panose="020F0502020204030204" pitchFamily="34" charset="0"/>
              </a:rPr>
              <a:t>Dikti,</a:t>
            </a:r>
            <a:r>
              <a:rPr lang="id-ID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id-ID" altLang="en-US" sz="1200" b="1" dirty="0">
                <a:cs typeface="Calibri" panose="020F0502020204030204" pitchFamily="34" charset="0"/>
              </a:rPr>
              <a:t>Instruktur</a:t>
            </a:r>
            <a:r>
              <a:rPr lang="id-ID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id-ID" altLang="en-US" sz="1200" b="1" dirty="0">
                <a:cs typeface="Calibri" panose="020F0502020204030204" pitchFamily="34" charset="0"/>
              </a:rPr>
              <a:t>Brevet,</a:t>
            </a:r>
            <a:r>
              <a:rPr lang="id-ID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id-ID" altLang="en-US" sz="1200" b="1" dirty="0">
                <a:cs typeface="Calibri" panose="020F0502020204030204" pitchFamily="34" charset="0"/>
              </a:rPr>
              <a:t>Konsultan</a:t>
            </a:r>
            <a:r>
              <a:rPr lang="id-ID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altLang="en-US" sz="1200" b="1" dirty="0">
                <a:cs typeface="Calibri" panose="020F0502020204030204" pitchFamily="34" charset="0"/>
              </a:rPr>
              <a:t>DPRD</a:t>
            </a:r>
            <a:r>
              <a:rPr lang="id-ID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id-ID" altLang="en-US" sz="1200" b="1" dirty="0">
                <a:cs typeface="Calibri" panose="020F0502020204030204" pitchFamily="34" charset="0"/>
              </a:rPr>
              <a:t>Ngawi-</a:t>
            </a:r>
            <a:r>
              <a:rPr lang="id-ID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id-ID" altLang="en-US" sz="1200" b="1" dirty="0">
                <a:cs typeface="Calibri" panose="020F0502020204030204" pitchFamily="34" charset="0"/>
              </a:rPr>
              <a:t>Jatim,</a:t>
            </a:r>
            <a:r>
              <a:rPr lang="id-ID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id-ID" altLang="en-US" sz="1200" b="1" dirty="0">
                <a:cs typeface="Calibri" panose="020F0502020204030204" pitchFamily="34" charset="0"/>
              </a:rPr>
              <a:t>DPRD</a:t>
            </a:r>
            <a:r>
              <a:rPr lang="id-ID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id-ID" altLang="en-US" sz="1200" b="1" dirty="0">
                <a:cs typeface="Calibri" panose="020F0502020204030204" pitchFamily="34" charset="0"/>
              </a:rPr>
              <a:t>Karanganyar-Jateng,</a:t>
            </a:r>
            <a:r>
              <a:rPr lang="id-ID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id-ID" altLang="en-US" sz="1200" b="1" dirty="0">
                <a:cs typeface="Calibri" panose="020F0502020204030204" pitchFamily="34" charset="0"/>
              </a:rPr>
              <a:t>DPRD</a:t>
            </a:r>
            <a:r>
              <a:rPr lang="id-ID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id-ID" altLang="en-US" sz="1200" b="1" dirty="0">
                <a:cs typeface="Calibri" panose="020F0502020204030204" pitchFamily="34" charset="0"/>
              </a:rPr>
              <a:t>Surakarta,</a:t>
            </a:r>
            <a:r>
              <a:rPr lang="id-ID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id-ID" altLang="en-US" sz="1200" b="1" dirty="0">
                <a:cs typeface="Calibri" panose="020F0502020204030204" pitchFamily="34" charset="0"/>
              </a:rPr>
              <a:t>DPRD</a:t>
            </a:r>
            <a:r>
              <a:rPr lang="id-ID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altLang="en-US" sz="1200" b="1" dirty="0">
                <a:cs typeface="Calibri" panose="020F0502020204030204" pitchFamily="34" charset="0"/>
              </a:rPr>
              <a:t>Balikpapan,</a:t>
            </a:r>
            <a:r>
              <a:rPr lang="id-ID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id-ID" altLang="en-US" sz="1200" b="1" dirty="0">
                <a:cs typeface="Calibri" panose="020F0502020204030204" pitchFamily="34" charset="0"/>
              </a:rPr>
              <a:t>Konsultan</a:t>
            </a:r>
            <a:r>
              <a:rPr lang="id-ID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id-ID" altLang="en-US" sz="1200" b="1" dirty="0">
                <a:cs typeface="Calibri" panose="020F0502020204030204" pitchFamily="34" charset="0"/>
              </a:rPr>
              <a:t>IAPI,</a:t>
            </a:r>
            <a:r>
              <a:rPr lang="id-ID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id-ID" altLang="en-US" sz="1200" b="1" dirty="0">
                <a:cs typeface="Calibri" panose="020F0502020204030204" pitchFamily="34" charset="0"/>
              </a:rPr>
              <a:t>Konsultan</a:t>
            </a:r>
            <a:r>
              <a:rPr lang="id-ID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id-ID" altLang="en-US" sz="1200" b="1" dirty="0">
                <a:cs typeface="Calibri" panose="020F0502020204030204" pitchFamily="34" charset="0"/>
              </a:rPr>
              <a:t>Pemda</a:t>
            </a:r>
            <a:r>
              <a:rPr lang="id-ID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id-ID" altLang="en-US" sz="1200" b="1" dirty="0">
                <a:cs typeface="Calibri" panose="020F0502020204030204" pitchFamily="34" charset="0"/>
              </a:rPr>
              <a:t>Ngawi,</a:t>
            </a:r>
            <a:r>
              <a:rPr lang="id-ID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id-ID" altLang="en-US" sz="1200" b="1" dirty="0">
                <a:cs typeface="Calibri" panose="020F0502020204030204" pitchFamily="34" charset="0"/>
              </a:rPr>
              <a:t>Pemda</a:t>
            </a:r>
            <a:r>
              <a:rPr lang="id-ID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id-ID" altLang="en-US" sz="1200" b="1" dirty="0">
                <a:cs typeface="Calibri" panose="020F0502020204030204" pitchFamily="34" charset="0"/>
              </a:rPr>
              <a:t>Magetan</a:t>
            </a:r>
            <a:r>
              <a:rPr lang="id-ID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id-ID" altLang="en-US" sz="1200" b="1" dirty="0">
                <a:cs typeface="Calibri" panose="020F0502020204030204" pitchFamily="34" charset="0"/>
              </a:rPr>
              <a:t>Jatim,</a:t>
            </a:r>
            <a:r>
              <a:rPr lang="id-ID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altLang="en-US" sz="1200" b="1" dirty="0">
                <a:cs typeface="Calibri" panose="020F0502020204030204" pitchFamily="34" charset="0"/>
              </a:rPr>
              <a:t>Pemkot</a:t>
            </a:r>
            <a:r>
              <a:rPr lang="id-ID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altLang="en-US" sz="1200" b="1" dirty="0">
                <a:cs typeface="Calibri" panose="020F0502020204030204" pitchFamily="34" charset="0"/>
              </a:rPr>
              <a:t>Gorontalo,</a:t>
            </a:r>
            <a:r>
              <a:rPr lang="id-ID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altLang="en-US" sz="1200" b="1" dirty="0">
                <a:cs typeface="Calibri" panose="020F0502020204030204" pitchFamily="34" charset="0"/>
              </a:rPr>
              <a:t>Saksi</a:t>
            </a:r>
            <a:r>
              <a:rPr lang="id-ID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altLang="en-US" sz="1200" b="1" dirty="0">
                <a:cs typeface="Calibri" panose="020F0502020204030204" pitchFamily="34" charset="0"/>
              </a:rPr>
              <a:t>Ahli</a:t>
            </a:r>
            <a:r>
              <a:rPr lang="id-ID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altLang="en-US" sz="1200" b="1" dirty="0">
                <a:cs typeface="Calibri" panose="020F0502020204030204" pitchFamily="34" charset="0"/>
              </a:rPr>
              <a:t>di</a:t>
            </a:r>
            <a:r>
              <a:rPr lang="id-ID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altLang="en-US" sz="1200" b="1" dirty="0">
                <a:cs typeface="Calibri" panose="020F0502020204030204" pitchFamily="34" charset="0"/>
              </a:rPr>
              <a:t>beberapa</a:t>
            </a:r>
            <a:r>
              <a:rPr lang="id-ID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altLang="en-US" sz="1200" b="1" dirty="0">
                <a:cs typeface="Calibri" panose="020F0502020204030204" pitchFamily="34" charset="0"/>
              </a:rPr>
              <a:t>Pengadilan,</a:t>
            </a:r>
            <a:r>
              <a:rPr lang="id-ID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altLang="en-US" sz="1200" b="1" dirty="0">
                <a:cs typeface="Calibri" panose="020F0502020204030204" pitchFamily="34" charset="0"/>
              </a:rPr>
              <a:t>dll.</a:t>
            </a:r>
          </a:p>
          <a:p>
            <a:pPr lvl="1" indent="0"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"/>
            </a:pPr>
            <a:r>
              <a:rPr lang="id-ID" altLang="en-US" sz="1200" b="1" dirty="0">
                <a:cs typeface="Calibri" panose="020F0502020204030204" pitchFamily="34" charset="0"/>
              </a:rPr>
              <a:t>guru</a:t>
            </a:r>
            <a:r>
              <a:rPr lang="id-ID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id-ID" altLang="en-US" sz="1200" b="1" dirty="0">
                <a:cs typeface="Calibri" panose="020F0502020204030204" pitchFamily="34" charset="0"/>
              </a:rPr>
              <a:t>S2/S3</a:t>
            </a:r>
            <a:r>
              <a:rPr lang="id-ID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id-ID" altLang="en-US" sz="1200" b="1" dirty="0">
                <a:cs typeface="Calibri" panose="020F0502020204030204" pitchFamily="34" charset="0"/>
              </a:rPr>
              <a:t>tidak</a:t>
            </a:r>
            <a:r>
              <a:rPr lang="id-ID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id-ID" altLang="en-US" sz="1200" b="1" dirty="0">
                <a:cs typeface="Calibri" panose="020F0502020204030204" pitchFamily="34" charset="0"/>
              </a:rPr>
              <a:t>tetap</a:t>
            </a:r>
            <a:r>
              <a:rPr lang="id-ID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id-ID" altLang="en-US" sz="1200" b="1" dirty="0">
                <a:cs typeface="Calibri" panose="020F0502020204030204" pitchFamily="34" charset="0"/>
              </a:rPr>
              <a:t>di</a:t>
            </a:r>
            <a:r>
              <a:rPr lang="id-ID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id-ID" altLang="en-US" sz="1200" b="1" dirty="0">
                <a:cs typeface="Calibri" panose="020F0502020204030204" pitchFamily="34" charset="0"/>
              </a:rPr>
              <a:t>Univ</a:t>
            </a:r>
            <a:r>
              <a:rPr lang="id-ID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id-ID" altLang="en-US" sz="1200" b="1" dirty="0">
                <a:cs typeface="Calibri" panose="020F0502020204030204" pitchFamily="34" charset="0"/>
              </a:rPr>
              <a:t>Diponegoro,</a:t>
            </a:r>
            <a:r>
              <a:rPr lang="id-ID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id-ID" altLang="en-US" sz="1200" b="1" dirty="0">
                <a:cs typeface="Calibri" panose="020F0502020204030204" pitchFamily="34" charset="0"/>
              </a:rPr>
              <a:t>Univ</a:t>
            </a:r>
            <a:r>
              <a:rPr lang="id-ID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id-ID" altLang="en-US" sz="1200" b="1" dirty="0">
                <a:cs typeface="Calibri" panose="020F0502020204030204" pitchFamily="34" charset="0"/>
              </a:rPr>
              <a:t>Trisakti</a:t>
            </a:r>
            <a:r>
              <a:rPr lang="id-ID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id-ID" altLang="en-US" sz="1200" b="1" dirty="0">
                <a:cs typeface="Calibri" panose="020F0502020204030204" pitchFamily="34" charset="0"/>
              </a:rPr>
              <a:t>Jkt,</a:t>
            </a:r>
            <a:r>
              <a:rPr lang="id-ID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id-ID" altLang="en-US" sz="1200" b="1" dirty="0">
                <a:cs typeface="Calibri" panose="020F0502020204030204" pitchFamily="34" charset="0"/>
              </a:rPr>
              <a:t>Univ</a:t>
            </a:r>
            <a:r>
              <a:rPr lang="id-ID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id-ID" altLang="en-US" sz="1200" b="1" dirty="0">
                <a:cs typeface="Calibri" panose="020F0502020204030204" pitchFamily="34" charset="0"/>
              </a:rPr>
              <a:t>Taruma</a:t>
            </a:r>
            <a:r>
              <a:rPr lang="id-ID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altLang="en-US" sz="1200" b="1" dirty="0">
                <a:cs typeface="Calibri" panose="020F0502020204030204" pitchFamily="34" charset="0"/>
              </a:rPr>
              <a:t>Negara</a:t>
            </a:r>
            <a:r>
              <a:rPr lang="id-ID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id-ID" altLang="en-US" sz="1200" b="1" dirty="0">
                <a:cs typeface="Calibri" panose="020F0502020204030204" pitchFamily="34" charset="0"/>
              </a:rPr>
              <a:t>Jkt,</a:t>
            </a:r>
            <a:r>
              <a:rPr lang="id-ID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id-ID" altLang="en-US" sz="1200" b="1" dirty="0">
                <a:cs typeface="Calibri" panose="020F0502020204030204" pitchFamily="34" charset="0"/>
              </a:rPr>
              <a:t>Univ</a:t>
            </a:r>
            <a:r>
              <a:rPr lang="id-ID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id-ID" altLang="en-US" sz="1200" b="1" dirty="0">
                <a:cs typeface="Calibri" panose="020F0502020204030204" pitchFamily="34" charset="0"/>
              </a:rPr>
              <a:t>Djuanda</a:t>
            </a:r>
            <a:r>
              <a:rPr lang="id-ID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id-ID" altLang="en-US" sz="1200" b="1" dirty="0">
                <a:cs typeface="Calibri" panose="020F0502020204030204" pitchFamily="34" charset="0"/>
              </a:rPr>
              <a:t>Bogor,</a:t>
            </a:r>
            <a:r>
              <a:rPr lang="id-ID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id-ID" altLang="en-US" sz="1200" b="1" dirty="0">
                <a:cs typeface="Calibri" panose="020F0502020204030204" pitchFamily="34" charset="0"/>
              </a:rPr>
              <a:t>Univ</a:t>
            </a:r>
            <a:r>
              <a:rPr lang="id-ID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id-ID" altLang="en-US" sz="1200" b="1" dirty="0">
                <a:cs typeface="Calibri" panose="020F0502020204030204" pitchFamily="34" charset="0"/>
              </a:rPr>
              <a:t>Swadaya</a:t>
            </a:r>
            <a:r>
              <a:rPr lang="id-ID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id-ID" altLang="en-US" sz="1200" b="1" dirty="0">
                <a:cs typeface="Calibri" panose="020F0502020204030204" pitchFamily="34" charset="0"/>
              </a:rPr>
              <a:t>Gunung</a:t>
            </a:r>
            <a:r>
              <a:rPr lang="id-ID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id-ID" altLang="en-US" sz="1200" b="1" dirty="0">
                <a:cs typeface="Calibri" panose="020F0502020204030204" pitchFamily="34" charset="0"/>
              </a:rPr>
              <a:t>Jati</a:t>
            </a:r>
            <a:r>
              <a:rPr lang="id-ID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id-ID" altLang="en-US" sz="1200" b="1" dirty="0">
                <a:cs typeface="Calibri" panose="020F0502020204030204" pitchFamily="34" charset="0"/>
              </a:rPr>
              <a:t>Cirebon,</a:t>
            </a:r>
            <a:r>
              <a:rPr lang="id-ID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id-ID" altLang="en-US" sz="1200" b="1" dirty="0">
                <a:cs typeface="Calibri" panose="020F0502020204030204" pitchFamily="34" charset="0"/>
              </a:rPr>
              <a:t>Univ</a:t>
            </a:r>
            <a:r>
              <a:rPr lang="id-ID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altLang="en-US" sz="1200" b="1" dirty="0">
                <a:cs typeface="Calibri" panose="020F0502020204030204" pitchFamily="34" charset="0"/>
              </a:rPr>
              <a:t>Slamet</a:t>
            </a:r>
            <a:r>
              <a:rPr lang="id-ID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altLang="en-US" sz="1200" b="1" dirty="0">
                <a:cs typeface="Calibri" panose="020F0502020204030204" pitchFamily="34" charset="0"/>
              </a:rPr>
              <a:t>Riyadi</a:t>
            </a:r>
            <a:r>
              <a:rPr lang="id-ID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altLang="en-US" sz="1200" b="1" dirty="0">
                <a:cs typeface="Calibri" panose="020F0502020204030204" pitchFamily="34" charset="0"/>
              </a:rPr>
              <a:t>dan</a:t>
            </a:r>
            <a:r>
              <a:rPr lang="id-ID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altLang="en-US" sz="1200" b="1" dirty="0">
                <a:cs typeface="Calibri" panose="020F0502020204030204" pitchFamily="34" charset="0"/>
              </a:rPr>
              <a:t>UNSA</a:t>
            </a:r>
            <a:r>
              <a:rPr lang="id-ID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id-ID" altLang="en-US" sz="1200" b="1" dirty="0">
                <a:cs typeface="Calibri" panose="020F0502020204030204" pitchFamily="34" charset="0"/>
              </a:rPr>
              <a:t>Solo,</a:t>
            </a:r>
            <a:r>
              <a:rPr lang="id-ID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altLang="en-US" sz="1200" b="1" dirty="0">
                <a:cs typeface="Calibri" panose="020F0502020204030204" pitchFamily="34" charset="0"/>
              </a:rPr>
              <a:t>Univ</a:t>
            </a:r>
            <a:r>
              <a:rPr lang="id-ID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altLang="en-US" sz="1200" b="1" dirty="0">
                <a:cs typeface="Calibri" panose="020F0502020204030204" pitchFamily="34" charset="0"/>
              </a:rPr>
              <a:t>Brawijaya</a:t>
            </a:r>
            <a:r>
              <a:rPr lang="id-ID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altLang="en-US" sz="1200" b="1" dirty="0">
                <a:cs typeface="Calibri" panose="020F0502020204030204" pitchFamily="34" charset="0"/>
              </a:rPr>
              <a:t>Malang</a:t>
            </a:r>
            <a:r>
              <a:rPr lang="id-ID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altLang="en-US" sz="1200" b="1" dirty="0">
                <a:cs typeface="Calibri" panose="020F0502020204030204" pitchFamily="34" charset="0"/>
              </a:rPr>
              <a:t>(disertasi)</a:t>
            </a:r>
            <a:r>
              <a:rPr lang="id-ID" alt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d-ID" altLang="en-US" sz="1200" b="1" dirty="0">
                <a:cs typeface="Calibri" panose="020F0502020204030204" pitchFamily="34" charset="0"/>
              </a:rPr>
              <a:t>dll.</a:t>
            </a:r>
            <a:endParaRPr lang="en-US" altLang="en-US" sz="1200" b="1" dirty="0">
              <a:cs typeface="Calibri" panose="020F0502020204030204" pitchFamily="34" charset="0"/>
            </a:endParaRPr>
          </a:p>
          <a:p>
            <a:pPr lvl="1" indent="0"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"/>
            </a:pPr>
            <a:r>
              <a:rPr lang="en-US" altLang="en-US" sz="1200" b="1" dirty="0" err="1"/>
              <a:t>Tahun</a:t>
            </a:r>
            <a:r>
              <a:rPr lang="en-US" altLang="en-US" sz="1200" b="1" dirty="0"/>
              <a:t> 2016. </a:t>
            </a:r>
            <a:r>
              <a:rPr lang="en-US" altLang="en-US" sz="1200" b="1" i="1" dirty="0"/>
              <a:t>Local Institutional Development and Cost of Financial Intermediation</a:t>
            </a:r>
            <a:r>
              <a:rPr lang="en-US" altLang="en-US" sz="1200" b="1" dirty="0"/>
              <a:t>.  International Journal of Business.</a:t>
            </a:r>
            <a:r>
              <a:rPr lang="en-US" altLang="en-US" sz="1200" b="1" dirty="0">
                <a:cs typeface="Calibri" panose="020F0502020204030204" pitchFamily="34" charset="0"/>
              </a:rPr>
              <a:t>”</a:t>
            </a:r>
          </a:p>
          <a:p>
            <a:pPr lvl="1" indent="0"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"/>
            </a:pPr>
            <a:r>
              <a:rPr lang="en-US" altLang="en-US" sz="1200" b="1" dirty="0" err="1"/>
              <a:t>Tahun</a:t>
            </a:r>
            <a:r>
              <a:rPr lang="en-US" altLang="en-US" sz="1200" b="1" dirty="0"/>
              <a:t> 2016. The Existence of Corporate Social Responsibility (CSR) for Improving of The Welfare of Society. Business, Economics, and Social Science &amp; Humanities.</a:t>
            </a:r>
          </a:p>
          <a:p>
            <a:pPr lvl="1" indent="0"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"/>
            </a:pPr>
            <a:r>
              <a:rPr lang="en-US" altLang="en-US" sz="1200" b="1" dirty="0" err="1"/>
              <a:t>Tahun</a:t>
            </a:r>
            <a:r>
              <a:rPr lang="en-US" altLang="en-US" sz="1200" b="1" dirty="0"/>
              <a:t> 2017. </a:t>
            </a:r>
            <a:r>
              <a:rPr lang="en-US" altLang="en-US" sz="1200" b="1" i="1" dirty="0"/>
              <a:t>Reinforcement of Cooperative Regulation in Dealing with Global Business Penetration</a:t>
            </a:r>
            <a:r>
              <a:rPr lang="en-US" altLang="en-US" sz="1200" b="1" dirty="0"/>
              <a:t>. International Journal of  Economic Research, Volume No. 14, Issue No. 5. </a:t>
            </a:r>
          </a:p>
          <a:p>
            <a:pPr lvl="1" indent="0" algn="just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en-US" sz="1200" b="1" dirty="0"/>
              <a:t>   Page 111-123.</a:t>
            </a:r>
          </a:p>
          <a:p>
            <a:pPr lvl="1" indent="0"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"/>
            </a:pPr>
            <a:r>
              <a:rPr lang="en-US" altLang="en-US" sz="1200" b="1" dirty="0" err="1"/>
              <a:t>Tahun</a:t>
            </a:r>
            <a:r>
              <a:rPr lang="en-US" altLang="en-US" sz="1200" b="1" dirty="0"/>
              <a:t> 2017. </a:t>
            </a:r>
            <a:r>
              <a:rPr lang="en-US" altLang="en-US" sz="1200" b="1" i="1" dirty="0"/>
              <a:t>The Effectiveness of Customer Complaint Resolution</a:t>
            </a:r>
            <a:r>
              <a:rPr lang="en-US" altLang="en-US" sz="1200" b="1" dirty="0"/>
              <a:t> </a:t>
            </a:r>
            <a:r>
              <a:rPr lang="en-US" altLang="en-US" sz="1200" b="1" i="1" dirty="0"/>
              <a:t>Facilitation Program by Financial Service Authority</a:t>
            </a:r>
            <a:r>
              <a:rPr lang="en-US" altLang="en-US" sz="1200" b="1" dirty="0"/>
              <a:t>. International Journal of  Economic Research, Volume No. 14, </a:t>
            </a:r>
          </a:p>
          <a:p>
            <a:pPr lvl="1" indent="0" algn="just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en-US" sz="1200" b="1" dirty="0"/>
              <a:t>   Issue No. 5. Page 71-86.</a:t>
            </a:r>
          </a:p>
          <a:p>
            <a:pPr lvl="1" indent="0"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"/>
            </a:pPr>
            <a:r>
              <a:rPr lang="en-US" altLang="en-US" sz="1200" b="1" dirty="0" err="1"/>
              <a:t>Tahun</a:t>
            </a:r>
            <a:r>
              <a:rPr lang="en-US" altLang="en-US" sz="1200" b="1" dirty="0"/>
              <a:t> 2018 (</a:t>
            </a:r>
            <a:r>
              <a:rPr lang="en-US" altLang="en-US" sz="1200" b="1" dirty="0" err="1"/>
              <a:t>dalam</a:t>
            </a:r>
            <a:r>
              <a:rPr lang="en-US" altLang="en-US" sz="1200" b="1" dirty="0"/>
              <a:t> proses). </a:t>
            </a:r>
            <a:r>
              <a:rPr lang="en-US" altLang="en-US" sz="1200" b="1" i="1" dirty="0"/>
              <a:t>Micro Stress Testing for Indonesian Banking</a:t>
            </a:r>
            <a:r>
              <a:rPr lang="en-US" altLang="en-US" sz="1200" b="1" dirty="0"/>
              <a:t>. International. Journal of Business and Society.</a:t>
            </a:r>
          </a:p>
          <a:p>
            <a:pPr lvl="1" indent="0"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"/>
            </a:pPr>
            <a:endParaRPr lang="en-US" altLang="en-US" sz="1650" b="1" dirty="0">
              <a:solidFill>
                <a:schemeClr val="bg1">
                  <a:lumMod val="95000"/>
                </a:schemeClr>
              </a:solidFill>
            </a:endParaRPr>
          </a:p>
          <a:p>
            <a:pPr lvl="1" indent="0"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"/>
            </a:pPr>
            <a:endParaRPr lang="id-ID" altLang="en-US" sz="1650" b="1" dirty="0">
              <a:solidFill>
                <a:schemeClr val="bg1">
                  <a:lumMod val="95000"/>
                </a:schemeClr>
              </a:solidFill>
              <a:cs typeface="Calibri" panose="020F0502020204030204" pitchFamily="34" charset="0"/>
            </a:endParaRPr>
          </a:p>
          <a:p>
            <a:pPr indent="0">
              <a:lnSpc>
                <a:spcPct val="150000"/>
              </a:lnSpc>
              <a:spcBef>
                <a:spcPct val="0"/>
              </a:spcBef>
            </a:pPr>
            <a:endParaRPr lang="pt-BR" altLang="en-US" sz="1650" b="1" dirty="0">
              <a:solidFill>
                <a:schemeClr val="bg1">
                  <a:lumMod val="95000"/>
                </a:schemeClr>
              </a:solidFill>
              <a:cs typeface="Calibri" panose="020F0502020204030204" pitchFamily="34" charset="0"/>
            </a:endParaRPr>
          </a:p>
          <a:p>
            <a:pPr indent="0">
              <a:lnSpc>
                <a:spcPct val="150000"/>
              </a:lnSpc>
              <a:spcBef>
                <a:spcPct val="0"/>
              </a:spcBef>
            </a:pPr>
            <a:endParaRPr lang="id-ID" altLang="en-US" sz="1650" b="1" dirty="0">
              <a:solidFill>
                <a:schemeClr val="bg1">
                  <a:lumMod val="95000"/>
                </a:schemeClr>
              </a:solidFill>
              <a:cs typeface="Calibri" panose="020F0502020204030204" pitchFamily="34" charset="0"/>
            </a:endParaRPr>
          </a:p>
          <a:p>
            <a:pPr indent="0">
              <a:lnSpc>
                <a:spcPct val="150000"/>
              </a:lnSpc>
              <a:spcBef>
                <a:spcPct val="0"/>
              </a:spcBef>
            </a:pPr>
            <a:endParaRPr lang="id-ID" altLang="en-US" sz="1650" b="1" dirty="0">
              <a:solidFill>
                <a:schemeClr val="bg1">
                  <a:lumMod val="95000"/>
                </a:schemeClr>
              </a:solidFill>
              <a:cs typeface="Calibri" panose="020F0502020204030204" pitchFamily="34" charset="0"/>
            </a:endParaRPr>
          </a:p>
          <a:p>
            <a:pPr indent="0">
              <a:lnSpc>
                <a:spcPct val="150000"/>
              </a:lnSpc>
              <a:spcBef>
                <a:spcPct val="0"/>
              </a:spcBef>
            </a:pPr>
            <a:endParaRPr lang="id-ID" altLang="en-US" sz="165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9699" name="object 62"/>
          <p:cNvSpPr>
            <a:spLocks noChangeArrowheads="1"/>
          </p:cNvSpPr>
          <p:nvPr/>
        </p:nvSpPr>
        <p:spPr bwMode="auto">
          <a:xfrm>
            <a:off x="14741522" y="4432651"/>
            <a:ext cx="2740543" cy="164426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771525" fontAlgn="base">
              <a:spcBef>
                <a:spcPct val="0"/>
              </a:spcBef>
              <a:spcAft>
                <a:spcPct val="0"/>
              </a:spcAft>
              <a:defRPr/>
            </a:pPr>
            <a:endParaRPr lang="id-ID" altLang="en-US" sz="1139">
              <a:solidFill>
                <a:srgbClr val="FF0000"/>
              </a:solidFill>
              <a:latin typeface="Times New Roman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49156" name="Title 1"/>
          <p:cNvSpPr txBox="1">
            <a:spLocks noChangeArrowheads="1"/>
          </p:cNvSpPr>
          <p:nvPr/>
        </p:nvSpPr>
        <p:spPr bwMode="auto">
          <a:xfrm>
            <a:off x="7786375" y="-114300"/>
            <a:ext cx="4098623" cy="956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7864" tIns="28934" rIns="57864" bIns="28934" anchor="ctr"/>
          <a:lstStyle>
            <a:lvl1pPr defTabSz="6858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6858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6858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6858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6858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77152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id-ID" altLang="en-US" sz="3000" b="1" dirty="0">
                <a:solidFill>
                  <a:srgbClr val="0070C0"/>
                </a:solidFill>
                <a:latin typeface="Arial" panose="020B0604020202020204" pitchFamily="34" charset="0"/>
                <a:cs typeface="Arial"/>
                <a:sym typeface="Arial"/>
              </a:rPr>
              <a:t>CURICULUM VITAE</a:t>
            </a:r>
          </a:p>
        </p:txBody>
      </p:sp>
      <p:pic>
        <p:nvPicPr>
          <p:cNvPr id="49157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98231" y="3412160"/>
            <a:ext cx="1010166" cy="1014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8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16111794" y="3804724"/>
            <a:ext cx="268784" cy="35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 rotWithShape="1">
          <a:blip r:embed="rId5"/>
          <a:srcRect l="49841" t="24930" r="32159" b="32223"/>
          <a:stretch/>
        </p:blipFill>
        <p:spPr bwMode="auto">
          <a:xfrm>
            <a:off x="14953206" y="740043"/>
            <a:ext cx="2317175" cy="273313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1"/>
          <p:cNvSpPr txBox="1">
            <a:spLocks noChangeArrowheads="1"/>
          </p:cNvSpPr>
          <p:nvPr/>
        </p:nvSpPr>
        <p:spPr>
          <a:xfrm>
            <a:off x="14450171" y="3804724"/>
            <a:ext cx="3592031" cy="384222"/>
          </a:xfrm>
          <a:prstGeom prst="rect">
            <a:avLst/>
          </a:prstGeom>
        </p:spPr>
        <p:txBody>
          <a:bodyPr lIns="0" tIns="0" rIns="0" bIns="0"/>
          <a:lstStyle>
            <a:lvl1pPr>
              <a:defRPr sz="3200" b="1" i="0">
                <a:solidFill>
                  <a:schemeClr val="bg1"/>
                </a:solidFill>
                <a:latin typeface="Trebuchet MS"/>
                <a:ea typeface="+mj-ea"/>
                <a:cs typeface="Trebuchet MS"/>
              </a:defRPr>
            </a:lvl1pPr>
          </a:lstStyle>
          <a:p>
            <a:pPr algn="ctr" defTabSz="771525">
              <a:defRPr/>
            </a:pPr>
            <a:r>
              <a:rPr lang="en-US" altLang="en-US" sz="1400" kern="0" dirty="0">
                <a:solidFill>
                  <a:schemeClr val="tx1"/>
                </a:solidFill>
                <a:sym typeface="Arial"/>
              </a:rPr>
              <a:t>Jamal </a:t>
            </a:r>
            <a:r>
              <a:rPr lang="en-US" altLang="en-US" sz="1400" kern="0" dirty="0" err="1">
                <a:solidFill>
                  <a:schemeClr val="tx1"/>
                </a:solidFill>
                <a:sym typeface="Arial"/>
              </a:rPr>
              <a:t>wiwoho</a:t>
            </a:r>
            <a:r>
              <a:rPr lang="en-US" altLang="en-US" sz="1400" kern="0" dirty="0">
                <a:solidFill>
                  <a:schemeClr val="tx1"/>
                </a:solidFill>
                <a:sym typeface="Arial"/>
              </a:rPr>
              <a:t>            @jamalwiwoho1</a:t>
            </a:r>
            <a:endParaRPr lang="id-ID" altLang="en-US" sz="1400" kern="0" dirty="0">
              <a:solidFill>
                <a:schemeClr val="tx1"/>
              </a:solidFill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FC45583-A417-3FAA-3379-87F428540069}"/>
              </a:ext>
            </a:extLst>
          </p:cNvPr>
          <p:cNvSpPr txBox="1"/>
          <p:nvPr/>
        </p:nvSpPr>
        <p:spPr>
          <a:xfrm>
            <a:off x="14173200" y="9825335"/>
            <a:ext cx="9156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spc="140" dirty="0">
                <a:latin typeface="Poppins"/>
                <a:ea typeface="Poppins"/>
                <a:cs typeface="Poppins"/>
                <a:sym typeface="Poppins"/>
              </a:rPr>
              <a:t>www.jamalwiwoho.com</a:t>
            </a:r>
            <a:endParaRPr lang="en-US" sz="2400" dirty="0"/>
          </a:p>
        </p:txBody>
      </p:sp>
      <p:sp>
        <p:nvSpPr>
          <p:cNvPr id="20" name="Freeform 20"/>
          <p:cNvSpPr/>
          <p:nvPr/>
        </p:nvSpPr>
        <p:spPr>
          <a:xfrm>
            <a:off x="13122011" y="9386042"/>
            <a:ext cx="813091" cy="878585"/>
          </a:xfrm>
          <a:custGeom>
            <a:avLst/>
            <a:gdLst/>
            <a:ahLst/>
            <a:cxnLst/>
            <a:rect l="l" t="t" r="r" b="b"/>
            <a:pathLst>
              <a:path w="813091" h="878585">
                <a:moveTo>
                  <a:pt x="0" y="0"/>
                </a:moveTo>
                <a:lnTo>
                  <a:pt x="813090" y="0"/>
                </a:lnTo>
                <a:lnTo>
                  <a:pt x="813090" y="878585"/>
                </a:lnTo>
                <a:lnTo>
                  <a:pt x="0" y="87858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409316241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31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966238">
            <a:off x="-569896" y="7431947"/>
            <a:ext cx="11237209" cy="4921471"/>
          </a:xfrm>
          <a:custGeom>
            <a:avLst/>
            <a:gdLst/>
            <a:ahLst/>
            <a:cxnLst/>
            <a:rect l="l" t="t" r="r" b="b"/>
            <a:pathLst>
              <a:path w="11237209" h="4921471">
                <a:moveTo>
                  <a:pt x="0" y="0"/>
                </a:moveTo>
                <a:lnTo>
                  <a:pt x="11237209" y="0"/>
                </a:lnTo>
                <a:lnTo>
                  <a:pt x="11237209" y="4921471"/>
                </a:lnTo>
                <a:lnTo>
                  <a:pt x="0" y="492147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57" b="-94100"/>
            </a:stretch>
          </a:blipFill>
        </p:spPr>
      </p:sp>
      <p:sp>
        <p:nvSpPr>
          <p:cNvPr id="3" name="Freeform 3"/>
          <p:cNvSpPr/>
          <p:nvPr/>
        </p:nvSpPr>
        <p:spPr>
          <a:xfrm rot="1966238" flipV="1">
            <a:off x="11133236" y="844515"/>
            <a:ext cx="11237209" cy="4921471"/>
          </a:xfrm>
          <a:custGeom>
            <a:avLst/>
            <a:gdLst/>
            <a:ahLst/>
            <a:cxnLst/>
            <a:rect l="l" t="t" r="r" b="b"/>
            <a:pathLst>
              <a:path w="11237209" h="4921471">
                <a:moveTo>
                  <a:pt x="0" y="4921472"/>
                </a:moveTo>
                <a:lnTo>
                  <a:pt x="11237209" y="4921472"/>
                </a:lnTo>
                <a:lnTo>
                  <a:pt x="11237209" y="0"/>
                </a:lnTo>
                <a:lnTo>
                  <a:pt x="0" y="0"/>
                </a:lnTo>
                <a:lnTo>
                  <a:pt x="0" y="4921472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57" b="-94100"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447672" y="1937523"/>
            <a:ext cx="10394882" cy="1135242"/>
            <a:chOff x="0" y="0"/>
            <a:chExt cx="2154369" cy="23528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154369" cy="235282"/>
            </a:xfrm>
            <a:custGeom>
              <a:avLst/>
              <a:gdLst/>
              <a:ahLst/>
              <a:cxnLst/>
              <a:rect l="l" t="t" r="r" b="b"/>
              <a:pathLst>
                <a:path w="2154369" h="235282">
                  <a:moveTo>
                    <a:pt x="37984" y="0"/>
                  </a:moveTo>
                  <a:lnTo>
                    <a:pt x="2116385" y="0"/>
                  </a:lnTo>
                  <a:cubicBezTo>
                    <a:pt x="2137363" y="0"/>
                    <a:pt x="2154369" y="17006"/>
                    <a:pt x="2154369" y="37984"/>
                  </a:cubicBezTo>
                  <a:lnTo>
                    <a:pt x="2154369" y="197298"/>
                  </a:lnTo>
                  <a:cubicBezTo>
                    <a:pt x="2154369" y="218276"/>
                    <a:pt x="2137363" y="235282"/>
                    <a:pt x="2116385" y="235282"/>
                  </a:cubicBezTo>
                  <a:lnTo>
                    <a:pt x="37984" y="235282"/>
                  </a:lnTo>
                  <a:cubicBezTo>
                    <a:pt x="17006" y="235282"/>
                    <a:pt x="0" y="218276"/>
                    <a:pt x="0" y="197298"/>
                  </a:cubicBezTo>
                  <a:lnTo>
                    <a:pt x="0" y="37984"/>
                  </a:lnTo>
                  <a:cubicBezTo>
                    <a:pt x="0" y="17006"/>
                    <a:pt x="17006" y="0"/>
                    <a:pt x="37984" y="0"/>
                  </a:cubicBezTo>
                  <a:close/>
                </a:path>
              </a:pathLst>
            </a:custGeom>
            <a:solidFill>
              <a:srgbClr val="FFFFFF"/>
            </a:solidFill>
            <a:ln w="762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2154369" cy="273382"/>
            </a:xfrm>
            <a:prstGeom prst="rect">
              <a:avLst/>
            </a:prstGeom>
          </p:spPr>
          <p:txBody>
            <a:bodyPr lIns="64556" tIns="64556" rIns="64556" bIns="64556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-582576" y="8264212"/>
            <a:ext cx="5944909" cy="4956568"/>
          </a:xfrm>
          <a:custGeom>
            <a:avLst/>
            <a:gdLst/>
            <a:ahLst/>
            <a:cxnLst/>
            <a:rect l="l" t="t" r="r" b="b"/>
            <a:pathLst>
              <a:path w="5944909" h="4956568">
                <a:moveTo>
                  <a:pt x="0" y="0"/>
                </a:moveTo>
                <a:lnTo>
                  <a:pt x="5944908" y="0"/>
                </a:lnTo>
                <a:lnTo>
                  <a:pt x="5944908" y="4956568"/>
                </a:lnTo>
                <a:lnTo>
                  <a:pt x="0" y="495656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-8535484">
            <a:off x="13922513" y="-439956"/>
            <a:ext cx="6416842" cy="4114800"/>
          </a:xfrm>
          <a:custGeom>
            <a:avLst/>
            <a:gdLst/>
            <a:ahLst/>
            <a:cxnLst/>
            <a:rect l="l" t="t" r="r" b="b"/>
            <a:pathLst>
              <a:path w="6416842" h="4114800">
                <a:moveTo>
                  <a:pt x="0" y="0"/>
                </a:moveTo>
                <a:lnTo>
                  <a:pt x="6416843" y="0"/>
                </a:lnTo>
                <a:lnTo>
                  <a:pt x="641684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3934250" flipH="1">
            <a:off x="7411920" y="32545"/>
            <a:ext cx="1690973" cy="1992310"/>
          </a:xfrm>
          <a:custGeom>
            <a:avLst/>
            <a:gdLst/>
            <a:ahLst/>
            <a:cxnLst/>
            <a:rect l="l" t="t" r="r" b="b"/>
            <a:pathLst>
              <a:path w="1690973" h="1992310">
                <a:moveTo>
                  <a:pt x="1690974" y="0"/>
                </a:moveTo>
                <a:lnTo>
                  <a:pt x="0" y="0"/>
                </a:lnTo>
                <a:lnTo>
                  <a:pt x="0" y="1992310"/>
                </a:lnTo>
                <a:lnTo>
                  <a:pt x="1690974" y="1992310"/>
                </a:lnTo>
                <a:lnTo>
                  <a:pt x="1690974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10" name="Group 10"/>
          <p:cNvGrpSpPr/>
          <p:nvPr/>
        </p:nvGrpSpPr>
        <p:grpSpPr>
          <a:xfrm>
            <a:off x="14822076" y="4358031"/>
            <a:ext cx="3213591" cy="3213578"/>
            <a:chOff x="0" y="0"/>
            <a:chExt cx="6350000" cy="6349975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350000" cy="6349975"/>
            </a:xfrm>
            <a:custGeom>
              <a:avLst/>
              <a:gdLst/>
              <a:ahLst/>
              <a:cxnLst/>
              <a:rect l="l" t="t" r="r" b="b"/>
              <a:pathLst>
                <a:path w="6350000" h="6349975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10"/>
              <a:stretch>
                <a:fillRect l="-25046" r="-25046"/>
              </a:stretch>
            </a:blipFill>
          </p:spPr>
        </p:sp>
      </p:grpSp>
      <p:sp>
        <p:nvSpPr>
          <p:cNvPr id="12" name="Freeform 12"/>
          <p:cNvSpPr/>
          <p:nvPr/>
        </p:nvSpPr>
        <p:spPr>
          <a:xfrm>
            <a:off x="16059509" y="8415570"/>
            <a:ext cx="3952316" cy="2326926"/>
          </a:xfrm>
          <a:custGeom>
            <a:avLst/>
            <a:gdLst/>
            <a:ahLst/>
            <a:cxnLst/>
            <a:rect l="l" t="t" r="r" b="b"/>
            <a:pathLst>
              <a:path w="3952316" h="2326926">
                <a:moveTo>
                  <a:pt x="0" y="0"/>
                </a:moveTo>
                <a:lnTo>
                  <a:pt x="3952316" y="0"/>
                </a:lnTo>
                <a:lnTo>
                  <a:pt x="3952316" y="2326926"/>
                </a:lnTo>
                <a:lnTo>
                  <a:pt x="0" y="232692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10663042">
            <a:off x="-1976158" y="-787266"/>
            <a:ext cx="3952316" cy="2326926"/>
          </a:xfrm>
          <a:custGeom>
            <a:avLst/>
            <a:gdLst/>
            <a:ahLst/>
            <a:cxnLst/>
            <a:rect l="l" t="t" r="r" b="b"/>
            <a:pathLst>
              <a:path w="3952316" h="2326926">
                <a:moveTo>
                  <a:pt x="0" y="0"/>
                </a:moveTo>
                <a:lnTo>
                  <a:pt x="3952316" y="0"/>
                </a:lnTo>
                <a:lnTo>
                  <a:pt x="3952316" y="2326926"/>
                </a:lnTo>
                <a:lnTo>
                  <a:pt x="0" y="232692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rot="972795" flipH="1">
            <a:off x="14341661" y="8913631"/>
            <a:ext cx="2829038" cy="2746739"/>
          </a:xfrm>
          <a:custGeom>
            <a:avLst/>
            <a:gdLst/>
            <a:ahLst/>
            <a:cxnLst/>
            <a:rect l="l" t="t" r="r" b="b"/>
            <a:pathLst>
              <a:path w="2829038" h="2746739">
                <a:moveTo>
                  <a:pt x="2829037" y="0"/>
                </a:moveTo>
                <a:lnTo>
                  <a:pt x="0" y="0"/>
                </a:lnTo>
                <a:lnTo>
                  <a:pt x="0" y="2746738"/>
                </a:lnTo>
                <a:lnTo>
                  <a:pt x="2829037" y="2746738"/>
                </a:lnTo>
                <a:lnTo>
                  <a:pt x="2829037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-1352285">
            <a:off x="14141629" y="187528"/>
            <a:ext cx="2720139" cy="2616279"/>
          </a:xfrm>
          <a:custGeom>
            <a:avLst/>
            <a:gdLst/>
            <a:ahLst/>
            <a:cxnLst/>
            <a:rect l="l" t="t" r="r" b="b"/>
            <a:pathLst>
              <a:path w="2720139" h="2616279">
                <a:moveTo>
                  <a:pt x="0" y="0"/>
                </a:moveTo>
                <a:lnTo>
                  <a:pt x="2720140" y="0"/>
                </a:lnTo>
                <a:lnTo>
                  <a:pt x="2720140" y="2616279"/>
                </a:lnTo>
                <a:lnTo>
                  <a:pt x="0" y="2616279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7379939" y="7657121"/>
            <a:ext cx="1965467" cy="2476178"/>
          </a:xfrm>
          <a:custGeom>
            <a:avLst/>
            <a:gdLst/>
            <a:ahLst/>
            <a:cxnLst/>
            <a:rect l="l" t="t" r="r" b="b"/>
            <a:pathLst>
              <a:path w="1965467" h="2476178">
                <a:moveTo>
                  <a:pt x="0" y="0"/>
                </a:moveTo>
                <a:lnTo>
                  <a:pt x="1965467" y="0"/>
                </a:lnTo>
                <a:lnTo>
                  <a:pt x="1965467" y="2476179"/>
                </a:lnTo>
                <a:lnTo>
                  <a:pt x="0" y="2476179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9981539" y="7594665"/>
            <a:ext cx="1427982" cy="2538635"/>
          </a:xfrm>
          <a:custGeom>
            <a:avLst/>
            <a:gdLst/>
            <a:ahLst/>
            <a:cxnLst/>
            <a:rect l="l" t="t" r="r" b="b"/>
            <a:pathLst>
              <a:path w="1427982" h="2538635">
                <a:moveTo>
                  <a:pt x="0" y="0"/>
                </a:moveTo>
                <a:lnTo>
                  <a:pt x="1427982" y="0"/>
                </a:lnTo>
                <a:lnTo>
                  <a:pt x="1427982" y="2538635"/>
                </a:lnTo>
                <a:lnTo>
                  <a:pt x="0" y="2538635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537058" y="3491909"/>
            <a:ext cx="13685761" cy="43285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143"/>
              </a:lnSpc>
            </a:pPr>
            <a:r>
              <a:rPr lang="en-US" sz="2709" b="1" spc="-46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Rahasia dagang adalah informasi bisnis yang dirahasiakan oleh suatu perusahaan atau individu karena memiliki nilai ekonomi dan memberikan keunggulan kompetitif.</a:t>
            </a:r>
          </a:p>
          <a:p>
            <a:pPr algn="just">
              <a:lnSpc>
                <a:spcPts val="3143"/>
              </a:lnSpc>
            </a:pPr>
            <a:r>
              <a:rPr lang="en-US" sz="2709" b="1" spc="-46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Menurut Pasal 1 Ayat (1) UU No. 30 Tahun 2000 tentang Rahasia Dagang, Rahasia Dagang adalah informasi yang tidak diketahui oleh umum di bidang teknologi dan/atau bisnis, yang mempunyai nilai ekonomi karena berguna dalam kegiatan usaha dan dijaga kerahasiaannya oleh pemilik Rahasia Dagang.</a:t>
            </a:r>
          </a:p>
          <a:p>
            <a:pPr algn="just">
              <a:lnSpc>
                <a:spcPts val="3143"/>
              </a:lnSpc>
            </a:pPr>
            <a:r>
              <a:rPr lang="en-US" sz="2709" b="1" spc="-46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Contohnya adalah resep Coca-Cola, formula parfum, algoritma Google, atau strategi bisnis perusahaan tertentu.</a:t>
            </a:r>
          </a:p>
          <a:p>
            <a:pPr algn="just">
              <a:lnSpc>
                <a:spcPts val="3143"/>
              </a:lnSpc>
              <a:spcBef>
                <a:spcPct val="0"/>
              </a:spcBef>
            </a:pPr>
            <a:endParaRPr lang="en-US" sz="2709" b="1" spc="-46">
              <a:solidFill>
                <a:srgbClr val="FFFFFF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19" name="Freeform 19"/>
          <p:cNvSpPr/>
          <p:nvPr/>
        </p:nvSpPr>
        <p:spPr>
          <a:xfrm>
            <a:off x="11957054" y="7857986"/>
            <a:ext cx="2057400" cy="2057400"/>
          </a:xfrm>
          <a:custGeom>
            <a:avLst/>
            <a:gdLst/>
            <a:ahLst/>
            <a:cxnLst/>
            <a:rect l="l" t="t" r="r" b="b"/>
            <a:pathLst>
              <a:path w="2057400" h="2057400">
                <a:moveTo>
                  <a:pt x="0" y="0"/>
                </a:moveTo>
                <a:lnTo>
                  <a:pt x="2057400" y="0"/>
                </a:lnTo>
                <a:lnTo>
                  <a:pt x="2057400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17458935" y="0"/>
            <a:ext cx="829065" cy="878585"/>
          </a:xfrm>
          <a:custGeom>
            <a:avLst/>
            <a:gdLst/>
            <a:ahLst/>
            <a:cxnLst/>
            <a:rect l="l" t="t" r="r" b="b"/>
            <a:pathLst>
              <a:path w="829065" h="878585">
                <a:moveTo>
                  <a:pt x="0" y="0"/>
                </a:moveTo>
                <a:lnTo>
                  <a:pt x="829065" y="0"/>
                </a:lnTo>
                <a:lnTo>
                  <a:pt x="829065" y="878585"/>
                </a:lnTo>
                <a:lnTo>
                  <a:pt x="0" y="878585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</p:sp>
      <p:sp>
        <p:nvSpPr>
          <p:cNvPr id="22" name="TextBox 22"/>
          <p:cNvSpPr txBox="1"/>
          <p:nvPr/>
        </p:nvSpPr>
        <p:spPr>
          <a:xfrm>
            <a:off x="1542496" y="2081982"/>
            <a:ext cx="8205235" cy="9908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66"/>
              </a:lnSpc>
            </a:pPr>
            <a:r>
              <a:rPr lang="en-US" sz="6695" spc="314">
                <a:solidFill>
                  <a:srgbClr val="000000"/>
                </a:solidFill>
                <a:latin typeface="Bangers"/>
                <a:ea typeface="Bangers"/>
                <a:cs typeface="Bangers"/>
                <a:sym typeface="Bangers"/>
              </a:rPr>
              <a:t>DEFINISI RAHASIA DAGANG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64213" y="9565340"/>
            <a:ext cx="5897993" cy="5594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40"/>
              </a:lnSpc>
            </a:pPr>
            <a:r>
              <a:rPr lang="en-US" sz="3100" b="1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www.jamalwiwoho.com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BC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525396" y="7916774"/>
            <a:ext cx="11237209" cy="4921471"/>
          </a:xfrm>
          <a:custGeom>
            <a:avLst/>
            <a:gdLst/>
            <a:ahLst/>
            <a:cxnLst/>
            <a:rect l="l" t="t" r="r" b="b"/>
            <a:pathLst>
              <a:path w="11237209" h="4921471">
                <a:moveTo>
                  <a:pt x="0" y="0"/>
                </a:moveTo>
                <a:lnTo>
                  <a:pt x="11237208" y="0"/>
                </a:lnTo>
                <a:lnTo>
                  <a:pt x="11237208" y="4921471"/>
                </a:lnTo>
                <a:lnTo>
                  <a:pt x="0" y="492147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57" b="-94100"/>
            </a:stretch>
          </a:blipFill>
        </p:spPr>
      </p:sp>
      <p:sp>
        <p:nvSpPr>
          <p:cNvPr id="3" name="Freeform 3"/>
          <p:cNvSpPr/>
          <p:nvPr/>
        </p:nvSpPr>
        <p:spPr>
          <a:xfrm rot="5400000">
            <a:off x="-5569040" y="2910571"/>
            <a:ext cx="11493008" cy="5033502"/>
          </a:xfrm>
          <a:custGeom>
            <a:avLst/>
            <a:gdLst/>
            <a:ahLst/>
            <a:cxnLst/>
            <a:rect l="l" t="t" r="r" b="b"/>
            <a:pathLst>
              <a:path w="11493008" h="5033502">
                <a:moveTo>
                  <a:pt x="0" y="0"/>
                </a:moveTo>
                <a:lnTo>
                  <a:pt x="11493008" y="0"/>
                </a:lnTo>
                <a:lnTo>
                  <a:pt x="11493008" y="5033502"/>
                </a:lnTo>
                <a:lnTo>
                  <a:pt x="0" y="503350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57" b="-94100"/>
            </a:stretch>
          </a:blipFill>
        </p:spPr>
      </p:sp>
      <p:sp>
        <p:nvSpPr>
          <p:cNvPr id="4" name="Freeform 4"/>
          <p:cNvSpPr/>
          <p:nvPr/>
        </p:nvSpPr>
        <p:spPr>
          <a:xfrm rot="-5400000">
            <a:off x="11715676" y="2800679"/>
            <a:ext cx="11994842" cy="5253286"/>
          </a:xfrm>
          <a:custGeom>
            <a:avLst/>
            <a:gdLst/>
            <a:ahLst/>
            <a:cxnLst/>
            <a:rect l="l" t="t" r="r" b="b"/>
            <a:pathLst>
              <a:path w="11994842" h="5253286">
                <a:moveTo>
                  <a:pt x="0" y="0"/>
                </a:moveTo>
                <a:lnTo>
                  <a:pt x="11994842" y="0"/>
                </a:lnTo>
                <a:lnTo>
                  <a:pt x="11994842" y="5253286"/>
                </a:lnTo>
                <a:lnTo>
                  <a:pt x="0" y="525328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57" b="-94100"/>
            </a:stretch>
          </a:blipFill>
        </p:spPr>
      </p:sp>
      <p:sp>
        <p:nvSpPr>
          <p:cNvPr id="5" name="Freeform 5"/>
          <p:cNvSpPr/>
          <p:nvPr/>
        </p:nvSpPr>
        <p:spPr>
          <a:xfrm rot="-800258" flipH="1">
            <a:off x="12634710" y="6909077"/>
            <a:ext cx="7951408" cy="3647709"/>
          </a:xfrm>
          <a:custGeom>
            <a:avLst/>
            <a:gdLst/>
            <a:ahLst/>
            <a:cxnLst/>
            <a:rect l="l" t="t" r="r" b="b"/>
            <a:pathLst>
              <a:path w="7951408" h="3647709">
                <a:moveTo>
                  <a:pt x="7951409" y="0"/>
                </a:moveTo>
                <a:lnTo>
                  <a:pt x="0" y="0"/>
                </a:lnTo>
                <a:lnTo>
                  <a:pt x="0" y="3647708"/>
                </a:lnTo>
                <a:lnTo>
                  <a:pt x="7951409" y="3647708"/>
                </a:lnTo>
                <a:lnTo>
                  <a:pt x="7951409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2021846" y="7411212"/>
            <a:ext cx="7315200" cy="3694176"/>
          </a:xfrm>
          <a:custGeom>
            <a:avLst/>
            <a:gdLst/>
            <a:ahLst/>
            <a:cxnLst/>
            <a:rect l="l" t="t" r="r" b="b"/>
            <a:pathLst>
              <a:path w="7315200" h="3694176">
                <a:moveTo>
                  <a:pt x="0" y="0"/>
                </a:moveTo>
                <a:lnTo>
                  <a:pt x="7315200" y="0"/>
                </a:lnTo>
                <a:lnTo>
                  <a:pt x="7315200" y="3694176"/>
                </a:lnTo>
                <a:lnTo>
                  <a:pt x="0" y="369417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291197" y="256852"/>
            <a:ext cx="2689114" cy="2687653"/>
          </a:xfrm>
          <a:custGeom>
            <a:avLst/>
            <a:gdLst/>
            <a:ahLst/>
            <a:cxnLst/>
            <a:rect l="l" t="t" r="r" b="b"/>
            <a:pathLst>
              <a:path w="2689114" h="2687653">
                <a:moveTo>
                  <a:pt x="0" y="0"/>
                </a:moveTo>
                <a:lnTo>
                  <a:pt x="2689114" y="0"/>
                </a:lnTo>
                <a:lnTo>
                  <a:pt x="2689114" y="2687653"/>
                </a:lnTo>
                <a:lnTo>
                  <a:pt x="0" y="26876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8" name="Group 8"/>
          <p:cNvGrpSpPr/>
          <p:nvPr/>
        </p:nvGrpSpPr>
        <p:grpSpPr>
          <a:xfrm>
            <a:off x="3932126" y="456722"/>
            <a:ext cx="10423747" cy="1143957"/>
            <a:chOff x="0" y="0"/>
            <a:chExt cx="2745349" cy="30128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745349" cy="301289"/>
            </a:xfrm>
            <a:custGeom>
              <a:avLst/>
              <a:gdLst/>
              <a:ahLst/>
              <a:cxnLst/>
              <a:rect l="l" t="t" r="r" b="b"/>
              <a:pathLst>
                <a:path w="2745349" h="301289">
                  <a:moveTo>
                    <a:pt x="37879" y="0"/>
                  </a:moveTo>
                  <a:lnTo>
                    <a:pt x="2707470" y="0"/>
                  </a:lnTo>
                  <a:cubicBezTo>
                    <a:pt x="2717516" y="0"/>
                    <a:pt x="2727151" y="3991"/>
                    <a:pt x="2734255" y="11094"/>
                  </a:cubicBezTo>
                  <a:cubicBezTo>
                    <a:pt x="2741358" y="18198"/>
                    <a:pt x="2745349" y="27833"/>
                    <a:pt x="2745349" y="37879"/>
                  </a:cubicBezTo>
                  <a:lnTo>
                    <a:pt x="2745349" y="263410"/>
                  </a:lnTo>
                  <a:cubicBezTo>
                    <a:pt x="2745349" y="273456"/>
                    <a:pt x="2741358" y="283091"/>
                    <a:pt x="2734255" y="290195"/>
                  </a:cubicBezTo>
                  <a:cubicBezTo>
                    <a:pt x="2727151" y="297298"/>
                    <a:pt x="2717516" y="301289"/>
                    <a:pt x="2707470" y="301289"/>
                  </a:cubicBezTo>
                  <a:lnTo>
                    <a:pt x="37879" y="301289"/>
                  </a:lnTo>
                  <a:cubicBezTo>
                    <a:pt x="27833" y="301289"/>
                    <a:pt x="18198" y="297298"/>
                    <a:pt x="11094" y="290195"/>
                  </a:cubicBezTo>
                  <a:cubicBezTo>
                    <a:pt x="3991" y="283091"/>
                    <a:pt x="0" y="273456"/>
                    <a:pt x="0" y="263410"/>
                  </a:cubicBezTo>
                  <a:lnTo>
                    <a:pt x="0" y="37879"/>
                  </a:lnTo>
                  <a:cubicBezTo>
                    <a:pt x="0" y="27833"/>
                    <a:pt x="3991" y="18198"/>
                    <a:pt x="11094" y="11094"/>
                  </a:cubicBezTo>
                  <a:cubicBezTo>
                    <a:pt x="18198" y="3991"/>
                    <a:pt x="27833" y="0"/>
                    <a:pt x="37879" y="0"/>
                  </a:cubicBezTo>
                  <a:close/>
                </a:path>
              </a:pathLst>
            </a:custGeom>
            <a:solidFill>
              <a:srgbClr val="FFFFFF"/>
            </a:solidFill>
            <a:ln w="762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2745349" cy="3393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 rot="-1634370">
            <a:off x="15444339" y="383348"/>
            <a:ext cx="1932456" cy="1062326"/>
          </a:xfrm>
          <a:custGeom>
            <a:avLst/>
            <a:gdLst/>
            <a:ahLst/>
            <a:cxnLst/>
            <a:rect l="l" t="t" r="r" b="b"/>
            <a:pathLst>
              <a:path w="1932456" h="1062326">
                <a:moveTo>
                  <a:pt x="0" y="0"/>
                </a:moveTo>
                <a:lnTo>
                  <a:pt x="1932456" y="0"/>
                </a:lnTo>
                <a:lnTo>
                  <a:pt x="1932456" y="1062326"/>
                </a:lnTo>
                <a:lnTo>
                  <a:pt x="0" y="106232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2980311" y="2780672"/>
            <a:ext cx="12325092" cy="52742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756"/>
              </a:lnSpc>
            </a:pPr>
            <a:r>
              <a:rPr lang="en-US" sz="3238" spc="-13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1. </a:t>
            </a:r>
            <a:r>
              <a:rPr lang="en-US" sz="3238" b="1" spc="-13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Undang-Undang Nomor 30 Tahun 2000 tentang Rahasia Dagang </a:t>
            </a:r>
            <a:r>
              <a:rPr lang="en-US" sz="3238" spc="-13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→ Mengatur perlindungan hukum terhadap rahasia dagang dan sanksi atas pelanggaran.</a:t>
            </a:r>
          </a:p>
          <a:p>
            <a:pPr algn="just">
              <a:lnSpc>
                <a:spcPts val="3756"/>
              </a:lnSpc>
            </a:pPr>
            <a:endParaRPr lang="en-US" sz="3238" spc="-139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just">
              <a:lnSpc>
                <a:spcPts val="3756"/>
              </a:lnSpc>
            </a:pPr>
            <a:r>
              <a:rPr lang="en-US" sz="3238" spc="-13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2. </a:t>
            </a:r>
            <a:r>
              <a:rPr lang="en-US" sz="3238" b="1" spc="-13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Perjanjian TRIPS </a:t>
            </a:r>
            <a:r>
              <a:rPr lang="en-US" sz="3238" b="1" i="1" spc="-139">
                <a:solidFill>
                  <a:srgbClr val="FFFFFF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(Trade-Related Aspects of Intellectual Property Rights)</a:t>
            </a:r>
            <a:r>
              <a:rPr lang="en-US" sz="3238" spc="-13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→ Standar internasional perlindungan rahasia dagang.</a:t>
            </a:r>
          </a:p>
          <a:p>
            <a:pPr algn="just">
              <a:lnSpc>
                <a:spcPts val="3756"/>
              </a:lnSpc>
            </a:pPr>
            <a:endParaRPr lang="en-US" sz="3238" spc="-139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just">
              <a:lnSpc>
                <a:spcPts val="3756"/>
              </a:lnSpc>
            </a:pPr>
            <a:r>
              <a:rPr lang="en-US" sz="3238" spc="-13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3. </a:t>
            </a:r>
            <a:r>
              <a:rPr lang="en-US" sz="3238" b="1" i="1" spc="-139">
                <a:solidFill>
                  <a:srgbClr val="FFFFFF"/>
                </a:solidFill>
                <a:latin typeface="Poppins Bold Italics"/>
                <a:ea typeface="Poppins Bold Italics"/>
                <a:cs typeface="Poppins Bold Italics"/>
                <a:sym typeface="Poppins Bold Italics"/>
              </a:rPr>
              <a:t>Non-Disclosure Agreement </a:t>
            </a:r>
            <a:r>
              <a:rPr lang="en-US" sz="3238" b="1" spc="-13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(NDA) atau Perjanjian Kerahasiaan</a:t>
            </a:r>
            <a:r>
              <a:rPr lang="en-US" sz="3238" spc="-139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→ Perjanjian hukum yang sering digunakan dalam dunia bisnis untuk menjaga kerahasiaan informasi.</a:t>
            </a:r>
          </a:p>
        </p:txBody>
      </p:sp>
      <p:sp>
        <p:nvSpPr>
          <p:cNvPr id="13" name="Freeform 13"/>
          <p:cNvSpPr/>
          <p:nvPr/>
        </p:nvSpPr>
        <p:spPr>
          <a:xfrm>
            <a:off x="15308374" y="7546003"/>
            <a:ext cx="2720753" cy="2373857"/>
          </a:xfrm>
          <a:custGeom>
            <a:avLst/>
            <a:gdLst/>
            <a:ahLst/>
            <a:cxnLst/>
            <a:rect l="l" t="t" r="r" b="b"/>
            <a:pathLst>
              <a:path w="2720753" h="2373857">
                <a:moveTo>
                  <a:pt x="0" y="0"/>
                </a:moveTo>
                <a:lnTo>
                  <a:pt x="2720752" y="0"/>
                </a:lnTo>
                <a:lnTo>
                  <a:pt x="2720752" y="2373856"/>
                </a:lnTo>
                <a:lnTo>
                  <a:pt x="0" y="237385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028700" y="7901665"/>
            <a:ext cx="1807100" cy="1662532"/>
          </a:xfrm>
          <a:custGeom>
            <a:avLst/>
            <a:gdLst/>
            <a:ahLst/>
            <a:cxnLst/>
            <a:rect l="l" t="t" r="r" b="b"/>
            <a:pathLst>
              <a:path w="1807100" h="1662532">
                <a:moveTo>
                  <a:pt x="0" y="0"/>
                </a:moveTo>
                <a:lnTo>
                  <a:pt x="1807100" y="0"/>
                </a:lnTo>
                <a:lnTo>
                  <a:pt x="1807100" y="1662532"/>
                </a:lnTo>
                <a:lnTo>
                  <a:pt x="0" y="1662532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8717140" y="9314856"/>
            <a:ext cx="853719" cy="972144"/>
          </a:xfrm>
          <a:custGeom>
            <a:avLst/>
            <a:gdLst/>
            <a:ahLst/>
            <a:cxnLst/>
            <a:rect l="l" t="t" r="r" b="b"/>
            <a:pathLst>
              <a:path w="853719" h="972144">
                <a:moveTo>
                  <a:pt x="0" y="0"/>
                </a:moveTo>
                <a:lnTo>
                  <a:pt x="853720" y="0"/>
                </a:lnTo>
                <a:lnTo>
                  <a:pt x="853720" y="972144"/>
                </a:lnTo>
                <a:lnTo>
                  <a:pt x="0" y="972144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4307285" y="614071"/>
            <a:ext cx="9671145" cy="9866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88"/>
              </a:lnSpc>
            </a:pPr>
            <a:r>
              <a:rPr lang="en-US" sz="6714" spc="140">
                <a:solidFill>
                  <a:srgbClr val="000000"/>
                </a:solidFill>
                <a:latin typeface="Bangers"/>
                <a:ea typeface="Bangers"/>
                <a:cs typeface="Bangers"/>
                <a:sym typeface="Bangers"/>
              </a:rPr>
              <a:t>Dasar Hukum Rahasia Dagang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980311" y="1977600"/>
            <a:ext cx="12325092" cy="5709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220"/>
              </a:lnSpc>
            </a:pPr>
            <a:r>
              <a:rPr lang="en-US" sz="3638" spc="-156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Di Indonesia, perlindungan rahasia dagang diatur dalam: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64213" y="9565340"/>
            <a:ext cx="5897993" cy="5594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40"/>
              </a:lnSpc>
            </a:pPr>
            <a:r>
              <a:rPr lang="en-US" sz="3100" b="1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www.jamalwiwoho.com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A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-4907968" y="2910571"/>
            <a:ext cx="11493008" cy="5033502"/>
          </a:xfrm>
          <a:custGeom>
            <a:avLst/>
            <a:gdLst/>
            <a:ahLst/>
            <a:cxnLst/>
            <a:rect l="l" t="t" r="r" b="b"/>
            <a:pathLst>
              <a:path w="11493008" h="5033502">
                <a:moveTo>
                  <a:pt x="0" y="0"/>
                </a:moveTo>
                <a:lnTo>
                  <a:pt x="11493008" y="0"/>
                </a:lnTo>
                <a:lnTo>
                  <a:pt x="11493008" y="5033502"/>
                </a:lnTo>
                <a:lnTo>
                  <a:pt x="0" y="503350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57" b="-94100"/>
            </a:stretch>
          </a:blipFill>
        </p:spPr>
      </p:sp>
      <p:sp>
        <p:nvSpPr>
          <p:cNvPr id="3" name="Freeform 3"/>
          <p:cNvSpPr/>
          <p:nvPr/>
        </p:nvSpPr>
        <p:spPr>
          <a:xfrm rot="-5400000">
            <a:off x="11391826" y="2800679"/>
            <a:ext cx="11994842" cy="5253286"/>
          </a:xfrm>
          <a:custGeom>
            <a:avLst/>
            <a:gdLst/>
            <a:ahLst/>
            <a:cxnLst/>
            <a:rect l="l" t="t" r="r" b="b"/>
            <a:pathLst>
              <a:path w="11994842" h="5253286">
                <a:moveTo>
                  <a:pt x="0" y="0"/>
                </a:moveTo>
                <a:lnTo>
                  <a:pt x="11994842" y="0"/>
                </a:lnTo>
                <a:lnTo>
                  <a:pt x="11994842" y="5253286"/>
                </a:lnTo>
                <a:lnTo>
                  <a:pt x="0" y="525328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57" b="-94100"/>
            </a:stretch>
          </a:blipFill>
        </p:spPr>
      </p:sp>
      <p:sp>
        <p:nvSpPr>
          <p:cNvPr id="4" name="Freeform 4"/>
          <p:cNvSpPr/>
          <p:nvPr/>
        </p:nvSpPr>
        <p:spPr>
          <a:xfrm rot="-800258" flipH="1">
            <a:off x="12803796" y="7614526"/>
            <a:ext cx="7951408" cy="3647709"/>
          </a:xfrm>
          <a:custGeom>
            <a:avLst/>
            <a:gdLst/>
            <a:ahLst/>
            <a:cxnLst/>
            <a:rect l="l" t="t" r="r" b="b"/>
            <a:pathLst>
              <a:path w="7951408" h="3647709">
                <a:moveTo>
                  <a:pt x="7951408" y="0"/>
                </a:moveTo>
                <a:lnTo>
                  <a:pt x="0" y="0"/>
                </a:lnTo>
                <a:lnTo>
                  <a:pt x="0" y="3647709"/>
                </a:lnTo>
                <a:lnTo>
                  <a:pt x="7951408" y="3647709"/>
                </a:lnTo>
                <a:lnTo>
                  <a:pt x="7951408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-1148857" y="8045595"/>
            <a:ext cx="7315200" cy="3694176"/>
          </a:xfrm>
          <a:custGeom>
            <a:avLst/>
            <a:gdLst/>
            <a:ahLst/>
            <a:cxnLst/>
            <a:rect l="l" t="t" r="r" b="b"/>
            <a:pathLst>
              <a:path w="7315200" h="3694176">
                <a:moveTo>
                  <a:pt x="0" y="0"/>
                </a:moveTo>
                <a:lnTo>
                  <a:pt x="7315200" y="0"/>
                </a:lnTo>
                <a:lnTo>
                  <a:pt x="7315200" y="3694176"/>
                </a:lnTo>
                <a:lnTo>
                  <a:pt x="0" y="369417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3193831" y="546762"/>
            <a:ext cx="11900339" cy="963876"/>
            <a:chOff x="0" y="0"/>
            <a:chExt cx="3134246" cy="25386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134246" cy="253860"/>
            </a:xfrm>
            <a:custGeom>
              <a:avLst/>
              <a:gdLst/>
              <a:ahLst/>
              <a:cxnLst/>
              <a:rect l="l" t="t" r="r" b="b"/>
              <a:pathLst>
                <a:path w="3134246" h="253860">
                  <a:moveTo>
                    <a:pt x="33179" y="0"/>
                  </a:moveTo>
                  <a:lnTo>
                    <a:pt x="3101067" y="0"/>
                  </a:lnTo>
                  <a:cubicBezTo>
                    <a:pt x="3109866" y="0"/>
                    <a:pt x="3118305" y="3496"/>
                    <a:pt x="3124528" y="9718"/>
                  </a:cubicBezTo>
                  <a:cubicBezTo>
                    <a:pt x="3130750" y="15940"/>
                    <a:pt x="3134246" y="24379"/>
                    <a:pt x="3134246" y="33179"/>
                  </a:cubicBezTo>
                  <a:lnTo>
                    <a:pt x="3134246" y="220682"/>
                  </a:lnTo>
                  <a:cubicBezTo>
                    <a:pt x="3134246" y="229481"/>
                    <a:pt x="3130750" y="237920"/>
                    <a:pt x="3124528" y="244143"/>
                  </a:cubicBezTo>
                  <a:cubicBezTo>
                    <a:pt x="3118305" y="250365"/>
                    <a:pt x="3109866" y="253860"/>
                    <a:pt x="3101067" y="253860"/>
                  </a:cubicBezTo>
                  <a:lnTo>
                    <a:pt x="33179" y="253860"/>
                  </a:lnTo>
                  <a:cubicBezTo>
                    <a:pt x="24379" y="253860"/>
                    <a:pt x="15940" y="250365"/>
                    <a:pt x="9718" y="244143"/>
                  </a:cubicBezTo>
                  <a:cubicBezTo>
                    <a:pt x="3496" y="237920"/>
                    <a:pt x="0" y="229481"/>
                    <a:pt x="0" y="220682"/>
                  </a:cubicBezTo>
                  <a:lnTo>
                    <a:pt x="0" y="33179"/>
                  </a:lnTo>
                  <a:cubicBezTo>
                    <a:pt x="0" y="24379"/>
                    <a:pt x="3496" y="15940"/>
                    <a:pt x="9718" y="9718"/>
                  </a:cubicBezTo>
                  <a:cubicBezTo>
                    <a:pt x="15940" y="3496"/>
                    <a:pt x="24379" y="0"/>
                    <a:pt x="33179" y="0"/>
                  </a:cubicBezTo>
                  <a:close/>
                </a:path>
              </a:pathLst>
            </a:custGeom>
            <a:solidFill>
              <a:srgbClr val="FFFFFF"/>
            </a:solidFill>
            <a:ln w="762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134246" cy="2919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 rot="-10800000">
            <a:off x="-2872804" y="-872569"/>
            <a:ext cx="4538539" cy="2672065"/>
          </a:xfrm>
          <a:custGeom>
            <a:avLst/>
            <a:gdLst/>
            <a:ahLst/>
            <a:cxnLst/>
            <a:rect l="l" t="t" r="r" b="b"/>
            <a:pathLst>
              <a:path w="4538539" h="2672065">
                <a:moveTo>
                  <a:pt x="0" y="0"/>
                </a:moveTo>
                <a:lnTo>
                  <a:pt x="4538539" y="0"/>
                </a:lnTo>
                <a:lnTo>
                  <a:pt x="4538539" y="2672065"/>
                </a:lnTo>
                <a:lnTo>
                  <a:pt x="0" y="267206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6033237">
            <a:off x="13723631" y="-2651653"/>
            <a:ext cx="6826223" cy="3558169"/>
          </a:xfrm>
          <a:custGeom>
            <a:avLst/>
            <a:gdLst/>
            <a:ahLst/>
            <a:cxnLst/>
            <a:rect l="l" t="t" r="r" b="b"/>
            <a:pathLst>
              <a:path w="6826223" h="3558169">
                <a:moveTo>
                  <a:pt x="0" y="0"/>
                </a:moveTo>
                <a:lnTo>
                  <a:pt x="6826222" y="0"/>
                </a:lnTo>
                <a:lnTo>
                  <a:pt x="6826222" y="3558168"/>
                </a:lnTo>
                <a:lnTo>
                  <a:pt x="0" y="355816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3670248" y="4250555"/>
            <a:ext cx="1534525" cy="1545767"/>
          </a:xfrm>
          <a:custGeom>
            <a:avLst/>
            <a:gdLst/>
            <a:ahLst/>
            <a:cxnLst/>
            <a:rect l="l" t="t" r="r" b="b"/>
            <a:pathLst>
              <a:path w="1534525" h="1545767">
                <a:moveTo>
                  <a:pt x="0" y="0"/>
                </a:moveTo>
                <a:lnTo>
                  <a:pt x="1534525" y="0"/>
                </a:lnTo>
                <a:lnTo>
                  <a:pt x="1534525" y="1545766"/>
                </a:lnTo>
                <a:lnTo>
                  <a:pt x="0" y="154576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2992782" y="4080905"/>
            <a:ext cx="1715416" cy="1715416"/>
          </a:xfrm>
          <a:custGeom>
            <a:avLst/>
            <a:gdLst/>
            <a:ahLst/>
            <a:cxnLst/>
            <a:rect l="l" t="t" r="r" b="b"/>
            <a:pathLst>
              <a:path w="1715416" h="1715416">
                <a:moveTo>
                  <a:pt x="0" y="0"/>
                </a:moveTo>
                <a:lnTo>
                  <a:pt x="1715416" y="0"/>
                </a:lnTo>
                <a:lnTo>
                  <a:pt x="1715416" y="1715416"/>
                </a:lnTo>
                <a:lnTo>
                  <a:pt x="0" y="1715416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5859354" y="8373809"/>
            <a:ext cx="1840293" cy="1768982"/>
          </a:xfrm>
          <a:custGeom>
            <a:avLst/>
            <a:gdLst/>
            <a:ahLst/>
            <a:cxnLst/>
            <a:rect l="l" t="t" r="r" b="b"/>
            <a:pathLst>
              <a:path w="1840293" h="1768982">
                <a:moveTo>
                  <a:pt x="0" y="0"/>
                </a:moveTo>
                <a:lnTo>
                  <a:pt x="1840293" y="0"/>
                </a:lnTo>
                <a:lnTo>
                  <a:pt x="1840293" y="1768982"/>
                </a:lnTo>
                <a:lnTo>
                  <a:pt x="0" y="1768982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6932494" y="250897"/>
            <a:ext cx="1327643" cy="1311048"/>
          </a:xfrm>
          <a:custGeom>
            <a:avLst/>
            <a:gdLst/>
            <a:ahLst/>
            <a:cxnLst/>
            <a:rect l="l" t="t" r="r" b="b"/>
            <a:pathLst>
              <a:path w="1327643" h="1311048">
                <a:moveTo>
                  <a:pt x="0" y="0"/>
                </a:moveTo>
                <a:lnTo>
                  <a:pt x="1327643" y="0"/>
                </a:lnTo>
                <a:lnTo>
                  <a:pt x="1327643" y="1311047"/>
                </a:lnTo>
                <a:lnTo>
                  <a:pt x="0" y="1311047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8649808" y="9377806"/>
            <a:ext cx="818275" cy="909194"/>
          </a:xfrm>
          <a:custGeom>
            <a:avLst/>
            <a:gdLst/>
            <a:ahLst/>
            <a:cxnLst/>
            <a:rect l="l" t="t" r="r" b="b"/>
            <a:pathLst>
              <a:path w="818275" h="909194">
                <a:moveTo>
                  <a:pt x="0" y="0"/>
                </a:moveTo>
                <a:lnTo>
                  <a:pt x="818275" y="0"/>
                </a:lnTo>
                <a:lnTo>
                  <a:pt x="818275" y="909194"/>
                </a:lnTo>
                <a:lnTo>
                  <a:pt x="0" y="909194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2746621" y="2904530"/>
            <a:ext cx="13695160" cy="18254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66420" lvl="1" indent="-333210" algn="just">
              <a:lnSpc>
                <a:spcPts val="3580"/>
              </a:lnSpc>
              <a:buAutoNum type="arabicPeriod"/>
            </a:pPr>
            <a:r>
              <a:rPr lang="en-US" sz="3086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Informasi Teknologi → Formula produk, algoritma, metode produksi, desain teknik.</a:t>
            </a:r>
          </a:p>
          <a:p>
            <a:pPr marL="666420" lvl="1" indent="-333210" algn="just">
              <a:lnSpc>
                <a:spcPts val="3580"/>
              </a:lnSpc>
              <a:spcBef>
                <a:spcPct val="0"/>
              </a:spcBef>
              <a:buAutoNum type="arabicPeriod"/>
            </a:pPr>
            <a:r>
              <a:rPr lang="en-US" sz="3086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Informasi Bisnis → Strategi pemasaran, daftar pelanggan, data keuangan, rencana bisnis.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506977" y="575337"/>
            <a:ext cx="11103938" cy="9866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88"/>
              </a:lnSpc>
            </a:pPr>
            <a:r>
              <a:rPr lang="en-US" sz="6714" spc="389">
                <a:solidFill>
                  <a:srgbClr val="000000"/>
                </a:solidFill>
                <a:latin typeface="Bangers"/>
                <a:ea typeface="Bangers"/>
                <a:cs typeface="Bangers"/>
                <a:sym typeface="Bangers"/>
              </a:rPr>
              <a:t>Ruang Lingkup Rahasia Dagang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64213" y="9565340"/>
            <a:ext cx="5897993" cy="5594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40"/>
              </a:lnSpc>
            </a:pPr>
            <a:r>
              <a:rPr lang="en-US" sz="3100" b="1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www.jamalwiwoho.com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2508743" y="1778016"/>
            <a:ext cx="13270514" cy="11043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220"/>
              </a:lnSpc>
            </a:pPr>
            <a:r>
              <a:rPr lang="en-US" sz="3638" spc="-156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Berdasarkan Pasal 2 UU No. 30 Tahun 2000, rahasia dagang meliputi: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2508743" y="4856389"/>
            <a:ext cx="13270514" cy="5709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220"/>
              </a:lnSpc>
            </a:pPr>
            <a:r>
              <a:rPr lang="en-US" sz="3638" spc="-156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Ciri-Ciri Rahasia Dagang :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2746621" y="5551147"/>
            <a:ext cx="13695160" cy="27207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580"/>
              </a:lnSpc>
            </a:pPr>
            <a:r>
              <a:rPr lang="en-US" sz="3086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Agar suatu informasi dapat dikategorikan sebagai rahasia dagang, harus memenuhi kriteria:</a:t>
            </a:r>
          </a:p>
          <a:p>
            <a:pPr marL="666420" lvl="1" indent="-333210" algn="just">
              <a:lnSpc>
                <a:spcPts val="3580"/>
              </a:lnSpc>
              <a:buFont typeface="Arial"/>
              <a:buChar char="•"/>
            </a:pPr>
            <a:r>
              <a:rPr lang="en-US" sz="3086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Bersifat rahasia → Tidak diketahui oleh publik.</a:t>
            </a:r>
          </a:p>
          <a:p>
            <a:pPr marL="666420" lvl="1" indent="-333210" algn="just">
              <a:lnSpc>
                <a:spcPts val="3580"/>
              </a:lnSpc>
              <a:buFont typeface="Arial"/>
              <a:buChar char="•"/>
            </a:pPr>
            <a:r>
              <a:rPr lang="en-US" sz="3086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Memiliki nilai ekonomi → Memberikan keuntungan kompetitif.</a:t>
            </a:r>
          </a:p>
          <a:p>
            <a:pPr marL="666420" lvl="1" indent="-333210" algn="just">
              <a:lnSpc>
                <a:spcPts val="3580"/>
              </a:lnSpc>
              <a:spcBef>
                <a:spcPct val="0"/>
              </a:spcBef>
              <a:buFont typeface="Arial"/>
              <a:buChar char="•"/>
            </a:pPr>
            <a:r>
              <a:rPr lang="en-US" sz="3086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Dijaga kerahasiaannya → Pemilik melakukan langkah-langkah untuk menjaga informasi tersebut.</a:t>
            </a:r>
          </a:p>
        </p:txBody>
      </p:sp>
    </p:spTree>
  </p:cSld>
  <p:clrMapOvr>
    <a:masterClrMapping/>
  </p:clrMapOvr>
  <p:transition spd="slow">
    <p:wheel spokes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31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966238">
            <a:off x="-2380206" y="7105217"/>
            <a:ext cx="8045143" cy="3523468"/>
          </a:xfrm>
          <a:custGeom>
            <a:avLst/>
            <a:gdLst/>
            <a:ahLst/>
            <a:cxnLst/>
            <a:rect l="l" t="t" r="r" b="b"/>
            <a:pathLst>
              <a:path w="8045143" h="3523468">
                <a:moveTo>
                  <a:pt x="0" y="0"/>
                </a:moveTo>
                <a:lnTo>
                  <a:pt x="8045143" y="0"/>
                </a:lnTo>
                <a:lnTo>
                  <a:pt x="8045143" y="3523468"/>
                </a:lnTo>
                <a:lnTo>
                  <a:pt x="0" y="352346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57" b="-94100"/>
            </a:stretch>
          </a:blipFill>
        </p:spPr>
      </p:sp>
      <p:sp>
        <p:nvSpPr>
          <p:cNvPr id="3" name="Freeform 3"/>
          <p:cNvSpPr/>
          <p:nvPr/>
        </p:nvSpPr>
        <p:spPr>
          <a:xfrm rot="1966238" flipV="1">
            <a:off x="12929763" y="189885"/>
            <a:ext cx="9136284" cy="4001346"/>
          </a:xfrm>
          <a:custGeom>
            <a:avLst/>
            <a:gdLst/>
            <a:ahLst/>
            <a:cxnLst/>
            <a:rect l="l" t="t" r="r" b="b"/>
            <a:pathLst>
              <a:path w="9136284" h="4001346">
                <a:moveTo>
                  <a:pt x="0" y="4001346"/>
                </a:moveTo>
                <a:lnTo>
                  <a:pt x="9136284" y="4001346"/>
                </a:lnTo>
                <a:lnTo>
                  <a:pt x="9136284" y="0"/>
                </a:lnTo>
                <a:lnTo>
                  <a:pt x="0" y="0"/>
                </a:lnTo>
                <a:lnTo>
                  <a:pt x="0" y="4001346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57" b="-94100"/>
            </a:stretch>
          </a:blipFill>
        </p:spPr>
      </p:sp>
      <p:sp>
        <p:nvSpPr>
          <p:cNvPr id="4" name="Freeform 4"/>
          <p:cNvSpPr/>
          <p:nvPr/>
        </p:nvSpPr>
        <p:spPr>
          <a:xfrm rot="-193286">
            <a:off x="-610220" y="8307705"/>
            <a:ext cx="5944909" cy="4956568"/>
          </a:xfrm>
          <a:custGeom>
            <a:avLst/>
            <a:gdLst/>
            <a:ahLst/>
            <a:cxnLst/>
            <a:rect l="l" t="t" r="r" b="b"/>
            <a:pathLst>
              <a:path w="5944909" h="4956568">
                <a:moveTo>
                  <a:pt x="0" y="0"/>
                </a:moveTo>
                <a:lnTo>
                  <a:pt x="5944909" y="0"/>
                </a:lnTo>
                <a:lnTo>
                  <a:pt x="5944909" y="4956568"/>
                </a:lnTo>
                <a:lnTo>
                  <a:pt x="0" y="495656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8535484">
            <a:off x="15427097" y="-854440"/>
            <a:ext cx="5217140" cy="3345491"/>
          </a:xfrm>
          <a:custGeom>
            <a:avLst/>
            <a:gdLst/>
            <a:ahLst/>
            <a:cxnLst/>
            <a:rect l="l" t="t" r="r" b="b"/>
            <a:pathLst>
              <a:path w="5217140" h="3345491">
                <a:moveTo>
                  <a:pt x="0" y="0"/>
                </a:moveTo>
                <a:lnTo>
                  <a:pt x="5217140" y="0"/>
                </a:lnTo>
                <a:lnTo>
                  <a:pt x="5217140" y="3345491"/>
                </a:lnTo>
                <a:lnTo>
                  <a:pt x="0" y="334549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4948975" y="8094837"/>
            <a:ext cx="3952316" cy="2326926"/>
          </a:xfrm>
          <a:custGeom>
            <a:avLst/>
            <a:gdLst/>
            <a:ahLst/>
            <a:cxnLst/>
            <a:rect l="l" t="t" r="r" b="b"/>
            <a:pathLst>
              <a:path w="3952316" h="2326926">
                <a:moveTo>
                  <a:pt x="0" y="0"/>
                </a:moveTo>
                <a:lnTo>
                  <a:pt x="3952316" y="0"/>
                </a:lnTo>
                <a:lnTo>
                  <a:pt x="3952316" y="2326926"/>
                </a:lnTo>
                <a:lnTo>
                  <a:pt x="0" y="232692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10663042">
            <a:off x="-1976158" y="-787266"/>
            <a:ext cx="3952316" cy="2326926"/>
          </a:xfrm>
          <a:custGeom>
            <a:avLst/>
            <a:gdLst/>
            <a:ahLst/>
            <a:cxnLst/>
            <a:rect l="l" t="t" r="r" b="b"/>
            <a:pathLst>
              <a:path w="3952316" h="2326926">
                <a:moveTo>
                  <a:pt x="0" y="0"/>
                </a:moveTo>
                <a:lnTo>
                  <a:pt x="3952316" y="0"/>
                </a:lnTo>
                <a:lnTo>
                  <a:pt x="3952316" y="2326926"/>
                </a:lnTo>
                <a:lnTo>
                  <a:pt x="0" y="232692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8" name="Group 8"/>
          <p:cNvGrpSpPr/>
          <p:nvPr/>
        </p:nvGrpSpPr>
        <p:grpSpPr>
          <a:xfrm>
            <a:off x="3192473" y="818306"/>
            <a:ext cx="11903055" cy="1067711"/>
            <a:chOff x="0" y="0"/>
            <a:chExt cx="2466942" cy="22128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66942" cy="221286"/>
            </a:xfrm>
            <a:custGeom>
              <a:avLst/>
              <a:gdLst/>
              <a:ahLst/>
              <a:cxnLst/>
              <a:rect l="l" t="t" r="r" b="b"/>
              <a:pathLst>
                <a:path w="2466942" h="221286">
                  <a:moveTo>
                    <a:pt x="33171" y="0"/>
                  </a:moveTo>
                  <a:lnTo>
                    <a:pt x="2433771" y="0"/>
                  </a:lnTo>
                  <a:cubicBezTo>
                    <a:pt x="2452091" y="0"/>
                    <a:pt x="2466942" y="14851"/>
                    <a:pt x="2466942" y="33171"/>
                  </a:cubicBezTo>
                  <a:lnTo>
                    <a:pt x="2466942" y="188115"/>
                  </a:lnTo>
                  <a:cubicBezTo>
                    <a:pt x="2466942" y="196913"/>
                    <a:pt x="2463448" y="205350"/>
                    <a:pt x="2457227" y="211571"/>
                  </a:cubicBezTo>
                  <a:cubicBezTo>
                    <a:pt x="2451006" y="217791"/>
                    <a:pt x="2442569" y="221286"/>
                    <a:pt x="2433771" y="221286"/>
                  </a:cubicBezTo>
                  <a:lnTo>
                    <a:pt x="33171" y="221286"/>
                  </a:lnTo>
                  <a:cubicBezTo>
                    <a:pt x="24374" y="221286"/>
                    <a:pt x="15936" y="217791"/>
                    <a:pt x="9716" y="211571"/>
                  </a:cubicBezTo>
                  <a:cubicBezTo>
                    <a:pt x="3495" y="205350"/>
                    <a:pt x="0" y="196913"/>
                    <a:pt x="0" y="188115"/>
                  </a:cubicBezTo>
                  <a:lnTo>
                    <a:pt x="0" y="33171"/>
                  </a:lnTo>
                  <a:cubicBezTo>
                    <a:pt x="0" y="24374"/>
                    <a:pt x="3495" y="15936"/>
                    <a:pt x="9716" y="9716"/>
                  </a:cubicBezTo>
                  <a:cubicBezTo>
                    <a:pt x="15936" y="3495"/>
                    <a:pt x="24374" y="0"/>
                    <a:pt x="33171" y="0"/>
                  </a:cubicBezTo>
                  <a:close/>
                </a:path>
              </a:pathLst>
            </a:custGeom>
            <a:solidFill>
              <a:srgbClr val="FFFFFF"/>
            </a:solidFill>
            <a:ln w="762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2466942" cy="259386"/>
            </a:xfrm>
            <a:prstGeom prst="rect">
              <a:avLst/>
            </a:prstGeom>
          </p:spPr>
          <p:txBody>
            <a:bodyPr lIns="64556" tIns="64556" rIns="64556" bIns="64556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687127" y="4070628"/>
            <a:ext cx="15121714" cy="37691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723"/>
              </a:lnSpc>
              <a:spcBef>
                <a:spcPct val="0"/>
              </a:spcBef>
            </a:pPr>
            <a:r>
              <a:rPr lang="en-US" sz="3209" spc="-5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Namun, perusahaan dapat mengambil langkah-langkah untuk memperkuat perlindungan rahasia dagang, seperti:</a:t>
            </a:r>
          </a:p>
          <a:p>
            <a:pPr marL="693015" lvl="1" indent="-346507" algn="just">
              <a:lnSpc>
                <a:spcPts val="3723"/>
              </a:lnSpc>
              <a:buFont typeface="Arial"/>
              <a:buChar char="•"/>
            </a:pPr>
            <a:r>
              <a:rPr lang="en-US" sz="3209" spc="-5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Membuat Perjanjian Kerahasiaan (</a:t>
            </a:r>
            <a:r>
              <a:rPr lang="en-US" sz="3209" i="1" spc="-54">
                <a:solidFill>
                  <a:srgbClr val="FFFFFF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Non-Disclosure Agreement</a:t>
            </a:r>
            <a:r>
              <a:rPr lang="en-US" sz="3209" spc="-5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/NDA)</a:t>
            </a:r>
          </a:p>
          <a:p>
            <a:pPr algn="just">
              <a:lnSpc>
                <a:spcPts val="3723"/>
              </a:lnSpc>
              <a:spcBef>
                <a:spcPct val="0"/>
              </a:spcBef>
            </a:pPr>
            <a:r>
              <a:rPr lang="en-US" sz="3209" spc="-5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Digunakan dalam kontrak kerja karyawan atau kerja sama bisnis.</a:t>
            </a:r>
          </a:p>
          <a:p>
            <a:pPr marL="693015" lvl="1" indent="-346507" algn="just">
              <a:lnSpc>
                <a:spcPts val="3723"/>
              </a:lnSpc>
              <a:buFont typeface="Arial"/>
              <a:buChar char="•"/>
            </a:pPr>
            <a:r>
              <a:rPr lang="en-US" sz="3209" spc="-5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Membatasi Akses ke Informasi Sensitif</a:t>
            </a:r>
          </a:p>
          <a:p>
            <a:pPr algn="just">
              <a:lnSpc>
                <a:spcPts val="3723"/>
              </a:lnSpc>
              <a:spcBef>
                <a:spcPct val="0"/>
              </a:spcBef>
            </a:pPr>
            <a:r>
              <a:rPr lang="en-US" sz="3209" spc="-5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Menggunakan sistem keamanan data dan izin akses terbatas.</a:t>
            </a:r>
          </a:p>
          <a:p>
            <a:pPr marL="693015" lvl="1" indent="-346507" algn="just">
              <a:lnSpc>
                <a:spcPts val="3723"/>
              </a:lnSpc>
              <a:buFont typeface="Arial"/>
              <a:buChar char="•"/>
            </a:pPr>
            <a:r>
              <a:rPr lang="en-US" sz="3209" spc="-5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Melakukan Pencatatan Internal</a:t>
            </a:r>
          </a:p>
          <a:p>
            <a:pPr algn="just">
              <a:lnSpc>
                <a:spcPts val="3723"/>
              </a:lnSpc>
              <a:spcBef>
                <a:spcPct val="0"/>
              </a:spcBef>
            </a:pPr>
            <a:r>
              <a:rPr lang="en-US" sz="3209" spc="-54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Mencatat siapa saja yang memiliki akses ke informasi rahasia.</a:t>
            </a:r>
          </a:p>
        </p:txBody>
      </p:sp>
      <p:sp>
        <p:nvSpPr>
          <p:cNvPr id="12" name="Freeform 12"/>
          <p:cNvSpPr/>
          <p:nvPr/>
        </p:nvSpPr>
        <p:spPr>
          <a:xfrm>
            <a:off x="11177195" y="8286370"/>
            <a:ext cx="3452403" cy="1838404"/>
          </a:xfrm>
          <a:custGeom>
            <a:avLst/>
            <a:gdLst/>
            <a:ahLst/>
            <a:cxnLst/>
            <a:rect l="l" t="t" r="r" b="b"/>
            <a:pathLst>
              <a:path w="3452403" h="1838404">
                <a:moveTo>
                  <a:pt x="0" y="0"/>
                </a:moveTo>
                <a:lnTo>
                  <a:pt x="3452403" y="0"/>
                </a:lnTo>
                <a:lnTo>
                  <a:pt x="3452403" y="1838405"/>
                </a:lnTo>
                <a:lnTo>
                  <a:pt x="0" y="183840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8737656" y="9363490"/>
            <a:ext cx="812689" cy="923510"/>
          </a:xfrm>
          <a:custGeom>
            <a:avLst/>
            <a:gdLst/>
            <a:ahLst/>
            <a:cxnLst/>
            <a:rect l="l" t="t" r="r" b="b"/>
            <a:pathLst>
              <a:path w="812689" h="923510">
                <a:moveTo>
                  <a:pt x="0" y="0"/>
                </a:moveTo>
                <a:lnTo>
                  <a:pt x="812688" y="0"/>
                </a:lnTo>
                <a:lnTo>
                  <a:pt x="812688" y="923510"/>
                </a:lnTo>
                <a:lnTo>
                  <a:pt x="0" y="92351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3658402" y="895190"/>
            <a:ext cx="10971196" cy="9908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66"/>
              </a:lnSpc>
            </a:pPr>
            <a:r>
              <a:rPr lang="en-US" sz="6695" spc="314">
                <a:solidFill>
                  <a:srgbClr val="000000"/>
                </a:solidFill>
                <a:latin typeface="Bangers"/>
                <a:ea typeface="Bangers"/>
                <a:cs typeface="Bangers"/>
                <a:sym typeface="Bangers"/>
              </a:rPr>
              <a:t>Pendaftaran Rahasia Dagang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64213" y="9565340"/>
            <a:ext cx="5897993" cy="5594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40"/>
              </a:lnSpc>
            </a:pPr>
            <a:r>
              <a:rPr lang="en-US" sz="3100" b="1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www.jamalwiwoho.com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687127" y="2171508"/>
            <a:ext cx="14913747" cy="22097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336"/>
              </a:lnSpc>
            </a:pPr>
            <a:r>
              <a:rPr lang="en-US" sz="3738" spc="-16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Di Indonesia, rahasia dagang tidak perlu didaftarkan seperti hak paten atau merek dagang. Perlindungannya otomatis selama informasi tersebut tetap dirahasiakan.</a:t>
            </a:r>
          </a:p>
          <a:p>
            <a:pPr algn="just">
              <a:lnSpc>
                <a:spcPts val="4336"/>
              </a:lnSpc>
            </a:pPr>
            <a:endParaRPr lang="en-US" sz="3738" spc="-160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BC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6113821">
            <a:off x="-3562803" y="1271033"/>
            <a:ext cx="7737056" cy="3388537"/>
          </a:xfrm>
          <a:custGeom>
            <a:avLst/>
            <a:gdLst/>
            <a:ahLst/>
            <a:cxnLst/>
            <a:rect l="l" t="t" r="r" b="b"/>
            <a:pathLst>
              <a:path w="7737056" h="3388537">
                <a:moveTo>
                  <a:pt x="0" y="0"/>
                </a:moveTo>
                <a:lnTo>
                  <a:pt x="7737056" y="0"/>
                </a:lnTo>
                <a:lnTo>
                  <a:pt x="7737056" y="3388537"/>
                </a:lnTo>
                <a:lnTo>
                  <a:pt x="0" y="33885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57" b="-94100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5152899" y="9019569"/>
            <a:ext cx="6241763" cy="3323739"/>
          </a:xfrm>
          <a:custGeom>
            <a:avLst/>
            <a:gdLst/>
            <a:ahLst/>
            <a:cxnLst/>
            <a:rect l="l" t="t" r="r" b="b"/>
            <a:pathLst>
              <a:path w="6241763" h="3323739">
                <a:moveTo>
                  <a:pt x="0" y="0"/>
                </a:moveTo>
                <a:lnTo>
                  <a:pt x="6241763" y="0"/>
                </a:lnTo>
                <a:lnTo>
                  <a:pt x="6241763" y="3323739"/>
                </a:lnTo>
                <a:lnTo>
                  <a:pt x="0" y="332373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800258" flipH="1">
            <a:off x="13514423" y="7926885"/>
            <a:ext cx="8570235" cy="3931595"/>
          </a:xfrm>
          <a:custGeom>
            <a:avLst/>
            <a:gdLst/>
            <a:ahLst/>
            <a:cxnLst/>
            <a:rect l="l" t="t" r="r" b="b"/>
            <a:pathLst>
              <a:path w="8570235" h="3931595">
                <a:moveTo>
                  <a:pt x="8570236" y="0"/>
                </a:moveTo>
                <a:lnTo>
                  <a:pt x="0" y="0"/>
                </a:lnTo>
                <a:lnTo>
                  <a:pt x="0" y="3931595"/>
                </a:lnTo>
                <a:lnTo>
                  <a:pt x="8570236" y="3931595"/>
                </a:lnTo>
                <a:lnTo>
                  <a:pt x="8570236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2028936" y="603037"/>
            <a:ext cx="14230128" cy="851326"/>
            <a:chOff x="0" y="0"/>
            <a:chExt cx="3747853" cy="22421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747853" cy="224218"/>
            </a:xfrm>
            <a:custGeom>
              <a:avLst/>
              <a:gdLst/>
              <a:ahLst/>
              <a:cxnLst/>
              <a:rect l="l" t="t" r="r" b="b"/>
              <a:pathLst>
                <a:path w="3747853" h="224218">
                  <a:moveTo>
                    <a:pt x="27747" y="0"/>
                  </a:moveTo>
                  <a:lnTo>
                    <a:pt x="3720106" y="0"/>
                  </a:lnTo>
                  <a:cubicBezTo>
                    <a:pt x="3735430" y="0"/>
                    <a:pt x="3747853" y="12423"/>
                    <a:pt x="3747853" y="27747"/>
                  </a:cubicBezTo>
                  <a:lnTo>
                    <a:pt x="3747853" y="196471"/>
                  </a:lnTo>
                  <a:cubicBezTo>
                    <a:pt x="3747853" y="211795"/>
                    <a:pt x="3735430" y="224218"/>
                    <a:pt x="3720106" y="224218"/>
                  </a:cubicBezTo>
                  <a:lnTo>
                    <a:pt x="27747" y="224218"/>
                  </a:lnTo>
                  <a:cubicBezTo>
                    <a:pt x="12423" y="224218"/>
                    <a:pt x="0" y="211795"/>
                    <a:pt x="0" y="196471"/>
                  </a:cubicBezTo>
                  <a:lnTo>
                    <a:pt x="0" y="27747"/>
                  </a:lnTo>
                  <a:cubicBezTo>
                    <a:pt x="0" y="12423"/>
                    <a:pt x="12423" y="0"/>
                    <a:pt x="27747" y="0"/>
                  </a:cubicBezTo>
                  <a:close/>
                </a:path>
              </a:pathLst>
            </a:custGeom>
            <a:solidFill>
              <a:srgbClr val="FFFFFF"/>
            </a:solidFill>
            <a:ln w="762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3747853" cy="2623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 rot="4502690" flipH="1" flipV="1">
            <a:off x="13301101" y="1120769"/>
            <a:ext cx="8423252" cy="3689065"/>
          </a:xfrm>
          <a:custGeom>
            <a:avLst/>
            <a:gdLst/>
            <a:ahLst/>
            <a:cxnLst/>
            <a:rect l="l" t="t" r="r" b="b"/>
            <a:pathLst>
              <a:path w="8423252" h="3689065">
                <a:moveTo>
                  <a:pt x="8423252" y="3689065"/>
                </a:moveTo>
                <a:lnTo>
                  <a:pt x="0" y="3689065"/>
                </a:lnTo>
                <a:lnTo>
                  <a:pt x="0" y="0"/>
                </a:lnTo>
                <a:lnTo>
                  <a:pt x="8423252" y="0"/>
                </a:lnTo>
                <a:lnTo>
                  <a:pt x="8423252" y="3689065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57" b="-94100"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-965553" y="8686652"/>
            <a:ext cx="7315200" cy="2139696"/>
          </a:xfrm>
          <a:custGeom>
            <a:avLst/>
            <a:gdLst/>
            <a:ahLst/>
            <a:cxnLst/>
            <a:rect l="l" t="t" r="r" b="b"/>
            <a:pathLst>
              <a:path w="7315200" h="2139696">
                <a:moveTo>
                  <a:pt x="0" y="0"/>
                </a:moveTo>
                <a:lnTo>
                  <a:pt x="7315200" y="0"/>
                </a:lnTo>
                <a:lnTo>
                  <a:pt x="7315200" y="2139696"/>
                </a:lnTo>
                <a:lnTo>
                  <a:pt x="0" y="213969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7899357" y="9258300"/>
            <a:ext cx="7315200" cy="2846278"/>
          </a:xfrm>
          <a:custGeom>
            <a:avLst/>
            <a:gdLst/>
            <a:ahLst/>
            <a:cxnLst/>
            <a:rect l="l" t="t" r="r" b="b"/>
            <a:pathLst>
              <a:path w="7315200" h="2846278">
                <a:moveTo>
                  <a:pt x="0" y="0"/>
                </a:moveTo>
                <a:lnTo>
                  <a:pt x="7315200" y="0"/>
                </a:lnTo>
                <a:lnTo>
                  <a:pt x="7315200" y="2846278"/>
                </a:lnTo>
                <a:lnTo>
                  <a:pt x="0" y="284627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2273594" y="6873696"/>
            <a:ext cx="3895973" cy="2352750"/>
          </a:xfrm>
          <a:custGeom>
            <a:avLst/>
            <a:gdLst/>
            <a:ahLst/>
            <a:cxnLst/>
            <a:rect l="l" t="t" r="r" b="b"/>
            <a:pathLst>
              <a:path w="3895973" h="2352750">
                <a:moveTo>
                  <a:pt x="0" y="0"/>
                </a:moveTo>
                <a:lnTo>
                  <a:pt x="3895973" y="0"/>
                </a:lnTo>
                <a:lnTo>
                  <a:pt x="3895973" y="2352750"/>
                </a:lnTo>
                <a:lnTo>
                  <a:pt x="0" y="235275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3681" t="-7193" b="-7193"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6879340" y="6881324"/>
            <a:ext cx="4152436" cy="2337495"/>
          </a:xfrm>
          <a:custGeom>
            <a:avLst/>
            <a:gdLst/>
            <a:ahLst/>
            <a:cxnLst/>
            <a:rect l="l" t="t" r="r" b="b"/>
            <a:pathLst>
              <a:path w="4152436" h="2337495">
                <a:moveTo>
                  <a:pt x="0" y="0"/>
                </a:moveTo>
                <a:lnTo>
                  <a:pt x="4152436" y="0"/>
                </a:lnTo>
                <a:lnTo>
                  <a:pt x="4152436" y="2337495"/>
                </a:lnTo>
                <a:lnTo>
                  <a:pt x="0" y="2337495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1931137" y="6725582"/>
            <a:ext cx="3274126" cy="2493237"/>
          </a:xfrm>
          <a:custGeom>
            <a:avLst/>
            <a:gdLst/>
            <a:ahLst/>
            <a:cxnLst/>
            <a:rect l="l" t="t" r="r" b="b"/>
            <a:pathLst>
              <a:path w="3274126" h="2493237">
                <a:moveTo>
                  <a:pt x="0" y="0"/>
                </a:moveTo>
                <a:lnTo>
                  <a:pt x="3274126" y="0"/>
                </a:lnTo>
                <a:lnTo>
                  <a:pt x="3274126" y="2493237"/>
                </a:lnTo>
                <a:lnTo>
                  <a:pt x="0" y="2493237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400" b="-400"/>
            </a:stretch>
          </a:blipFill>
        </p:spPr>
      </p:sp>
      <p:grpSp>
        <p:nvGrpSpPr>
          <p:cNvPr id="14" name="Group 14"/>
          <p:cNvGrpSpPr/>
          <p:nvPr/>
        </p:nvGrpSpPr>
        <p:grpSpPr>
          <a:xfrm>
            <a:off x="6940197" y="2054712"/>
            <a:ext cx="4030722" cy="4787130"/>
            <a:chOff x="0" y="0"/>
            <a:chExt cx="5374296" cy="6382840"/>
          </a:xfrm>
        </p:grpSpPr>
        <p:sp>
          <p:nvSpPr>
            <p:cNvPr id="15" name="TextBox 15"/>
            <p:cNvSpPr txBox="1"/>
            <p:nvPr/>
          </p:nvSpPr>
          <p:spPr>
            <a:xfrm>
              <a:off x="0" y="-19050"/>
              <a:ext cx="1484282" cy="94357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327"/>
                </a:lnSpc>
                <a:spcBef>
                  <a:spcPct val="0"/>
                </a:spcBef>
              </a:pPr>
              <a:r>
                <a:rPr lang="en-US" sz="4592" b="1">
                  <a:solidFill>
                    <a:srgbClr val="000000"/>
                  </a:solidFill>
                  <a:latin typeface="Poppins Heavy"/>
                  <a:ea typeface="Poppins Heavy"/>
                  <a:cs typeface="Poppins Heavy"/>
                  <a:sym typeface="Poppins Heavy"/>
                </a:rPr>
                <a:t>02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55891" y="3312175"/>
              <a:ext cx="5318406" cy="307066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250"/>
                </a:lnSpc>
              </a:pPr>
              <a:r>
                <a:rPr lang="en-US" sz="1940" b="1">
                  <a:solidFill>
                    <a:srgbClr val="000000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Seorang mantan insinyur Google (Waymo) mencuri desain dan algoritma mobil otonom lalu membocorkannya ke Uber. Akibatnya, Uber harus membayar miliaran dolar dalam penyelesaian hukum.</a:t>
              </a:r>
            </a:p>
            <a:p>
              <a:pPr algn="l">
                <a:lnSpc>
                  <a:spcPts val="2250"/>
                </a:lnSpc>
                <a:spcBef>
                  <a:spcPct val="0"/>
                </a:spcBef>
              </a:pPr>
              <a:endParaRPr lang="en-US" sz="1940" b="1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905471"/>
              <a:ext cx="4920052" cy="232496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410"/>
                </a:lnSpc>
                <a:spcBef>
                  <a:spcPct val="0"/>
                </a:spcBef>
              </a:pPr>
              <a:r>
                <a:rPr lang="en-US" sz="2940" b="1">
                  <a:solidFill>
                    <a:srgbClr val="000000"/>
                  </a:solidFill>
                  <a:latin typeface="Poppins Heavy"/>
                  <a:ea typeface="Poppins Heavy"/>
                  <a:cs typeface="Poppins Heavy"/>
                  <a:sym typeface="Poppins Heavy"/>
                </a:rPr>
                <a:t>Google vs Uber (Pelanggaran Rahasia Teknologi Mobil Otonom)</a:t>
              </a:r>
            </a:p>
          </p:txBody>
        </p:sp>
      </p:grpSp>
      <p:sp>
        <p:nvSpPr>
          <p:cNvPr id="18" name="Freeform 18"/>
          <p:cNvSpPr/>
          <p:nvPr/>
        </p:nvSpPr>
        <p:spPr>
          <a:xfrm>
            <a:off x="17391739" y="9382600"/>
            <a:ext cx="815604" cy="904400"/>
          </a:xfrm>
          <a:custGeom>
            <a:avLst/>
            <a:gdLst/>
            <a:ahLst/>
            <a:cxnLst/>
            <a:rect l="l" t="t" r="r" b="b"/>
            <a:pathLst>
              <a:path w="815604" h="904400">
                <a:moveTo>
                  <a:pt x="0" y="0"/>
                </a:moveTo>
                <a:lnTo>
                  <a:pt x="815604" y="0"/>
                </a:lnTo>
                <a:lnTo>
                  <a:pt x="815604" y="904400"/>
                </a:lnTo>
                <a:lnTo>
                  <a:pt x="0" y="90440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grpSp>
        <p:nvGrpSpPr>
          <p:cNvPr id="19" name="Group 19"/>
          <p:cNvGrpSpPr/>
          <p:nvPr/>
        </p:nvGrpSpPr>
        <p:grpSpPr>
          <a:xfrm>
            <a:off x="11556957" y="2070832"/>
            <a:ext cx="4022486" cy="4774055"/>
            <a:chOff x="0" y="0"/>
            <a:chExt cx="5363314" cy="6365407"/>
          </a:xfrm>
        </p:grpSpPr>
        <p:sp>
          <p:nvSpPr>
            <p:cNvPr id="20" name="TextBox 20"/>
            <p:cNvSpPr txBox="1"/>
            <p:nvPr/>
          </p:nvSpPr>
          <p:spPr>
            <a:xfrm>
              <a:off x="0" y="-19050"/>
              <a:ext cx="1481249" cy="94220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319"/>
                </a:lnSpc>
                <a:spcBef>
                  <a:spcPct val="0"/>
                </a:spcBef>
              </a:pPr>
              <a:r>
                <a:rPr lang="en-US" sz="4585" b="1">
                  <a:solidFill>
                    <a:srgbClr val="000000"/>
                  </a:solidFill>
                  <a:latin typeface="Poppins Heavy"/>
                  <a:ea typeface="Poppins Heavy"/>
                  <a:cs typeface="Poppins Heavy"/>
                  <a:sym typeface="Poppins Heavy"/>
                </a:rPr>
                <a:t>03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55776" y="3284878"/>
              <a:ext cx="5307538" cy="308052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308"/>
                </a:lnSpc>
              </a:pPr>
              <a:r>
                <a:rPr lang="en-US" sz="1989" b="1">
                  <a:solidFill>
                    <a:srgbClr val="000000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Seorang mantan karyawan TSMC mencuri rahasia produksi chip perusahaan dan memberikannya ke Samsung. Kasus ini menyebabkan investigasi hukum di industri semikonduktor.</a:t>
              </a:r>
            </a:p>
            <a:p>
              <a:pPr algn="l">
                <a:lnSpc>
                  <a:spcPts val="2308"/>
                </a:lnSpc>
                <a:spcBef>
                  <a:spcPct val="0"/>
                </a:spcBef>
              </a:pPr>
              <a:endParaRPr lang="en-US" sz="1989" b="1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904102"/>
              <a:ext cx="4909998" cy="230978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405"/>
                </a:lnSpc>
                <a:spcBef>
                  <a:spcPct val="0"/>
                </a:spcBef>
              </a:pPr>
              <a:r>
                <a:rPr lang="en-US" sz="2935" b="1">
                  <a:solidFill>
                    <a:srgbClr val="000000"/>
                  </a:solidFill>
                  <a:latin typeface="Poppins Heavy"/>
                  <a:ea typeface="Poppins Heavy"/>
                  <a:cs typeface="Poppins Heavy"/>
                  <a:sym typeface="Poppins Heavy"/>
                </a:rPr>
                <a:t>Samsung vs TSMC (Pelanggaran Rahasia Produksi Chip)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2273594" y="2008213"/>
            <a:ext cx="4076053" cy="4825843"/>
            <a:chOff x="0" y="0"/>
            <a:chExt cx="5434738" cy="6434457"/>
          </a:xfrm>
        </p:grpSpPr>
        <p:sp>
          <p:nvSpPr>
            <p:cNvPr id="24" name="TextBox 24"/>
            <p:cNvSpPr txBox="1"/>
            <p:nvPr/>
          </p:nvSpPr>
          <p:spPr>
            <a:xfrm>
              <a:off x="0" y="-19050"/>
              <a:ext cx="1500975" cy="9563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5379"/>
                </a:lnSpc>
                <a:spcBef>
                  <a:spcPct val="0"/>
                </a:spcBef>
              </a:pPr>
              <a:r>
                <a:rPr lang="en-US" sz="4637" b="1">
                  <a:solidFill>
                    <a:srgbClr val="000000"/>
                  </a:solidFill>
                  <a:latin typeface="Poppins Heavy"/>
                  <a:ea typeface="Poppins Heavy"/>
                  <a:cs typeface="Poppins Heavy"/>
                  <a:sym typeface="Poppins Heavy"/>
                </a:rPr>
                <a:t>01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56519" y="3315823"/>
              <a:ext cx="5378218" cy="31186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314"/>
                </a:lnSpc>
              </a:pPr>
              <a:r>
                <a:rPr lang="en-US" sz="1994" b="1">
                  <a:solidFill>
                    <a:srgbClr val="000000"/>
                  </a:solidFill>
                  <a:latin typeface="Poppins Medium"/>
                  <a:ea typeface="Poppins Medium"/>
                  <a:cs typeface="Poppins Medium"/>
                  <a:sym typeface="Poppins Medium"/>
                </a:rPr>
                <a:t>Pada tahun 2006, seorang karyawan Coca-Cola mencoba menjual resep rahasia perusahaan ke Pepsi. Pepsi melaporkan kasus ini ke pihak berwenang, dan pelaku akhirnya dihukum.</a:t>
              </a:r>
            </a:p>
            <a:p>
              <a:pPr algn="l">
                <a:lnSpc>
                  <a:spcPts val="2314"/>
                </a:lnSpc>
                <a:spcBef>
                  <a:spcPct val="0"/>
                </a:spcBef>
              </a:pPr>
              <a:endParaRPr lang="en-US" sz="1994" b="1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endParaRP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924089"/>
              <a:ext cx="4975384" cy="23156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444"/>
                </a:lnSpc>
                <a:spcBef>
                  <a:spcPct val="0"/>
                </a:spcBef>
              </a:pPr>
              <a:r>
                <a:rPr lang="en-US" sz="2969" b="1">
                  <a:solidFill>
                    <a:srgbClr val="000000"/>
                  </a:solidFill>
                  <a:latin typeface="Poppins Heavy"/>
                  <a:ea typeface="Poppins Heavy"/>
                  <a:cs typeface="Poppins Heavy"/>
                  <a:sym typeface="Poppins Heavy"/>
                </a:rPr>
                <a:t>Resep Coca-Cola vs Karyawan yang Membocorkan Rahasia</a:t>
              </a:r>
            </a:p>
          </p:txBody>
        </p:sp>
      </p:grpSp>
      <p:sp>
        <p:nvSpPr>
          <p:cNvPr id="27" name="TextBox 27"/>
          <p:cNvSpPr txBox="1"/>
          <p:nvPr/>
        </p:nvSpPr>
        <p:spPr>
          <a:xfrm>
            <a:off x="2434927" y="685434"/>
            <a:ext cx="13418145" cy="768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32"/>
              </a:lnSpc>
            </a:pPr>
            <a:r>
              <a:rPr lang="en-US" sz="5114" spc="347">
                <a:solidFill>
                  <a:srgbClr val="000000"/>
                </a:solidFill>
                <a:latin typeface="Bangers"/>
                <a:ea typeface="Bangers"/>
                <a:cs typeface="Bangers"/>
                <a:sym typeface="Bangers"/>
              </a:rPr>
              <a:t>Contoh Kasus Pelanggaran Rahasia Dagang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64213" y="9565340"/>
            <a:ext cx="5897993" cy="5594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40"/>
              </a:lnSpc>
            </a:pPr>
            <a:r>
              <a:rPr lang="en-US" sz="3100" b="1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www.jamalwiwoho.com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A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-4321888" y="2318597"/>
            <a:ext cx="10013778" cy="4385655"/>
          </a:xfrm>
          <a:custGeom>
            <a:avLst/>
            <a:gdLst/>
            <a:ahLst/>
            <a:cxnLst/>
            <a:rect l="l" t="t" r="r" b="b"/>
            <a:pathLst>
              <a:path w="10013778" h="4385655">
                <a:moveTo>
                  <a:pt x="0" y="0"/>
                </a:moveTo>
                <a:lnTo>
                  <a:pt x="10013778" y="0"/>
                </a:lnTo>
                <a:lnTo>
                  <a:pt x="10013778" y="4385655"/>
                </a:lnTo>
                <a:lnTo>
                  <a:pt x="0" y="438565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57" b="-94100"/>
            </a:stretch>
          </a:blipFill>
        </p:spPr>
      </p:sp>
      <p:sp>
        <p:nvSpPr>
          <p:cNvPr id="3" name="Freeform 3"/>
          <p:cNvSpPr/>
          <p:nvPr/>
        </p:nvSpPr>
        <p:spPr>
          <a:xfrm rot="-1520570">
            <a:off x="16953258" y="457179"/>
            <a:ext cx="1553852" cy="2354321"/>
          </a:xfrm>
          <a:custGeom>
            <a:avLst/>
            <a:gdLst/>
            <a:ahLst/>
            <a:cxnLst/>
            <a:rect l="l" t="t" r="r" b="b"/>
            <a:pathLst>
              <a:path w="1553852" h="2354321">
                <a:moveTo>
                  <a:pt x="0" y="0"/>
                </a:moveTo>
                <a:lnTo>
                  <a:pt x="1553852" y="0"/>
                </a:lnTo>
                <a:lnTo>
                  <a:pt x="1553852" y="2354322"/>
                </a:lnTo>
                <a:lnTo>
                  <a:pt x="0" y="235432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5400000">
            <a:off x="13726263" y="5347902"/>
            <a:ext cx="8007841" cy="3507131"/>
          </a:xfrm>
          <a:custGeom>
            <a:avLst/>
            <a:gdLst/>
            <a:ahLst/>
            <a:cxnLst/>
            <a:rect l="l" t="t" r="r" b="b"/>
            <a:pathLst>
              <a:path w="8007841" h="3507131">
                <a:moveTo>
                  <a:pt x="0" y="0"/>
                </a:moveTo>
                <a:lnTo>
                  <a:pt x="8007841" y="0"/>
                </a:lnTo>
                <a:lnTo>
                  <a:pt x="8007841" y="3507131"/>
                </a:lnTo>
                <a:lnTo>
                  <a:pt x="0" y="350713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57" b="-94100"/>
            </a:stretch>
          </a:blipFill>
        </p:spPr>
      </p:sp>
      <p:sp>
        <p:nvSpPr>
          <p:cNvPr id="5" name="Freeform 5"/>
          <p:cNvSpPr/>
          <p:nvPr/>
        </p:nvSpPr>
        <p:spPr>
          <a:xfrm rot="-800258" flipH="1">
            <a:off x="14095950" y="8083707"/>
            <a:ext cx="6254417" cy="2869214"/>
          </a:xfrm>
          <a:custGeom>
            <a:avLst/>
            <a:gdLst/>
            <a:ahLst/>
            <a:cxnLst/>
            <a:rect l="l" t="t" r="r" b="b"/>
            <a:pathLst>
              <a:path w="6254417" h="2869214">
                <a:moveTo>
                  <a:pt x="6254417" y="0"/>
                </a:moveTo>
                <a:lnTo>
                  <a:pt x="0" y="0"/>
                </a:lnTo>
                <a:lnTo>
                  <a:pt x="0" y="2869214"/>
                </a:lnTo>
                <a:lnTo>
                  <a:pt x="6254417" y="2869214"/>
                </a:lnTo>
                <a:lnTo>
                  <a:pt x="6254417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107398" y="8385143"/>
            <a:ext cx="5970452" cy="3015078"/>
          </a:xfrm>
          <a:custGeom>
            <a:avLst/>
            <a:gdLst/>
            <a:ahLst/>
            <a:cxnLst/>
            <a:rect l="l" t="t" r="r" b="b"/>
            <a:pathLst>
              <a:path w="5970452" h="3015078">
                <a:moveTo>
                  <a:pt x="0" y="0"/>
                </a:moveTo>
                <a:lnTo>
                  <a:pt x="5970452" y="0"/>
                </a:lnTo>
                <a:lnTo>
                  <a:pt x="5970452" y="3015079"/>
                </a:lnTo>
                <a:lnTo>
                  <a:pt x="0" y="301507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1431568" y="237916"/>
            <a:ext cx="15424864" cy="1671857"/>
            <a:chOff x="0" y="0"/>
            <a:chExt cx="4062516" cy="44032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062516" cy="440324"/>
            </a:xfrm>
            <a:custGeom>
              <a:avLst/>
              <a:gdLst/>
              <a:ahLst/>
              <a:cxnLst/>
              <a:rect l="l" t="t" r="r" b="b"/>
              <a:pathLst>
                <a:path w="4062516" h="440324">
                  <a:moveTo>
                    <a:pt x="25597" y="0"/>
                  </a:moveTo>
                  <a:lnTo>
                    <a:pt x="4036918" y="0"/>
                  </a:lnTo>
                  <a:cubicBezTo>
                    <a:pt x="4043707" y="0"/>
                    <a:pt x="4050218" y="2697"/>
                    <a:pt x="4055018" y="7497"/>
                  </a:cubicBezTo>
                  <a:cubicBezTo>
                    <a:pt x="4059819" y="12298"/>
                    <a:pt x="4062516" y="18809"/>
                    <a:pt x="4062516" y="25597"/>
                  </a:cubicBezTo>
                  <a:lnTo>
                    <a:pt x="4062516" y="414727"/>
                  </a:lnTo>
                  <a:cubicBezTo>
                    <a:pt x="4062516" y="421516"/>
                    <a:pt x="4059819" y="428027"/>
                    <a:pt x="4055018" y="432827"/>
                  </a:cubicBezTo>
                  <a:cubicBezTo>
                    <a:pt x="4050218" y="437628"/>
                    <a:pt x="4043707" y="440324"/>
                    <a:pt x="4036918" y="440324"/>
                  </a:cubicBezTo>
                  <a:lnTo>
                    <a:pt x="25597" y="440324"/>
                  </a:lnTo>
                  <a:cubicBezTo>
                    <a:pt x="18809" y="440324"/>
                    <a:pt x="12298" y="437628"/>
                    <a:pt x="7497" y="432827"/>
                  </a:cubicBezTo>
                  <a:cubicBezTo>
                    <a:pt x="2697" y="428027"/>
                    <a:pt x="0" y="421516"/>
                    <a:pt x="0" y="414727"/>
                  </a:cubicBezTo>
                  <a:lnTo>
                    <a:pt x="0" y="25597"/>
                  </a:lnTo>
                  <a:cubicBezTo>
                    <a:pt x="0" y="18809"/>
                    <a:pt x="2697" y="12298"/>
                    <a:pt x="7497" y="7497"/>
                  </a:cubicBezTo>
                  <a:cubicBezTo>
                    <a:pt x="12298" y="2697"/>
                    <a:pt x="18809" y="0"/>
                    <a:pt x="25597" y="0"/>
                  </a:cubicBezTo>
                  <a:close/>
                </a:path>
              </a:pathLst>
            </a:custGeom>
            <a:solidFill>
              <a:srgbClr val="FFFFFF"/>
            </a:solidFill>
            <a:ln w="762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4062516" cy="478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 rot="-1520570">
            <a:off x="353721" y="385852"/>
            <a:ext cx="1048376" cy="1588449"/>
          </a:xfrm>
          <a:custGeom>
            <a:avLst/>
            <a:gdLst/>
            <a:ahLst/>
            <a:cxnLst/>
            <a:rect l="l" t="t" r="r" b="b"/>
            <a:pathLst>
              <a:path w="1048376" h="1588449">
                <a:moveTo>
                  <a:pt x="0" y="0"/>
                </a:moveTo>
                <a:lnTo>
                  <a:pt x="1048377" y="0"/>
                </a:lnTo>
                <a:lnTo>
                  <a:pt x="1048377" y="1588449"/>
                </a:lnTo>
                <a:lnTo>
                  <a:pt x="0" y="158844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1127149" flipH="1">
            <a:off x="16499303" y="8161549"/>
            <a:ext cx="1447711" cy="2193502"/>
          </a:xfrm>
          <a:custGeom>
            <a:avLst/>
            <a:gdLst/>
            <a:ahLst/>
            <a:cxnLst/>
            <a:rect l="l" t="t" r="r" b="b"/>
            <a:pathLst>
              <a:path w="1447711" h="2193502">
                <a:moveTo>
                  <a:pt x="1447711" y="0"/>
                </a:moveTo>
                <a:lnTo>
                  <a:pt x="0" y="0"/>
                </a:lnTo>
                <a:lnTo>
                  <a:pt x="0" y="2193502"/>
                </a:lnTo>
                <a:lnTo>
                  <a:pt x="1447711" y="2193502"/>
                </a:lnTo>
                <a:lnTo>
                  <a:pt x="1447711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1719308" y="2276348"/>
            <a:ext cx="15620930" cy="66162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477"/>
              </a:lnSpc>
            </a:pPr>
            <a:r>
              <a:rPr lang="en-US" sz="3312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a. Hak Pemilik Rahasia Dagang</a:t>
            </a:r>
          </a:p>
          <a:p>
            <a:pPr algn="just">
              <a:lnSpc>
                <a:spcPts val="3477"/>
              </a:lnSpc>
            </a:pPr>
            <a:endParaRPr lang="en-US" sz="3312" b="1">
              <a:solidFill>
                <a:srgbClr val="FFFFFF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just">
              <a:lnSpc>
                <a:spcPts val="3477"/>
              </a:lnSpc>
            </a:pPr>
            <a:r>
              <a:rPr lang="en-US" sz="3312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Pemilik rahasia dagang berhak untuk:</a:t>
            </a:r>
          </a:p>
          <a:p>
            <a:pPr marL="715074" lvl="1" indent="-357537" algn="just">
              <a:lnSpc>
                <a:spcPts val="3477"/>
              </a:lnSpc>
              <a:buFont typeface="Arial"/>
              <a:buChar char="•"/>
            </a:pPr>
            <a:r>
              <a:rPr lang="en-US" sz="3312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Menggunakan sendiri informasi rahasia tersebut.</a:t>
            </a:r>
          </a:p>
          <a:p>
            <a:pPr marL="715074" lvl="1" indent="-357537" algn="just">
              <a:lnSpc>
                <a:spcPts val="3477"/>
              </a:lnSpc>
              <a:buFont typeface="Arial"/>
              <a:buChar char="•"/>
            </a:pPr>
            <a:r>
              <a:rPr lang="en-US" sz="3312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Melarang pihak lain menggunakan atau membocorkannya tanpa izin.</a:t>
            </a:r>
          </a:p>
          <a:p>
            <a:pPr marL="715074" lvl="1" indent="-357537" algn="just">
              <a:lnSpc>
                <a:spcPts val="3477"/>
              </a:lnSpc>
              <a:buFont typeface="Arial"/>
              <a:buChar char="•"/>
            </a:pPr>
            <a:r>
              <a:rPr lang="en-US" sz="3312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Mengajukan gugatan jika terjadi pelanggaran.</a:t>
            </a:r>
          </a:p>
          <a:p>
            <a:pPr algn="just">
              <a:lnSpc>
                <a:spcPts val="3477"/>
              </a:lnSpc>
            </a:pPr>
            <a:endParaRPr lang="en-US" sz="3312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just">
              <a:lnSpc>
                <a:spcPts val="3477"/>
              </a:lnSpc>
            </a:pPr>
            <a:r>
              <a:rPr lang="en-US" sz="3312" b="1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b. Sanksi bagi Pelanggar Rahasia Dagang (UU No. 30 Tahun 2000)</a:t>
            </a:r>
          </a:p>
          <a:p>
            <a:pPr algn="just">
              <a:lnSpc>
                <a:spcPts val="3477"/>
              </a:lnSpc>
            </a:pPr>
            <a:endParaRPr lang="en-US" sz="3312" b="1">
              <a:solidFill>
                <a:srgbClr val="FFFFFF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just">
              <a:lnSpc>
                <a:spcPts val="3477"/>
              </a:lnSpc>
            </a:pPr>
            <a:r>
              <a:rPr lang="en-US" sz="3312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1. Pidana:</a:t>
            </a:r>
          </a:p>
          <a:p>
            <a:pPr algn="just">
              <a:lnSpc>
                <a:spcPts val="3477"/>
              </a:lnSpc>
            </a:pPr>
            <a:r>
              <a:rPr lang="en-US" sz="3312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Hukuman penjara maksimal 2 tahun atau denda hingga Rp 300 juta.</a:t>
            </a:r>
          </a:p>
          <a:p>
            <a:pPr algn="just">
              <a:lnSpc>
                <a:spcPts val="3477"/>
              </a:lnSpc>
            </a:pPr>
            <a:r>
              <a:rPr lang="en-US" sz="3312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2. Perdata:</a:t>
            </a:r>
          </a:p>
          <a:p>
            <a:pPr algn="just">
              <a:lnSpc>
                <a:spcPts val="3477"/>
              </a:lnSpc>
            </a:pPr>
            <a:r>
              <a:rPr lang="en-US" sz="3312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Gugatan ganti rugi kepada pihak yang melanggar.</a:t>
            </a:r>
          </a:p>
          <a:p>
            <a:pPr algn="just">
              <a:lnSpc>
                <a:spcPts val="3477"/>
              </a:lnSpc>
            </a:pPr>
            <a:r>
              <a:rPr lang="en-US" sz="3312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Permintaan penghentian penggunaan informasi rahasia oleh pihak lain.</a:t>
            </a:r>
          </a:p>
          <a:p>
            <a:pPr algn="just">
              <a:lnSpc>
                <a:spcPts val="3477"/>
              </a:lnSpc>
            </a:pPr>
            <a:endParaRPr lang="en-US" sz="3312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" name="Freeform 13"/>
          <p:cNvSpPr/>
          <p:nvPr/>
        </p:nvSpPr>
        <p:spPr>
          <a:xfrm>
            <a:off x="8715606" y="9375523"/>
            <a:ext cx="856789" cy="911477"/>
          </a:xfrm>
          <a:custGeom>
            <a:avLst/>
            <a:gdLst/>
            <a:ahLst/>
            <a:cxnLst/>
            <a:rect l="l" t="t" r="r" b="b"/>
            <a:pathLst>
              <a:path w="856789" h="911477">
                <a:moveTo>
                  <a:pt x="0" y="0"/>
                </a:moveTo>
                <a:lnTo>
                  <a:pt x="856788" y="0"/>
                </a:lnTo>
                <a:lnTo>
                  <a:pt x="856788" y="911477"/>
                </a:lnTo>
                <a:lnTo>
                  <a:pt x="0" y="91147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1719308" y="388368"/>
            <a:ext cx="14849384" cy="15214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32"/>
              </a:lnSpc>
            </a:pPr>
            <a:r>
              <a:rPr lang="en-US" sz="5114" spc="347">
                <a:solidFill>
                  <a:srgbClr val="000000"/>
                </a:solidFill>
                <a:latin typeface="Bangers"/>
                <a:ea typeface="Bangers"/>
                <a:cs typeface="Bangers"/>
                <a:sym typeface="Bangers"/>
              </a:rPr>
              <a:t>Perlindungan Hukum dan Sanksi Pelanggaran Rahasia Dagang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64213" y="9565340"/>
            <a:ext cx="5897993" cy="5594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40"/>
              </a:lnSpc>
            </a:pPr>
            <a:r>
              <a:rPr lang="en-US" sz="3100" b="1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www.jamalwiwoho.com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31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966238">
            <a:off x="-2381826" y="6189073"/>
            <a:ext cx="11237209" cy="4921471"/>
          </a:xfrm>
          <a:custGeom>
            <a:avLst/>
            <a:gdLst/>
            <a:ahLst/>
            <a:cxnLst/>
            <a:rect l="l" t="t" r="r" b="b"/>
            <a:pathLst>
              <a:path w="11237209" h="4921471">
                <a:moveTo>
                  <a:pt x="0" y="0"/>
                </a:moveTo>
                <a:lnTo>
                  <a:pt x="11237209" y="0"/>
                </a:lnTo>
                <a:lnTo>
                  <a:pt x="11237209" y="4921471"/>
                </a:lnTo>
                <a:lnTo>
                  <a:pt x="0" y="492147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57" b="-94100"/>
            </a:stretch>
          </a:blipFill>
        </p:spPr>
      </p:sp>
      <p:sp>
        <p:nvSpPr>
          <p:cNvPr id="3" name="Freeform 3"/>
          <p:cNvSpPr/>
          <p:nvPr/>
        </p:nvSpPr>
        <p:spPr>
          <a:xfrm rot="9733308" flipV="1">
            <a:off x="11068250" y="6135595"/>
            <a:ext cx="11237209" cy="4921471"/>
          </a:xfrm>
          <a:custGeom>
            <a:avLst/>
            <a:gdLst/>
            <a:ahLst/>
            <a:cxnLst/>
            <a:rect l="l" t="t" r="r" b="b"/>
            <a:pathLst>
              <a:path w="11237209" h="4921471">
                <a:moveTo>
                  <a:pt x="0" y="4921471"/>
                </a:moveTo>
                <a:lnTo>
                  <a:pt x="11237208" y="4921471"/>
                </a:lnTo>
                <a:lnTo>
                  <a:pt x="11237208" y="0"/>
                </a:lnTo>
                <a:lnTo>
                  <a:pt x="0" y="0"/>
                </a:lnTo>
                <a:lnTo>
                  <a:pt x="0" y="4921471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57" b="-94100"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7276287" y="461079"/>
            <a:ext cx="8143878" cy="1135242"/>
            <a:chOff x="0" y="0"/>
            <a:chExt cx="1687842" cy="23528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687842" cy="235282"/>
            </a:xfrm>
            <a:custGeom>
              <a:avLst/>
              <a:gdLst/>
              <a:ahLst/>
              <a:cxnLst/>
              <a:rect l="l" t="t" r="r" b="b"/>
              <a:pathLst>
                <a:path w="1687842" h="235282">
                  <a:moveTo>
                    <a:pt x="48483" y="0"/>
                  </a:moveTo>
                  <a:lnTo>
                    <a:pt x="1639359" y="0"/>
                  </a:lnTo>
                  <a:cubicBezTo>
                    <a:pt x="1652218" y="0"/>
                    <a:pt x="1664550" y="5108"/>
                    <a:pt x="1673642" y="14200"/>
                  </a:cubicBezTo>
                  <a:cubicBezTo>
                    <a:pt x="1682734" y="23293"/>
                    <a:pt x="1687842" y="35624"/>
                    <a:pt x="1687842" y="48483"/>
                  </a:cubicBezTo>
                  <a:lnTo>
                    <a:pt x="1687842" y="186799"/>
                  </a:lnTo>
                  <a:cubicBezTo>
                    <a:pt x="1687842" y="199658"/>
                    <a:pt x="1682734" y="211989"/>
                    <a:pt x="1673642" y="221082"/>
                  </a:cubicBezTo>
                  <a:cubicBezTo>
                    <a:pt x="1664550" y="230174"/>
                    <a:pt x="1652218" y="235282"/>
                    <a:pt x="1639359" y="235282"/>
                  </a:cubicBezTo>
                  <a:lnTo>
                    <a:pt x="48483" y="235282"/>
                  </a:lnTo>
                  <a:cubicBezTo>
                    <a:pt x="35624" y="235282"/>
                    <a:pt x="23293" y="230174"/>
                    <a:pt x="14200" y="221082"/>
                  </a:cubicBezTo>
                  <a:cubicBezTo>
                    <a:pt x="5108" y="211989"/>
                    <a:pt x="0" y="199658"/>
                    <a:pt x="0" y="186799"/>
                  </a:cubicBezTo>
                  <a:lnTo>
                    <a:pt x="0" y="48483"/>
                  </a:lnTo>
                  <a:cubicBezTo>
                    <a:pt x="0" y="35624"/>
                    <a:pt x="5108" y="23293"/>
                    <a:pt x="14200" y="14200"/>
                  </a:cubicBezTo>
                  <a:cubicBezTo>
                    <a:pt x="23293" y="5108"/>
                    <a:pt x="35624" y="0"/>
                    <a:pt x="48483" y="0"/>
                  </a:cubicBezTo>
                  <a:close/>
                </a:path>
              </a:pathLst>
            </a:custGeom>
            <a:solidFill>
              <a:srgbClr val="FFFFFF"/>
            </a:solidFill>
            <a:ln w="762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1687842" cy="273382"/>
            </a:xfrm>
            <a:prstGeom prst="rect">
              <a:avLst/>
            </a:prstGeom>
          </p:spPr>
          <p:txBody>
            <a:bodyPr lIns="64556" tIns="64556" rIns="64556" bIns="64556" rtlCol="0" anchor="ctr"/>
            <a:lstStyle/>
            <a:p>
              <a:pPr algn="ctr">
                <a:lnSpc>
                  <a:spcPts val="26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 rot="555091">
            <a:off x="-921998" y="7709048"/>
            <a:ext cx="6660935" cy="4902715"/>
          </a:xfrm>
          <a:custGeom>
            <a:avLst/>
            <a:gdLst/>
            <a:ahLst/>
            <a:cxnLst/>
            <a:rect l="l" t="t" r="r" b="b"/>
            <a:pathLst>
              <a:path w="5944909" h="4956568">
                <a:moveTo>
                  <a:pt x="0" y="0"/>
                </a:moveTo>
                <a:lnTo>
                  <a:pt x="5944909" y="0"/>
                </a:lnTo>
                <a:lnTo>
                  <a:pt x="5944909" y="4956568"/>
                </a:lnTo>
                <a:lnTo>
                  <a:pt x="0" y="495656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-768415">
            <a:off x="14540817" y="7904120"/>
            <a:ext cx="6416842" cy="4114800"/>
          </a:xfrm>
          <a:custGeom>
            <a:avLst/>
            <a:gdLst/>
            <a:ahLst/>
            <a:cxnLst/>
            <a:rect l="l" t="t" r="r" b="b"/>
            <a:pathLst>
              <a:path w="6416842" h="4114800">
                <a:moveTo>
                  <a:pt x="0" y="0"/>
                </a:moveTo>
                <a:lnTo>
                  <a:pt x="6416842" y="0"/>
                </a:lnTo>
                <a:lnTo>
                  <a:pt x="641684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2525065" y="-389403"/>
            <a:ext cx="3952316" cy="2326926"/>
          </a:xfrm>
          <a:custGeom>
            <a:avLst/>
            <a:gdLst/>
            <a:ahLst/>
            <a:cxnLst/>
            <a:rect l="l" t="t" r="r" b="b"/>
            <a:pathLst>
              <a:path w="3952316" h="2326926">
                <a:moveTo>
                  <a:pt x="0" y="0"/>
                </a:moveTo>
                <a:lnTo>
                  <a:pt x="3952316" y="0"/>
                </a:lnTo>
                <a:lnTo>
                  <a:pt x="3952316" y="2326926"/>
                </a:lnTo>
                <a:lnTo>
                  <a:pt x="0" y="232692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972795" flipH="1">
            <a:off x="-631179" y="716529"/>
            <a:ext cx="2829038" cy="2746739"/>
          </a:xfrm>
          <a:custGeom>
            <a:avLst/>
            <a:gdLst/>
            <a:ahLst/>
            <a:cxnLst/>
            <a:rect l="l" t="t" r="r" b="b"/>
            <a:pathLst>
              <a:path w="2829038" h="2746739">
                <a:moveTo>
                  <a:pt x="2829038" y="0"/>
                </a:moveTo>
                <a:lnTo>
                  <a:pt x="0" y="0"/>
                </a:lnTo>
                <a:lnTo>
                  <a:pt x="0" y="2746739"/>
                </a:lnTo>
                <a:lnTo>
                  <a:pt x="2829038" y="2746739"/>
                </a:lnTo>
                <a:lnTo>
                  <a:pt x="2829038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10663042">
            <a:off x="-1976158" y="-787266"/>
            <a:ext cx="3952316" cy="2326926"/>
          </a:xfrm>
          <a:custGeom>
            <a:avLst/>
            <a:gdLst/>
            <a:ahLst/>
            <a:cxnLst/>
            <a:rect l="l" t="t" r="r" b="b"/>
            <a:pathLst>
              <a:path w="3952316" h="2326926">
                <a:moveTo>
                  <a:pt x="0" y="0"/>
                </a:moveTo>
                <a:lnTo>
                  <a:pt x="3952316" y="0"/>
                </a:lnTo>
                <a:lnTo>
                  <a:pt x="3952316" y="2326926"/>
                </a:lnTo>
                <a:lnTo>
                  <a:pt x="0" y="232692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972795" flipH="1">
            <a:off x="1696752" y="-665759"/>
            <a:ext cx="1656625" cy="1608432"/>
          </a:xfrm>
          <a:custGeom>
            <a:avLst/>
            <a:gdLst/>
            <a:ahLst/>
            <a:cxnLst/>
            <a:rect l="l" t="t" r="r" b="b"/>
            <a:pathLst>
              <a:path w="1656625" h="1608432">
                <a:moveTo>
                  <a:pt x="1656625" y="0"/>
                </a:moveTo>
                <a:lnTo>
                  <a:pt x="0" y="0"/>
                </a:lnTo>
                <a:lnTo>
                  <a:pt x="0" y="1608432"/>
                </a:lnTo>
                <a:lnTo>
                  <a:pt x="1656625" y="1608432"/>
                </a:lnTo>
                <a:lnTo>
                  <a:pt x="1656625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-2956868">
            <a:off x="15393501" y="155982"/>
            <a:ext cx="3731597" cy="1641296"/>
          </a:xfrm>
          <a:custGeom>
            <a:avLst/>
            <a:gdLst/>
            <a:ahLst/>
            <a:cxnLst/>
            <a:rect l="l" t="t" r="r" b="b"/>
            <a:pathLst>
              <a:path w="3731597" h="1641296">
                <a:moveTo>
                  <a:pt x="0" y="0"/>
                </a:moveTo>
                <a:lnTo>
                  <a:pt x="3731598" y="0"/>
                </a:lnTo>
                <a:lnTo>
                  <a:pt x="3731598" y="1641296"/>
                </a:lnTo>
                <a:lnTo>
                  <a:pt x="0" y="164129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4043587" y="2256814"/>
            <a:ext cx="13083263" cy="7635868"/>
          </a:xfrm>
          <a:custGeom>
            <a:avLst/>
            <a:gdLst/>
            <a:ahLst/>
            <a:cxnLst/>
            <a:rect l="l" t="t" r="r" b="b"/>
            <a:pathLst>
              <a:path w="13083263" h="7635868">
                <a:moveTo>
                  <a:pt x="0" y="0"/>
                </a:moveTo>
                <a:lnTo>
                  <a:pt x="13083263" y="0"/>
                </a:lnTo>
                <a:lnTo>
                  <a:pt x="13083263" y="7635869"/>
                </a:lnTo>
                <a:lnTo>
                  <a:pt x="0" y="7635869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5210850" y="3065045"/>
            <a:ext cx="11098311" cy="5062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480"/>
              </a:lnSpc>
              <a:spcBef>
                <a:spcPct val="0"/>
              </a:spcBef>
            </a:pPr>
            <a:r>
              <a:rPr lang="en-US" sz="3200" b="1" dirty="0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Rahasia </a:t>
            </a:r>
            <a:r>
              <a:rPr lang="en-US" sz="3200" b="1" dirty="0" err="1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dagang</a:t>
            </a:r>
            <a:r>
              <a:rPr lang="en-US" sz="3200" b="1" dirty="0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melindungi</a:t>
            </a:r>
            <a:r>
              <a:rPr lang="en-US" sz="3200" b="1" dirty="0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informasi</a:t>
            </a:r>
            <a:r>
              <a:rPr lang="en-US" sz="3200" b="1" dirty="0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bisnis</a:t>
            </a:r>
            <a:r>
              <a:rPr lang="en-US" sz="3200" b="1" dirty="0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dan </a:t>
            </a:r>
            <a:r>
              <a:rPr lang="en-US" sz="3200" b="1" dirty="0" err="1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teknologi</a:t>
            </a:r>
            <a:r>
              <a:rPr lang="en-US" sz="3200" b="1" dirty="0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yang </a:t>
            </a:r>
            <a:r>
              <a:rPr lang="en-US" sz="3200" b="1" dirty="0" err="1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memiliki</a:t>
            </a:r>
            <a:r>
              <a:rPr lang="en-US" sz="3200" b="1" dirty="0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nilai</a:t>
            </a:r>
            <a:r>
              <a:rPr lang="en-US" sz="3200" b="1" dirty="0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ekonomi</a:t>
            </a:r>
            <a:r>
              <a:rPr lang="en-US" sz="3200" b="1" dirty="0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.</a:t>
            </a:r>
          </a:p>
          <a:p>
            <a:pPr algn="just">
              <a:lnSpc>
                <a:spcPts val="4480"/>
              </a:lnSpc>
              <a:spcBef>
                <a:spcPct val="0"/>
              </a:spcBef>
            </a:pPr>
            <a:r>
              <a:rPr lang="en-US" sz="3200" b="1" dirty="0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Tidak </a:t>
            </a:r>
            <a:r>
              <a:rPr lang="en-US" sz="3200" b="1" dirty="0" err="1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perlu</a:t>
            </a:r>
            <a:r>
              <a:rPr lang="en-US" sz="3200" b="1" dirty="0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didaftarkan</a:t>
            </a:r>
            <a:r>
              <a:rPr lang="en-US" sz="3200" b="1" dirty="0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, </a:t>
            </a:r>
            <a:r>
              <a:rPr lang="en-US" sz="3200" b="1" dirty="0" err="1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tetapi</a:t>
            </a:r>
            <a:r>
              <a:rPr lang="en-US" sz="3200" b="1" dirty="0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harus</a:t>
            </a:r>
            <a:r>
              <a:rPr lang="en-US" sz="3200" b="1" dirty="0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dijaga</a:t>
            </a:r>
            <a:r>
              <a:rPr lang="en-US" sz="3200" b="1" dirty="0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kerahasiaannya</a:t>
            </a:r>
            <a:r>
              <a:rPr lang="en-US" sz="3200" b="1" dirty="0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oleh </a:t>
            </a:r>
            <a:r>
              <a:rPr lang="en-US" sz="3200" b="1" dirty="0" err="1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pemilik</a:t>
            </a:r>
            <a:r>
              <a:rPr lang="en-US" sz="3200" b="1" dirty="0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.</a:t>
            </a:r>
          </a:p>
          <a:p>
            <a:pPr algn="just">
              <a:lnSpc>
                <a:spcPts val="4480"/>
              </a:lnSpc>
              <a:spcBef>
                <a:spcPct val="0"/>
              </a:spcBef>
            </a:pPr>
            <a:r>
              <a:rPr lang="en-US" sz="3200" b="1" dirty="0" err="1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Pelanggaran</a:t>
            </a:r>
            <a:r>
              <a:rPr lang="en-US" sz="3200" b="1" dirty="0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rahasia</a:t>
            </a:r>
            <a:r>
              <a:rPr lang="en-US" sz="3200" b="1" dirty="0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dagang</a:t>
            </a:r>
            <a:r>
              <a:rPr lang="en-US" sz="3200" b="1" dirty="0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dapat</a:t>
            </a:r>
            <a:r>
              <a:rPr lang="en-US" sz="3200" b="1" dirty="0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dikenai</a:t>
            </a:r>
            <a:r>
              <a:rPr lang="en-US" sz="3200" b="1" dirty="0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sanksi</a:t>
            </a:r>
            <a:r>
              <a:rPr lang="en-US" sz="3200" b="1" dirty="0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pidana</a:t>
            </a:r>
            <a:r>
              <a:rPr lang="en-US" sz="3200" b="1" dirty="0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dan </a:t>
            </a:r>
            <a:r>
              <a:rPr lang="en-US" sz="3200" b="1" dirty="0" err="1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perdata</a:t>
            </a:r>
            <a:r>
              <a:rPr lang="en-US" sz="3200" b="1" dirty="0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.</a:t>
            </a:r>
          </a:p>
          <a:p>
            <a:pPr algn="just">
              <a:lnSpc>
                <a:spcPts val="4480"/>
              </a:lnSpc>
              <a:spcBef>
                <a:spcPct val="0"/>
              </a:spcBef>
            </a:pPr>
            <a:r>
              <a:rPr lang="en-US" sz="3200" b="1" dirty="0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Perusahaan </a:t>
            </a:r>
            <a:r>
              <a:rPr lang="en-US" sz="3200" b="1" dirty="0" err="1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sering</a:t>
            </a:r>
            <a:r>
              <a:rPr lang="en-US" sz="3200" b="1" dirty="0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menggunakan</a:t>
            </a:r>
            <a:r>
              <a:rPr lang="en-US" sz="3200" b="1" dirty="0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NDA </a:t>
            </a:r>
            <a:r>
              <a:rPr lang="en-US" sz="3200" b="1" dirty="0" err="1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untuk</a:t>
            </a:r>
            <a:r>
              <a:rPr lang="en-US" sz="3200" b="1" dirty="0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memperkuat</a:t>
            </a:r>
            <a:r>
              <a:rPr lang="en-US" sz="3200" b="1" dirty="0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perlindungan</a:t>
            </a:r>
            <a:r>
              <a:rPr lang="en-US" sz="3200" b="1" dirty="0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hukum</a:t>
            </a:r>
            <a:r>
              <a:rPr lang="en-US" sz="3200" b="1" dirty="0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rahasia</a:t>
            </a:r>
            <a:r>
              <a:rPr lang="en-US" sz="3200" b="1" dirty="0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dagang</a:t>
            </a:r>
            <a:r>
              <a:rPr lang="en-US" sz="3200" b="1" dirty="0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mereka</a:t>
            </a:r>
            <a:r>
              <a:rPr lang="en-US" sz="3200" b="1" dirty="0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.</a:t>
            </a:r>
          </a:p>
        </p:txBody>
      </p:sp>
      <p:sp>
        <p:nvSpPr>
          <p:cNvPr id="16" name="Freeform 16"/>
          <p:cNvSpPr/>
          <p:nvPr/>
        </p:nvSpPr>
        <p:spPr>
          <a:xfrm>
            <a:off x="17328018" y="9392518"/>
            <a:ext cx="842439" cy="894482"/>
          </a:xfrm>
          <a:custGeom>
            <a:avLst/>
            <a:gdLst/>
            <a:ahLst/>
            <a:cxnLst/>
            <a:rect l="l" t="t" r="r" b="b"/>
            <a:pathLst>
              <a:path w="842439" h="894482">
                <a:moveTo>
                  <a:pt x="0" y="0"/>
                </a:moveTo>
                <a:lnTo>
                  <a:pt x="842439" y="0"/>
                </a:lnTo>
                <a:lnTo>
                  <a:pt x="842439" y="894482"/>
                </a:lnTo>
                <a:lnTo>
                  <a:pt x="0" y="894482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8687837" y="507573"/>
            <a:ext cx="5320777" cy="11098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37"/>
              </a:lnSpc>
            </a:pPr>
            <a:r>
              <a:rPr lang="en-US" sz="7446" spc="826">
                <a:solidFill>
                  <a:srgbClr val="000000"/>
                </a:solidFill>
                <a:latin typeface="Bangers"/>
                <a:ea typeface="Bangers"/>
                <a:cs typeface="Bangers"/>
                <a:sym typeface="Bangers"/>
              </a:rPr>
              <a:t>kesimpulan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64213" y="9565340"/>
            <a:ext cx="5897993" cy="5594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40"/>
              </a:lnSpc>
            </a:pPr>
            <a:r>
              <a:rPr lang="en-US" sz="3100" b="1">
                <a:solidFill>
                  <a:srgbClr val="00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 www.jamalwiwoho.com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1164</Words>
  <Application>Microsoft Office PowerPoint</Application>
  <PresentationFormat>Custom</PresentationFormat>
  <Paragraphs>110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21" baseType="lpstr">
      <vt:lpstr>Poppins Medium</vt:lpstr>
      <vt:lpstr>Poppins Italics</vt:lpstr>
      <vt:lpstr>Wingdings</vt:lpstr>
      <vt:lpstr>Poppins Heavy</vt:lpstr>
      <vt:lpstr>Bangers</vt:lpstr>
      <vt:lpstr>Poppins Bold</vt:lpstr>
      <vt:lpstr>Arial</vt:lpstr>
      <vt:lpstr>Times New Roman</vt:lpstr>
      <vt:lpstr>Poppins</vt:lpstr>
      <vt:lpstr>Calibri</vt:lpstr>
      <vt:lpstr>Poppins Bold Italics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Biru dan Kuning Geometrik Kreatif Seminar Proposal Presentasi</dc:title>
  <cp:lastModifiedBy>damar aji kuncoroyakti</cp:lastModifiedBy>
  <cp:revision>2</cp:revision>
  <dcterms:created xsi:type="dcterms:W3CDTF">2006-08-16T00:00:00Z</dcterms:created>
  <dcterms:modified xsi:type="dcterms:W3CDTF">2025-03-18T18:33:39Z</dcterms:modified>
  <dc:identifier>DAGiF1iHjDo</dc:identifier>
</cp:coreProperties>
</file>