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6858000" cy="9144000"/>
  <p:embeddedFontLst>
    <p:embeddedFont>
      <p:font typeface="Bangers" panose="020B0604020202020204" charset="0"/>
      <p:regular r:id="rId11"/>
    </p:embeddedFont>
    <p:embeddedFont>
      <p:font typeface="Poppins" panose="00000500000000000000" pitchFamily="2" charset="0"/>
      <p:regular r:id="rId12"/>
    </p:embeddedFont>
    <p:embeddedFont>
      <p:font typeface="Poppins Bold" panose="00000800000000000000" charset="0"/>
      <p:regular r:id="rId13"/>
    </p:embeddedFont>
    <p:embeddedFont>
      <p:font typeface="Poppins Bold Italics" panose="020B0604020202020204" charset="0"/>
      <p:regular r:id="rId14"/>
    </p:embeddedFont>
    <p:embeddedFont>
      <p:font typeface="Poppins Heavy" panose="020B0604020202020204" charset="0"/>
      <p:regular r:id="rId15"/>
    </p:embeddedFont>
    <p:embeddedFont>
      <p:font typeface="Poppins Italics" panose="020B0604020202020204" charset="0"/>
      <p:regular r:id="rId16"/>
    </p:embeddedFont>
    <p:embeddedFont>
      <p:font typeface="Poppins Medium" panose="00000600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Transparent Shapes">
    <p:bg>
      <p:bgPr>
        <a:solidFill>
          <a:srgbClr val="3796B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0;p11"/>
          <p:cNvGrpSpPr/>
          <p:nvPr/>
        </p:nvGrpSpPr>
        <p:grpSpPr>
          <a:xfrm>
            <a:off x="12344402" y="5312242"/>
            <a:ext cx="5943509" cy="5772302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152;p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154;p1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3" name="Google Shape;156;p11"/>
          <p:cNvGrpSpPr/>
          <p:nvPr/>
        </p:nvGrpSpPr>
        <p:grpSpPr>
          <a:xfrm>
            <a:off x="-63" y="-456054"/>
            <a:ext cx="4327122" cy="26946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158;p1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159;p11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160;p11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6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17113568" y="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276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7.png"/><Relationship Id="rId18" Type="http://schemas.openxmlformats.org/officeDocument/2006/relationships/image" Target="../media/image41.png"/><Relationship Id="rId3" Type="http://schemas.openxmlformats.org/officeDocument/2006/relationships/image" Target="../media/image2.svg"/><Relationship Id="rId21" Type="http://schemas.openxmlformats.org/officeDocument/2006/relationships/image" Target="../media/image44.png"/><Relationship Id="rId7" Type="http://schemas.openxmlformats.org/officeDocument/2006/relationships/image" Target="../media/image4.svg"/><Relationship Id="rId12" Type="http://schemas.openxmlformats.org/officeDocument/2006/relationships/image" Target="../media/image6.svg"/><Relationship Id="rId17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34.svg"/><Relationship Id="rId15" Type="http://schemas.openxmlformats.org/officeDocument/2006/relationships/image" Target="../media/image38.png"/><Relationship Id="rId10" Type="http://schemas.openxmlformats.org/officeDocument/2006/relationships/image" Target="../media/image37.jpeg"/><Relationship Id="rId19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36.svg"/><Relationship Id="rId14" Type="http://schemas.openxmlformats.org/officeDocument/2006/relationships/image" Target="../media/image18.svg"/><Relationship Id="rId22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9.svg"/><Relationship Id="rId5" Type="http://schemas.openxmlformats.org/officeDocument/2006/relationships/image" Target="../media/image10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4" Type="http://schemas.openxmlformats.org/officeDocument/2006/relationships/image" Target="../media/image9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7.svg"/><Relationship Id="rId18" Type="http://schemas.openxmlformats.org/officeDocument/2006/relationships/image" Target="../media/image62.png"/><Relationship Id="rId3" Type="http://schemas.openxmlformats.org/officeDocument/2006/relationships/image" Target="../media/image2.svg"/><Relationship Id="rId21" Type="http://schemas.openxmlformats.org/officeDocument/2006/relationships/image" Target="../media/image65.svg"/><Relationship Id="rId7" Type="http://schemas.openxmlformats.org/officeDocument/2006/relationships/image" Target="../media/image12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image" Target="../media/image1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5" Type="http://schemas.openxmlformats.org/officeDocument/2006/relationships/image" Target="../media/image59.svg"/><Relationship Id="rId10" Type="http://schemas.openxmlformats.org/officeDocument/2006/relationships/image" Target="../media/image13.png"/><Relationship Id="rId19" Type="http://schemas.openxmlformats.org/officeDocument/2006/relationships/image" Target="../media/image63.svg"/><Relationship Id="rId4" Type="http://schemas.openxmlformats.org/officeDocument/2006/relationships/image" Target="../media/image9.png"/><Relationship Id="rId9" Type="http://schemas.openxmlformats.org/officeDocument/2006/relationships/image" Target="../media/image6.sv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9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7.svg"/><Relationship Id="rId5" Type="http://schemas.openxmlformats.org/officeDocument/2006/relationships/image" Target="../media/image34.svg"/><Relationship Id="rId10" Type="http://schemas.openxmlformats.org/officeDocument/2006/relationships/image" Target="../media/image66.png"/><Relationship Id="rId4" Type="http://schemas.openxmlformats.org/officeDocument/2006/relationships/image" Target="../media/image33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jpe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76.jpeg"/><Relationship Id="rId2" Type="http://schemas.openxmlformats.org/officeDocument/2006/relationships/image" Target="../media/image1.png"/><Relationship Id="rId16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5.svg"/><Relationship Id="rId5" Type="http://schemas.openxmlformats.org/officeDocument/2006/relationships/image" Target="../media/image71.sv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73.svg"/><Relationship Id="rId1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2.svg"/><Relationship Id="rId5" Type="http://schemas.openxmlformats.org/officeDocument/2006/relationships/image" Target="../media/image16.svg"/><Relationship Id="rId10" Type="http://schemas.openxmlformats.org/officeDocument/2006/relationships/image" Target="../media/image81.png"/><Relationship Id="rId4" Type="http://schemas.openxmlformats.org/officeDocument/2006/relationships/image" Target="../media/image15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4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83.png"/><Relationship Id="rId17" Type="http://schemas.openxmlformats.org/officeDocument/2006/relationships/image" Target="../media/image88.svg"/><Relationship Id="rId2" Type="http://schemas.openxmlformats.org/officeDocument/2006/relationships/image" Target="../media/image1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34.svg"/><Relationship Id="rId15" Type="http://schemas.openxmlformats.org/officeDocument/2006/relationships/image" Target="../media/image86.svg"/><Relationship Id="rId10" Type="http://schemas.openxmlformats.org/officeDocument/2006/relationships/image" Target="../media/image17.png"/><Relationship Id="rId4" Type="http://schemas.openxmlformats.org/officeDocument/2006/relationships/image" Target="../media/image33.png"/><Relationship Id="rId9" Type="http://schemas.openxmlformats.org/officeDocument/2006/relationships/image" Target="../media/image6.svg"/><Relationship Id="rId1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0150066" y="2740183"/>
            <a:ext cx="11493008" cy="5033502"/>
          </a:xfrm>
          <a:custGeom>
            <a:avLst/>
            <a:gdLst/>
            <a:ahLst/>
            <a:cxnLst/>
            <a:rect l="l" t="t" r="r" b="b"/>
            <a:pathLst>
              <a:path w="11493008" h="5033502">
                <a:moveTo>
                  <a:pt x="0" y="0"/>
                </a:moveTo>
                <a:lnTo>
                  <a:pt x="11493008" y="0"/>
                </a:lnTo>
                <a:lnTo>
                  <a:pt x="11493008" y="5033502"/>
                </a:lnTo>
                <a:lnTo>
                  <a:pt x="0" y="503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894871" y="7576035"/>
            <a:ext cx="6416842" cy="4114800"/>
          </a:xfrm>
          <a:custGeom>
            <a:avLst/>
            <a:gdLst/>
            <a:ahLst/>
            <a:cxnLst/>
            <a:rect l="l" t="t" r="r" b="b"/>
            <a:pathLst>
              <a:path w="6416842" h="4114800">
                <a:moveTo>
                  <a:pt x="6416842" y="0"/>
                </a:moveTo>
                <a:lnTo>
                  <a:pt x="0" y="0"/>
                </a:lnTo>
                <a:lnTo>
                  <a:pt x="0" y="4114800"/>
                </a:lnTo>
                <a:lnTo>
                  <a:pt x="6416842" y="4114800"/>
                </a:lnTo>
                <a:lnTo>
                  <a:pt x="64168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2894871" y="-1028700"/>
            <a:ext cx="6989045" cy="4114800"/>
          </a:xfrm>
          <a:custGeom>
            <a:avLst/>
            <a:gdLst/>
            <a:ahLst/>
            <a:cxnLst/>
            <a:rect l="l" t="t" r="r" b="b"/>
            <a:pathLst>
              <a:path w="6989045" h="4114800">
                <a:moveTo>
                  <a:pt x="0" y="0"/>
                </a:moveTo>
                <a:lnTo>
                  <a:pt x="6989044" y="0"/>
                </a:lnTo>
                <a:lnTo>
                  <a:pt x="69890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-3867114" y="2379374"/>
            <a:ext cx="11994842" cy="5253286"/>
          </a:xfrm>
          <a:custGeom>
            <a:avLst/>
            <a:gdLst/>
            <a:ahLst/>
            <a:cxnLst/>
            <a:rect l="l" t="t" r="r" b="b"/>
            <a:pathLst>
              <a:path w="11994842" h="5253286">
                <a:moveTo>
                  <a:pt x="0" y="0"/>
                </a:moveTo>
                <a:lnTo>
                  <a:pt x="11994842" y="0"/>
                </a:lnTo>
                <a:lnTo>
                  <a:pt x="11994842" y="5253286"/>
                </a:lnTo>
                <a:lnTo>
                  <a:pt x="0" y="5253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6" name="Freeform 6"/>
          <p:cNvSpPr/>
          <p:nvPr/>
        </p:nvSpPr>
        <p:spPr>
          <a:xfrm rot="-10800000" flipH="1">
            <a:off x="-2020397" y="-443550"/>
            <a:ext cx="8301408" cy="3569605"/>
          </a:xfrm>
          <a:custGeom>
            <a:avLst/>
            <a:gdLst/>
            <a:ahLst/>
            <a:cxnLst/>
            <a:rect l="l" t="t" r="r" b="b"/>
            <a:pathLst>
              <a:path w="8301408" h="3569605">
                <a:moveTo>
                  <a:pt x="8301408" y="0"/>
                </a:moveTo>
                <a:lnTo>
                  <a:pt x="0" y="0"/>
                </a:lnTo>
                <a:lnTo>
                  <a:pt x="0" y="3569605"/>
                </a:lnTo>
                <a:lnTo>
                  <a:pt x="8301408" y="3569605"/>
                </a:lnTo>
                <a:lnTo>
                  <a:pt x="830140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-3522505" y="4386439"/>
            <a:ext cx="6826223" cy="3131530"/>
          </a:xfrm>
          <a:custGeom>
            <a:avLst/>
            <a:gdLst/>
            <a:ahLst/>
            <a:cxnLst/>
            <a:rect l="l" t="t" r="r" b="b"/>
            <a:pathLst>
              <a:path w="6826223" h="3131530">
                <a:moveTo>
                  <a:pt x="0" y="0"/>
                </a:moveTo>
                <a:lnTo>
                  <a:pt x="6826223" y="0"/>
                </a:lnTo>
                <a:lnTo>
                  <a:pt x="6826223" y="3131530"/>
                </a:lnTo>
                <a:lnTo>
                  <a:pt x="0" y="3131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675158" y="7945897"/>
            <a:ext cx="8293448" cy="4188191"/>
          </a:xfrm>
          <a:custGeom>
            <a:avLst/>
            <a:gdLst/>
            <a:ahLst/>
            <a:cxnLst/>
            <a:rect l="l" t="t" r="r" b="b"/>
            <a:pathLst>
              <a:path w="8293448" h="4188191">
                <a:moveTo>
                  <a:pt x="0" y="0"/>
                </a:moveTo>
                <a:lnTo>
                  <a:pt x="8293448" y="0"/>
                </a:lnTo>
                <a:lnTo>
                  <a:pt x="8293448" y="4188191"/>
                </a:lnTo>
                <a:lnTo>
                  <a:pt x="0" y="41881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033237">
            <a:off x="14262543" y="4173119"/>
            <a:ext cx="6826223" cy="3558169"/>
          </a:xfrm>
          <a:custGeom>
            <a:avLst/>
            <a:gdLst/>
            <a:ahLst/>
            <a:cxnLst/>
            <a:rect l="l" t="t" r="r" b="b"/>
            <a:pathLst>
              <a:path w="6826223" h="3558169">
                <a:moveTo>
                  <a:pt x="0" y="0"/>
                </a:moveTo>
                <a:lnTo>
                  <a:pt x="6826223" y="0"/>
                </a:lnTo>
                <a:lnTo>
                  <a:pt x="6826223" y="3558169"/>
                </a:lnTo>
                <a:lnTo>
                  <a:pt x="0" y="35581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20570">
            <a:off x="512802" y="180908"/>
            <a:ext cx="2182868" cy="3307376"/>
          </a:xfrm>
          <a:custGeom>
            <a:avLst/>
            <a:gdLst/>
            <a:ahLst/>
            <a:cxnLst/>
            <a:rect l="l" t="t" r="r" b="b"/>
            <a:pathLst>
              <a:path w="2182868" h="3307376">
                <a:moveTo>
                  <a:pt x="0" y="0"/>
                </a:moveTo>
                <a:lnTo>
                  <a:pt x="2182869" y="0"/>
                </a:lnTo>
                <a:lnTo>
                  <a:pt x="2182869" y="3307376"/>
                </a:lnTo>
                <a:lnTo>
                  <a:pt x="0" y="33073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72795" flipH="1">
            <a:off x="14974874" y="7747378"/>
            <a:ext cx="2829038" cy="2746739"/>
          </a:xfrm>
          <a:custGeom>
            <a:avLst/>
            <a:gdLst/>
            <a:ahLst/>
            <a:cxnLst/>
            <a:rect l="l" t="t" r="r" b="b"/>
            <a:pathLst>
              <a:path w="2829038" h="2746739">
                <a:moveTo>
                  <a:pt x="2829038" y="0"/>
                </a:moveTo>
                <a:lnTo>
                  <a:pt x="0" y="0"/>
                </a:lnTo>
                <a:lnTo>
                  <a:pt x="0" y="2746739"/>
                </a:lnTo>
                <a:lnTo>
                  <a:pt x="2829038" y="2746739"/>
                </a:lnTo>
                <a:lnTo>
                  <a:pt x="2829038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269763" y="1643906"/>
            <a:ext cx="9748475" cy="7226057"/>
          </a:xfrm>
          <a:custGeom>
            <a:avLst/>
            <a:gdLst/>
            <a:ahLst/>
            <a:cxnLst/>
            <a:rect l="l" t="t" r="r" b="b"/>
            <a:pathLst>
              <a:path w="9748475" h="7226057">
                <a:moveTo>
                  <a:pt x="0" y="0"/>
                </a:moveTo>
                <a:lnTo>
                  <a:pt x="9748474" y="0"/>
                </a:lnTo>
                <a:lnTo>
                  <a:pt x="9748474" y="7226057"/>
                </a:lnTo>
                <a:lnTo>
                  <a:pt x="0" y="7226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 rot="-376114">
            <a:off x="6053631" y="2312759"/>
            <a:ext cx="6459443" cy="263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40"/>
              </a:lnSpc>
            </a:pPr>
            <a:r>
              <a:rPr lang="en-US" sz="15314" spc="1041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RAHASIA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397805" y="7161895"/>
            <a:ext cx="2903712" cy="1568004"/>
          </a:xfrm>
          <a:custGeom>
            <a:avLst/>
            <a:gdLst/>
            <a:ahLst/>
            <a:cxnLst/>
            <a:rect l="l" t="t" r="r" b="b"/>
            <a:pathLst>
              <a:path w="2903712" h="1568004">
                <a:moveTo>
                  <a:pt x="0" y="0"/>
                </a:moveTo>
                <a:lnTo>
                  <a:pt x="2903711" y="0"/>
                </a:lnTo>
                <a:lnTo>
                  <a:pt x="2903711" y="1568004"/>
                </a:lnTo>
                <a:lnTo>
                  <a:pt x="0" y="156800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6079582">
            <a:off x="5190746" y="2541283"/>
            <a:ext cx="982032" cy="1089633"/>
          </a:xfrm>
          <a:custGeom>
            <a:avLst/>
            <a:gdLst/>
            <a:ahLst/>
            <a:cxnLst/>
            <a:rect l="l" t="t" r="r" b="b"/>
            <a:pathLst>
              <a:path w="982032" h="1089633">
                <a:moveTo>
                  <a:pt x="0" y="0"/>
                </a:moveTo>
                <a:lnTo>
                  <a:pt x="982032" y="0"/>
                </a:lnTo>
                <a:lnTo>
                  <a:pt x="982032" y="1089634"/>
                </a:lnTo>
                <a:lnTo>
                  <a:pt x="0" y="108963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55520">
            <a:off x="10932066" y="6064346"/>
            <a:ext cx="2183623" cy="212903"/>
          </a:xfrm>
          <a:custGeom>
            <a:avLst/>
            <a:gdLst/>
            <a:ahLst/>
            <a:cxnLst/>
            <a:rect l="l" t="t" r="r" b="b"/>
            <a:pathLst>
              <a:path w="2183623" h="212903">
                <a:moveTo>
                  <a:pt x="0" y="0"/>
                </a:moveTo>
                <a:lnTo>
                  <a:pt x="2183623" y="0"/>
                </a:lnTo>
                <a:lnTo>
                  <a:pt x="2183623" y="212903"/>
                </a:lnTo>
                <a:lnTo>
                  <a:pt x="0" y="21290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219648" y="6510404"/>
            <a:ext cx="7697472" cy="1435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4"/>
              </a:lnSpc>
            </a:pPr>
            <a:r>
              <a:rPr lang="en-US" sz="3202" b="1" spc="-13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OLEH :</a:t>
            </a:r>
          </a:p>
          <a:p>
            <a:pPr algn="ctr">
              <a:lnSpc>
                <a:spcPts val="3714"/>
              </a:lnSpc>
            </a:pPr>
            <a:r>
              <a:rPr lang="en-US" sz="3202" b="1" spc="-13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Prof. DR. JAMAL WIWOHO. S.H., M.HUM.</a:t>
            </a:r>
          </a:p>
          <a:p>
            <a:pPr algn="ctr">
              <a:lnSpc>
                <a:spcPts val="3714"/>
              </a:lnSpc>
            </a:pPr>
            <a:endParaRPr lang="en-US" sz="3202" b="1" spc="-137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 rot="-376114">
            <a:off x="5822023" y="4065532"/>
            <a:ext cx="6459443" cy="263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40"/>
              </a:lnSpc>
            </a:pPr>
            <a:r>
              <a:rPr lang="en-US" sz="15314" spc="1041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DAGANG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213" y="9565340"/>
            <a:ext cx="5897993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www.jamalwiwoho.com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94962" y="258159"/>
            <a:ext cx="10313619" cy="2089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3"/>
              </a:lnSpc>
            </a:pPr>
            <a:r>
              <a:rPr lang="en-US" sz="3966" spc="269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HAK ATAS KEKAYAAN INTELEKTUAL </a:t>
            </a:r>
          </a:p>
          <a:p>
            <a:pPr algn="ctr">
              <a:lnSpc>
                <a:spcPts val="5553"/>
              </a:lnSpc>
            </a:pPr>
            <a:r>
              <a:rPr lang="en-US" sz="3966" spc="269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(HAKI)</a:t>
            </a:r>
          </a:p>
          <a:p>
            <a:pPr algn="ctr">
              <a:lnSpc>
                <a:spcPts val="5553"/>
              </a:lnSpc>
            </a:pPr>
            <a:endParaRPr lang="en-US" sz="3966" spc="269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911575" y="8953147"/>
            <a:ext cx="10313619" cy="68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3"/>
              </a:lnSpc>
            </a:pPr>
            <a:r>
              <a:rPr lang="en-US" sz="3966" spc="269">
                <a:solidFill>
                  <a:srgbClr val="FAFAFA"/>
                </a:solidFill>
                <a:latin typeface="Bangers"/>
                <a:ea typeface="Bangers"/>
                <a:cs typeface="Bangers"/>
                <a:sym typeface="Bangers"/>
              </a:rPr>
              <a:t>UNIVERSITAS SEBELAS MARET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" y="-114300"/>
            <a:ext cx="18288000" cy="94014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id-ID" altLang="en-US" sz="1650" b="1" dirty="0"/>
              <a:t>Nama		: Prof. Dr. Jamal Wiwoho, S.H., M.Hum</a:t>
            </a:r>
            <a:r>
              <a:rPr lang="en-US" altLang="en-US" sz="1650" b="1" dirty="0"/>
              <a:t>.</a:t>
            </a:r>
            <a:endParaRPr lang="id-ID" altLang="en-US" sz="1650" b="1" dirty="0"/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id-ID" altLang="en-US" sz="1650" b="1" dirty="0"/>
              <a:t>Tempat/Tgl. Lahir	: </a:t>
            </a:r>
            <a:r>
              <a:rPr lang="id-ID" altLang="en-US" sz="1650" b="1" dirty="0">
                <a:cs typeface="Calibri" panose="020F0502020204030204" pitchFamily="34" charset="0"/>
              </a:rPr>
              <a:t>Magelang,</a:t>
            </a:r>
            <a:r>
              <a:rPr lang="id-ID" altLang="en-US" sz="1650" b="1" dirty="0"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8</a:t>
            </a:r>
            <a:r>
              <a:rPr lang="id-ID" altLang="en-US" sz="1650" b="1" dirty="0"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November</a:t>
            </a:r>
            <a:r>
              <a:rPr lang="id-ID" altLang="en-US" sz="1650" b="1" dirty="0"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1962</a:t>
            </a: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id-ID" altLang="en-US" sz="1650" b="1" dirty="0">
                <a:cs typeface="Calibri" panose="020F0502020204030204" pitchFamily="34" charset="0"/>
              </a:rPr>
              <a:t>Tempat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Times New Roman" panose="02020603050405020304" pitchFamily="18" charset="0"/>
              </a:rPr>
              <a:t> T</a:t>
            </a:r>
            <a:r>
              <a:rPr lang="id-ID" altLang="en-US" sz="1650" b="1" dirty="0">
                <a:cs typeface="Calibri" panose="020F0502020204030204" pitchFamily="34" charset="0"/>
              </a:rPr>
              <a:t>inggal	</a:t>
            </a:r>
            <a:r>
              <a:rPr lang="en-US" altLang="en-US" sz="1650" b="1" dirty="0">
                <a:cs typeface="Calibri" panose="020F0502020204030204" pitchFamily="34" charset="0"/>
              </a:rPr>
              <a:t>	</a:t>
            </a:r>
            <a:r>
              <a:rPr lang="id-ID" altLang="en-US" sz="1650" b="1" dirty="0">
                <a:cs typeface="Calibri" panose="020F0502020204030204" pitchFamily="34" charset="0"/>
              </a:rPr>
              <a:t>: Jl.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Manunggal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1/43,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Solo,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Jawa Tengah</a:t>
            </a: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id-ID" altLang="en-US" sz="1650" b="1" dirty="0">
                <a:cs typeface="Calibri" panose="020F0502020204030204" pitchFamily="34" charset="0"/>
              </a:rPr>
              <a:t>Pendidikan	</a:t>
            </a:r>
            <a:r>
              <a:rPr lang="en-US" altLang="en-US" sz="1650" b="1" dirty="0">
                <a:cs typeface="Calibri" panose="020F0502020204030204" pitchFamily="34" charset="0"/>
              </a:rPr>
              <a:t>	</a:t>
            </a:r>
            <a:r>
              <a:rPr lang="id-ID" altLang="en-US" sz="1650" b="1" dirty="0">
                <a:cs typeface="Calibri" panose="020F0502020204030204" pitchFamily="34" charset="0"/>
              </a:rPr>
              <a:t>: S1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FH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UNS,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S2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Hukum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Ekm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&amp;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Tek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Undip,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S3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PDIH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Undip</a:t>
            </a: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id-ID" altLang="en-US" sz="1650" b="1" dirty="0">
                <a:cs typeface="Calibri" panose="020F0502020204030204" pitchFamily="34" charset="0"/>
              </a:rPr>
              <a:t>Status		: </a:t>
            </a:r>
            <a:r>
              <a:rPr lang="it-IT" altLang="en-US" sz="1650" b="1" dirty="0">
                <a:cs typeface="Calibri" panose="020F0502020204030204" pitchFamily="34" charset="0"/>
              </a:rPr>
              <a:t>Berkeluarga,</a:t>
            </a:r>
            <a:r>
              <a:rPr lang="it-IT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1650" b="1" dirty="0">
                <a:latin typeface="Calibri" pitchFamily="34" charset="0"/>
                <a:cs typeface="Calibri" pitchFamily="34" charset="0"/>
              </a:rPr>
              <a:t>1 Istri , 3 Anak</a:t>
            </a:r>
            <a:endParaRPr lang="id-ID" altLang="en-US" sz="1650" b="1" dirty="0">
              <a:latin typeface="Calibri" pitchFamily="34" charset="0"/>
              <a:cs typeface="Calibri" pitchFamily="34" charset="0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id-ID" altLang="en-US" sz="1650" b="1" dirty="0">
                <a:cs typeface="Calibri" panose="020F0502020204030204" pitchFamily="34" charset="0"/>
              </a:rPr>
              <a:t>Hp.		</a:t>
            </a:r>
            <a:r>
              <a:rPr lang="en-US" altLang="en-US" sz="1650" b="1" dirty="0">
                <a:cs typeface="Calibri" panose="020F0502020204030204" pitchFamily="34" charset="0"/>
              </a:rPr>
              <a:t>	</a:t>
            </a:r>
            <a:r>
              <a:rPr lang="id-ID" altLang="en-US" sz="1650" b="1" dirty="0">
                <a:cs typeface="Calibri" panose="020F0502020204030204" pitchFamily="34" charset="0"/>
              </a:rPr>
              <a:t>: 08122601681</a:t>
            </a: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id-ID" altLang="en-US" sz="1650" b="1" dirty="0">
                <a:cs typeface="Calibri" panose="020F0502020204030204" pitchFamily="34" charset="0"/>
              </a:rPr>
              <a:t>E-mail	</a:t>
            </a:r>
            <a:r>
              <a:rPr lang="en-US" altLang="en-US" sz="1650" b="1" dirty="0">
                <a:cs typeface="Calibri" panose="020F0502020204030204" pitchFamily="34" charset="0"/>
              </a:rPr>
              <a:t>	</a:t>
            </a:r>
            <a:r>
              <a:rPr lang="id-ID" altLang="en-US" sz="1650" b="1" dirty="0">
                <a:cs typeface="Calibri" panose="020F0502020204030204" pitchFamily="34" charset="0"/>
              </a:rPr>
              <a:t>: jamalwiwoho</a:t>
            </a:r>
            <a:r>
              <a:rPr lang="en-US" altLang="en-US" sz="1650" b="1" u="sng" dirty="0">
                <a:cs typeface="Calibri" panose="020F0502020204030204" pitchFamily="34" charset="0"/>
              </a:rPr>
              <a:t>@staff.uns.ac.id </a:t>
            </a:r>
            <a:r>
              <a:rPr lang="id-ID" altLang="en-US" sz="1650" b="1" dirty="0">
                <a:cs typeface="Calibri" panose="020F0502020204030204" pitchFamily="34" charset="0"/>
              </a:rPr>
              <a:t>atau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b="1" u="sng" dirty="0">
                <a:cs typeface="Times New Roman" panose="02020603050405020304" pitchFamily="18" charset="0"/>
              </a:rPr>
              <a:t>jamalwiwoho@yahoo.com</a:t>
            </a:r>
            <a:endParaRPr lang="id-ID" altLang="en-US" sz="1650" b="1" u="sng" dirty="0">
              <a:cs typeface="Calibri" panose="020F0502020204030204" pitchFamily="34" charset="0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id-ID" altLang="en-US" sz="1650" b="1" dirty="0">
                <a:cs typeface="Calibri" panose="020F0502020204030204" pitchFamily="34" charset="0"/>
              </a:rPr>
              <a:t>website		: </a:t>
            </a:r>
            <a:r>
              <a:rPr lang="id-ID" altLang="en-US" sz="1650" b="1" dirty="0" err="1">
                <a:cs typeface="Calibri" panose="020F0502020204030204" pitchFamily="34" charset="0"/>
              </a:rPr>
              <a:t>ja</a:t>
            </a:r>
            <a:r>
              <a:rPr lang="en-US" altLang="en-US" sz="1650" b="1" u="sng" dirty="0">
                <a:cs typeface="Calibri" panose="020F0502020204030204" pitchFamily="34" charset="0"/>
              </a:rPr>
              <a:t>.mal </a:t>
            </a:r>
            <a:r>
              <a:rPr lang="en-US" altLang="en-US" sz="1650" b="1" u="sng" dirty="0" err="1">
                <a:cs typeface="Calibri" panose="020F0502020204030204" pitchFamily="34" charset="0"/>
              </a:rPr>
              <a:t>wiwoho.com</a:t>
            </a:r>
            <a:endParaRPr lang="id-ID" altLang="en-US" sz="1650" b="1" u="sng" dirty="0">
              <a:cs typeface="Calibri" panose="020F0502020204030204" pitchFamily="34" charset="0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id-ID" altLang="en-US" sz="1650" b="1" dirty="0">
                <a:cs typeface="Calibri" panose="020F0502020204030204" pitchFamily="34" charset="0"/>
              </a:rPr>
              <a:t>Pekerjaan</a:t>
            </a:r>
            <a:r>
              <a:rPr lang="en-US" altLang="en-US" sz="1650" b="1" dirty="0">
                <a:cs typeface="Calibri" panose="020F0502020204030204" pitchFamily="34" charset="0"/>
              </a:rPr>
              <a:t>  </a:t>
            </a:r>
            <a:r>
              <a:rPr lang="id-ID" altLang="en-US" sz="1650" b="1" dirty="0">
                <a:cs typeface="Calibri" panose="020F0502020204030204" pitchFamily="34" charset="0"/>
              </a:rPr>
              <a:t>	</a:t>
            </a:r>
            <a:r>
              <a:rPr lang="en-US" altLang="en-US" sz="1650" b="1" dirty="0">
                <a:cs typeface="Calibri" panose="020F0502020204030204" pitchFamily="34" charset="0"/>
              </a:rPr>
              <a:t>	: Dosen / </a:t>
            </a:r>
            <a:r>
              <a:rPr lang="en-US" altLang="en-US" sz="1650" b="1" dirty="0" err="1">
                <a:cs typeface="Calibri" panose="020F0502020204030204" pitchFamily="34" charset="0"/>
              </a:rPr>
              <a:t>Pengajar</a:t>
            </a:r>
            <a:r>
              <a:rPr lang="en-US" altLang="en-US" sz="1650" b="1" dirty="0">
                <a:cs typeface="Calibri" panose="020F0502020204030204" pitchFamily="34" charset="0"/>
              </a:rPr>
              <a:t> di </a:t>
            </a:r>
            <a:r>
              <a:rPr lang="en-US" altLang="en-US" sz="1650" b="1" dirty="0" err="1">
                <a:cs typeface="Calibri" panose="020F0502020204030204" pitchFamily="34" charset="0"/>
              </a:rPr>
              <a:t>Fakultas</a:t>
            </a:r>
            <a:r>
              <a:rPr lang="en-US" altLang="en-US" sz="1650" b="1" dirty="0">
                <a:cs typeface="Calibri" panose="020F0502020204030204" pitchFamily="34" charset="0"/>
              </a:rPr>
              <a:t> Hukum – UNS 	  </a:t>
            </a:r>
            <a:r>
              <a:rPr lang="id-ID" altLang="en-US" sz="1650" b="1" dirty="0">
                <a:cs typeface="Calibri" panose="020F0502020204030204" pitchFamily="34" charset="0"/>
              </a:rPr>
              <a:t>		</a:t>
            </a:r>
            <a:r>
              <a:rPr lang="en-US" altLang="en-US" sz="1650" b="1" dirty="0">
                <a:cs typeface="Calibri" panose="020F0502020204030204" pitchFamily="34" charset="0"/>
              </a:rPr>
              <a:t>  	</a:t>
            </a:r>
            <a:endParaRPr lang="id-ID" altLang="en-US" sz="1650" b="1" dirty="0">
              <a:cs typeface="Calibri" panose="020F0502020204030204" pitchFamily="34" charset="0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id-ID" altLang="en-US" sz="1650" b="1" dirty="0">
                <a:cs typeface="Calibri" panose="020F0502020204030204" pitchFamily="34" charset="0"/>
              </a:rPr>
              <a:t>Pengalaman	</a:t>
            </a:r>
            <a:r>
              <a:rPr lang="en-US" altLang="en-US" sz="1650" b="1" dirty="0">
                <a:cs typeface="Calibri" panose="020F0502020204030204" pitchFamily="34" charset="0"/>
              </a:rPr>
              <a:t>	</a:t>
            </a:r>
            <a:r>
              <a:rPr lang="id-ID" altLang="en-US" sz="1650" b="1" dirty="0">
                <a:cs typeface="Calibri" panose="020F0502020204030204" pitchFamily="34" charset="0"/>
              </a:rPr>
              <a:t>:</a:t>
            </a:r>
            <a:r>
              <a:rPr lang="en-US" altLang="en-US" sz="1650" b="1" dirty="0">
                <a:cs typeface="Calibri" panose="020F0502020204030204" pitchFamily="34" charset="0"/>
              </a:rPr>
              <a:t> 1. </a:t>
            </a:r>
            <a:r>
              <a:rPr lang="en-US" altLang="en-US" sz="1650" b="1" dirty="0" err="1">
                <a:cs typeface="Calibri" panose="020F0502020204030204" pitchFamily="34" charset="0"/>
              </a:rPr>
              <a:t>Rektor</a:t>
            </a:r>
            <a:r>
              <a:rPr lang="en-US" altLang="en-US" sz="1650" b="1" dirty="0">
                <a:cs typeface="Calibri" panose="020F0502020204030204" pitchFamily="34" charset="0"/>
              </a:rPr>
              <a:t>  UNS Th 2019 –  2024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50" b="1" dirty="0">
                <a:cs typeface="Calibri" panose="020F0502020204030204" pitchFamily="34" charset="0"/>
              </a:rPr>
              <a:t>		  	2. </a:t>
            </a:r>
            <a:r>
              <a:rPr lang="en-US" altLang="en-US" sz="1650" b="1" dirty="0" err="1">
                <a:cs typeface="Calibri" panose="020F0502020204030204" pitchFamily="34" charset="0"/>
              </a:rPr>
              <a:t>Ketua</a:t>
            </a:r>
            <a:r>
              <a:rPr lang="en-US" altLang="en-US" sz="1650" b="1" dirty="0">
                <a:cs typeface="Calibri" panose="020F0502020204030204" pitchFamily="34" charset="0"/>
              </a:rPr>
              <a:t> MRPTNI Th. 2021 – 2023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500" b="1" dirty="0">
                <a:cs typeface="Calibri" panose="020F0502020204030204" pitchFamily="34" charset="0"/>
              </a:rPr>
              <a:t>		  	3. </a:t>
            </a:r>
            <a:r>
              <a:rPr lang="id-ID" altLang="en-US" sz="1500" b="1" dirty="0">
                <a:cs typeface="Calibri" panose="020F0502020204030204" pitchFamily="34" charset="0"/>
              </a:rPr>
              <a:t>Inspektur</a:t>
            </a:r>
            <a:r>
              <a:rPr lang="id-ID" altLang="en-US" sz="1500" b="1" dirty="0">
                <a:cs typeface="Times New Roman" panose="02020603050405020304" pitchFamily="18" charset="0"/>
              </a:rPr>
              <a:t> </a:t>
            </a:r>
            <a:r>
              <a:rPr lang="id-ID" altLang="en-US" sz="1500" b="1" dirty="0">
                <a:cs typeface="Calibri" panose="020F0502020204030204" pitchFamily="34" charset="0"/>
              </a:rPr>
              <a:t>Jenderal</a:t>
            </a:r>
            <a:r>
              <a:rPr lang="id-ID" altLang="en-US" sz="1500" b="1" dirty="0">
                <a:cs typeface="Times New Roman" panose="02020603050405020304" pitchFamily="18" charset="0"/>
              </a:rPr>
              <a:t> </a:t>
            </a:r>
            <a:r>
              <a:rPr lang="id-ID" altLang="en-US" sz="1500" b="1" dirty="0">
                <a:cs typeface="Calibri" panose="020F0502020204030204" pitchFamily="34" charset="0"/>
              </a:rPr>
              <a:t>Kemenristek</a:t>
            </a:r>
            <a:r>
              <a:rPr lang="id-ID" altLang="en-US" sz="1500" b="1" dirty="0">
                <a:cs typeface="Times New Roman" panose="02020603050405020304" pitchFamily="18" charset="0"/>
              </a:rPr>
              <a:t> </a:t>
            </a:r>
            <a:r>
              <a:rPr lang="id-ID" altLang="en-US" sz="1500" b="1" dirty="0">
                <a:cs typeface="Calibri" panose="020F0502020204030204" pitchFamily="34" charset="0"/>
              </a:rPr>
              <a:t>Dikti</a:t>
            </a:r>
            <a:r>
              <a:rPr lang="en-US" altLang="en-US" sz="1500" b="1" dirty="0">
                <a:cs typeface="Calibri" panose="020F0502020204030204" pitchFamily="34" charset="0"/>
              </a:rPr>
              <a:t>;</a:t>
            </a:r>
            <a:endParaRPr lang="id-ID" altLang="en-US" sz="1500" b="1" dirty="0">
              <a:cs typeface="Calibri" panose="020F0502020204030204" pitchFamily="34" charset="0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50" b="1" dirty="0">
                <a:cs typeface="Calibri" panose="020F0502020204030204" pitchFamily="34" charset="0"/>
              </a:rPr>
              <a:t>		  	4. </a:t>
            </a:r>
            <a:r>
              <a:rPr lang="id-ID" altLang="en-US" sz="1650" b="1" dirty="0">
                <a:cs typeface="Calibri" panose="020F0502020204030204" pitchFamily="34" charset="0"/>
              </a:rPr>
              <a:t>Plh. Rektor Universitas Negeri Manado</a:t>
            </a:r>
          </a:p>
          <a:p>
            <a:pPr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200" b="1" dirty="0">
                <a:cs typeface="Calibri" panose="020F0502020204030204" pitchFamily="34" charset="0"/>
              </a:rPr>
              <a:t>     	</a:t>
            </a:r>
            <a:r>
              <a:rPr lang="id-ID" altLang="en-US" sz="1200" b="1" dirty="0">
                <a:cs typeface="Calibri" panose="020F0502020204030204" pitchFamily="34" charset="0"/>
              </a:rPr>
              <a:t>	</a:t>
            </a:r>
            <a:r>
              <a:rPr lang="en-US" altLang="en-US" sz="1650" b="1" dirty="0">
                <a:cs typeface="Calibri" panose="020F0502020204030204" pitchFamily="34" charset="0"/>
              </a:rPr>
              <a:t>5.</a:t>
            </a:r>
            <a:r>
              <a:rPr lang="id-ID" altLang="en-US" sz="1650" b="1" dirty="0">
                <a:cs typeface="Calibri" panose="020F0502020204030204" pitchFamily="34" charset="0"/>
              </a:rPr>
              <a:t> </a:t>
            </a:r>
            <a:r>
              <a:rPr lang="nn-NO" altLang="en-US" sz="1650" b="1" dirty="0">
                <a:cs typeface="Calibri" panose="020F0502020204030204" pitchFamily="34" charset="0"/>
              </a:rPr>
              <a:t>Wakil</a:t>
            </a:r>
            <a:r>
              <a:rPr lang="nn-NO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altLang="en-US" sz="1650" b="1" dirty="0">
                <a:cs typeface="Calibri" panose="020F0502020204030204" pitchFamily="34" charset="0"/>
              </a:rPr>
              <a:t>Rektor</a:t>
            </a:r>
            <a:r>
              <a:rPr lang="nn-NO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altLang="en-US" sz="1650" b="1" dirty="0">
                <a:cs typeface="Calibri" panose="020F0502020204030204" pitchFamily="34" charset="0"/>
              </a:rPr>
              <a:t>II</a:t>
            </a:r>
            <a:r>
              <a:rPr lang="nn-NO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altLang="en-US" sz="1650" b="1" dirty="0">
                <a:cs typeface="Calibri" panose="020F0502020204030204" pitchFamily="34" charset="0"/>
              </a:rPr>
              <a:t>UNS</a:t>
            </a:r>
            <a:r>
              <a:rPr lang="nn-NO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altLang="en-US" sz="1650" b="1" dirty="0">
                <a:cs typeface="Calibri" panose="020F0502020204030204" pitchFamily="34" charset="0"/>
              </a:rPr>
              <a:t>Surakarta</a:t>
            </a:r>
            <a:endParaRPr lang="en-US" altLang="en-US" sz="1650" b="1" dirty="0">
              <a:cs typeface="Calibri" panose="020F0502020204030204" pitchFamily="34" charset="0"/>
            </a:endParaRPr>
          </a:p>
          <a:p>
            <a:pPr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50" b="1" dirty="0">
                <a:cs typeface="Calibri" panose="020F0502020204030204" pitchFamily="34" charset="0"/>
              </a:rPr>
              <a:t>			6. </a:t>
            </a:r>
            <a:r>
              <a:rPr lang="pt-BR" altLang="en-US" sz="1650" b="1" dirty="0">
                <a:cs typeface="Calibri" panose="020F0502020204030204" pitchFamily="34" charset="0"/>
              </a:rPr>
              <a:t>Ketua</a:t>
            </a:r>
            <a:r>
              <a:rPr lang="pt-BR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altLang="en-US" sz="1650" b="1" dirty="0">
                <a:cs typeface="Calibri" panose="020F0502020204030204" pitchFamily="34" charset="0"/>
              </a:rPr>
              <a:t>forum</a:t>
            </a:r>
            <a:r>
              <a:rPr lang="pt-BR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1650" b="1" dirty="0">
                <a:cs typeface="Calibri" panose="020F0502020204030204" pitchFamily="34" charset="0"/>
              </a:rPr>
              <a:t>PR</a:t>
            </a:r>
            <a:r>
              <a:rPr lang="pt-BR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1650" b="1" dirty="0">
                <a:cs typeface="Calibri" panose="020F0502020204030204" pitchFamily="34" charset="0"/>
              </a:rPr>
              <a:t>II</a:t>
            </a:r>
            <a:r>
              <a:rPr lang="pt-BR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1650" b="1" dirty="0">
                <a:cs typeface="Calibri" panose="020F0502020204030204" pitchFamily="34" charset="0"/>
              </a:rPr>
              <a:t>/</a:t>
            </a:r>
            <a:r>
              <a:rPr lang="pt-BR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1650" b="1" dirty="0">
                <a:cs typeface="Calibri" panose="020F0502020204030204" pitchFamily="34" charset="0"/>
              </a:rPr>
              <a:t>WR</a:t>
            </a:r>
            <a:r>
              <a:rPr lang="pt-BR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1650" b="1" dirty="0">
                <a:cs typeface="Calibri" panose="020F0502020204030204" pitchFamily="34" charset="0"/>
              </a:rPr>
              <a:t>II</a:t>
            </a:r>
            <a:r>
              <a:rPr lang="pt-BR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1650" b="1" dirty="0">
                <a:cs typeface="Calibri" panose="020F0502020204030204" pitchFamily="34" charset="0"/>
              </a:rPr>
              <a:t>Se</a:t>
            </a:r>
            <a:r>
              <a:rPr lang="pt-BR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1650" b="1" dirty="0">
                <a:cs typeface="Calibri" panose="020F0502020204030204" pitchFamily="34" charset="0"/>
              </a:rPr>
              <a:t>– Indonesia </a:t>
            </a:r>
            <a:endParaRPr lang="en-US" altLang="en-US" sz="1650" b="1" dirty="0">
              <a:cs typeface="Calibri" panose="020F0502020204030204" pitchFamily="34" charset="0"/>
            </a:endParaRPr>
          </a:p>
          <a:p>
            <a:pPr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50" b="1" dirty="0">
                <a:cs typeface="Calibri" panose="020F0502020204030204" pitchFamily="34" charset="0"/>
              </a:rPr>
              <a:t>			7.</a:t>
            </a:r>
            <a:r>
              <a:rPr lang="id-ID" altLang="en-US" sz="1650" b="1" dirty="0">
                <a:cs typeface="Calibri" panose="020F0502020204030204" pitchFamily="34" charset="0"/>
              </a:rPr>
              <a:t> Sekretaris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Prodi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S3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Ilmu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Hukum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FH</a:t>
            </a:r>
            <a:r>
              <a:rPr lang="id-ID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650" b="1" dirty="0">
                <a:cs typeface="Calibri" panose="020F0502020204030204" pitchFamily="34" charset="0"/>
              </a:rPr>
              <a:t>UNS</a:t>
            </a:r>
            <a:r>
              <a:rPr lang="en-US" altLang="en-US" sz="1650" b="1" dirty="0">
                <a:cs typeface="Calibri" panose="020F0502020204030204" pitchFamily="34" charset="0"/>
              </a:rPr>
              <a:t>  </a:t>
            </a:r>
          </a:p>
          <a:p>
            <a:pPr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50" b="1" dirty="0">
                <a:cs typeface="Calibri" panose="020F0502020204030204" pitchFamily="34" charset="0"/>
              </a:rPr>
              <a:t>			8. </a:t>
            </a:r>
            <a:r>
              <a:rPr lang="en-US" altLang="en-US" sz="1650" b="1" dirty="0" err="1">
                <a:cs typeface="Calibri" panose="020F0502020204030204" pitchFamily="34" charset="0"/>
              </a:rPr>
              <a:t>Ketua</a:t>
            </a:r>
            <a:r>
              <a:rPr lang="en-US" altLang="en-US" sz="1650" b="1" dirty="0">
                <a:cs typeface="Calibri" panose="020F0502020204030204" pitchFamily="34" charset="0"/>
              </a:rPr>
              <a:t> Dewan </a:t>
            </a:r>
            <a:r>
              <a:rPr lang="en-US" altLang="en-US" sz="1650" b="1" dirty="0" err="1">
                <a:cs typeface="Calibri" panose="020F0502020204030204" pitchFamily="34" charset="0"/>
              </a:rPr>
              <a:t>Pengawas</a:t>
            </a:r>
            <a:r>
              <a:rPr lang="en-US" altLang="en-US" sz="1650" b="1" dirty="0">
                <a:cs typeface="Calibri" panose="020F0502020204030204" pitchFamily="34" charset="0"/>
              </a:rPr>
              <a:t> UNDIP</a:t>
            </a:r>
          </a:p>
          <a:p>
            <a:pPr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50" b="1" dirty="0">
                <a:cs typeface="Calibri" panose="020F0502020204030204" pitchFamily="34" charset="0"/>
              </a:rPr>
              <a:t>			9. </a:t>
            </a:r>
            <a:r>
              <a:rPr lang="en-US" altLang="en-US" sz="1650" b="1" dirty="0" err="1">
                <a:cs typeface="Calibri" panose="020F0502020204030204" pitchFamily="34" charset="0"/>
              </a:rPr>
              <a:t>Ketua</a:t>
            </a:r>
            <a:r>
              <a:rPr lang="en-US" altLang="en-US" sz="1650" b="1" dirty="0">
                <a:cs typeface="Calibri" panose="020F0502020204030204" pitchFamily="34" charset="0"/>
              </a:rPr>
              <a:t> Dewan </a:t>
            </a:r>
            <a:r>
              <a:rPr lang="en-US" altLang="en-US" sz="1650" b="1" dirty="0" err="1">
                <a:cs typeface="Calibri" panose="020F0502020204030204" pitchFamily="34" charset="0"/>
              </a:rPr>
              <a:t>Pengawas</a:t>
            </a:r>
            <a:r>
              <a:rPr lang="en-US" altLang="en-US" sz="1650" b="1" dirty="0">
                <a:cs typeface="Calibri" panose="020F0502020204030204" pitchFamily="34" charset="0"/>
              </a:rPr>
              <a:t> UNS		</a:t>
            </a:r>
          </a:p>
          <a:p>
            <a:pPr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50" b="1" dirty="0">
                <a:cs typeface="Calibri" panose="020F0502020204030204" pitchFamily="34" charset="0"/>
              </a:rPr>
              <a:t>			10. </a:t>
            </a:r>
            <a:r>
              <a:rPr lang="en-US" altLang="en-US" sz="1650" b="1" dirty="0" err="1">
                <a:cs typeface="Calibri" panose="020F0502020204030204" pitchFamily="34" charset="0"/>
              </a:rPr>
              <a:t>Anggota</a:t>
            </a:r>
            <a:r>
              <a:rPr lang="en-US" altLang="en-US" sz="1650" b="1" dirty="0">
                <a:cs typeface="Calibri" panose="020F0502020204030204" pitchFamily="34" charset="0"/>
              </a:rPr>
              <a:t>  Dewan </a:t>
            </a:r>
            <a:r>
              <a:rPr lang="en-US" altLang="en-US" sz="1650" b="1" dirty="0" err="1">
                <a:cs typeface="Calibri" panose="020F0502020204030204" pitchFamily="34" charset="0"/>
              </a:rPr>
              <a:t>Pengawas</a:t>
            </a:r>
            <a:r>
              <a:rPr lang="en-US" altLang="en-US" sz="1650" b="1" dirty="0">
                <a:cs typeface="Calibri" panose="020F0502020204030204" pitchFamily="34" charset="0"/>
              </a:rPr>
              <a:t> UPN Jakarta.</a:t>
            </a:r>
            <a:endParaRPr lang="en-US" altLang="en-US" sz="1200" b="1" dirty="0">
              <a:cs typeface="Calibri" panose="020F0502020204030204" pitchFamily="34" charset="0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id-ID" altLang="en-US" sz="1200" b="1" dirty="0">
                <a:cs typeface="Calibri" panose="020F0502020204030204" pitchFamily="34" charset="0"/>
              </a:rPr>
              <a:t> Lain-lain :</a:t>
            </a:r>
          </a:p>
          <a:p>
            <a:pPr lvl="1" indent="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id-ID" altLang="en-US" sz="1200" b="1" dirty="0">
                <a:cs typeface="Calibri" panose="020F0502020204030204" pitchFamily="34" charset="0"/>
              </a:rPr>
              <a:t>Reviewer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Nasional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DP2M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Dikti,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Tim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PAK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Dikti,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Instruktur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Brevet,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Konsultan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DPRD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id-ID" altLang="en-US" sz="1200" b="1" dirty="0">
                <a:cs typeface="Calibri" panose="020F0502020204030204" pitchFamily="34" charset="0"/>
              </a:rPr>
              <a:t>Ngawi-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d-ID" altLang="en-US" sz="1200" b="1" dirty="0">
                <a:cs typeface="Calibri" panose="020F0502020204030204" pitchFamily="34" charset="0"/>
              </a:rPr>
              <a:t>Jatim,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d-ID" altLang="en-US" sz="1200" b="1" dirty="0">
                <a:cs typeface="Calibri" panose="020F0502020204030204" pitchFamily="34" charset="0"/>
              </a:rPr>
              <a:t>DPRD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d-ID" altLang="en-US" sz="1200" b="1" dirty="0">
                <a:cs typeface="Calibri" panose="020F0502020204030204" pitchFamily="34" charset="0"/>
              </a:rPr>
              <a:t>Karanganyar-Jateng,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d-ID" altLang="en-US" sz="1200" b="1" dirty="0">
                <a:cs typeface="Calibri" panose="020F0502020204030204" pitchFamily="34" charset="0"/>
              </a:rPr>
              <a:t>DPRD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d-ID" altLang="en-US" sz="1200" b="1" dirty="0">
                <a:cs typeface="Calibri" panose="020F0502020204030204" pitchFamily="34" charset="0"/>
              </a:rPr>
              <a:t>Surakarta,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d-ID" altLang="en-US" sz="1200" b="1" dirty="0">
                <a:cs typeface="Calibri" panose="020F0502020204030204" pitchFamily="34" charset="0"/>
              </a:rPr>
              <a:t>DPRD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Balikpapan,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Konsultan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IAPI,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Konsultan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Pemda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Ngawi,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Pemda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Magetan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d-ID" altLang="en-US" sz="1200" b="1" dirty="0">
                <a:cs typeface="Calibri" panose="020F0502020204030204" pitchFamily="34" charset="0"/>
              </a:rPr>
              <a:t>Jatim,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Pemkot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Gorontalo,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Saksi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Ahli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di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beberapa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Pengadilan,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dll.</a:t>
            </a:r>
          </a:p>
          <a:p>
            <a:pPr lvl="1" indent="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id-ID" altLang="en-US" sz="1200" b="1" dirty="0">
                <a:cs typeface="Calibri" panose="020F0502020204030204" pitchFamily="34" charset="0"/>
              </a:rPr>
              <a:t>guru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S2/S3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tidak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tetap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di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Univ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Diponegoro,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Univ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Trisakti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Jkt,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Univ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Taruma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Negara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Jkt,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Univ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d-ID" altLang="en-US" sz="1200" b="1" dirty="0">
                <a:cs typeface="Calibri" panose="020F0502020204030204" pitchFamily="34" charset="0"/>
              </a:rPr>
              <a:t>Djuanda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Bogor,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Univ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Swadaya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Gunung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Jati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Cirebon,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Univ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Slamet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Riyadi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dan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UNSA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altLang="en-US" sz="1200" b="1" dirty="0">
                <a:cs typeface="Calibri" panose="020F0502020204030204" pitchFamily="34" charset="0"/>
              </a:rPr>
              <a:t>Solo,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Univ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Brawijaya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Malang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(disertasi)</a:t>
            </a:r>
            <a:r>
              <a:rPr lang="id-ID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1200" b="1" dirty="0">
                <a:cs typeface="Calibri" panose="020F0502020204030204" pitchFamily="34" charset="0"/>
              </a:rPr>
              <a:t>dll.</a:t>
            </a:r>
            <a:endParaRPr lang="en-US" altLang="en-US" sz="1200" b="1" dirty="0">
              <a:cs typeface="Calibri" panose="020F0502020204030204" pitchFamily="34" charset="0"/>
            </a:endParaRPr>
          </a:p>
          <a:p>
            <a:pPr lvl="1" indent="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en-US" sz="1200" b="1" dirty="0" err="1"/>
              <a:t>Tahun</a:t>
            </a:r>
            <a:r>
              <a:rPr lang="en-US" altLang="en-US" sz="1200" b="1" dirty="0"/>
              <a:t> 2016. </a:t>
            </a:r>
            <a:r>
              <a:rPr lang="en-US" altLang="en-US" sz="1200" b="1" i="1" dirty="0"/>
              <a:t>Local Institutional Development and Cost of Financial Intermediation</a:t>
            </a:r>
            <a:r>
              <a:rPr lang="en-US" altLang="en-US" sz="1200" b="1" dirty="0"/>
              <a:t>.  International Journal of Business.</a:t>
            </a:r>
            <a:r>
              <a:rPr lang="en-US" altLang="en-US" sz="1200" b="1" dirty="0">
                <a:cs typeface="Calibri" panose="020F0502020204030204" pitchFamily="34" charset="0"/>
              </a:rPr>
              <a:t>”</a:t>
            </a:r>
          </a:p>
          <a:p>
            <a:pPr lvl="1" indent="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en-US" sz="1200" b="1" dirty="0" err="1"/>
              <a:t>Tahun</a:t>
            </a:r>
            <a:r>
              <a:rPr lang="en-US" altLang="en-US" sz="1200" b="1" dirty="0"/>
              <a:t> 2016. The Existence of Corporate Social Responsibility (CSR) for Improving of The Welfare of Society. Business, Economics, and Social Science &amp; Humanities.</a:t>
            </a:r>
          </a:p>
          <a:p>
            <a:pPr lvl="1" indent="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en-US" sz="1200" b="1" dirty="0" err="1"/>
              <a:t>Tahun</a:t>
            </a:r>
            <a:r>
              <a:rPr lang="en-US" altLang="en-US" sz="1200" b="1" dirty="0"/>
              <a:t> 2017. </a:t>
            </a:r>
            <a:r>
              <a:rPr lang="en-US" altLang="en-US" sz="1200" b="1" i="1" dirty="0"/>
              <a:t>Reinforcement of Cooperative Regulation in Dealing with Global Business Penetration</a:t>
            </a:r>
            <a:r>
              <a:rPr lang="en-US" altLang="en-US" sz="1200" b="1" dirty="0"/>
              <a:t>. International Journal of  Economic Research, Volume No. 14, Issue No. 5. </a:t>
            </a:r>
          </a:p>
          <a:p>
            <a:pPr lvl="1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200" b="1" dirty="0"/>
              <a:t>   Page 111-123.</a:t>
            </a:r>
          </a:p>
          <a:p>
            <a:pPr lvl="1" indent="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en-US" sz="1200" b="1" dirty="0" err="1"/>
              <a:t>Tahun</a:t>
            </a:r>
            <a:r>
              <a:rPr lang="en-US" altLang="en-US" sz="1200" b="1" dirty="0"/>
              <a:t> 2017. </a:t>
            </a:r>
            <a:r>
              <a:rPr lang="en-US" altLang="en-US" sz="1200" b="1" i="1" dirty="0"/>
              <a:t>The Effectiveness of Customer Complaint Resolution</a:t>
            </a:r>
            <a:r>
              <a:rPr lang="en-US" altLang="en-US" sz="1200" b="1" dirty="0"/>
              <a:t> </a:t>
            </a:r>
            <a:r>
              <a:rPr lang="en-US" altLang="en-US" sz="1200" b="1" i="1" dirty="0"/>
              <a:t>Facilitation Program by Financial Service Authority</a:t>
            </a:r>
            <a:r>
              <a:rPr lang="en-US" altLang="en-US" sz="1200" b="1" dirty="0"/>
              <a:t>. International Journal of  Economic Research, Volume No. 14, </a:t>
            </a:r>
          </a:p>
          <a:p>
            <a:pPr lvl="1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200" b="1" dirty="0"/>
              <a:t>   Issue No. 5. Page 71-86.</a:t>
            </a:r>
          </a:p>
          <a:p>
            <a:pPr lvl="1" indent="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en-US" altLang="en-US" sz="1200" b="1" dirty="0" err="1"/>
              <a:t>Tahun</a:t>
            </a:r>
            <a:r>
              <a:rPr lang="en-US" altLang="en-US" sz="1200" b="1" dirty="0"/>
              <a:t> 2018 (</a:t>
            </a:r>
            <a:r>
              <a:rPr lang="en-US" altLang="en-US" sz="1200" b="1" dirty="0" err="1"/>
              <a:t>dalam</a:t>
            </a:r>
            <a:r>
              <a:rPr lang="en-US" altLang="en-US" sz="1200" b="1" dirty="0"/>
              <a:t> proses). </a:t>
            </a:r>
            <a:r>
              <a:rPr lang="en-US" altLang="en-US" sz="1200" b="1" i="1" dirty="0"/>
              <a:t>Micro Stress Testing for Indonesian Banking</a:t>
            </a:r>
            <a:r>
              <a:rPr lang="en-US" altLang="en-US" sz="1200" b="1" dirty="0"/>
              <a:t>. International. Journal of Business and Society.</a:t>
            </a:r>
          </a:p>
          <a:p>
            <a:pPr lvl="1" indent="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endParaRPr lang="en-US" altLang="en-US" sz="1650" b="1" dirty="0">
              <a:solidFill>
                <a:schemeClr val="bg1">
                  <a:lumMod val="95000"/>
                </a:schemeClr>
              </a:solidFill>
            </a:endParaRPr>
          </a:p>
          <a:p>
            <a:pPr lvl="1" indent="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endParaRPr lang="id-ID" altLang="en-US" sz="1650" b="1" dirty="0">
              <a:solidFill>
                <a:schemeClr val="bg1">
                  <a:lumMod val="95000"/>
                </a:schemeClr>
              </a:solidFill>
              <a:cs typeface="Calibri" panose="020F0502020204030204" pitchFamily="34" charset="0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endParaRPr lang="pt-BR" altLang="en-US" sz="1650" b="1" dirty="0">
              <a:solidFill>
                <a:schemeClr val="bg1">
                  <a:lumMod val="95000"/>
                </a:schemeClr>
              </a:solidFill>
              <a:cs typeface="Calibri" panose="020F0502020204030204" pitchFamily="34" charset="0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endParaRPr lang="id-ID" altLang="en-US" sz="1650" b="1" dirty="0">
              <a:solidFill>
                <a:schemeClr val="bg1">
                  <a:lumMod val="95000"/>
                </a:schemeClr>
              </a:solidFill>
              <a:cs typeface="Calibri" panose="020F0502020204030204" pitchFamily="34" charset="0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endParaRPr lang="id-ID" altLang="en-US" sz="1650" b="1" dirty="0">
              <a:solidFill>
                <a:schemeClr val="bg1">
                  <a:lumMod val="95000"/>
                </a:schemeClr>
              </a:solidFill>
              <a:cs typeface="Calibri" panose="020F0502020204030204" pitchFamily="34" charset="0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endParaRPr lang="id-ID" altLang="en-US" sz="165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699" name="object 62"/>
          <p:cNvSpPr>
            <a:spLocks noChangeArrowheads="1"/>
          </p:cNvSpPr>
          <p:nvPr/>
        </p:nvSpPr>
        <p:spPr bwMode="auto">
          <a:xfrm>
            <a:off x="14741522" y="4432651"/>
            <a:ext cx="2740543" cy="16442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71525" fontAlgn="base">
              <a:spcBef>
                <a:spcPct val="0"/>
              </a:spcBef>
              <a:spcAft>
                <a:spcPct val="0"/>
              </a:spcAft>
              <a:defRPr/>
            </a:pPr>
            <a:endParaRPr lang="id-ID" altLang="en-US" sz="1139">
              <a:solidFill>
                <a:srgbClr val="FF0000"/>
              </a:solidFill>
              <a:latin typeface="Times New Roman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9156" name="Title 1"/>
          <p:cNvSpPr txBox="1">
            <a:spLocks noChangeArrowheads="1"/>
          </p:cNvSpPr>
          <p:nvPr/>
        </p:nvSpPr>
        <p:spPr bwMode="auto">
          <a:xfrm>
            <a:off x="7786375" y="-114300"/>
            <a:ext cx="4098623" cy="9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4" tIns="28934" rIns="57864" bIns="28934" anchor="ctr"/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715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alt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/>
                <a:sym typeface="Arial"/>
              </a:rPr>
              <a:t>CURICULUM VITAE</a:t>
            </a:r>
          </a:p>
        </p:txBody>
      </p:sp>
      <p:pic>
        <p:nvPicPr>
          <p:cNvPr id="4915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231" y="3412160"/>
            <a:ext cx="1010166" cy="101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111794" y="3804724"/>
            <a:ext cx="268784" cy="3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/>
          <a:srcRect l="49841" t="24930" r="32159" b="32223"/>
          <a:stretch/>
        </p:blipFill>
        <p:spPr bwMode="auto">
          <a:xfrm>
            <a:off x="14953206" y="740043"/>
            <a:ext cx="2317175" cy="273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 noChangeArrowheads="1"/>
          </p:cNvSpPr>
          <p:nvPr/>
        </p:nvSpPr>
        <p:spPr>
          <a:xfrm>
            <a:off x="14450171" y="3804724"/>
            <a:ext cx="3592031" cy="38422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 defTabSz="771525">
              <a:defRPr/>
            </a:pPr>
            <a:r>
              <a:rPr lang="en-US" altLang="en-US" sz="1400" kern="0" dirty="0">
                <a:solidFill>
                  <a:schemeClr val="tx1"/>
                </a:solidFill>
                <a:sym typeface="Arial"/>
              </a:rPr>
              <a:t>Jamal </a:t>
            </a:r>
            <a:r>
              <a:rPr lang="en-US" altLang="en-US" sz="1400" kern="0" dirty="0" err="1">
                <a:solidFill>
                  <a:schemeClr val="tx1"/>
                </a:solidFill>
                <a:sym typeface="Arial"/>
              </a:rPr>
              <a:t>wiwoho</a:t>
            </a:r>
            <a:r>
              <a:rPr lang="en-US" altLang="en-US" sz="1400" kern="0" dirty="0">
                <a:solidFill>
                  <a:schemeClr val="tx1"/>
                </a:solidFill>
                <a:sym typeface="Arial"/>
              </a:rPr>
              <a:t>            @jamalwiwoho1</a:t>
            </a:r>
            <a:endParaRPr lang="id-ID" altLang="en-US" sz="1400" kern="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45583-A417-3FAA-3379-87F428540069}"/>
              </a:ext>
            </a:extLst>
          </p:cNvPr>
          <p:cNvSpPr txBox="1"/>
          <p:nvPr/>
        </p:nvSpPr>
        <p:spPr>
          <a:xfrm>
            <a:off x="14173200" y="9825335"/>
            <a:ext cx="9156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140" dirty="0">
                <a:latin typeface="Poppins"/>
                <a:ea typeface="Poppins"/>
                <a:cs typeface="Poppins"/>
                <a:sym typeface="Poppins"/>
              </a:rPr>
              <a:t>www.jamalwiwoho.com</a:t>
            </a:r>
            <a:endParaRPr lang="en-US" sz="2400" dirty="0"/>
          </a:p>
        </p:txBody>
      </p:sp>
      <p:sp>
        <p:nvSpPr>
          <p:cNvPr id="20" name="Freeform 20"/>
          <p:cNvSpPr/>
          <p:nvPr/>
        </p:nvSpPr>
        <p:spPr>
          <a:xfrm>
            <a:off x="13122011" y="9386042"/>
            <a:ext cx="813091" cy="878585"/>
          </a:xfrm>
          <a:custGeom>
            <a:avLst/>
            <a:gdLst/>
            <a:ahLst/>
            <a:cxnLst/>
            <a:rect l="l" t="t" r="r" b="b"/>
            <a:pathLst>
              <a:path w="813091" h="878585">
                <a:moveTo>
                  <a:pt x="0" y="0"/>
                </a:moveTo>
                <a:lnTo>
                  <a:pt x="813090" y="0"/>
                </a:lnTo>
                <a:lnTo>
                  <a:pt x="813090" y="878585"/>
                </a:lnTo>
                <a:lnTo>
                  <a:pt x="0" y="878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93162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66238">
            <a:off x="-569896" y="7431947"/>
            <a:ext cx="11237209" cy="4921471"/>
          </a:xfrm>
          <a:custGeom>
            <a:avLst/>
            <a:gdLst/>
            <a:ahLst/>
            <a:cxnLst/>
            <a:rect l="l" t="t" r="r" b="b"/>
            <a:pathLst>
              <a:path w="11237209" h="4921471">
                <a:moveTo>
                  <a:pt x="0" y="0"/>
                </a:moveTo>
                <a:lnTo>
                  <a:pt x="11237209" y="0"/>
                </a:lnTo>
                <a:lnTo>
                  <a:pt x="11237209" y="4921471"/>
                </a:lnTo>
                <a:lnTo>
                  <a:pt x="0" y="4921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3" name="Freeform 3"/>
          <p:cNvSpPr/>
          <p:nvPr/>
        </p:nvSpPr>
        <p:spPr>
          <a:xfrm rot="1966238" flipV="1">
            <a:off x="11133236" y="844515"/>
            <a:ext cx="11237209" cy="4921471"/>
          </a:xfrm>
          <a:custGeom>
            <a:avLst/>
            <a:gdLst/>
            <a:ahLst/>
            <a:cxnLst/>
            <a:rect l="l" t="t" r="r" b="b"/>
            <a:pathLst>
              <a:path w="11237209" h="4921471">
                <a:moveTo>
                  <a:pt x="0" y="4921472"/>
                </a:moveTo>
                <a:lnTo>
                  <a:pt x="11237209" y="4921472"/>
                </a:lnTo>
                <a:lnTo>
                  <a:pt x="11237209" y="0"/>
                </a:lnTo>
                <a:lnTo>
                  <a:pt x="0" y="0"/>
                </a:lnTo>
                <a:lnTo>
                  <a:pt x="0" y="492147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47672" y="1937523"/>
            <a:ext cx="10394882" cy="1135242"/>
            <a:chOff x="0" y="0"/>
            <a:chExt cx="2154369" cy="2352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54369" cy="235282"/>
            </a:xfrm>
            <a:custGeom>
              <a:avLst/>
              <a:gdLst/>
              <a:ahLst/>
              <a:cxnLst/>
              <a:rect l="l" t="t" r="r" b="b"/>
              <a:pathLst>
                <a:path w="2154369" h="235282">
                  <a:moveTo>
                    <a:pt x="37984" y="0"/>
                  </a:moveTo>
                  <a:lnTo>
                    <a:pt x="2116385" y="0"/>
                  </a:lnTo>
                  <a:cubicBezTo>
                    <a:pt x="2137363" y="0"/>
                    <a:pt x="2154369" y="17006"/>
                    <a:pt x="2154369" y="37984"/>
                  </a:cubicBezTo>
                  <a:lnTo>
                    <a:pt x="2154369" y="197298"/>
                  </a:lnTo>
                  <a:cubicBezTo>
                    <a:pt x="2154369" y="218276"/>
                    <a:pt x="2137363" y="235282"/>
                    <a:pt x="2116385" y="235282"/>
                  </a:cubicBezTo>
                  <a:lnTo>
                    <a:pt x="37984" y="235282"/>
                  </a:lnTo>
                  <a:cubicBezTo>
                    <a:pt x="17006" y="235282"/>
                    <a:pt x="0" y="218276"/>
                    <a:pt x="0" y="197298"/>
                  </a:cubicBezTo>
                  <a:lnTo>
                    <a:pt x="0" y="37984"/>
                  </a:lnTo>
                  <a:cubicBezTo>
                    <a:pt x="0" y="17006"/>
                    <a:pt x="17006" y="0"/>
                    <a:pt x="3798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154369" cy="273382"/>
            </a:xfrm>
            <a:prstGeom prst="rect">
              <a:avLst/>
            </a:prstGeom>
          </p:spPr>
          <p:txBody>
            <a:bodyPr lIns="64556" tIns="64556" rIns="64556" bIns="64556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582576" y="8264212"/>
            <a:ext cx="5944909" cy="4956568"/>
          </a:xfrm>
          <a:custGeom>
            <a:avLst/>
            <a:gdLst/>
            <a:ahLst/>
            <a:cxnLst/>
            <a:rect l="l" t="t" r="r" b="b"/>
            <a:pathLst>
              <a:path w="5944909" h="4956568">
                <a:moveTo>
                  <a:pt x="0" y="0"/>
                </a:moveTo>
                <a:lnTo>
                  <a:pt x="5944908" y="0"/>
                </a:lnTo>
                <a:lnTo>
                  <a:pt x="5944908" y="4956568"/>
                </a:lnTo>
                <a:lnTo>
                  <a:pt x="0" y="4956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535484">
            <a:off x="13922513" y="-439956"/>
            <a:ext cx="6416842" cy="4114800"/>
          </a:xfrm>
          <a:custGeom>
            <a:avLst/>
            <a:gdLst/>
            <a:ahLst/>
            <a:cxnLst/>
            <a:rect l="l" t="t" r="r" b="b"/>
            <a:pathLst>
              <a:path w="6416842" h="4114800">
                <a:moveTo>
                  <a:pt x="0" y="0"/>
                </a:moveTo>
                <a:lnTo>
                  <a:pt x="6416843" y="0"/>
                </a:lnTo>
                <a:lnTo>
                  <a:pt x="64168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934250" flipH="1">
            <a:off x="7411920" y="32545"/>
            <a:ext cx="1690973" cy="1992310"/>
          </a:xfrm>
          <a:custGeom>
            <a:avLst/>
            <a:gdLst/>
            <a:ahLst/>
            <a:cxnLst/>
            <a:rect l="l" t="t" r="r" b="b"/>
            <a:pathLst>
              <a:path w="1690973" h="1992310">
                <a:moveTo>
                  <a:pt x="1690974" y="0"/>
                </a:moveTo>
                <a:lnTo>
                  <a:pt x="0" y="0"/>
                </a:lnTo>
                <a:lnTo>
                  <a:pt x="0" y="1992310"/>
                </a:lnTo>
                <a:lnTo>
                  <a:pt x="1690974" y="1992310"/>
                </a:lnTo>
                <a:lnTo>
                  <a:pt x="16909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822076" y="4358031"/>
            <a:ext cx="3213591" cy="321357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25046" r="-2504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16059509" y="8415570"/>
            <a:ext cx="3952316" cy="2326926"/>
          </a:xfrm>
          <a:custGeom>
            <a:avLst/>
            <a:gdLst/>
            <a:ahLst/>
            <a:cxnLst/>
            <a:rect l="l" t="t" r="r" b="b"/>
            <a:pathLst>
              <a:path w="3952316" h="2326926">
                <a:moveTo>
                  <a:pt x="0" y="0"/>
                </a:moveTo>
                <a:lnTo>
                  <a:pt x="3952316" y="0"/>
                </a:lnTo>
                <a:lnTo>
                  <a:pt x="3952316" y="2326926"/>
                </a:lnTo>
                <a:lnTo>
                  <a:pt x="0" y="2326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0663042">
            <a:off x="-1976158" y="-787266"/>
            <a:ext cx="3952316" cy="2326926"/>
          </a:xfrm>
          <a:custGeom>
            <a:avLst/>
            <a:gdLst/>
            <a:ahLst/>
            <a:cxnLst/>
            <a:rect l="l" t="t" r="r" b="b"/>
            <a:pathLst>
              <a:path w="3952316" h="2326926">
                <a:moveTo>
                  <a:pt x="0" y="0"/>
                </a:moveTo>
                <a:lnTo>
                  <a:pt x="3952316" y="0"/>
                </a:lnTo>
                <a:lnTo>
                  <a:pt x="3952316" y="2326926"/>
                </a:lnTo>
                <a:lnTo>
                  <a:pt x="0" y="2326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972795" flipH="1">
            <a:off x="14341661" y="8913631"/>
            <a:ext cx="2829038" cy="2746739"/>
          </a:xfrm>
          <a:custGeom>
            <a:avLst/>
            <a:gdLst/>
            <a:ahLst/>
            <a:cxnLst/>
            <a:rect l="l" t="t" r="r" b="b"/>
            <a:pathLst>
              <a:path w="2829038" h="2746739">
                <a:moveTo>
                  <a:pt x="2829037" y="0"/>
                </a:moveTo>
                <a:lnTo>
                  <a:pt x="0" y="0"/>
                </a:lnTo>
                <a:lnTo>
                  <a:pt x="0" y="2746738"/>
                </a:lnTo>
                <a:lnTo>
                  <a:pt x="2829037" y="2746738"/>
                </a:lnTo>
                <a:lnTo>
                  <a:pt x="282903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352285">
            <a:off x="14141629" y="187528"/>
            <a:ext cx="2720139" cy="2616279"/>
          </a:xfrm>
          <a:custGeom>
            <a:avLst/>
            <a:gdLst/>
            <a:ahLst/>
            <a:cxnLst/>
            <a:rect l="l" t="t" r="r" b="b"/>
            <a:pathLst>
              <a:path w="2720139" h="2616279">
                <a:moveTo>
                  <a:pt x="0" y="0"/>
                </a:moveTo>
                <a:lnTo>
                  <a:pt x="2720140" y="0"/>
                </a:lnTo>
                <a:lnTo>
                  <a:pt x="2720140" y="2616279"/>
                </a:lnTo>
                <a:lnTo>
                  <a:pt x="0" y="26162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79939" y="7657121"/>
            <a:ext cx="1965467" cy="2476178"/>
          </a:xfrm>
          <a:custGeom>
            <a:avLst/>
            <a:gdLst/>
            <a:ahLst/>
            <a:cxnLst/>
            <a:rect l="l" t="t" r="r" b="b"/>
            <a:pathLst>
              <a:path w="1965467" h="2476178">
                <a:moveTo>
                  <a:pt x="0" y="0"/>
                </a:moveTo>
                <a:lnTo>
                  <a:pt x="1965467" y="0"/>
                </a:lnTo>
                <a:lnTo>
                  <a:pt x="1965467" y="2476179"/>
                </a:lnTo>
                <a:lnTo>
                  <a:pt x="0" y="247617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981539" y="7594665"/>
            <a:ext cx="1427982" cy="2538635"/>
          </a:xfrm>
          <a:custGeom>
            <a:avLst/>
            <a:gdLst/>
            <a:ahLst/>
            <a:cxnLst/>
            <a:rect l="l" t="t" r="r" b="b"/>
            <a:pathLst>
              <a:path w="1427982" h="2538635">
                <a:moveTo>
                  <a:pt x="0" y="0"/>
                </a:moveTo>
                <a:lnTo>
                  <a:pt x="1427982" y="0"/>
                </a:lnTo>
                <a:lnTo>
                  <a:pt x="1427982" y="2538635"/>
                </a:lnTo>
                <a:lnTo>
                  <a:pt x="0" y="253863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37058" y="3491909"/>
            <a:ext cx="13685761" cy="432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3"/>
              </a:lnSpc>
            </a:pPr>
            <a:r>
              <a:rPr lang="en-US" sz="2709" b="1" spc="-4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Rahasia dagang adalah informasi bisnis yang dirahasiakan oleh suatu perusahaan atau individu karena memiliki nilai ekonomi dan memberikan keunggulan kompetitif.</a:t>
            </a:r>
          </a:p>
          <a:p>
            <a:pPr algn="just">
              <a:lnSpc>
                <a:spcPts val="3143"/>
              </a:lnSpc>
            </a:pPr>
            <a:r>
              <a:rPr lang="en-US" sz="2709" b="1" spc="-4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Menurut Pasal 1 Ayat (1) UU No. 30 Tahun 2000 tentang Rahasia Dagang, Rahasia Dagang adalah informasi yang tidak diketahui oleh umum di bidang teknologi dan/atau bisnis, yang mempunyai nilai ekonomi karena berguna dalam kegiatan usaha dan dijaga kerahasiaannya oleh pemilik Rahasia Dagang.</a:t>
            </a:r>
          </a:p>
          <a:p>
            <a:pPr algn="just">
              <a:lnSpc>
                <a:spcPts val="3143"/>
              </a:lnSpc>
            </a:pPr>
            <a:r>
              <a:rPr lang="en-US" sz="2709" b="1" spc="-4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Contohnya adalah resep Coca-Cola, formula parfum, algoritma Google, atau strategi bisnis perusahaan tertentu.</a:t>
            </a:r>
          </a:p>
          <a:p>
            <a:pPr algn="just">
              <a:lnSpc>
                <a:spcPts val="3143"/>
              </a:lnSpc>
              <a:spcBef>
                <a:spcPct val="0"/>
              </a:spcBef>
            </a:pPr>
            <a:endParaRPr lang="en-US" sz="2709" b="1" spc="-46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1957054" y="7857986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7458935" y="0"/>
            <a:ext cx="829065" cy="878585"/>
          </a:xfrm>
          <a:custGeom>
            <a:avLst/>
            <a:gdLst/>
            <a:ahLst/>
            <a:cxnLst/>
            <a:rect l="l" t="t" r="r" b="b"/>
            <a:pathLst>
              <a:path w="829065" h="878585">
                <a:moveTo>
                  <a:pt x="0" y="0"/>
                </a:moveTo>
                <a:lnTo>
                  <a:pt x="829065" y="0"/>
                </a:lnTo>
                <a:lnTo>
                  <a:pt x="829065" y="878585"/>
                </a:lnTo>
                <a:lnTo>
                  <a:pt x="0" y="87858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542496" y="2081982"/>
            <a:ext cx="8205235" cy="99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6"/>
              </a:lnSpc>
            </a:pPr>
            <a:r>
              <a:rPr lang="en-US" sz="6695" spc="314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DEFINISI RAHASIA DAGANG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4213" y="9565340"/>
            <a:ext cx="5897993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www.jamalwiwoho.com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25396" y="7916774"/>
            <a:ext cx="11237209" cy="4921471"/>
          </a:xfrm>
          <a:custGeom>
            <a:avLst/>
            <a:gdLst/>
            <a:ahLst/>
            <a:cxnLst/>
            <a:rect l="l" t="t" r="r" b="b"/>
            <a:pathLst>
              <a:path w="11237209" h="4921471">
                <a:moveTo>
                  <a:pt x="0" y="0"/>
                </a:moveTo>
                <a:lnTo>
                  <a:pt x="11237208" y="0"/>
                </a:lnTo>
                <a:lnTo>
                  <a:pt x="11237208" y="4921471"/>
                </a:lnTo>
                <a:lnTo>
                  <a:pt x="0" y="4921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5569040" y="2910571"/>
            <a:ext cx="11493008" cy="5033502"/>
          </a:xfrm>
          <a:custGeom>
            <a:avLst/>
            <a:gdLst/>
            <a:ahLst/>
            <a:cxnLst/>
            <a:rect l="l" t="t" r="r" b="b"/>
            <a:pathLst>
              <a:path w="11493008" h="5033502">
                <a:moveTo>
                  <a:pt x="0" y="0"/>
                </a:moveTo>
                <a:lnTo>
                  <a:pt x="11493008" y="0"/>
                </a:lnTo>
                <a:lnTo>
                  <a:pt x="11493008" y="5033502"/>
                </a:lnTo>
                <a:lnTo>
                  <a:pt x="0" y="503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1715676" y="2800679"/>
            <a:ext cx="11994842" cy="5253286"/>
          </a:xfrm>
          <a:custGeom>
            <a:avLst/>
            <a:gdLst/>
            <a:ahLst/>
            <a:cxnLst/>
            <a:rect l="l" t="t" r="r" b="b"/>
            <a:pathLst>
              <a:path w="11994842" h="5253286">
                <a:moveTo>
                  <a:pt x="0" y="0"/>
                </a:moveTo>
                <a:lnTo>
                  <a:pt x="11994842" y="0"/>
                </a:lnTo>
                <a:lnTo>
                  <a:pt x="11994842" y="5253286"/>
                </a:lnTo>
                <a:lnTo>
                  <a:pt x="0" y="5253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5" name="Freeform 5"/>
          <p:cNvSpPr/>
          <p:nvPr/>
        </p:nvSpPr>
        <p:spPr>
          <a:xfrm rot="-800258" flipH="1">
            <a:off x="12634710" y="6909077"/>
            <a:ext cx="7951408" cy="3647709"/>
          </a:xfrm>
          <a:custGeom>
            <a:avLst/>
            <a:gdLst/>
            <a:ahLst/>
            <a:cxnLst/>
            <a:rect l="l" t="t" r="r" b="b"/>
            <a:pathLst>
              <a:path w="7951408" h="3647709">
                <a:moveTo>
                  <a:pt x="7951409" y="0"/>
                </a:moveTo>
                <a:lnTo>
                  <a:pt x="0" y="0"/>
                </a:lnTo>
                <a:lnTo>
                  <a:pt x="0" y="3647708"/>
                </a:lnTo>
                <a:lnTo>
                  <a:pt x="7951409" y="3647708"/>
                </a:lnTo>
                <a:lnTo>
                  <a:pt x="79514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021846" y="7411212"/>
            <a:ext cx="7315200" cy="3694176"/>
          </a:xfrm>
          <a:custGeom>
            <a:avLst/>
            <a:gdLst/>
            <a:ahLst/>
            <a:cxnLst/>
            <a:rect l="l" t="t" r="r" b="b"/>
            <a:pathLst>
              <a:path w="7315200" h="3694176">
                <a:moveTo>
                  <a:pt x="0" y="0"/>
                </a:moveTo>
                <a:lnTo>
                  <a:pt x="7315200" y="0"/>
                </a:lnTo>
                <a:lnTo>
                  <a:pt x="7315200" y="3694176"/>
                </a:lnTo>
                <a:lnTo>
                  <a:pt x="0" y="3694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1197" y="256852"/>
            <a:ext cx="2689114" cy="2687653"/>
          </a:xfrm>
          <a:custGeom>
            <a:avLst/>
            <a:gdLst/>
            <a:ahLst/>
            <a:cxnLst/>
            <a:rect l="l" t="t" r="r" b="b"/>
            <a:pathLst>
              <a:path w="2689114" h="2687653">
                <a:moveTo>
                  <a:pt x="0" y="0"/>
                </a:moveTo>
                <a:lnTo>
                  <a:pt x="2689114" y="0"/>
                </a:lnTo>
                <a:lnTo>
                  <a:pt x="2689114" y="2687653"/>
                </a:lnTo>
                <a:lnTo>
                  <a:pt x="0" y="2687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932126" y="456722"/>
            <a:ext cx="10423747" cy="1143957"/>
            <a:chOff x="0" y="0"/>
            <a:chExt cx="2745349" cy="3012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45349" cy="301289"/>
            </a:xfrm>
            <a:custGeom>
              <a:avLst/>
              <a:gdLst/>
              <a:ahLst/>
              <a:cxnLst/>
              <a:rect l="l" t="t" r="r" b="b"/>
              <a:pathLst>
                <a:path w="2745349" h="301289">
                  <a:moveTo>
                    <a:pt x="37879" y="0"/>
                  </a:moveTo>
                  <a:lnTo>
                    <a:pt x="2707470" y="0"/>
                  </a:lnTo>
                  <a:cubicBezTo>
                    <a:pt x="2717516" y="0"/>
                    <a:pt x="2727151" y="3991"/>
                    <a:pt x="2734255" y="11094"/>
                  </a:cubicBezTo>
                  <a:cubicBezTo>
                    <a:pt x="2741358" y="18198"/>
                    <a:pt x="2745349" y="27833"/>
                    <a:pt x="2745349" y="37879"/>
                  </a:cubicBezTo>
                  <a:lnTo>
                    <a:pt x="2745349" y="263410"/>
                  </a:lnTo>
                  <a:cubicBezTo>
                    <a:pt x="2745349" y="273456"/>
                    <a:pt x="2741358" y="283091"/>
                    <a:pt x="2734255" y="290195"/>
                  </a:cubicBezTo>
                  <a:cubicBezTo>
                    <a:pt x="2727151" y="297298"/>
                    <a:pt x="2717516" y="301289"/>
                    <a:pt x="2707470" y="301289"/>
                  </a:cubicBezTo>
                  <a:lnTo>
                    <a:pt x="37879" y="301289"/>
                  </a:lnTo>
                  <a:cubicBezTo>
                    <a:pt x="27833" y="301289"/>
                    <a:pt x="18198" y="297298"/>
                    <a:pt x="11094" y="290195"/>
                  </a:cubicBezTo>
                  <a:cubicBezTo>
                    <a:pt x="3991" y="283091"/>
                    <a:pt x="0" y="273456"/>
                    <a:pt x="0" y="263410"/>
                  </a:cubicBezTo>
                  <a:lnTo>
                    <a:pt x="0" y="37879"/>
                  </a:lnTo>
                  <a:cubicBezTo>
                    <a:pt x="0" y="27833"/>
                    <a:pt x="3991" y="18198"/>
                    <a:pt x="11094" y="11094"/>
                  </a:cubicBezTo>
                  <a:cubicBezTo>
                    <a:pt x="18198" y="3991"/>
                    <a:pt x="27833" y="0"/>
                    <a:pt x="3787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45349" cy="339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634370">
            <a:off x="15444339" y="383348"/>
            <a:ext cx="1932456" cy="1062326"/>
          </a:xfrm>
          <a:custGeom>
            <a:avLst/>
            <a:gdLst/>
            <a:ahLst/>
            <a:cxnLst/>
            <a:rect l="l" t="t" r="r" b="b"/>
            <a:pathLst>
              <a:path w="1932456" h="1062326">
                <a:moveTo>
                  <a:pt x="0" y="0"/>
                </a:moveTo>
                <a:lnTo>
                  <a:pt x="1932456" y="0"/>
                </a:lnTo>
                <a:lnTo>
                  <a:pt x="1932456" y="1062326"/>
                </a:lnTo>
                <a:lnTo>
                  <a:pt x="0" y="10623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980311" y="2780672"/>
            <a:ext cx="12325092" cy="527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56"/>
              </a:lnSpc>
            </a:pPr>
            <a:r>
              <a:rPr lang="en-US" sz="3238" spc="-13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 </a:t>
            </a:r>
            <a:r>
              <a:rPr lang="en-US" sz="3238" b="1" spc="-13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Undang-Undang Nomor 30 Tahun 2000 tentang Rahasia Dagang </a:t>
            </a:r>
            <a:r>
              <a:rPr lang="en-US" sz="3238" spc="-13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→ Mengatur perlindungan hukum terhadap rahasia dagang dan sanksi atas pelanggaran.</a:t>
            </a:r>
          </a:p>
          <a:p>
            <a:pPr algn="just">
              <a:lnSpc>
                <a:spcPts val="3756"/>
              </a:lnSpc>
            </a:pPr>
            <a:endParaRPr lang="en-US" sz="3238" spc="-13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3756"/>
              </a:lnSpc>
            </a:pPr>
            <a:r>
              <a:rPr lang="en-US" sz="3238" spc="-13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2. </a:t>
            </a:r>
            <a:r>
              <a:rPr lang="en-US" sz="3238" b="1" spc="-13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Perjanjian TRIPS </a:t>
            </a:r>
            <a:r>
              <a:rPr lang="en-US" sz="3238" b="1" i="1" spc="-139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(Trade-Related Aspects of Intellectual Property Rights)</a:t>
            </a:r>
            <a:r>
              <a:rPr lang="en-US" sz="3238" spc="-13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→ Standar internasional perlindungan rahasia dagang.</a:t>
            </a:r>
          </a:p>
          <a:p>
            <a:pPr algn="just">
              <a:lnSpc>
                <a:spcPts val="3756"/>
              </a:lnSpc>
            </a:pPr>
            <a:endParaRPr lang="en-US" sz="3238" spc="-13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3756"/>
              </a:lnSpc>
            </a:pPr>
            <a:r>
              <a:rPr lang="en-US" sz="3238" spc="-13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3. </a:t>
            </a:r>
            <a:r>
              <a:rPr lang="en-US" sz="3238" b="1" i="1" spc="-139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Non-Disclosure Agreement </a:t>
            </a:r>
            <a:r>
              <a:rPr lang="en-US" sz="3238" b="1" spc="-13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(NDA) atau Perjanjian Kerahasiaan</a:t>
            </a:r>
            <a:r>
              <a:rPr lang="en-US" sz="3238" spc="-13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→ Perjanjian hukum yang sering digunakan dalam dunia bisnis untuk menjaga kerahasiaan informasi.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308374" y="7546003"/>
            <a:ext cx="2720753" cy="2373857"/>
          </a:xfrm>
          <a:custGeom>
            <a:avLst/>
            <a:gdLst/>
            <a:ahLst/>
            <a:cxnLst/>
            <a:rect l="l" t="t" r="r" b="b"/>
            <a:pathLst>
              <a:path w="2720753" h="2373857">
                <a:moveTo>
                  <a:pt x="0" y="0"/>
                </a:moveTo>
                <a:lnTo>
                  <a:pt x="2720752" y="0"/>
                </a:lnTo>
                <a:lnTo>
                  <a:pt x="2720752" y="2373856"/>
                </a:lnTo>
                <a:lnTo>
                  <a:pt x="0" y="23738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8700" y="7901665"/>
            <a:ext cx="1807100" cy="1662532"/>
          </a:xfrm>
          <a:custGeom>
            <a:avLst/>
            <a:gdLst/>
            <a:ahLst/>
            <a:cxnLst/>
            <a:rect l="l" t="t" r="r" b="b"/>
            <a:pathLst>
              <a:path w="1807100" h="1662532">
                <a:moveTo>
                  <a:pt x="0" y="0"/>
                </a:moveTo>
                <a:lnTo>
                  <a:pt x="1807100" y="0"/>
                </a:lnTo>
                <a:lnTo>
                  <a:pt x="1807100" y="1662532"/>
                </a:lnTo>
                <a:lnTo>
                  <a:pt x="0" y="16625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717140" y="9314856"/>
            <a:ext cx="853719" cy="972144"/>
          </a:xfrm>
          <a:custGeom>
            <a:avLst/>
            <a:gdLst/>
            <a:ahLst/>
            <a:cxnLst/>
            <a:rect l="l" t="t" r="r" b="b"/>
            <a:pathLst>
              <a:path w="853719" h="972144">
                <a:moveTo>
                  <a:pt x="0" y="0"/>
                </a:moveTo>
                <a:lnTo>
                  <a:pt x="853720" y="0"/>
                </a:lnTo>
                <a:lnTo>
                  <a:pt x="853720" y="972144"/>
                </a:lnTo>
                <a:lnTo>
                  <a:pt x="0" y="9721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07285" y="614071"/>
            <a:ext cx="9671145" cy="98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8"/>
              </a:lnSpc>
            </a:pPr>
            <a:r>
              <a:rPr lang="en-US" sz="6714" spc="14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Dasar Hukum Rahasia Dagang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80311" y="1977600"/>
            <a:ext cx="12325092" cy="57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0"/>
              </a:lnSpc>
            </a:pPr>
            <a:r>
              <a:rPr lang="en-US" sz="3638" spc="-15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 Indonesia, perlindungan rahasia dagang diatur dalam: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213" y="9565340"/>
            <a:ext cx="5897993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www.jamalwiwoho.com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4907968" y="2910571"/>
            <a:ext cx="11493008" cy="5033502"/>
          </a:xfrm>
          <a:custGeom>
            <a:avLst/>
            <a:gdLst/>
            <a:ahLst/>
            <a:cxnLst/>
            <a:rect l="l" t="t" r="r" b="b"/>
            <a:pathLst>
              <a:path w="11493008" h="5033502">
                <a:moveTo>
                  <a:pt x="0" y="0"/>
                </a:moveTo>
                <a:lnTo>
                  <a:pt x="11493008" y="0"/>
                </a:lnTo>
                <a:lnTo>
                  <a:pt x="11493008" y="5033502"/>
                </a:lnTo>
                <a:lnTo>
                  <a:pt x="0" y="503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1391826" y="2800679"/>
            <a:ext cx="11994842" cy="5253286"/>
          </a:xfrm>
          <a:custGeom>
            <a:avLst/>
            <a:gdLst/>
            <a:ahLst/>
            <a:cxnLst/>
            <a:rect l="l" t="t" r="r" b="b"/>
            <a:pathLst>
              <a:path w="11994842" h="5253286">
                <a:moveTo>
                  <a:pt x="0" y="0"/>
                </a:moveTo>
                <a:lnTo>
                  <a:pt x="11994842" y="0"/>
                </a:lnTo>
                <a:lnTo>
                  <a:pt x="11994842" y="5253286"/>
                </a:lnTo>
                <a:lnTo>
                  <a:pt x="0" y="5253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4" name="Freeform 4"/>
          <p:cNvSpPr/>
          <p:nvPr/>
        </p:nvSpPr>
        <p:spPr>
          <a:xfrm rot="-800258" flipH="1">
            <a:off x="12803796" y="7614526"/>
            <a:ext cx="7951408" cy="3647709"/>
          </a:xfrm>
          <a:custGeom>
            <a:avLst/>
            <a:gdLst/>
            <a:ahLst/>
            <a:cxnLst/>
            <a:rect l="l" t="t" r="r" b="b"/>
            <a:pathLst>
              <a:path w="7951408" h="3647709">
                <a:moveTo>
                  <a:pt x="7951408" y="0"/>
                </a:moveTo>
                <a:lnTo>
                  <a:pt x="0" y="0"/>
                </a:lnTo>
                <a:lnTo>
                  <a:pt x="0" y="3647709"/>
                </a:lnTo>
                <a:lnTo>
                  <a:pt x="7951408" y="3647709"/>
                </a:lnTo>
                <a:lnTo>
                  <a:pt x="795140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48857" y="8045595"/>
            <a:ext cx="7315200" cy="3694176"/>
          </a:xfrm>
          <a:custGeom>
            <a:avLst/>
            <a:gdLst/>
            <a:ahLst/>
            <a:cxnLst/>
            <a:rect l="l" t="t" r="r" b="b"/>
            <a:pathLst>
              <a:path w="7315200" h="3694176">
                <a:moveTo>
                  <a:pt x="0" y="0"/>
                </a:moveTo>
                <a:lnTo>
                  <a:pt x="7315200" y="0"/>
                </a:lnTo>
                <a:lnTo>
                  <a:pt x="7315200" y="3694176"/>
                </a:lnTo>
                <a:lnTo>
                  <a:pt x="0" y="3694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193831" y="546762"/>
            <a:ext cx="11900339" cy="963876"/>
            <a:chOff x="0" y="0"/>
            <a:chExt cx="3134246" cy="2538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4246" cy="253860"/>
            </a:xfrm>
            <a:custGeom>
              <a:avLst/>
              <a:gdLst/>
              <a:ahLst/>
              <a:cxnLst/>
              <a:rect l="l" t="t" r="r" b="b"/>
              <a:pathLst>
                <a:path w="3134246" h="253860">
                  <a:moveTo>
                    <a:pt x="33179" y="0"/>
                  </a:moveTo>
                  <a:lnTo>
                    <a:pt x="3101067" y="0"/>
                  </a:lnTo>
                  <a:cubicBezTo>
                    <a:pt x="3109866" y="0"/>
                    <a:pt x="3118305" y="3496"/>
                    <a:pt x="3124528" y="9718"/>
                  </a:cubicBezTo>
                  <a:cubicBezTo>
                    <a:pt x="3130750" y="15940"/>
                    <a:pt x="3134246" y="24379"/>
                    <a:pt x="3134246" y="33179"/>
                  </a:cubicBezTo>
                  <a:lnTo>
                    <a:pt x="3134246" y="220682"/>
                  </a:lnTo>
                  <a:cubicBezTo>
                    <a:pt x="3134246" y="229481"/>
                    <a:pt x="3130750" y="237920"/>
                    <a:pt x="3124528" y="244143"/>
                  </a:cubicBezTo>
                  <a:cubicBezTo>
                    <a:pt x="3118305" y="250365"/>
                    <a:pt x="3109866" y="253860"/>
                    <a:pt x="3101067" y="253860"/>
                  </a:cubicBezTo>
                  <a:lnTo>
                    <a:pt x="33179" y="253860"/>
                  </a:lnTo>
                  <a:cubicBezTo>
                    <a:pt x="24379" y="253860"/>
                    <a:pt x="15940" y="250365"/>
                    <a:pt x="9718" y="244143"/>
                  </a:cubicBezTo>
                  <a:cubicBezTo>
                    <a:pt x="3496" y="237920"/>
                    <a:pt x="0" y="229481"/>
                    <a:pt x="0" y="220682"/>
                  </a:cubicBezTo>
                  <a:lnTo>
                    <a:pt x="0" y="33179"/>
                  </a:lnTo>
                  <a:cubicBezTo>
                    <a:pt x="0" y="24379"/>
                    <a:pt x="3496" y="15940"/>
                    <a:pt x="9718" y="9718"/>
                  </a:cubicBezTo>
                  <a:cubicBezTo>
                    <a:pt x="15940" y="3496"/>
                    <a:pt x="24379" y="0"/>
                    <a:pt x="3317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34246" cy="291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-2872804" y="-872569"/>
            <a:ext cx="4538539" cy="2672065"/>
          </a:xfrm>
          <a:custGeom>
            <a:avLst/>
            <a:gdLst/>
            <a:ahLst/>
            <a:cxnLst/>
            <a:rect l="l" t="t" r="r" b="b"/>
            <a:pathLst>
              <a:path w="4538539" h="2672065">
                <a:moveTo>
                  <a:pt x="0" y="0"/>
                </a:moveTo>
                <a:lnTo>
                  <a:pt x="4538539" y="0"/>
                </a:lnTo>
                <a:lnTo>
                  <a:pt x="4538539" y="2672065"/>
                </a:lnTo>
                <a:lnTo>
                  <a:pt x="0" y="2672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033237">
            <a:off x="13723631" y="-2651653"/>
            <a:ext cx="6826223" cy="3558169"/>
          </a:xfrm>
          <a:custGeom>
            <a:avLst/>
            <a:gdLst/>
            <a:ahLst/>
            <a:cxnLst/>
            <a:rect l="l" t="t" r="r" b="b"/>
            <a:pathLst>
              <a:path w="6826223" h="3558169">
                <a:moveTo>
                  <a:pt x="0" y="0"/>
                </a:moveTo>
                <a:lnTo>
                  <a:pt x="6826222" y="0"/>
                </a:lnTo>
                <a:lnTo>
                  <a:pt x="6826222" y="3558168"/>
                </a:lnTo>
                <a:lnTo>
                  <a:pt x="0" y="35581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670248" y="4250555"/>
            <a:ext cx="1534525" cy="1545767"/>
          </a:xfrm>
          <a:custGeom>
            <a:avLst/>
            <a:gdLst/>
            <a:ahLst/>
            <a:cxnLst/>
            <a:rect l="l" t="t" r="r" b="b"/>
            <a:pathLst>
              <a:path w="1534525" h="1545767">
                <a:moveTo>
                  <a:pt x="0" y="0"/>
                </a:moveTo>
                <a:lnTo>
                  <a:pt x="1534525" y="0"/>
                </a:lnTo>
                <a:lnTo>
                  <a:pt x="1534525" y="1545766"/>
                </a:lnTo>
                <a:lnTo>
                  <a:pt x="0" y="1545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92782" y="4080905"/>
            <a:ext cx="1715416" cy="1715416"/>
          </a:xfrm>
          <a:custGeom>
            <a:avLst/>
            <a:gdLst/>
            <a:ahLst/>
            <a:cxnLst/>
            <a:rect l="l" t="t" r="r" b="b"/>
            <a:pathLst>
              <a:path w="1715416" h="1715416">
                <a:moveTo>
                  <a:pt x="0" y="0"/>
                </a:moveTo>
                <a:lnTo>
                  <a:pt x="1715416" y="0"/>
                </a:lnTo>
                <a:lnTo>
                  <a:pt x="1715416" y="1715416"/>
                </a:lnTo>
                <a:lnTo>
                  <a:pt x="0" y="17154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859354" y="8373809"/>
            <a:ext cx="1840293" cy="1768982"/>
          </a:xfrm>
          <a:custGeom>
            <a:avLst/>
            <a:gdLst/>
            <a:ahLst/>
            <a:cxnLst/>
            <a:rect l="l" t="t" r="r" b="b"/>
            <a:pathLst>
              <a:path w="1840293" h="1768982">
                <a:moveTo>
                  <a:pt x="0" y="0"/>
                </a:moveTo>
                <a:lnTo>
                  <a:pt x="1840293" y="0"/>
                </a:lnTo>
                <a:lnTo>
                  <a:pt x="1840293" y="1768982"/>
                </a:lnTo>
                <a:lnTo>
                  <a:pt x="0" y="17689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932494" y="250897"/>
            <a:ext cx="1327643" cy="1311048"/>
          </a:xfrm>
          <a:custGeom>
            <a:avLst/>
            <a:gdLst/>
            <a:ahLst/>
            <a:cxnLst/>
            <a:rect l="l" t="t" r="r" b="b"/>
            <a:pathLst>
              <a:path w="1327643" h="1311048">
                <a:moveTo>
                  <a:pt x="0" y="0"/>
                </a:moveTo>
                <a:lnTo>
                  <a:pt x="1327643" y="0"/>
                </a:lnTo>
                <a:lnTo>
                  <a:pt x="1327643" y="1311047"/>
                </a:lnTo>
                <a:lnTo>
                  <a:pt x="0" y="13110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649808" y="9377806"/>
            <a:ext cx="818275" cy="909194"/>
          </a:xfrm>
          <a:custGeom>
            <a:avLst/>
            <a:gdLst/>
            <a:ahLst/>
            <a:cxnLst/>
            <a:rect l="l" t="t" r="r" b="b"/>
            <a:pathLst>
              <a:path w="818275" h="909194">
                <a:moveTo>
                  <a:pt x="0" y="0"/>
                </a:moveTo>
                <a:lnTo>
                  <a:pt x="818275" y="0"/>
                </a:lnTo>
                <a:lnTo>
                  <a:pt x="818275" y="909194"/>
                </a:lnTo>
                <a:lnTo>
                  <a:pt x="0" y="90919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746621" y="2904530"/>
            <a:ext cx="13695160" cy="182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420" lvl="1" indent="-333210" algn="just">
              <a:lnSpc>
                <a:spcPts val="3580"/>
              </a:lnSpc>
              <a:buAutoNum type="arabicPeriod"/>
            </a:pPr>
            <a:r>
              <a:rPr lang="en-US" sz="308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Informasi Teknologi → Formula produk, algoritma, metode produksi, desain teknik.</a:t>
            </a:r>
          </a:p>
          <a:p>
            <a:pPr marL="666420" lvl="1" indent="-333210" algn="just">
              <a:lnSpc>
                <a:spcPts val="3580"/>
              </a:lnSpc>
              <a:spcBef>
                <a:spcPct val="0"/>
              </a:spcBef>
              <a:buAutoNum type="arabicPeriod"/>
            </a:pPr>
            <a:r>
              <a:rPr lang="en-US" sz="308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Informasi Bisnis → Strategi pemasaran, daftar pelanggan, data keuangan, rencana bisnis.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06977" y="575337"/>
            <a:ext cx="11103938" cy="98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8"/>
              </a:lnSpc>
            </a:pPr>
            <a:r>
              <a:rPr lang="en-US" sz="6714" spc="389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Ruang Lingkup Rahasia Dagang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213" y="9565340"/>
            <a:ext cx="5897993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www.jamalwiwoho.com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08743" y="1778016"/>
            <a:ext cx="13270514" cy="1104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0"/>
              </a:lnSpc>
            </a:pPr>
            <a:r>
              <a:rPr lang="en-US" sz="3638" spc="-15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Berdasarkan Pasal 2 UU No. 30 Tahun 2000, rahasia dagang meliputi: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08743" y="4856389"/>
            <a:ext cx="13270514" cy="57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0"/>
              </a:lnSpc>
            </a:pPr>
            <a:r>
              <a:rPr lang="en-US" sz="3638" spc="-15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Ciri-Ciri Rahasia Dagang 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46621" y="5551147"/>
            <a:ext cx="13695160" cy="272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0"/>
              </a:lnSpc>
            </a:pPr>
            <a:r>
              <a:rPr lang="en-US" sz="308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Agar suatu informasi dapat dikategorikan sebagai rahasia dagang, harus memenuhi kriteria:</a:t>
            </a:r>
          </a:p>
          <a:p>
            <a:pPr marL="666420" lvl="1" indent="-333210" algn="just">
              <a:lnSpc>
                <a:spcPts val="3580"/>
              </a:lnSpc>
              <a:buFont typeface="Arial"/>
              <a:buChar char="•"/>
            </a:pPr>
            <a:r>
              <a:rPr lang="en-US" sz="308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Bersifat rahasia → Tidak diketahui oleh publik.</a:t>
            </a:r>
          </a:p>
          <a:p>
            <a:pPr marL="666420" lvl="1" indent="-333210" algn="just">
              <a:lnSpc>
                <a:spcPts val="3580"/>
              </a:lnSpc>
              <a:buFont typeface="Arial"/>
              <a:buChar char="•"/>
            </a:pPr>
            <a:r>
              <a:rPr lang="en-US" sz="308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Memiliki nilai ekonomi → Memberikan keuntungan kompetitif.</a:t>
            </a:r>
          </a:p>
          <a:p>
            <a:pPr marL="666420" lvl="1" indent="-333210" algn="just">
              <a:lnSpc>
                <a:spcPts val="3580"/>
              </a:lnSpc>
              <a:spcBef>
                <a:spcPct val="0"/>
              </a:spcBef>
              <a:buFont typeface="Arial"/>
              <a:buChar char="•"/>
            </a:pPr>
            <a:r>
              <a:rPr lang="en-US" sz="308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Dijaga kerahasiaannya → Pemilik melakukan langkah-langkah untuk menjaga informasi tersebut.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66238">
            <a:off x="-2380206" y="7105217"/>
            <a:ext cx="8045143" cy="3523468"/>
          </a:xfrm>
          <a:custGeom>
            <a:avLst/>
            <a:gdLst/>
            <a:ahLst/>
            <a:cxnLst/>
            <a:rect l="l" t="t" r="r" b="b"/>
            <a:pathLst>
              <a:path w="8045143" h="3523468">
                <a:moveTo>
                  <a:pt x="0" y="0"/>
                </a:moveTo>
                <a:lnTo>
                  <a:pt x="8045143" y="0"/>
                </a:lnTo>
                <a:lnTo>
                  <a:pt x="8045143" y="3523468"/>
                </a:lnTo>
                <a:lnTo>
                  <a:pt x="0" y="3523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3" name="Freeform 3"/>
          <p:cNvSpPr/>
          <p:nvPr/>
        </p:nvSpPr>
        <p:spPr>
          <a:xfrm rot="1966238" flipV="1">
            <a:off x="12929763" y="189885"/>
            <a:ext cx="9136284" cy="4001346"/>
          </a:xfrm>
          <a:custGeom>
            <a:avLst/>
            <a:gdLst/>
            <a:ahLst/>
            <a:cxnLst/>
            <a:rect l="l" t="t" r="r" b="b"/>
            <a:pathLst>
              <a:path w="9136284" h="4001346">
                <a:moveTo>
                  <a:pt x="0" y="4001346"/>
                </a:moveTo>
                <a:lnTo>
                  <a:pt x="9136284" y="4001346"/>
                </a:lnTo>
                <a:lnTo>
                  <a:pt x="9136284" y="0"/>
                </a:lnTo>
                <a:lnTo>
                  <a:pt x="0" y="0"/>
                </a:lnTo>
                <a:lnTo>
                  <a:pt x="0" y="400134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4" name="Freeform 4"/>
          <p:cNvSpPr/>
          <p:nvPr/>
        </p:nvSpPr>
        <p:spPr>
          <a:xfrm rot="-193286">
            <a:off x="-610220" y="8307705"/>
            <a:ext cx="5944909" cy="4956568"/>
          </a:xfrm>
          <a:custGeom>
            <a:avLst/>
            <a:gdLst/>
            <a:ahLst/>
            <a:cxnLst/>
            <a:rect l="l" t="t" r="r" b="b"/>
            <a:pathLst>
              <a:path w="5944909" h="4956568">
                <a:moveTo>
                  <a:pt x="0" y="0"/>
                </a:moveTo>
                <a:lnTo>
                  <a:pt x="5944909" y="0"/>
                </a:lnTo>
                <a:lnTo>
                  <a:pt x="5944909" y="4956568"/>
                </a:lnTo>
                <a:lnTo>
                  <a:pt x="0" y="4956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535484">
            <a:off x="15427097" y="-854440"/>
            <a:ext cx="5217140" cy="3345491"/>
          </a:xfrm>
          <a:custGeom>
            <a:avLst/>
            <a:gdLst/>
            <a:ahLst/>
            <a:cxnLst/>
            <a:rect l="l" t="t" r="r" b="b"/>
            <a:pathLst>
              <a:path w="5217140" h="3345491">
                <a:moveTo>
                  <a:pt x="0" y="0"/>
                </a:moveTo>
                <a:lnTo>
                  <a:pt x="5217140" y="0"/>
                </a:lnTo>
                <a:lnTo>
                  <a:pt x="5217140" y="3345491"/>
                </a:lnTo>
                <a:lnTo>
                  <a:pt x="0" y="33454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48975" y="8094837"/>
            <a:ext cx="3952316" cy="2326926"/>
          </a:xfrm>
          <a:custGeom>
            <a:avLst/>
            <a:gdLst/>
            <a:ahLst/>
            <a:cxnLst/>
            <a:rect l="l" t="t" r="r" b="b"/>
            <a:pathLst>
              <a:path w="3952316" h="2326926">
                <a:moveTo>
                  <a:pt x="0" y="0"/>
                </a:moveTo>
                <a:lnTo>
                  <a:pt x="3952316" y="0"/>
                </a:lnTo>
                <a:lnTo>
                  <a:pt x="3952316" y="2326926"/>
                </a:lnTo>
                <a:lnTo>
                  <a:pt x="0" y="2326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663042">
            <a:off x="-1976158" y="-787266"/>
            <a:ext cx="3952316" cy="2326926"/>
          </a:xfrm>
          <a:custGeom>
            <a:avLst/>
            <a:gdLst/>
            <a:ahLst/>
            <a:cxnLst/>
            <a:rect l="l" t="t" r="r" b="b"/>
            <a:pathLst>
              <a:path w="3952316" h="2326926">
                <a:moveTo>
                  <a:pt x="0" y="0"/>
                </a:moveTo>
                <a:lnTo>
                  <a:pt x="3952316" y="0"/>
                </a:lnTo>
                <a:lnTo>
                  <a:pt x="3952316" y="2326926"/>
                </a:lnTo>
                <a:lnTo>
                  <a:pt x="0" y="2326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192473" y="818306"/>
            <a:ext cx="11903055" cy="1067711"/>
            <a:chOff x="0" y="0"/>
            <a:chExt cx="2466942" cy="2212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66942" cy="221286"/>
            </a:xfrm>
            <a:custGeom>
              <a:avLst/>
              <a:gdLst/>
              <a:ahLst/>
              <a:cxnLst/>
              <a:rect l="l" t="t" r="r" b="b"/>
              <a:pathLst>
                <a:path w="2466942" h="221286">
                  <a:moveTo>
                    <a:pt x="33171" y="0"/>
                  </a:moveTo>
                  <a:lnTo>
                    <a:pt x="2433771" y="0"/>
                  </a:lnTo>
                  <a:cubicBezTo>
                    <a:pt x="2452091" y="0"/>
                    <a:pt x="2466942" y="14851"/>
                    <a:pt x="2466942" y="33171"/>
                  </a:cubicBezTo>
                  <a:lnTo>
                    <a:pt x="2466942" y="188115"/>
                  </a:lnTo>
                  <a:cubicBezTo>
                    <a:pt x="2466942" y="196913"/>
                    <a:pt x="2463448" y="205350"/>
                    <a:pt x="2457227" y="211571"/>
                  </a:cubicBezTo>
                  <a:cubicBezTo>
                    <a:pt x="2451006" y="217791"/>
                    <a:pt x="2442569" y="221286"/>
                    <a:pt x="2433771" y="221286"/>
                  </a:cubicBezTo>
                  <a:lnTo>
                    <a:pt x="33171" y="221286"/>
                  </a:lnTo>
                  <a:cubicBezTo>
                    <a:pt x="24374" y="221286"/>
                    <a:pt x="15936" y="217791"/>
                    <a:pt x="9716" y="211571"/>
                  </a:cubicBezTo>
                  <a:cubicBezTo>
                    <a:pt x="3495" y="205350"/>
                    <a:pt x="0" y="196913"/>
                    <a:pt x="0" y="188115"/>
                  </a:cubicBezTo>
                  <a:lnTo>
                    <a:pt x="0" y="33171"/>
                  </a:lnTo>
                  <a:cubicBezTo>
                    <a:pt x="0" y="24374"/>
                    <a:pt x="3495" y="15936"/>
                    <a:pt x="9716" y="9716"/>
                  </a:cubicBezTo>
                  <a:cubicBezTo>
                    <a:pt x="15936" y="3495"/>
                    <a:pt x="24374" y="0"/>
                    <a:pt x="331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466942" cy="259386"/>
            </a:xfrm>
            <a:prstGeom prst="rect">
              <a:avLst/>
            </a:prstGeom>
          </p:spPr>
          <p:txBody>
            <a:bodyPr lIns="64556" tIns="64556" rIns="64556" bIns="64556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87127" y="4070628"/>
            <a:ext cx="15121714" cy="376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23"/>
              </a:lnSpc>
              <a:spcBef>
                <a:spcPct val="0"/>
              </a:spcBef>
            </a:pPr>
            <a:r>
              <a:rPr lang="en-US" sz="3209" spc="-5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Namun, perusahaan dapat mengambil langkah-langkah untuk memperkuat perlindungan rahasia dagang, seperti:</a:t>
            </a:r>
          </a:p>
          <a:p>
            <a:pPr marL="693015" lvl="1" indent="-346507" algn="just">
              <a:lnSpc>
                <a:spcPts val="3723"/>
              </a:lnSpc>
              <a:buFont typeface="Arial"/>
              <a:buChar char="•"/>
            </a:pPr>
            <a:r>
              <a:rPr lang="en-US" sz="3209" spc="-5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Membuat Perjanjian Kerahasiaan (</a:t>
            </a:r>
            <a:r>
              <a:rPr lang="en-US" sz="3209" i="1" spc="-54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Non-Disclosure Agreement</a:t>
            </a:r>
            <a:r>
              <a:rPr lang="en-US" sz="3209" spc="-5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/NDA)</a:t>
            </a:r>
          </a:p>
          <a:p>
            <a:pPr algn="just">
              <a:lnSpc>
                <a:spcPts val="3723"/>
              </a:lnSpc>
              <a:spcBef>
                <a:spcPct val="0"/>
              </a:spcBef>
            </a:pPr>
            <a:r>
              <a:rPr lang="en-US" sz="3209" spc="-5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Digunakan dalam kontrak kerja karyawan atau kerja sama bisnis.</a:t>
            </a:r>
          </a:p>
          <a:p>
            <a:pPr marL="693015" lvl="1" indent="-346507" algn="just">
              <a:lnSpc>
                <a:spcPts val="3723"/>
              </a:lnSpc>
              <a:buFont typeface="Arial"/>
              <a:buChar char="•"/>
            </a:pPr>
            <a:r>
              <a:rPr lang="en-US" sz="3209" spc="-5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Membatasi Akses ke Informasi Sensitif</a:t>
            </a:r>
          </a:p>
          <a:p>
            <a:pPr algn="just">
              <a:lnSpc>
                <a:spcPts val="3723"/>
              </a:lnSpc>
              <a:spcBef>
                <a:spcPct val="0"/>
              </a:spcBef>
            </a:pPr>
            <a:r>
              <a:rPr lang="en-US" sz="3209" spc="-5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Menggunakan sistem keamanan data dan izin akses terbatas.</a:t>
            </a:r>
          </a:p>
          <a:p>
            <a:pPr marL="693015" lvl="1" indent="-346507" algn="just">
              <a:lnSpc>
                <a:spcPts val="3723"/>
              </a:lnSpc>
              <a:buFont typeface="Arial"/>
              <a:buChar char="•"/>
            </a:pPr>
            <a:r>
              <a:rPr lang="en-US" sz="3209" spc="-5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Melakukan Pencatatan Internal</a:t>
            </a:r>
          </a:p>
          <a:p>
            <a:pPr algn="just">
              <a:lnSpc>
                <a:spcPts val="3723"/>
              </a:lnSpc>
              <a:spcBef>
                <a:spcPct val="0"/>
              </a:spcBef>
            </a:pPr>
            <a:r>
              <a:rPr lang="en-US" sz="3209" spc="-5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Mencatat siapa saja yang memiliki akses ke informasi rahasia.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177195" y="8286370"/>
            <a:ext cx="3452403" cy="1838404"/>
          </a:xfrm>
          <a:custGeom>
            <a:avLst/>
            <a:gdLst/>
            <a:ahLst/>
            <a:cxnLst/>
            <a:rect l="l" t="t" r="r" b="b"/>
            <a:pathLst>
              <a:path w="3452403" h="1838404">
                <a:moveTo>
                  <a:pt x="0" y="0"/>
                </a:moveTo>
                <a:lnTo>
                  <a:pt x="3452403" y="0"/>
                </a:lnTo>
                <a:lnTo>
                  <a:pt x="3452403" y="1838405"/>
                </a:lnTo>
                <a:lnTo>
                  <a:pt x="0" y="1838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737656" y="9363490"/>
            <a:ext cx="812689" cy="923510"/>
          </a:xfrm>
          <a:custGeom>
            <a:avLst/>
            <a:gdLst/>
            <a:ahLst/>
            <a:cxnLst/>
            <a:rect l="l" t="t" r="r" b="b"/>
            <a:pathLst>
              <a:path w="812689" h="923510">
                <a:moveTo>
                  <a:pt x="0" y="0"/>
                </a:moveTo>
                <a:lnTo>
                  <a:pt x="812688" y="0"/>
                </a:lnTo>
                <a:lnTo>
                  <a:pt x="812688" y="923510"/>
                </a:lnTo>
                <a:lnTo>
                  <a:pt x="0" y="923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658402" y="895190"/>
            <a:ext cx="10971196" cy="99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6"/>
              </a:lnSpc>
            </a:pPr>
            <a:r>
              <a:rPr lang="en-US" sz="6695" spc="314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Pendaftaran Rahasia Dagang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213" y="9565340"/>
            <a:ext cx="5897993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www.jamalwiwoho.com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87127" y="2171508"/>
            <a:ext cx="14913747" cy="220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6"/>
              </a:lnSpc>
            </a:pPr>
            <a:r>
              <a:rPr lang="en-US" sz="3738" spc="-1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 Indonesia, rahasia dagang tidak perlu didaftarkan seperti hak paten atau merek dagang. Perlindungannya otomatis selama informasi tersebut tetap dirahasiakan.</a:t>
            </a:r>
          </a:p>
          <a:p>
            <a:pPr algn="just">
              <a:lnSpc>
                <a:spcPts val="4336"/>
              </a:lnSpc>
            </a:pPr>
            <a:endParaRPr lang="en-US" sz="3738" spc="-16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113821">
            <a:off x="-3562803" y="1271033"/>
            <a:ext cx="7737056" cy="3388537"/>
          </a:xfrm>
          <a:custGeom>
            <a:avLst/>
            <a:gdLst/>
            <a:ahLst/>
            <a:cxnLst/>
            <a:rect l="l" t="t" r="r" b="b"/>
            <a:pathLst>
              <a:path w="7737056" h="3388537">
                <a:moveTo>
                  <a:pt x="0" y="0"/>
                </a:moveTo>
                <a:lnTo>
                  <a:pt x="7737056" y="0"/>
                </a:lnTo>
                <a:lnTo>
                  <a:pt x="7737056" y="3388537"/>
                </a:lnTo>
                <a:lnTo>
                  <a:pt x="0" y="3388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52899" y="9019569"/>
            <a:ext cx="6241763" cy="3323739"/>
          </a:xfrm>
          <a:custGeom>
            <a:avLst/>
            <a:gdLst/>
            <a:ahLst/>
            <a:cxnLst/>
            <a:rect l="l" t="t" r="r" b="b"/>
            <a:pathLst>
              <a:path w="6241763" h="3323739">
                <a:moveTo>
                  <a:pt x="0" y="0"/>
                </a:moveTo>
                <a:lnTo>
                  <a:pt x="6241763" y="0"/>
                </a:lnTo>
                <a:lnTo>
                  <a:pt x="6241763" y="3323739"/>
                </a:lnTo>
                <a:lnTo>
                  <a:pt x="0" y="3323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00258" flipH="1">
            <a:off x="13514423" y="7926885"/>
            <a:ext cx="8570235" cy="3931595"/>
          </a:xfrm>
          <a:custGeom>
            <a:avLst/>
            <a:gdLst/>
            <a:ahLst/>
            <a:cxnLst/>
            <a:rect l="l" t="t" r="r" b="b"/>
            <a:pathLst>
              <a:path w="8570235" h="3931595">
                <a:moveTo>
                  <a:pt x="8570236" y="0"/>
                </a:moveTo>
                <a:lnTo>
                  <a:pt x="0" y="0"/>
                </a:lnTo>
                <a:lnTo>
                  <a:pt x="0" y="3931595"/>
                </a:lnTo>
                <a:lnTo>
                  <a:pt x="8570236" y="3931595"/>
                </a:lnTo>
                <a:lnTo>
                  <a:pt x="857023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028936" y="603037"/>
            <a:ext cx="14230128" cy="851326"/>
            <a:chOff x="0" y="0"/>
            <a:chExt cx="3747853" cy="224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47853" cy="224218"/>
            </a:xfrm>
            <a:custGeom>
              <a:avLst/>
              <a:gdLst/>
              <a:ahLst/>
              <a:cxnLst/>
              <a:rect l="l" t="t" r="r" b="b"/>
              <a:pathLst>
                <a:path w="3747853" h="224218">
                  <a:moveTo>
                    <a:pt x="27747" y="0"/>
                  </a:moveTo>
                  <a:lnTo>
                    <a:pt x="3720106" y="0"/>
                  </a:lnTo>
                  <a:cubicBezTo>
                    <a:pt x="3735430" y="0"/>
                    <a:pt x="3747853" y="12423"/>
                    <a:pt x="3747853" y="27747"/>
                  </a:cubicBezTo>
                  <a:lnTo>
                    <a:pt x="3747853" y="196471"/>
                  </a:lnTo>
                  <a:cubicBezTo>
                    <a:pt x="3747853" y="211795"/>
                    <a:pt x="3735430" y="224218"/>
                    <a:pt x="3720106" y="224218"/>
                  </a:cubicBezTo>
                  <a:lnTo>
                    <a:pt x="27747" y="224218"/>
                  </a:lnTo>
                  <a:cubicBezTo>
                    <a:pt x="12423" y="224218"/>
                    <a:pt x="0" y="211795"/>
                    <a:pt x="0" y="196471"/>
                  </a:cubicBezTo>
                  <a:lnTo>
                    <a:pt x="0" y="27747"/>
                  </a:lnTo>
                  <a:cubicBezTo>
                    <a:pt x="0" y="12423"/>
                    <a:pt x="12423" y="0"/>
                    <a:pt x="2774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747853" cy="26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4502690" flipH="1" flipV="1">
            <a:off x="13301101" y="1120769"/>
            <a:ext cx="8423252" cy="3689065"/>
          </a:xfrm>
          <a:custGeom>
            <a:avLst/>
            <a:gdLst/>
            <a:ahLst/>
            <a:cxnLst/>
            <a:rect l="l" t="t" r="r" b="b"/>
            <a:pathLst>
              <a:path w="8423252" h="3689065">
                <a:moveTo>
                  <a:pt x="8423252" y="3689065"/>
                </a:moveTo>
                <a:lnTo>
                  <a:pt x="0" y="3689065"/>
                </a:lnTo>
                <a:lnTo>
                  <a:pt x="0" y="0"/>
                </a:lnTo>
                <a:lnTo>
                  <a:pt x="8423252" y="0"/>
                </a:lnTo>
                <a:lnTo>
                  <a:pt x="8423252" y="368906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65553" y="8686652"/>
            <a:ext cx="7315200" cy="2139696"/>
          </a:xfrm>
          <a:custGeom>
            <a:avLst/>
            <a:gdLst/>
            <a:ahLst/>
            <a:cxnLst/>
            <a:rect l="l" t="t" r="r" b="b"/>
            <a:pathLst>
              <a:path w="7315200" h="2139696">
                <a:moveTo>
                  <a:pt x="0" y="0"/>
                </a:moveTo>
                <a:lnTo>
                  <a:pt x="7315200" y="0"/>
                </a:lnTo>
                <a:lnTo>
                  <a:pt x="7315200" y="2139696"/>
                </a:lnTo>
                <a:lnTo>
                  <a:pt x="0" y="21396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899357" y="9258300"/>
            <a:ext cx="7315200" cy="2846278"/>
          </a:xfrm>
          <a:custGeom>
            <a:avLst/>
            <a:gdLst/>
            <a:ahLst/>
            <a:cxnLst/>
            <a:rect l="l" t="t" r="r" b="b"/>
            <a:pathLst>
              <a:path w="7315200" h="2846278">
                <a:moveTo>
                  <a:pt x="0" y="0"/>
                </a:moveTo>
                <a:lnTo>
                  <a:pt x="7315200" y="0"/>
                </a:lnTo>
                <a:lnTo>
                  <a:pt x="7315200" y="2846278"/>
                </a:lnTo>
                <a:lnTo>
                  <a:pt x="0" y="2846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73594" y="6873696"/>
            <a:ext cx="3895973" cy="2352750"/>
          </a:xfrm>
          <a:custGeom>
            <a:avLst/>
            <a:gdLst/>
            <a:ahLst/>
            <a:cxnLst/>
            <a:rect l="l" t="t" r="r" b="b"/>
            <a:pathLst>
              <a:path w="3895973" h="2352750">
                <a:moveTo>
                  <a:pt x="0" y="0"/>
                </a:moveTo>
                <a:lnTo>
                  <a:pt x="3895973" y="0"/>
                </a:lnTo>
                <a:lnTo>
                  <a:pt x="3895973" y="2352750"/>
                </a:lnTo>
                <a:lnTo>
                  <a:pt x="0" y="23527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681" t="-7193" b="-719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879340" y="6881324"/>
            <a:ext cx="4152436" cy="2337495"/>
          </a:xfrm>
          <a:custGeom>
            <a:avLst/>
            <a:gdLst/>
            <a:ahLst/>
            <a:cxnLst/>
            <a:rect l="l" t="t" r="r" b="b"/>
            <a:pathLst>
              <a:path w="4152436" h="2337495">
                <a:moveTo>
                  <a:pt x="0" y="0"/>
                </a:moveTo>
                <a:lnTo>
                  <a:pt x="4152436" y="0"/>
                </a:lnTo>
                <a:lnTo>
                  <a:pt x="4152436" y="2337495"/>
                </a:lnTo>
                <a:lnTo>
                  <a:pt x="0" y="233749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931137" y="6725582"/>
            <a:ext cx="3274126" cy="2493237"/>
          </a:xfrm>
          <a:custGeom>
            <a:avLst/>
            <a:gdLst/>
            <a:ahLst/>
            <a:cxnLst/>
            <a:rect l="l" t="t" r="r" b="b"/>
            <a:pathLst>
              <a:path w="3274126" h="2493237">
                <a:moveTo>
                  <a:pt x="0" y="0"/>
                </a:moveTo>
                <a:lnTo>
                  <a:pt x="3274126" y="0"/>
                </a:lnTo>
                <a:lnTo>
                  <a:pt x="3274126" y="2493237"/>
                </a:lnTo>
                <a:lnTo>
                  <a:pt x="0" y="249323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400" b="-400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940197" y="2054712"/>
            <a:ext cx="4030722" cy="4787130"/>
            <a:chOff x="0" y="0"/>
            <a:chExt cx="5374296" cy="638284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9050"/>
              <a:ext cx="1484282" cy="943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27"/>
                </a:lnSpc>
                <a:spcBef>
                  <a:spcPct val="0"/>
                </a:spcBef>
              </a:pPr>
              <a:r>
                <a:rPr lang="en-US" sz="4592" b="1">
                  <a:solidFill>
                    <a:srgbClr val="000000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02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5891" y="3312175"/>
              <a:ext cx="5318406" cy="307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50"/>
                </a:lnSpc>
              </a:pPr>
              <a:r>
                <a:rPr lang="en-US" sz="1940" b="1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Seorang mantan insinyur Google (Waymo) mencuri desain dan algoritma mobil otonom lalu membocorkannya ke Uber. Akibatnya, Uber harus membayar miliaran dolar dalam penyelesaian hukum.</a:t>
              </a:r>
            </a:p>
            <a:p>
              <a:pPr algn="l">
                <a:lnSpc>
                  <a:spcPts val="2250"/>
                </a:lnSpc>
                <a:spcBef>
                  <a:spcPct val="0"/>
                </a:spcBef>
              </a:pPr>
              <a:endParaRPr lang="en-US" sz="194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05471"/>
              <a:ext cx="4920052" cy="2324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0"/>
                </a:lnSpc>
                <a:spcBef>
                  <a:spcPct val="0"/>
                </a:spcBef>
              </a:pPr>
              <a:r>
                <a:rPr lang="en-US" sz="2940" b="1">
                  <a:solidFill>
                    <a:srgbClr val="000000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Google vs Uber (Pelanggaran Rahasia Teknologi Mobil Otonom)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7391739" y="9382600"/>
            <a:ext cx="815604" cy="904400"/>
          </a:xfrm>
          <a:custGeom>
            <a:avLst/>
            <a:gdLst/>
            <a:ahLst/>
            <a:cxnLst/>
            <a:rect l="l" t="t" r="r" b="b"/>
            <a:pathLst>
              <a:path w="815604" h="904400">
                <a:moveTo>
                  <a:pt x="0" y="0"/>
                </a:moveTo>
                <a:lnTo>
                  <a:pt x="815604" y="0"/>
                </a:lnTo>
                <a:lnTo>
                  <a:pt x="815604" y="904400"/>
                </a:lnTo>
                <a:lnTo>
                  <a:pt x="0" y="9044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556957" y="2070832"/>
            <a:ext cx="4022486" cy="4774055"/>
            <a:chOff x="0" y="0"/>
            <a:chExt cx="5363314" cy="636540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9050"/>
              <a:ext cx="1481249" cy="942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19"/>
                </a:lnSpc>
                <a:spcBef>
                  <a:spcPct val="0"/>
                </a:spcBef>
              </a:pPr>
              <a:r>
                <a:rPr lang="en-US" sz="4585" b="1">
                  <a:solidFill>
                    <a:srgbClr val="000000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03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5776" y="3284878"/>
              <a:ext cx="5307538" cy="3080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08"/>
                </a:lnSpc>
              </a:pPr>
              <a:r>
                <a:rPr lang="en-US" sz="1989" b="1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Seorang mantan karyawan TSMC mencuri rahasia produksi chip perusahaan dan memberikannya ke Samsung. Kasus ini menyebabkan investigasi hukum di industri semikonduktor.</a:t>
              </a:r>
            </a:p>
            <a:p>
              <a:pPr algn="l">
                <a:lnSpc>
                  <a:spcPts val="2308"/>
                </a:lnSpc>
                <a:spcBef>
                  <a:spcPct val="0"/>
                </a:spcBef>
              </a:pPr>
              <a:endParaRPr lang="en-US" sz="1989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904102"/>
              <a:ext cx="4909998" cy="2309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5"/>
                </a:lnSpc>
                <a:spcBef>
                  <a:spcPct val="0"/>
                </a:spcBef>
              </a:pPr>
              <a:r>
                <a:rPr lang="en-US" sz="2935" b="1">
                  <a:solidFill>
                    <a:srgbClr val="000000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Samsung vs TSMC (Pelanggaran Rahasia Produksi Chip)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273594" y="2008213"/>
            <a:ext cx="4076053" cy="4825843"/>
            <a:chOff x="0" y="0"/>
            <a:chExt cx="5434738" cy="643445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19050"/>
              <a:ext cx="1500975" cy="956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79"/>
                </a:lnSpc>
                <a:spcBef>
                  <a:spcPct val="0"/>
                </a:spcBef>
              </a:pPr>
              <a:r>
                <a:rPr lang="en-US" sz="4637" b="1">
                  <a:solidFill>
                    <a:srgbClr val="000000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01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6519" y="3315823"/>
              <a:ext cx="5378218" cy="3118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14"/>
                </a:lnSpc>
              </a:pPr>
              <a:r>
                <a:rPr lang="en-US" sz="1994" b="1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Pada tahun 2006, seorang karyawan Coca-Cola mencoba menjual resep rahasia perusahaan ke Pepsi. Pepsi melaporkan kasus ini ke pihak berwenang, dan pelaku akhirnya dihukum.</a:t>
              </a:r>
            </a:p>
            <a:p>
              <a:pPr algn="l">
                <a:lnSpc>
                  <a:spcPts val="2314"/>
                </a:lnSpc>
                <a:spcBef>
                  <a:spcPct val="0"/>
                </a:spcBef>
              </a:pPr>
              <a:endParaRPr lang="en-US" sz="1994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924089"/>
              <a:ext cx="4975384" cy="2315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4"/>
                </a:lnSpc>
                <a:spcBef>
                  <a:spcPct val="0"/>
                </a:spcBef>
              </a:pPr>
              <a:r>
                <a:rPr lang="en-US" sz="2969" b="1">
                  <a:solidFill>
                    <a:srgbClr val="000000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Resep Coca-Cola vs Karyawan yang Membocorkan Rahasia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434927" y="685434"/>
            <a:ext cx="13418145" cy="76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2"/>
              </a:lnSpc>
            </a:pPr>
            <a:r>
              <a:rPr lang="en-US" sz="5114" spc="347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Contoh Kasus Pelanggaran Rahasia Dagang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4213" y="9565340"/>
            <a:ext cx="5897993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www.jamalwiwoho.com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4321888" y="2318597"/>
            <a:ext cx="10013778" cy="4385655"/>
          </a:xfrm>
          <a:custGeom>
            <a:avLst/>
            <a:gdLst/>
            <a:ahLst/>
            <a:cxnLst/>
            <a:rect l="l" t="t" r="r" b="b"/>
            <a:pathLst>
              <a:path w="10013778" h="4385655">
                <a:moveTo>
                  <a:pt x="0" y="0"/>
                </a:moveTo>
                <a:lnTo>
                  <a:pt x="10013778" y="0"/>
                </a:lnTo>
                <a:lnTo>
                  <a:pt x="10013778" y="4385655"/>
                </a:lnTo>
                <a:lnTo>
                  <a:pt x="0" y="4385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3" name="Freeform 3"/>
          <p:cNvSpPr/>
          <p:nvPr/>
        </p:nvSpPr>
        <p:spPr>
          <a:xfrm rot="-1520570">
            <a:off x="16953258" y="457179"/>
            <a:ext cx="1553852" cy="2354321"/>
          </a:xfrm>
          <a:custGeom>
            <a:avLst/>
            <a:gdLst/>
            <a:ahLst/>
            <a:cxnLst/>
            <a:rect l="l" t="t" r="r" b="b"/>
            <a:pathLst>
              <a:path w="1553852" h="2354321">
                <a:moveTo>
                  <a:pt x="0" y="0"/>
                </a:moveTo>
                <a:lnTo>
                  <a:pt x="1553852" y="0"/>
                </a:lnTo>
                <a:lnTo>
                  <a:pt x="1553852" y="2354322"/>
                </a:lnTo>
                <a:lnTo>
                  <a:pt x="0" y="2354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3726263" y="5347902"/>
            <a:ext cx="8007841" cy="3507131"/>
          </a:xfrm>
          <a:custGeom>
            <a:avLst/>
            <a:gdLst/>
            <a:ahLst/>
            <a:cxnLst/>
            <a:rect l="l" t="t" r="r" b="b"/>
            <a:pathLst>
              <a:path w="8007841" h="3507131">
                <a:moveTo>
                  <a:pt x="0" y="0"/>
                </a:moveTo>
                <a:lnTo>
                  <a:pt x="8007841" y="0"/>
                </a:lnTo>
                <a:lnTo>
                  <a:pt x="8007841" y="3507131"/>
                </a:lnTo>
                <a:lnTo>
                  <a:pt x="0" y="3507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5" name="Freeform 5"/>
          <p:cNvSpPr/>
          <p:nvPr/>
        </p:nvSpPr>
        <p:spPr>
          <a:xfrm rot="-800258" flipH="1">
            <a:off x="14095950" y="8083707"/>
            <a:ext cx="6254417" cy="2869214"/>
          </a:xfrm>
          <a:custGeom>
            <a:avLst/>
            <a:gdLst/>
            <a:ahLst/>
            <a:cxnLst/>
            <a:rect l="l" t="t" r="r" b="b"/>
            <a:pathLst>
              <a:path w="6254417" h="2869214">
                <a:moveTo>
                  <a:pt x="6254417" y="0"/>
                </a:moveTo>
                <a:lnTo>
                  <a:pt x="0" y="0"/>
                </a:lnTo>
                <a:lnTo>
                  <a:pt x="0" y="2869214"/>
                </a:lnTo>
                <a:lnTo>
                  <a:pt x="6254417" y="2869214"/>
                </a:lnTo>
                <a:lnTo>
                  <a:pt x="62544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07398" y="8385143"/>
            <a:ext cx="5970452" cy="3015078"/>
          </a:xfrm>
          <a:custGeom>
            <a:avLst/>
            <a:gdLst/>
            <a:ahLst/>
            <a:cxnLst/>
            <a:rect l="l" t="t" r="r" b="b"/>
            <a:pathLst>
              <a:path w="5970452" h="3015078">
                <a:moveTo>
                  <a:pt x="0" y="0"/>
                </a:moveTo>
                <a:lnTo>
                  <a:pt x="5970452" y="0"/>
                </a:lnTo>
                <a:lnTo>
                  <a:pt x="5970452" y="3015079"/>
                </a:lnTo>
                <a:lnTo>
                  <a:pt x="0" y="3015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31568" y="237916"/>
            <a:ext cx="15424864" cy="1671857"/>
            <a:chOff x="0" y="0"/>
            <a:chExt cx="4062516" cy="4403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2516" cy="440324"/>
            </a:xfrm>
            <a:custGeom>
              <a:avLst/>
              <a:gdLst/>
              <a:ahLst/>
              <a:cxnLst/>
              <a:rect l="l" t="t" r="r" b="b"/>
              <a:pathLst>
                <a:path w="4062516" h="440324">
                  <a:moveTo>
                    <a:pt x="25597" y="0"/>
                  </a:moveTo>
                  <a:lnTo>
                    <a:pt x="4036918" y="0"/>
                  </a:lnTo>
                  <a:cubicBezTo>
                    <a:pt x="4043707" y="0"/>
                    <a:pt x="4050218" y="2697"/>
                    <a:pt x="4055018" y="7497"/>
                  </a:cubicBezTo>
                  <a:cubicBezTo>
                    <a:pt x="4059819" y="12298"/>
                    <a:pt x="4062516" y="18809"/>
                    <a:pt x="4062516" y="25597"/>
                  </a:cubicBezTo>
                  <a:lnTo>
                    <a:pt x="4062516" y="414727"/>
                  </a:lnTo>
                  <a:cubicBezTo>
                    <a:pt x="4062516" y="421516"/>
                    <a:pt x="4059819" y="428027"/>
                    <a:pt x="4055018" y="432827"/>
                  </a:cubicBezTo>
                  <a:cubicBezTo>
                    <a:pt x="4050218" y="437628"/>
                    <a:pt x="4043707" y="440324"/>
                    <a:pt x="4036918" y="440324"/>
                  </a:cubicBezTo>
                  <a:lnTo>
                    <a:pt x="25597" y="440324"/>
                  </a:lnTo>
                  <a:cubicBezTo>
                    <a:pt x="18809" y="440324"/>
                    <a:pt x="12298" y="437628"/>
                    <a:pt x="7497" y="432827"/>
                  </a:cubicBezTo>
                  <a:cubicBezTo>
                    <a:pt x="2697" y="428027"/>
                    <a:pt x="0" y="421516"/>
                    <a:pt x="0" y="414727"/>
                  </a:cubicBezTo>
                  <a:lnTo>
                    <a:pt x="0" y="25597"/>
                  </a:lnTo>
                  <a:cubicBezTo>
                    <a:pt x="0" y="18809"/>
                    <a:pt x="2697" y="12298"/>
                    <a:pt x="7497" y="7497"/>
                  </a:cubicBezTo>
                  <a:cubicBezTo>
                    <a:pt x="12298" y="2697"/>
                    <a:pt x="18809" y="0"/>
                    <a:pt x="2559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062516" cy="478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1520570">
            <a:off x="353721" y="385852"/>
            <a:ext cx="1048376" cy="1588449"/>
          </a:xfrm>
          <a:custGeom>
            <a:avLst/>
            <a:gdLst/>
            <a:ahLst/>
            <a:cxnLst/>
            <a:rect l="l" t="t" r="r" b="b"/>
            <a:pathLst>
              <a:path w="1048376" h="1588449">
                <a:moveTo>
                  <a:pt x="0" y="0"/>
                </a:moveTo>
                <a:lnTo>
                  <a:pt x="1048377" y="0"/>
                </a:lnTo>
                <a:lnTo>
                  <a:pt x="1048377" y="1588449"/>
                </a:lnTo>
                <a:lnTo>
                  <a:pt x="0" y="1588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27149" flipH="1">
            <a:off x="16499303" y="8161549"/>
            <a:ext cx="1447711" cy="2193502"/>
          </a:xfrm>
          <a:custGeom>
            <a:avLst/>
            <a:gdLst/>
            <a:ahLst/>
            <a:cxnLst/>
            <a:rect l="l" t="t" r="r" b="b"/>
            <a:pathLst>
              <a:path w="1447711" h="2193502">
                <a:moveTo>
                  <a:pt x="1447711" y="0"/>
                </a:moveTo>
                <a:lnTo>
                  <a:pt x="0" y="0"/>
                </a:lnTo>
                <a:lnTo>
                  <a:pt x="0" y="2193502"/>
                </a:lnTo>
                <a:lnTo>
                  <a:pt x="1447711" y="2193502"/>
                </a:lnTo>
                <a:lnTo>
                  <a:pt x="14477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19308" y="2276348"/>
            <a:ext cx="15620930" cy="661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77"/>
              </a:lnSpc>
            </a:pPr>
            <a:r>
              <a:rPr lang="en-US" sz="3312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a. Hak Pemilik Rahasia Dagang</a:t>
            </a:r>
          </a:p>
          <a:p>
            <a:pPr algn="just">
              <a:lnSpc>
                <a:spcPts val="3477"/>
              </a:lnSpc>
            </a:pPr>
            <a:endParaRPr lang="en-US" sz="3312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477"/>
              </a:lnSpc>
            </a:pPr>
            <a:r>
              <a:rPr lang="en-US" sz="33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Pemilik rahasia dagang berhak untuk:</a:t>
            </a:r>
          </a:p>
          <a:p>
            <a:pPr marL="715074" lvl="1" indent="-357537" algn="just">
              <a:lnSpc>
                <a:spcPts val="3477"/>
              </a:lnSpc>
              <a:buFont typeface="Arial"/>
              <a:buChar char="•"/>
            </a:pPr>
            <a:r>
              <a:rPr lang="en-US" sz="33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Menggunakan sendiri informasi rahasia tersebut.</a:t>
            </a:r>
          </a:p>
          <a:p>
            <a:pPr marL="715074" lvl="1" indent="-357537" algn="just">
              <a:lnSpc>
                <a:spcPts val="3477"/>
              </a:lnSpc>
              <a:buFont typeface="Arial"/>
              <a:buChar char="•"/>
            </a:pPr>
            <a:r>
              <a:rPr lang="en-US" sz="33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Melarang pihak lain menggunakan atau membocorkannya tanpa izin.</a:t>
            </a:r>
          </a:p>
          <a:p>
            <a:pPr marL="715074" lvl="1" indent="-357537" algn="just">
              <a:lnSpc>
                <a:spcPts val="3477"/>
              </a:lnSpc>
              <a:buFont typeface="Arial"/>
              <a:buChar char="•"/>
            </a:pPr>
            <a:r>
              <a:rPr lang="en-US" sz="33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Mengajukan gugatan jika terjadi pelanggaran.</a:t>
            </a:r>
          </a:p>
          <a:p>
            <a:pPr algn="just">
              <a:lnSpc>
                <a:spcPts val="3477"/>
              </a:lnSpc>
            </a:pPr>
            <a:endParaRPr lang="en-US" sz="3312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3477"/>
              </a:lnSpc>
            </a:pPr>
            <a:r>
              <a:rPr lang="en-US" sz="3312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b. Sanksi bagi Pelanggar Rahasia Dagang (UU No. 30 Tahun 2000)</a:t>
            </a:r>
          </a:p>
          <a:p>
            <a:pPr algn="just">
              <a:lnSpc>
                <a:spcPts val="3477"/>
              </a:lnSpc>
            </a:pPr>
            <a:endParaRPr lang="en-US" sz="3312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477"/>
              </a:lnSpc>
            </a:pPr>
            <a:r>
              <a:rPr lang="en-US" sz="33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 Pidana:</a:t>
            </a:r>
          </a:p>
          <a:p>
            <a:pPr algn="just">
              <a:lnSpc>
                <a:spcPts val="3477"/>
              </a:lnSpc>
            </a:pPr>
            <a:r>
              <a:rPr lang="en-US" sz="33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Hukuman penjara maksimal 2 tahun atau denda hingga Rp 300 juta.</a:t>
            </a:r>
          </a:p>
          <a:p>
            <a:pPr algn="just">
              <a:lnSpc>
                <a:spcPts val="3477"/>
              </a:lnSpc>
            </a:pPr>
            <a:r>
              <a:rPr lang="en-US" sz="33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2. Perdata:</a:t>
            </a:r>
          </a:p>
          <a:p>
            <a:pPr algn="just">
              <a:lnSpc>
                <a:spcPts val="3477"/>
              </a:lnSpc>
            </a:pPr>
            <a:r>
              <a:rPr lang="en-US" sz="33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Gugatan ganti rugi kepada pihak yang melanggar.</a:t>
            </a:r>
          </a:p>
          <a:p>
            <a:pPr algn="just">
              <a:lnSpc>
                <a:spcPts val="3477"/>
              </a:lnSpc>
            </a:pPr>
            <a:r>
              <a:rPr lang="en-US" sz="33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Permintaan penghentian penggunaan informasi rahasia oleh pihak lain.</a:t>
            </a:r>
          </a:p>
          <a:p>
            <a:pPr algn="just">
              <a:lnSpc>
                <a:spcPts val="3477"/>
              </a:lnSpc>
            </a:pPr>
            <a:endParaRPr lang="en-US" sz="3312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8715606" y="9375523"/>
            <a:ext cx="856789" cy="911477"/>
          </a:xfrm>
          <a:custGeom>
            <a:avLst/>
            <a:gdLst/>
            <a:ahLst/>
            <a:cxnLst/>
            <a:rect l="l" t="t" r="r" b="b"/>
            <a:pathLst>
              <a:path w="856789" h="911477">
                <a:moveTo>
                  <a:pt x="0" y="0"/>
                </a:moveTo>
                <a:lnTo>
                  <a:pt x="856788" y="0"/>
                </a:lnTo>
                <a:lnTo>
                  <a:pt x="856788" y="911477"/>
                </a:lnTo>
                <a:lnTo>
                  <a:pt x="0" y="9114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19308" y="388368"/>
            <a:ext cx="14849384" cy="152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2"/>
              </a:lnSpc>
            </a:pPr>
            <a:r>
              <a:rPr lang="en-US" sz="5114" spc="347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Perlindungan Hukum dan Sanksi Pelanggaran Rahasia Dagang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213" y="9565340"/>
            <a:ext cx="5897993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www.jamalwiwoho.com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66238">
            <a:off x="-2381826" y="6189073"/>
            <a:ext cx="11237209" cy="4921471"/>
          </a:xfrm>
          <a:custGeom>
            <a:avLst/>
            <a:gdLst/>
            <a:ahLst/>
            <a:cxnLst/>
            <a:rect l="l" t="t" r="r" b="b"/>
            <a:pathLst>
              <a:path w="11237209" h="4921471">
                <a:moveTo>
                  <a:pt x="0" y="0"/>
                </a:moveTo>
                <a:lnTo>
                  <a:pt x="11237209" y="0"/>
                </a:lnTo>
                <a:lnTo>
                  <a:pt x="11237209" y="4921471"/>
                </a:lnTo>
                <a:lnTo>
                  <a:pt x="0" y="4921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sp>
        <p:nvSpPr>
          <p:cNvPr id="3" name="Freeform 3"/>
          <p:cNvSpPr/>
          <p:nvPr/>
        </p:nvSpPr>
        <p:spPr>
          <a:xfrm rot="9733308" flipV="1">
            <a:off x="11068250" y="6135595"/>
            <a:ext cx="11237209" cy="4921471"/>
          </a:xfrm>
          <a:custGeom>
            <a:avLst/>
            <a:gdLst/>
            <a:ahLst/>
            <a:cxnLst/>
            <a:rect l="l" t="t" r="r" b="b"/>
            <a:pathLst>
              <a:path w="11237209" h="4921471">
                <a:moveTo>
                  <a:pt x="0" y="4921471"/>
                </a:moveTo>
                <a:lnTo>
                  <a:pt x="11237208" y="4921471"/>
                </a:lnTo>
                <a:lnTo>
                  <a:pt x="11237208" y="0"/>
                </a:lnTo>
                <a:lnTo>
                  <a:pt x="0" y="0"/>
                </a:lnTo>
                <a:lnTo>
                  <a:pt x="0" y="492147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7" b="-94100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276287" y="461079"/>
            <a:ext cx="8143878" cy="1135242"/>
            <a:chOff x="0" y="0"/>
            <a:chExt cx="1687842" cy="2352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87842" cy="235282"/>
            </a:xfrm>
            <a:custGeom>
              <a:avLst/>
              <a:gdLst/>
              <a:ahLst/>
              <a:cxnLst/>
              <a:rect l="l" t="t" r="r" b="b"/>
              <a:pathLst>
                <a:path w="1687842" h="235282">
                  <a:moveTo>
                    <a:pt x="48483" y="0"/>
                  </a:moveTo>
                  <a:lnTo>
                    <a:pt x="1639359" y="0"/>
                  </a:lnTo>
                  <a:cubicBezTo>
                    <a:pt x="1652218" y="0"/>
                    <a:pt x="1664550" y="5108"/>
                    <a:pt x="1673642" y="14200"/>
                  </a:cubicBezTo>
                  <a:cubicBezTo>
                    <a:pt x="1682734" y="23293"/>
                    <a:pt x="1687842" y="35624"/>
                    <a:pt x="1687842" y="48483"/>
                  </a:cubicBezTo>
                  <a:lnTo>
                    <a:pt x="1687842" y="186799"/>
                  </a:lnTo>
                  <a:cubicBezTo>
                    <a:pt x="1687842" y="199658"/>
                    <a:pt x="1682734" y="211989"/>
                    <a:pt x="1673642" y="221082"/>
                  </a:cubicBezTo>
                  <a:cubicBezTo>
                    <a:pt x="1664550" y="230174"/>
                    <a:pt x="1652218" y="235282"/>
                    <a:pt x="1639359" y="235282"/>
                  </a:cubicBezTo>
                  <a:lnTo>
                    <a:pt x="48483" y="235282"/>
                  </a:lnTo>
                  <a:cubicBezTo>
                    <a:pt x="35624" y="235282"/>
                    <a:pt x="23293" y="230174"/>
                    <a:pt x="14200" y="221082"/>
                  </a:cubicBezTo>
                  <a:cubicBezTo>
                    <a:pt x="5108" y="211989"/>
                    <a:pt x="0" y="199658"/>
                    <a:pt x="0" y="186799"/>
                  </a:cubicBezTo>
                  <a:lnTo>
                    <a:pt x="0" y="48483"/>
                  </a:lnTo>
                  <a:cubicBezTo>
                    <a:pt x="0" y="35624"/>
                    <a:pt x="5108" y="23293"/>
                    <a:pt x="14200" y="14200"/>
                  </a:cubicBezTo>
                  <a:cubicBezTo>
                    <a:pt x="23293" y="5108"/>
                    <a:pt x="35624" y="0"/>
                    <a:pt x="48483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87842" cy="273382"/>
            </a:xfrm>
            <a:prstGeom prst="rect">
              <a:avLst/>
            </a:prstGeom>
          </p:spPr>
          <p:txBody>
            <a:bodyPr lIns="64556" tIns="64556" rIns="64556" bIns="64556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555091">
            <a:off x="-921998" y="7709048"/>
            <a:ext cx="6660935" cy="4902715"/>
          </a:xfrm>
          <a:custGeom>
            <a:avLst/>
            <a:gdLst/>
            <a:ahLst/>
            <a:cxnLst/>
            <a:rect l="l" t="t" r="r" b="b"/>
            <a:pathLst>
              <a:path w="5944909" h="4956568">
                <a:moveTo>
                  <a:pt x="0" y="0"/>
                </a:moveTo>
                <a:lnTo>
                  <a:pt x="5944909" y="0"/>
                </a:lnTo>
                <a:lnTo>
                  <a:pt x="5944909" y="4956568"/>
                </a:lnTo>
                <a:lnTo>
                  <a:pt x="0" y="4956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8415">
            <a:off x="14540817" y="7904120"/>
            <a:ext cx="6416842" cy="4114800"/>
          </a:xfrm>
          <a:custGeom>
            <a:avLst/>
            <a:gdLst/>
            <a:ahLst/>
            <a:cxnLst/>
            <a:rect l="l" t="t" r="r" b="b"/>
            <a:pathLst>
              <a:path w="6416842" h="4114800">
                <a:moveTo>
                  <a:pt x="0" y="0"/>
                </a:moveTo>
                <a:lnTo>
                  <a:pt x="6416842" y="0"/>
                </a:lnTo>
                <a:lnTo>
                  <a:pt x="64168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25065" y="-389403"/>
            <a:ext cx="3952316" cy="2326926"/>
          </a:xfrm>
          <a:custGeom>
            <a:avLst/>
            <a:gdLst/>
            <a:ahLst/>
            <a:cxnLst/>
            <a:rect l="l" t="t" r="r" b="b"/>
            <a:pathLst>
              <a:path w="3952316" h="2326926">
                <a:moveTo>
                  <a:pt x="0" y="0"/>
                </a:moveTo>
                <a:lnTo>
                  <a:pt x="3952316" y="0"/>
                </a:lnTo>
                <a:lnTo>
                  <a:pt x="3952316" y="2326926"/>
                </a:lnTo>
                <a:lnTo>
                  <a:pt x="0" y="2326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72795" flipH="1">
            <a:off x="-631179" y="716529"/>
            <a:ext cx="2829038" cy="2746739"/>
          </a:xfrm>
          <a:custGeom>
            <a:avLst/>
            <a:gdLst/>
            <a:ahLst/>
            <a:cxnLst/>
            <a:rect l="l" t="t" r="r" b="b"/>
            <a:pathLst>
              <a:path w="2829038" h="2746739">
                <a:moveTo>
                  <a:pt x="2829038" y="0"/>
                </a:moveTo>
                <a:lnTo>
                  <a:pt x="0" y="0"/>
                </a:lnTo>
                <a:lnTo>
                  <a:pt x="0" y="2746739"/>
                </a:lnTo>
                <a:lnTo>
                  <a:pt x="2829038" y="2746739"/>
                </a:lnTo>
                <a:lnTo>
                  <a:pt x="282903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663042">
            <a:off x="-1976158" y="-787266"/>
            <a:ext cx="3952316" cy="2326926"/>
          </a:xfrm>
          <a:custGeom>
            <a:avLst/>
            <a:gdLst/>
            <a:ahLst/>
            <a:cxnLst/>
            <a:rect l="l" t="t" r="r" b="b"/>
            <a:pathLst>
              <a:path w="3952316" h="2326926">
                <a:moveTo>
                  <a:pt x="0" y="0"/>
                </a:moveTo>
                <a:lnTo>
                  <a:pt x="3952316" y="0"/>
                </a:lnTo>
                <a:lnTo>
                  <a:pt x="3952316" y="2326926"/>
                </a:lnTo>
                <a:lnTo>
                  <a:pt x="0" y="2326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72795" flipH="1">
            <a:off x="1696752" y="-665759"/>
            <a:ext cx="1656625" cy="1608432"/>
          </a:xfrm>
          <a:custGeom>
            <a:avLst/>
            <a:gdLst/>
            <a:ahLst/>
            <a:cxnLst/>
            <a:rect l="l" t="t" r="r" b="b"/>
            <a:pathLst>
              <a:path w="1656625" h="1608432">
                <a:moveTo>
                  <a:pt x="1656625" y="0"/>
                </a:moveTo>
                <a:lnTo>
                  <a:pt x="0" y="0"/>
                </a:lnTo>
                <a:lnTo>
                  <a:pt x="0" y="1608432"/>
                </a:lnTo>
                <a:lnTo>
                  <a:pt x="1656625" y="1608432"/>
                </a:lnTo>
                <a:lnTo>
                  <a:pt x="165662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956868">
            <a:off x="15393501" y="155982"/>
            <a:ext cx="3731597" cy="1641296"/>
          </a:xfrm>
          <a:custGeom>
            <a:avLst/>
            <a:gdLst/>
            <a:ahLst/>
            <a:cxnLst/>
            <a:rect l="l" t="t" r="r" b="b"/>
            <a:pathLst>
              <a:path w="3731597" h="1641296">
                <a:moveTo>
                  <a:pt x="0" y="0"/>
                </a:moveTo>
                <a:lnTo>
                  <a:pt x="3731598" y="0"/>
                </a:lnTo>
                <a:lnTo>
                  <a:pt x="3731598" y="1641296"/>
                </a:lnTo>
                <a:lnTo>
                  <a:pt x="0" y="16412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043587" y="2256814"/>
            <a:ext cx="13083263" cy="7635868"/>
          </a:xfrm>
          <a:custGeom>
            <a:avLst/>
            <a:gdLst/>
            <a:ahLst/>
            <a:cxnLst/>
            <a:rect l="l" t="t" r="r" b="b"/>
            <a:pathLst>
              <a:path w="13083263" h="7635868">
                <a:moveTo>
                  <a:pt x="0" y="0"/>
                </a:moveTo>
                <a:lnTo>
                  <a:pt x="13083263" y="0"/>
                </a:lnTo>
                <a:lnTo>
                  <a:pt x="13083263" y="7635869"/>
                </a:lnTo>
                <a:lnTo>
                  <a:pt x="0" y="7635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210850" y="3065045"/>
            <a:ext cx="11098311" cy="506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Rahasia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dagang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melindungi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informasi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bisnis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dan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teknologi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yang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memiliki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nilai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ekonomi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Tidak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perlu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didaftarkan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tetapi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harus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dijaga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kerahasiaannya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oleh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pemilik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Pelanggaran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rahasia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dagang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dapat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dikenai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sanksi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pidana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dan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perdata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Perusahaan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sering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menggunakan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NDA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untuk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memperkuat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perlindungan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hukum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rahasia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dagang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mereka</a:t>
            </a:r>
            <a:r>
              <a:rPr lang="en-US" sz="32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</a:p>
        </p:txBody>
      </p:sp>
      <p:sp>
        <p:nvSpPr>
          <p:cNvPr id="16" name="Freeform 16"/>
          <p:cNvSpPr/>
          <p:nvPr/>
        </p:nvSpPr>
        <p:spPr>
          <a:xfrm>
            <a:off x="17328018" y="9392518"/>
            <a:ext cx="842439" cy="894482"/>
          </a:xfrm>
          <a:custGeom>
            <a:avLst/>
            <a:gdLst/>
            <a:ahLst/>
            <a:cxnLst/>
            <a:rect l="l" t="t" r="r" b="b"/>
            <a:pathLst>
              <a:path w="842439" h="894482">
                <a:moveTo>
                  <a:pt x="0" y="0"/>
                </a:moveTo>
                <a:lnTo>
                  <a:pt x="842439" y="0"/>
                </a:lnTo>
                <a:lnTo>
                  <a:pt x="842439" y="894482"/>
                </a:lnTo>
                <a:lnTo>
                  <a:pt x="0" y="8944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687837" y="507573"/>
            <a:ext cx="5320777" cy="1109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7"/>
              </a:lnSpc>
            </a:pPr>
            <a:r>
              <a:rPr lang="en-US" sz="7446" spc="826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kesimpulan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213" y="9565340"/>
            <a:ext cx="5897993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www.jamalwiwoho.com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1164</Words>
  <Application>Microsoft Office PowerPoint</Application>
  <PresentationFormat>Custom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Poppins Medium</vt:lpstr>
      <vt:lpstr>Poppins Italics</vt:lpstr>
      <vt:lpstr>Wingdings</vt:lpstr>
      <vt:lpstr>Poppins Heavy</vt:lpstr>
      <vt:lpstr>Bangers</vt:lpstr>
      <vt:lpstr>Poppins Bold</vt:lpstr>
      <vt:lpstr>Arial</vt:lpstr>
      <vt:lpstr>Times New Roman</vt:lpstr>
      <vt:lpstr>Poppins</vt:lpstr>
      <vt:lpstr>Calibri</vt:lpstr>
      <vt:lpstr>Poppins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dan Kuning Geometrik Kreatif Seminar Proposal Presentasi</dc:title>
  <cp:lastModifiedBy>damar aji kuncoroyakti</cp:lastModifiedBy>
  <cp:revision>2</cp:revision>
  <dcterms:created xsi:type="dcterms:W3CDTF">2006-08-16T00:00:00Z</dcterms:created>
  <dcterms:modified xsi:type="dcterms:W3CDTF">2025-03-18T18:33:39Z</dcterms:modified>
  <dc:identifier>DAGiF1iHjDo</dc:identifier>
</cp:coreProperties>
</file>