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  <p:sldMasterId id="2147483666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</p:sldIdLst>
  <p:sldSz cy="5143500" cx="9144000"/>
  <p:notesSz cx="6858000" cy="9144000"/>
  <p:embeddedFontLst>
    <p:embeddedFont>
      <p:font typeface="Lato"/>
      <p:regular r:id="rId40"/>
      <p:bold r:id="rId41"/>
      <p:italic r:id="rId42"/>
      <p:boldItalic r:id="rId43"/>
    </p:embeddedFont>
    <p:embeddedFont>
      <p:font typeface="Lato Light"/>
      <p:regular r:id="rId44"/>
      <p:bold r:id="rId45"/>
      <p:italic r:id="rId46"/>
      <p:boldItalic r:id="rId47"/>
    </p:embeddedFont>
    <p:embeddedFont>
      <p:font typeface="Lato Black"/>
      <p:bold r:id="rId48"/>
      <p:boldItalic r:id="rId4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27">
          <p15:clr>
            <a:srgbClr val="A4A3A4"/>
          </p15:clr>
        </p15:guide>
      </p15:sldGuideLst>
    </p:ext>
    <p:ext uri="GoogleSlidesCustomDataVersion2">
      <go:slidesCustomData xmlns:go="http://customooxmlschemas.google.com/" r:id="rId50" roundtripDataSignature="AMtx7mhG+oHCzyYqX/m6zrlOEx2/jYzfM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1AB044AA-5063-4A8D-AC02-C9E9DA0B06DC}">
  <a:tblStyle styleId="{1AB044AA-5063-4A8D-AC02-C9E9DA0B06DC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  <a:tblStyle styleId="{B996FEA3-5ABD-42CE-8EF7-35D368545A7F}" styleName="Table_1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27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font" Target="fonts/Lato-regular.fntdata"/><Relationship Id="rId42" Type="http://schemas.openxmlformats.org/officeDocument/2006/relationships/font" Target="fonts/Lato-italic.fntdata"/><Relationship Id="rId41" Type="http://schemas.openxmlformats.org/officeDocument/2006/relationships/font" Target="fonts/Lato-bold.fntdata"/><Relationship Id="rId44" Type="http://schemas.openxmlformats.org/officeDocument/2006/relationships/font" Target="fonts/LatoLight-regular.fntdata"/><Relationship Id="rId43" Type="http://schemas.openxmlformats.org/officeDocument/2006/relationships/font" Target="fonts/Lato-boldItalic.fntdata"/><Relationship Id="rId46" Type="http://schemas.openxmlformats.org/officeDocument/2006/relationships/font" Target="fonts/LatoLight-italic.fntdata"/><Relationship Id="rId45" Type="http://schemas.openxmlformats.org/officeDocument/2006/relationships/font" Target="fonts/LatoLight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48" Type="http://schemas.openxmlformats.org/officeDocument/2006/relationships/font" Target="fonts/LatoBlack-bold.fntdata"/><Relationship Id="rId47" Type="http://schemas.openxmlformats.org/officeDocument/2006/relationships/font" Target="fonts/LatoLight-boldItalic.fntdata"/><Relationship Id="rId49" Type="http://schemas.openxmlformats.org/officeDocument/2006/relationships/font" Target="fonts/LatoBlack-boldItalic.fntdata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31" Type="http://schemas.openxmlformats.org/officeDocument/2006/relationships/slide" Target="slides/slide24.xml"/><Relationship Id="rId30" Type="http://schemas.openxmlformats.org/officeDocument/2006/relationships/slide" Target="slides/slide23.xml"/><Relationship Id="rId33" Type="http://schemas.openxmlformats.org/officeDocument/2006/relationships/slide" Target="slides/slide26.xml"/><Relationship Id="rId32" Type="http://schemas.openxmlformats.org/officeDocument/2006/relationships/slide" Target="slides/slide25.xml"/><Relationship Id="rId35" Type="http://schemas.openxmlformats.org/officeDocument/2006/relationships/slide" Target="slides/slide28.xml"/><Relationship Id="rId34" Type="http://schemas.openxmlformats.org/officeDocument/2006/relationships/slide" Target="slides/slide27.xml"/><Relationship Id="rId37" Type="http://schemas.openxmlformats.org/officeDocument/2006/relationships/slide" Target="slides/slide30.xml"/><Relationship Id="rId36" Type="http://schemas.openxmlformats.org/officeDocument/2006/relationships/slide" Target="slides/slide29.xml"/><Relationship Id="rId39" Type="http://schemas.openxmlformats.org/officeDocument/2006/relationships/slide" Target="slides/slide32.xml"/><Relationship Id="rId38" Type="http://schemas.openxmlformats.org/officeDocument/2006/relationships/slide" Target="slides/slide31.xml"/><Relationship Id="rId20" Type="http://schemas.openxmlformats.org/officeDocument/2006/relationships/slide" Target="slides/slide13.xml"/><Relationship Id="rId22" Type="http://schemas.openxmlformats.org/officeDocument/2006/relationships/slide" Target="slides/slide15.xml"/><Relationship Id="rId21" Type="http://schemas.openxmlformats.org/officeDocument/2006/relationships/slide" Target="slides/slide14.xml"/><Relationship Id="rId24" Type="http://schemas.openxmlformats.org/officeDocument/2006/relationships/slide" Target="slides/slide17.xml"/><Relationship Id="rId23" Type="http://schemas.openxmlformats.org/officeDocument/2006/relationships/slide" Target="slides/slide16.xml"/><Relationship Id="rId26" Type="http://schemas.openxmlformats.org/officeDocument/2006/relationships/slide" Target="slides/slide19.xml"/><Relationship Id="rId25" Type="http://schemas.openxmlformats.org/officeDocument/2006/relationships/slide" Target="slides/slide18.xml"/><Relationship Id="rId28" Type="http://schemas.openxmlformats.org/officeDocument/2006/relationships/slide" Target="slides/slide21.xml"/><Relationship Id="rId27" Type="http://schemas.openxmlformats.org/officeDocument/2006/relationships/slide" Target="slides/slide20.xml"/><Relationship Id="rId29" Type="http://schemas.openxmlformats.org/officeDocument/2006/relationships/slide" Target="slides/slide22.xml"/><Relationship Id="rId50" Type="http://customschemas.google.com/relationships/presentationmetadata" Target="metadata"/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19" Type="http://schemas.openxmlformats.org/officeDocument/2006/relationships/slide" Target="slides/slide12.xml"/><Relationship Id="rId18" Type="http://schemas.openxmlformats.org/officeDocument/2006/relationships/slide" Target="slides/slide1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www.youtube.com/watch?v=8edPzh71RIQ" TargetMode="External"/><Relationship Id="rId3" Type="http://schemas.openxmlformats.org/officeDocument/2006/relationships/hyperlink" Target="https://www.youtube.com/watch?v=vIPhIi9KzAQ" TargetMode="External"/><Relationship Id="rId4" Type="http://schemas.openxmlformats.org/officeDocument/2006/relationships/hyperlink" Target="https://www.youtube.com/watch?v=djBJmRH9lDo" TargetMode="Externa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22bca0e0d1e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3" name="Google Shape;93;g22bca0e0d1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217fa40d7ae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3" name="Google Shape;183;g217fa40d7a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/>
              <a:t>Each box links to the relevant slide: click/tap board to select</a:t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2173b38b931_0_5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2" name="Google Shape;192;g2173b38b931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2173b38b931_0_7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8" name="Google Shape;208;g2173b38b931_0_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2173b38b931_0_4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5" name="Google Shape;225;g2173b38b931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g217fa40d7ae_0_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2" name="Google Shape;232;g217fa40d7ae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g2160206465e_0_2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1" name="Google Shape;241;g2160206465e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Teacher instruction </a:t>
            </a:r>
            <a:endParaRPr b="1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Use following slides to revisit content from lesson 3 and prompt student answers</a:t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g1d13b237002_0_17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8" name="Google Shape;248;g1d13b237002_0_1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chemeClr val="dk1"/>
                </a:solidFill>
              </a:rPr>
              <a:t>Teacher instruction 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chemeClr val="dk1"/>
                </a:solidFill>
              </a:rPr>
              <a:t>Possible answers and reasons: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>
                <a:solidFill>
                  <a:schemeClr val="dk1"/>
                </a:solidFill>
              </a:rPr>
              <a:t>• </a:t>
            </a:r>
            <a:r>
              <a:rPr lang="en-GB"/>
              <a:t>Paying unexpected bills or for emergencies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/>
              <a:t>• Planning special events (e.g. a wedding)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/>
              <a:t>• Planning to purchase big items (e.g. car, house, holiday, etc.)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/>
              <a:t>• Reducing the need to borrow money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/>
              <a:t>• Saving up for retirement when you’re not working anymore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/>
              <a:t>• It feels good to save, and can reduce stress and anxiety around money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chemeClr val="dk1"/>
                </a:solidFill>
              </a:rPr>
              <a:t>Extended questioning: consider a range of perspectives i.e. differences depending on age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>
                <a:solidFill>
                  <a:schemeClr val="dk1"/>
                </a:solidFill>
              </a:rPr>
              <a:t>• Which items are more important?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>
                <a:solidFill>
                  <a:schemeClr val="dk1"/>
                </a:solidFill>
              </a:rPr>
              <a:t>• Which items need a short term savings plan or a longer term saving plan?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>
                <a:solidFill>
                  <a:schemeClr val="dk1"/>
                </a:solidFill>
              </a:rPr>
              <a:t>• Which items could you delay buying for a while? Are there any benefits of delaying buying these items?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>
                <a:solidFill>
                  <a:schemeClr val="dk1"/>
                </a:solidFill>
              </a:rPr>
              <a:t>Challenge question: what is the difference between having a budget and saving?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g1d13b237002_0_9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9" name="Google Shape;269;g1d13b237002_0_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chemeClr val="dk1"/>
                </a:solidFill>
              </a:rPr>
              <a:t>Teacher instruction 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>
                <a:solidFill>
                  <a:schemeClr val="dk1"/>
                </a:solidFill>
              </a:rPr>
              <a:t>Possible answers:</a:t>
            </a:r>
            <a:endParaRPr/>
          </a:p>
          <a:p>
            <a:pPr indent="-2984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GB"/>
              <a:t>Leave something in your online basket as may then be emailed a discount code</a:t>
            </a:r>
            <a:endParaRPr/>
          </a:p>
          <a:p>
            <a:pPr indent="-2984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GB"/>
              <a:t>Use buy one get one free offers with a friend and halve the price</a:t>
            </a:r>
            <a:endParaRPr/>
          </a:p>
          <a:p>
            <a:pPr indent="-2984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GB"/>
              <a:t>Buy in bulk when things are on offer</a:t>
            </a:r>
            <a:endParaRPr/>
          </a:p>
          <a:p>
            <a:pPr indent="-2984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GB"/>
              <a:t>Look to sell clothes/items no longer need</a:t>
            </a:r>
            <a:endParaRPr/>
          </a:p>
          <a:p>
            <a:pPr indent="-2984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GB">
                <a:solidFill>
                  <a:schemeClr val="dk1"/>
                </a:solidFill>
              </a:rPr>
              <a:t>Shop around for best deals 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GB">
                <a:solidFill>
                  <a:schemeClr val="dk1"/>
                </a:solidFill>
              </a:rPr>
              <a:t>Spend less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>
                <a:solidFill>
                  <a:schemeClr val="dk1"/>
                </a:solidFill>
              </a:rPr>
              <a:t>Develop discussion on delayed gratification - why might it be useful to wait before making a purchase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g1d13b237002_0_29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10" name="Google Shape;310;g1d13b237002_0_2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g260e3e5fedf_0_6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21" name="Google Shape;321;g260e3e5fedf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Teacher explanation  </a:t>
            </a:r>
            <a:endParaRPr b="1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Adaptive teaching: This example uses simple interest for calculations. For HAPs, compound interest can be introduced.</a:t>
            </a:r>
            <a:endParaRPr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  <a:extLst>
                  <a:ext uri="http://customooxmlschemas.google.com/">
                    <go:slidesCustomData xmlns:go="http://customooxmlschemas.google.com/" textRoundtripDataId="0"/>
                  </a:ext>
                </a:extLst>
              </a:rPr>
              <a:t>Compound interest: Instead of finding 2% on the deposit (amount paid in) of £100 each month, we can find 2% on the amount paid in PLUS the extra interest made on the Year before. E.g. in the SECOND YEAR. we find 2% on the amount earned in the FIRST YEAR which is £102. We do 2% on £102 (instead of 2% on £100). 2% on £102 is £102 x 0.02 = £2.04 (bigger than £2). So at the end of Year 2 there will be £102 + £2.04 = £104.04, instead of £104.</a:t>
            </a:r>
            <a:endParaRPr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Example 2: Instead of finding 5% on the deposit (amount paid in) of £100 each month, we can find 5% on the amount paid in PLUS the extra interest made on the Year before. E.g. in the SECOND YEAR. we find 5% on the amount earned in the FIRST YEAR which is £105. We do 5% on £105 (instead of 5% on £100). 5% on £105 is £105 x 0.05 = £5.25 (bigger than £5). So at the end of Year 2 there will be £105 + £5.25 = £110.25, instead of £110.</a:t>
            </a:r>
            <a:endParaRPr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Over time compound interest means money in the bank will grow faster than simple interest: watch the video to learn more: </a:t>
            </a:r>
            <a:r>
              <a:rPr lang="en-GB" u="sng">
                <a:solidFill>
                  <a:schemeClr val="hlink"/>
                </a:solidFill>
                <a:latin typeface="Lato"/>
                <a:ea typeface="Lato"/>
                <a:cs typeface="Lato"/>
                <a:sym typeface="Lato"/>
                <a:hlinkClick r:id="rId2"/>
              </a:rPr>
              <a:t>https://www.youtube.com/watch?v=8edPzh71RIQ</a:t>
            </a:r>
            <a:r>
              <a:rPr lang="en-GB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(please note the video has an American context and FLIC will be making a video for the UK context)</a:t>
            </a:r>
            <a:endParaRPr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u="sng">
                <a:solidFill>
                  <a:schemeClr val="hlink"/>
                </a:solidFill>
                <a:latin typeface="Lato"/>
                <a:ea typeface="Lato"/>
                <a:cs typeface="Lato"/>
                <a:sym typeface="Lato"/>
                <a:hlinkClick r:id="rId3"/>
              </a:rPr>
              <a:t>https://www.youtube.com/watch?v=vIPhIi9KzAQ</a:t>
            </a:r>
            <a:r>
              <a:rPr lang="en-GB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endParaRPr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u="sng">
                <a:solidFill>
                  <a:schemeClr val="hlink"/>
                </a:solidFill>
                <a:latin typeface="Lato"/>
                <a:ea typeface="Lato"/>
                <a:cs typeface="Lato"/>
                <a:sym typeface="Lato"/>
                <a:hlinkClick r:id="rId4"/>
              </a:rPr>
              <a:t>https://www.youtube.com/watch?v=djBJmRH9lDo</a:t>
            </a:r>
            <a:r>
              <a:rPr lang="en-GB">
                <a:latin typeface="Lato"/>
                <a:ea typeface="Lato"/>
                <a:cs typeface="Lato"/>
                <a:sym typeface="Lato"/>
              </a:rPr>
              <a:t> 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2173b38b931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9" name="Google Shape;99;g2173b38b93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g2179996f504_0_3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34" name="Google Shape;334;g2179996f504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/>
              <a:t>Delivery instructions: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  <a:p>
            <a:pPr indent="-2984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g217fa40d7ae_0_2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41" name="Google Shape;341;g217fa40d7ae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8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g2173b38b931_0_12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50" name="Google Shape;350;g2173b38b931_0_1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g2173b38b931_0_10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58" name="Google Shape;358;g2173b38b931_0_1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4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g2173b38b931_0_9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66" name="Google Shape;366;g2173b38b931_0_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g2173b38b931_0_12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73" name="Google Shape;373;g2173b38b931_0_1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8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g217fa40d7ae_0_3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80" name="Google Shape;380;g217fa40d7ae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7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g2179996f504_0_4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89" name="Google Shape;389;g2179996f504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4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g1d13b237002_0_45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96" name="Google Shape;396;g1d13b237002_0_4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0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g1d13b237002_0_49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02" name="Google Shape;402;g1d13b237002_0_4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15d761f9135_0_2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5" name="Google Shape;105;g15d761f9135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7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g1d13b237002_0_56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09" name="Google Shape;409;g1d13b237002_0_5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8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g24f7788892d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20" name="Google Shape;420;g24f7788892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6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g3694681dd24_0_9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38" name="Google Shape;438;g3694681dd24_0_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1200"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22bca0e0d1e_0_3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1" name="Google Shape;111;g22bca0e0d1e_0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1200"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1200"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8" name="Google Shape;11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2173b38b931_0_1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6" name="Google Shape;126;g2173b38b931_0_1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2179996f504_0_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9" name="Google Shape;139;g2179996f504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Teacher instruction </a:t>
            </a:r>
            <a:endParaRPr b="1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Invite students to share their questions</a:t>
            </a:r>
            <a:endParaRPr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Use animation to display possible questions </a:t>
            </a:r>
            <a:endParaRPr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2160206465e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8" name="Google Shape;168;g2160206465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30847bed3ed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6" name="Google Shape;176;g30847bed3e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Relationship Id="rId3" Type="http://schemas.openxmlformats.org/officeDocument/2006/relationships/image" Target="../media/image15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Relationship Id="rId3" Type="http://schemas.openxmlformats.org/officeDocument/2006/relationships/image" Target="../media/image15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8.png"/><Relationship Id="rId3" Type="http://schemas.openxmlformats.org/officeDocument/2006/relationships/image" Target="../media/image15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0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0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0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0.png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0.png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0.png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0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8.png"/><Relationship Id="rId3" Type="http://schemas.openxmlformats.org/officeDocument/2006/relationships/image" Target="../media/image15.png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0.png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6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ver" type="title">
  <p:cSld name="TITLE">
    <p:bg>
      <p:bgPr>
        <a:solidFill>
          <a:srgbClr val="262A33"/>
        </a:solidFill>
      </p:bgPr>
    </p:bg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g2fe21ee8079_0_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9" name="Google Shape;9;g2fe21ee8079_0_2"/>
          <p:cNvPicPr preferRelativeResize="0"/>
          <p:nvPr/>
        </p:nvPicPr>
        <p:blipFill rotWithShape="1">
          <a:blip r:embed="rId2">
            <a:alphaModFix/>
          </a:blip>
          <a:srcRect b="-5224" l="-1905" r="-1091" t="-5235"/>
          <a:stretch/>
        </p:blipFill>
        <p:spPr>
          <a:xfrm>
            <a:off x="426625" y="302950"/>
            <a:ext cx="2516427" cy="69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0;g2fe21ee8079_0_2"/>
          <p:cNvPicPr preferRelativeResize="0"/>
          <p:nvPr/>
        </p:nvPicPr>
        <p:blipFill rotWithShape="1">
          <a:blip r:embed="rId3">
            <a:alphaModFix/>
          </a:blip>
          <a:srcRect b="-2280" l="-4222" r="-3757" t="-2440"/>
          <a:stretch/>
        </p:blipFill>
        <p:spPr>
          <a:xfrm rot="-5400000">
            <a:off x="7182681" y="3219806"/>
            <a:ext cx="2039601" cy="19780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>
        <p15:guide id="1" pos="302">
          <p15:clr>
            <a:srgbClr val="FA7B17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vider slide 2 1">
  <p:cSld name="Divider slide 2">
    <p:bg>
      <p:bgPr>
        <a:solidFill>
          <a:schemeClr val="accen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slide 2">
  <p:cSld name="TITLE_AND_TWO_COLUMNS_2">
    <p:bg>
      <p:bgPr>
        <a:solidFill>
          <a:schemeClr val="accent1"/>
        </a:solidFill>
      </p:bgPr>
    </p:bg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g2fe21ee8079_0_27"/>
          <p:cNvSpPr/>
          <p:nvPr/>
        </p:nvSpPr>
        <p:spPr>
          <a:xfrm>
            <a:off x="0" y="0"/>
            <a:ext cx="9144000" cy="1015500"/>
          </a:xfrm>
          <a:prstGeom prst="rect">
            <a:avLst/>
          </a:prstGeom>
          <a:solidFill>
            <a:srgbClr val="262A3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4" name="Google Shape;34;g2fe21ee8079_0_27"/>
          <p:cNvPicPr preferRelativeResize="0"/>
          <p:nvPr/>
        </p:nvPicPr>
        <p:blipFill rotWithShape="1">
          <a:blip r:embed="rId2">
            <a:alphaModFix/>
          </a:blip>
          <a:srcRect b="-8417" l="-5677" r="-7637" t="-10644"/>
          <a:stretch/>
        </p:blipFill>
        <p:spPr>
          <a:xfrm>
            <a:off x="8069450" y="4311925"/>
            <a:ext cx="835000" cy="65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ver 2">
  <p:cSld name="TITLE_2">
    <p:bg>
      <p:bgPr>
        <a:solidFill>
          <a:schemeClr val="accent1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Google Shape;36;g2fe21ee8079_0_30"/>
          <p:cNvPicPr preferRelativeResize="0"/>
          <p:nvPr/>
        </p:nvPicPr>
        <p:blipFill rotWithShape="1">
          <a:blip r:embed="rId2">
            <a:alphaModFix/>
          </a:blip>
          <a:srcRect b="-5224" l="-1905" r="-1091" t="-5235"/>
          <a:stretch/>
        </p:blipFill>
        <p:spPr>
          <a:xfrm>
            <a:off x="426625" y="222564"/>
            <a:ext cx="2516427" cy="69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7" name="Google Shape;37;g2fe21ee8079_0_30"/>
          <p:cNvPicPr preferRelativeResize="0"/>
          <p:nvPr/>
        </p:nvPicPr>
        <p:blipFill rotWithShape="1">
          <a:blip r:embed="rId3">
            <a:alphaModFix/>
          </a:blip>
          <a:srcRect b="-2272" l="-4222" r="-3757" t="-2439"/>
          <a:stretch/>
        </p:blipFill>
        <p:spPr>
          <a:xfrm rot="-5400000">
            <a:off x="7184749" y="3227346"/>
            <a:ext cx="2039601" cy="19780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>
        <p15:guide id="1" pos="302">
          <p15:clr>
            <a:srgbClr val="FA7B17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vider/pullout 1 1 1">
  <p:cSld name="TITLE_ONLY_1_1_1">
    <p:bg>
      <p:bgPr>
        <a:solidFill>
          <a:srgbClr val="0543B3"/>
        </a:solidFill>
      </p:bgPr>
    </p:bg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Google Shape;39;g2fe21ee8079_0_33"/>
          <p:cNvPicPr preferRelativeResize="0"/>
          <p:nvPr/>
        </p:nvPicPr>
        <p:blipFill rotWithShape="1">
          <a:blip r:embed="rId2">
            <a:alphaModFix/>
          </a:blip>
          <a:srcRect b="-8417" l="-5677" r="-7637" t="-10644"/>
          <a:stretch/>
        </p:blipFill>
        <p:spPr>
          <a:xfrm>
            <a:off x="8069450" y="4311925"/>
            <a:ext cx="835000" cy="65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vider slide 2 1 1">
  <p:cSld name="Divider slide 2_1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slide 1 1">
  <p:cSld name="Section slide 1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2fe21ee8079_0_36"/>
          <p:cNvSpPr/>
          <p:nvPr/>
        </p:nvSpPr>
        <p:spPr>
          <a:xfrm>
            <a:off x="0" y="0"/>
            <a:ext cx="9144000" cy="1015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3" name="Google Shape;43;g2fe21ee8079_0_36"/>
          <p:cNvPicPr preferRelativeResize="0"/>
          <p:nvPr/>
        </p:nvPicPr>
        <p:blipFill rotWithShape="1">
          <a:blip r:embed="rId2">
            <a:alphaModFix/>
          </a:blip>
          <a:srcRect b="-9684" l="-7535" r="-5779" t="-8129"/>
          <a:stretch/>
        </p:blipFill>
        <p:spPr>
          <a:xfrm>
            <a:off x="8055750" y="4325600"/>
            <a:ext cx="835000" cy="643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slide 1 1 1">
  <p:cSld name="Section slide 1_1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2fe21ee8079_0_39"/>
          <p:cNvSpPr/>
          <p:nvPr/>
        </p:nvSpPr>
        <p:spPr>
          <a:xfrm>
            <a:off x="0" y="0"/>
            <a:ext cx="9144000" cy="1015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vider/pullout 1 2">
  <p:cSld name="Divider/pullout 1">
    <p:bg>
      <p:bgPr>
        <a:solidFill>
          <a:srgbClr val="0543B3"/>
        </a:solidFill>
      </p:bgPr>
    </p:bg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Google Shape;47;g2fe21ee8079_0_4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052064" y="4271278"/>
            <a:ext cx="793551" cy="5854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ver" type="title">
  <p:cSld name="TITLE">
    <p:bg>
      <p:bgPr>
        <a:solidFill>
          <a:srgbClr val="262A33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694681dd24_0_5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52" name="Google Shape;52;g3694681dd24_0_55"/>
          <p:cNvPicPr preferRelativeResize="0"/>
          <p:nvPr/>
        </p:nvPicPr>
        <p:blipFill rotWithShape="1">
          <a:blip r:embed="rId2">
            <a:alphaModFix/>
          </a:blip>
          <a:srcRect b="-5224" l="-1905" r="-1091" t="-5235"/>
          <a:stretch/>
        </p:blipFill>
        <p:spPr>
          <a:xfrm>
            <a:off x="426625" y="302950"/>
            <a:ext cx="2516427" cy="69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3" name="Google Shape;53;g3694681dd24_0_55"/>
          <p:cNvPicPr preferRelativeResize="0"/>
          <p:nvPr/>
        </p:nvPicPr>
        <p:blipFill rotWithShape="1">
          <a:blip r:embed="rId3">
            <a:alphaModFix/>
          </a:blip>
          <a:srcRect b="-2282" l="-4222" r="-3757" t="-2440"/>
          <a:stretch/>
        </p:blipFill>
        <p:spPr>
          <a:xfrm rot="-5400000">
            <a:off x="7182681" y="3219806"/>
            <a:ext cx="2039601" cy="19780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>
        <p15:guide id="1" pos="302">
          <p15:clr>
            <a:srgbClr val="FA7B17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slide 1">
  <p:cSld name="TITLE_AND_TWO_COLUMNS_1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3694681dd24_0_59"/>
          <p:cNvSpPr/>
          <p:nvPr/>
        </p:nvSpPr>
        <p:spPr>
          <a:xfrm>
            <a:off x="0" y="0"/>
            <a:ext cx="9144000" cy="1015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6" name="Google Shape;56;g3694681dd24_0_59"/>
          <p:cNvPicPr preferRelativeResize="0"/>
          <p:nvPr/>
        </p:nvPicPr>
        <p:blipFill rotWithShape="1">
          <a:blip r:embed="rId2">
            <a:alphaModFix/>
          </a:blip>
          <a:srcRect b="-9684" l="-7535" r="-5779" t="-8129"/>
          <a:stretch/>
        </p:blipFill>
        <p:spPr>
          <a:xfrm>
            <a:off x="8055750" y="4325600"/>
            <a:ext cx="835000" cy="643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slide 1">
  <p:cSld name="TITLE_AND_TWO_COLUMNS_1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g2fe21ee8079_0_6"/>
          <p:cNvSpPr/>
          <p:nvPr/>
        </p:nvSpPr>
        <p:spPr>
          <a:xfrm>
            <a:off x="0" y="0"/>
            <a:ext cx="9144000" cy="1015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" name="Google Shape;13;g2fe21ee8079_0_6"/>
          <p:cNvPicPr preferRelativeResize="0"/>
          <p:nvPr/>
        </p:nvPicPr>
        <p:blipFill rotWithShape="1">
          <a:blip r:embed="rId2">
            <a:alphaModFix/>
          </a:blip>
          <a:srcRect b="-9683" l="-7535" r="-5779" t="-8128"/>
          <a:stretch/>
        </p:blipFill>
        <p:spPr>
          <a:xfrm>
            <a:off x="8055750" y="4325600"/>
            <a:ext cx="835000" cy="643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vider/pullout" type="titleOnly">
  <p:cSld name="TITLE_ONLY">
    <p:bg>
      <p:bgPr>
        <a:solidFill>
          <a:srgbClr val="262A33"/>
        </a:soli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Google Shape;58;g3694681dd24_0_62"/>
          <p:cNvPicPr preferRelativeResize="0"/>
          <p:nvPr/>
        </p:nvPicPr>
        <p:blipFill rotWithShape="1">
          <a:blip r:embed="rId2">
            <a:alphaModFix/>
          </a:blip>
          <a:srcRect b="-8417" l="-5677" r="-7637" t="-10644"/>
          <a:stretch/>
        </p:blipFill>
        <p:spPr>
          <a:xfrm>
            <a:off x="8069450" y="4311925"/>
            <a:ext cx="835000" cy="65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vider slide 2">
  <p:cSld name="TITLE_AND_BODY_1">
    <p:bg>
      <p:bgPr>
        <a:solidFill>
          <a:srgbClr val="0543B3"/>
        </a:solid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g3694681dd24_0_64"/>
          <p:cNvPicPr preferRelativeResize="0"/>
          <p:nvPr/>
        </p:nvPicPr>
        <p:blipFill rotWithShape="1">
          <a:blip r:embed="rId2">
            <a:alphaModFix/>
          </a:blip>
          <a:srcRect b="-8417" l="-5677" r="-7637" t="-10644"/>
          <a:stretch/>
        </p:blipFill>
        <p:spPr>
          <a:xfrm>
            <a:off x="8069450" y="4311925"/>
            <a:ext cx="835000" cy="65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slide 1 1">
  <p:cSld name="Section slide 1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694681dd24_0_66"/>
          <p:cNvSpPr/>
          <p:nvPr/>
        </p:nvSpPr>
        <p:spPr>
          <a:xfrm>
            <a:off x="0" y="0"/>
            <a:ext cx="9144000" cy="1015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3" name="Google Shape;63;g3694681dd24_0_66"/>
          <p:cNvPicPr preferRelativeResize="0"/>
          <p:nvPr/>
        </p:nvPicPr>
        <p:blipFill rotWithShape="1">
          <a:blip r:embed="rId2">
            <a:alphaModFix/>
          </a:blip>
          <a:srcRect b="-9684" l="-7535" r="-5779" t="-8129"/>
          <a:stretch/>
        </p:blipFill>
        <p:spPr>
          <a:xfrm>
            <a:off x="8055750" y="4325600"/>
            <a:ext cx="835000" cy="643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vider slide" type="tx">
  <p:cSld name="TITLE_AND_BODY">
    <p:bg>
      <p:bgPr>
        <a:solidFill>
          <a:srgbClr val="262A33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g3694681dd24_0_69"/>
          <p:cNvPicPr preferRelativeResize="0"/>
          <p:nvPr/>
        </p:nvPicPr>
        <p:blipFill rotWithShape="1">
          <a:blip r:embed="rId2">
            <a:alphaModFix/>
          </a:blip>
          <a:srcRect b="-8417" l="-5677" r="-7637" t="-10644"/>
          <a:stretch/>
        </p:blipFill>
        <p:spPr>
          <a:xfrm>
            <a:off x="8069450" y="4311925"/>
            <a:ext cx="835000" cy="65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vider/pullout 1 1">
  <p:cSld name="TITLE_ONLY_1_1">
    <p:bg>
      <p:bgPr>
        <a:solidFill>
          <a:srgbClr val="0543B3"/>
        </a:solidFill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g3694681dd24_0_71"/>
          <p:cNvPicPr preferRelativeResize="0"/>
          <p:nvPr/>
        </p:nvPicPr>
        <p:blipFill rotWithShape="1">
          <a:blip r:embed="rId2">
            <a:alphaModFix/>
          </a:blip>
          <a:srcRect b="-8417" l="-5677" r="-7637" t="-10644"/>
          <a:stretch/>
        </p:blipFill>
        <p:spPr>
          <a:xfrm>
            <a:off x="8069450" y="4311925"/>
            <a:ext cx="835000" cy="65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s" type="secHead">
  <p:cSld name="SECTION_HEADER">
    <p:bg>
      <p:bgPr>
        <a:solidFill>
          <a:srgbClr val="262A33"/>
        </a:solidFill>
      </p:bgPr>
    </p:bg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694681dd24_0_73"/>
          <p:cNvSpPr txBox="1"/>
          <p:nvPr/>
        </p:nvSpPr>
        <p:spPr>
          <a:xfrm>
            <a:off x="388800" y="298800"/>
            <a:ext cx="6785400" cy="78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GB" sz="2400" u="none" cap="none" strike="noStrike">
                <a:solidFill>
                  <a:srgbClr val="FF8022"/>
                </a:solidFill>
                <a:latin typeface="Lato"/>
                <a:ea typeface="Lato"/>
                <a:cs typeface="Lato"/>
                <a:sym typeface="Lato"/>
              </a:rPr>
              <a:t>Contents</a:t>
            </a:r>
            <a:endParaRPr b="1" i="0" sz="2400" u="none" cap="none" strike="noStrike">
              <a:solidFill>
                <a:srgbClr val="FF8022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70" name="Google Shape;70;g3694681dd24_0_73"/>
          <p:cNvPicPr preferRelativeResize="0"/>
          <p:nvPr/>
        </p:nvPicPr>
        <p:blipFill rotWithShape="1">
          <a:blip r:embed="rId2">
            <a:alphaModFix/>
          </a:blip>
          <a:srcRect b="-8417" l="-5677" r="-7637" t="-10644"/>
          <a:stretch/>
        </p:blipFill>
        <p:spPr>
          <a:xfrm>
            <a:off x="8069450" y="4311925"/>
            <a:ext cx="835000" cy="650200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g3694681dd24_0_73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vider/pullout 1">
  <p:cSld name="TITLE_ONLY_1">
    <p:bg>
      <p:bgPr>
        <a:solidFill>
          <a:srgbClr val="0543B3"/>
        </a:solidFill>
      </p:bgPr>
    </p:bg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g3694681dd24_0_77"/>
          <p:cNvPicPr preferRelativeResize="0"/>
          <p:nvPr/>
        </p:nvPicPr>
        <p:blipFill rotWithShape="1">
          <a:blip r:embed="rId2">
            <a:alphaModFix/>
          </a:blip>
          <a:srcRect b="-8417" l="-5677" r="-7637" t="-10644"/>
          <a:stretch/>
        </p:blipFill>
        <p:spPr>
          <a:xfrm>
            <a:off x="8069450" y="4311925"/>
            <a:ext cx="835000" cy="65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slide" type="twoColTx">
  <p:cSld name="TITLE_AND_TWO_COLUMNS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694681dd24_0_79"/>
          <p:cNvSpPr/>
          <p:nvPr/>
        </p:nvSpPr>
        <p:spPr>
          <a:xfrm>
            <a:off x="0" y="0"/>
            <a:ext cx="9144000" cy="1015500"/>
          </a:xfrm>
          <a:prstGeom prst="rect">
            <a:avLst/>
          </a:prstGeom>
          <a:solidFill>
            <a:srgbClr val="262A3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6" name="Google Shape;76;g3694681dd24_0_79"/>
          <p:cNvPicPr preferRelativeResize="0"/>
          <p:nvPr/>
        </p:nvPicPr>
        <p:blipFill rotWithShape="1">
          <a:blip r:embed="rId2">
            <a:alphaModFix/>
          </a:blip>
          <a:srcRect b="-9684" l="-7535" r="-5779" t="-8129"/>
          <a:stretch/>
        </p:blipFill>
        <p:spPr>
          <a:xfrm>
            <a:off x="8055750" y="4325600"/>
            <a:ext cx="835000" cy="643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vider slide 2 1">
  <p:cSld name="Divider slide 2">
    <p:bg>
      <p:bgPr>
        <a:solidFill>
          <a:schemeClr val="accent1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slide 2">
  <p:cSld name="TITLE_AND_TWO_COLUMNS_2">
    <p:bg>
      <p:bgPr>
        <a:solidFill>
          <a:schemeClr val="accent1"/>
        </a:solidFill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694681dd24_0_83"/>
          <p:cNvSpPr/>
          <p:nvPr/>
        </p:nvSpPr>
        <p:spPr>
          <a:xfrm>
            <a:off x="0" y="0"/>
            <a:ext cx="9144000" cy="1015500"/>
          </a:xfrm>
          <a:prstGeom prst="rect">
            <a:avLst/>
          </a:prstGeom>
          <a:solidFill>
            <a:srgbClr val="262A3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0" name="Google Shape;80;g3694681dd24_0_83"/>
          <p:cNvPicPr preferRelativeResize="0"/>
          <p:nvPr/>
        </p:nvPicPr>
        <p:blipFill rotWithShape="1">
          <a:blip r:embed="rId2">
            <a:alphaModFix/>
          </a:blip>
          <a:srcRect b="-8417" l="-5677" r="-7637" t="-10644"/>
          <a:stretch/>
        </p:blipFill>
        <p:spPr>
          <a:xfrm>
            <a:off x="8069450" y="4311925"/>
            <a:ext cx="835000" cy="65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vider/pullout 1 1">
  <p:cSld name="TITLE_ONLY_1_1">
    <p:bg>
      <p:bgPr>
        <a:solidFill>
          <a:srgbClr val="0543B3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g2fe21ee8079_0_9"/>
          <p:cNvPicPr preferRelativeResize="0"/>
          <p:nvPr/>
        </p:nvPicPr>
        <p:blipFill rotWithShape="1">
          <a:blip r:embed="rId2">
            <a:alphaModFix/>
          </a:blip>
          <a:srcRect b="-8417" l="-5677" r="-7637" t="-10644"/>
          <a:stretch/>
        </p:blipFill>
        <p:spPr>
          <a:xfrm>
            <a:off x="8069450" y="4311925"/>
            <a:ext cx="835000" cy="65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ver 2">
  <p:cSld name="TITLE_2">
    <p:bg>
      <p:bgPr>
        <a:solidFill>
          <a:schemeClr val="accent1"/>
        </a:solidFill>
      </p:bgPr>
    </p:bg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Google Shape;82;g3694681dd24_0_86"/>
          <p:cNvPicPr preferRelativeResize="0"/>
          <p:nvPr/>
        </p:nvPicPr>
        <p:blipFill rotWithShape="1">
          <a:blip r:embed="rId2">
            <a:alphaModFix/>
          </a:blip>
          <a:srcRect b="-5224" l="-1905" r="-1091" t="-5235"/>
          <a:stretch/>
        </p:blipFill>
        <p:spPr>
          <a:xfrm>
            <a:off x="426625" y="222564"/>
            <a:ext cx="2516427" cy="69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g3694681dd24_0_86"/>
          <p:cNvPicPr preferRelativeResize="0"/>
          <p:nvPr/>
        </p:nvPicPr>
        <p:blipFill rotWithShape="1">
          <a:blip r:embed="rId3">
            <a:alphaModFix/>
          </a:blip>
          <a:srcRect b="-2272" l="-4222" r="-3757" t="-2439"/>
          <a:stretch/>
        </p:blipFill>
        <p:spPr>
          <a:xfrm rot="-5400000">
            <a:off x="7184749" y="3227346"/>
            <a:ext cx="2039601" cy="19780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>
        <p15:guide id="1" pos="302">
          <p15:clr>
            <a:srgbClr val="FA7B17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vider/pullout 1 1 1">
  <p:cSld name="TITLE_ONLY_1_1_1">
    <p:bg>
      <p:bgPr>
        <a:solidFill>
          <a:srgbClr val="0543B3"/>
        </a:solid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g3694681dd24_0_89"/>
          <p:cNvPicPr preferRelativeResize="0"/>
          <p:nvPr/>
        </p:nvPicPr>
        <p:blipFill rotWithShape="1">
          <a:blip r:embed="rId2">
            <a:alphaModFix/>
          </a:blip>
          <a:srcRect b="-8417" l="-5677" r="-7637" t="-10644"/>
          <a:stretch/>
        </p:blipFill>
        <p:spPr>
          <a:xfrm>
            <a:off x="8069450" y="4311925"/>
            <a:ext cx="835000" cy="65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vider slide 2 1 1">
  <p:cSld name="Divider slide 2_1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slide 1 1 1">
  <p:cSld name="Section slide 1_1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694681dd24_0_92"/>
          <p:cNvSpPr/>
          <p:nvPr/>
        </p:nvSpPr>
        <p:spPr>
          <a:xfrm>
            <a:off x="0" y="0"/>
            <a:ext cx="9144000" cy="1015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vider/pullout 1 2">
  <p:cSld name="Divider/pullout 1">
    <p:bg>
      <p:bgPr>
        <a:solidFill>
          <a:srgbClr val="0543B3"/>
        </a:solidFill>
      </p:bgPr>
    </p:bg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g3694681dd24_0_9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052064" y="4271278"/>
            <a:ext cx="793551" cy="5854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vider/pullout" type="titleOnly">
  <p:cSld name="TITLE_ONLY">
    <p:bg>
      <p:bgPr>
        <a:solidFill>
          <a:srgbClr val="262A33"/>
        </a:soli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g2fe21ee8079_0_11"/>
          <p:cNvPicPr preferRelativeResize="0"/>
          <p:nvPr/>
        </p:nvPicPr>
        <p:blipFill rotWithShape="1">
          <a:blip r:embed="rId2">
            <a:alphaModFix/>
          </a:blip>
          <a:srcRect b="-8415" l="-5675" r="-7635" t="-10644"/>
          <a:stretch/>
        </p:blipFill>
        <p:spPr>
          <a:xfrm>
            <a:off x="8069450" y="4311925"/>
            <a:ext cx="835000" cy="65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vider slide" type="tx">
  <p:cSld name="TITLE_AND_BODY">
    <p:bg>
      <p:bgPr>
        <a:solidFill>
          <a:srgbClr val="262A33"/>
        </a:solidFill>
      </p:bgPr>
    </p:bg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Google Shape;19;g2fe21ee8079_0_13"/>
          <p:cNvPicPr preferRelativeResize="0"/>
          <p:nvPr/>
        </p:nvPicPr>
        <p:blipFill rotWithShape="1">
          <a:blip r:embed="rId2">
            <a:alphaModFix/>
          </a:blip>
          <a:srcRect b="-8415" l="-5675" r="-7635" t="-10644"/>
          <a:stretch/>
        </p:blipFill>
        <p:spPr>
          <a:xfrm>
            <a:off x="8069450" y="4311925"/>
            <a:ext cx="835000" cy="65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vider slide 2">
  <p:cSld name="TITLE_AND_BODY_1">
    <p:bg>
      <p:bgPr>
        <a:solidFill>
          <a:srgbClr val="0543B3"/>
        </a:solidFill>
      </p:bgPr>
    </p:bg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Google Shape;21;g2fe21ee8079_0_15"/>
          <p:cNvPicPr preferRelativeResize="0"/>
          <p:nvPr/>
        </p:nvPicPr>
        <p:blipFill rotWithShape="1">
          <a:blip r:embed="rId2">
            <a:alphaModFix/>
          </a:blip>
          <a:srcRect b="-8415" l="-5675" r="-7635" t="-10644"/>
          <a:stretch/>
        </p:blipFill>
        <p:spPr>
          <a:xfrm>
            <a:off x="8069450" y="4311925"/>
            <a:ext cx="835000" cy="65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s" type="secHead">
  <p:cSld name="SECTION_HEADER">
    <p:bg>
      <p:bgPr>
        <a:solidFill>
          <a:srgbClr val="262A33"/>
        </a:solidFill>
      </p:bgPr>
    </p:bg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g2fe21ee8079_0_17"/>
          <p:cNvSpPr txBox="1"/>
          <p:nvPr/>
        </p:nvSpPr>
        <p:spPr>
          <a:xfrm>
            <a:off x="388800" y="298800"/>
            <a:ext cx="6785400" cy="78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GB" sz="2400" u="none" cap="none" strike="noStrike">
                <a:solidFill>
                  <a:srgbClr val="FF8022"/>
                </a:solidFill>
                <a:latin typeface="Lato"/>
                <a:ea typeface="Lato"/>
                <a:cs typeface="Lato"/>
                <a:sym typeface="Lato"/>
              </a:rPr>
              <a:t>Contents</a:t>
            </a:r>
            <a:endParaRPr b="1" i="0" sz="2400" u="none" cap="none" strike="noStrike">
              <a:solidFill>
                <a:srgbClr val="FF8022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24" name="Google Shape;24;g2fe21ee8079_0_17"/>
          <p:cNvPicPr preferRelativeResize="0"/>
          <p:nvPr/>
        </p:nvPicPr>
        <p:blipFill rotWithShape="1">
          <a:blip r:embed="rId2">
            <a:alphaModFix/>
          </a:blip>
          <a:srcRect b="-8415" l="-5675" r="-7635" t="-10644"/>
          <a:stretch/>
        </p:blipFill>
        <p:spPr>
          <a:xfrm>
            <a:off x="8069450" y="4311925"/>
            <a:ext cx="835000" cy="650200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25;g2fe21ee8079_0_17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vider/pullout 1">
  <p:cSld name="TITLE_ONLY_1">
    <p:bg>
      <p:bgPr>
        <a:solidFill>
          <a:srgbClr val="0543B3"/>
        </a:soli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g2fe21ee8079_0_21"/>
          <p:cNvPicPr preferRelativeResize="0"/>
          <p:nvPr/>
        </p:nvPicPr>
        <p:blipFill rotWithShape="1">
          <a:blip r:embed="rId2">
            <a:alphaModFix/>
          </a:blip>
          <a:srcRect b="-8415" l="-5675" r="-7635" t="-10644"/>
          <a:stretch/>
        </p:blipFill>
        <p:spPr>
          <a:xfrm>
            <a:off x="8069450" y="4311925"/>
            <a:ext cx="835000" cy="65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slide" type="twoColTx">
  <p:cSld name="TITLE_AND_TWO_COLUMNS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g2fe21ee8079_0_23"/>
          <p:cNvSpPr/>
          <p:nvPr/>
        </p:nvSpPr>
        <p:spPr>
          <a:xfrm>
            <a:off x="0" y="0"/>
            <a:ext cx="9144000" cy="1015500"/>
          </a:xfrm>
          <a:prstGeom prst="rect">
            <a:avLst/>
          </a:prstGeom>
          <a:solidFill>
            <a:srgbClr val="262A3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0" name="Google Shape;30;g2fe21ee8079_0_23"/>
          <p:cNvPicPr preferRelativeResize="0"/>
          <p:nvPr/>
        </p:nvPicPr>
        <p:blipFill rotWithShape="1">
          <a:blip r:embed="rId2">
            <a:alphaModFix/>
          </a:blip>
          <a:srcRect b="-9683" l="-7535" r="-5779" t="-8128"/>
          <a:stretch/>
        </p:blipFill>
        <p:spPr>
          <a:xfrm>
            <a:off x="8055750" y="4325600"/>
            <a:ext cx="835000" cy="643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18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9.xml"/><Relationship Id="rId3" Type="http://schemas.openxmlformats.org/officeDocument/2006/relationships/slideLayout" Target="../slideLayouts/slideLayout20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5" Type="http://schemas.openxmlformats.org/officeDocument/2006/relationships/slideLayout" Target="../slideLayouts/slideLayout32.xml"/><Relationship Id="rId14" Type="http://schemas.openxmlformats.org/officeDocument/2006/relationships/slideLayout" Target="../slideLayouts/slideLayout31.xml"/><Relationship Id="rId17" Type="http://schemas.openxmlformats.org/officeDocument/2006/relationships/slideLayout" Target="../slideLayouts/slideLayout34.xml"/><Relationship Id="rId16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3.xml"/><Relationship Id="rId18" Type="http://schemas.openxmlformats.org/officeDocument/2006/relationships/theme" Target="../theme/theme3.xml"/><Relationship Id="rId7" Type="http://schemas.openxmlformats.org/officeDocument/2006/relationships/slideLayout" Target="../slideLayouts/slideLayout24.xml"/><Relationship Id="rId8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g2fe21ee8079_0_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3694681dd24_0_5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  <p:sldLayoutId id="2147483683" r:id="rId17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slide" Target="/ppt/slides/slide11.xml"/><Relationship Id="rId4" Type="http://schemas.openxmlformats.org/officeDocument/2006/relationships/slide" Target="/ppt/slides/slide15.xml"/><Relationship Id="rId5" Type="http://schemas.openxmlformats.org/officeDocument/2006/relationships/slide" Target="/ppt/slides/slide22.xml"/><Relationship Id="rId6" Type="http://schemas.openxmlformats.org/officeDocument/2006/relationships/slide" Target="/ppt/slides/slide27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0.png"/><Relationship Id="rId4" Type="http://schemas.openxmlformats.org/officeDocument/2006/relationships/image" Target="../media/image26.png"/><Relationship Id="rId5" Type="http://schemas.openxmlformats.org/officeDocument/2006/relationships/image" Target="../media/image22.png"/><Relationship Id="rId6" Type="http://schemas.openxmlformats.org/officeDocument/2006/relationships/image" Target="../media/image3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0.png"/><Relationship Id="rId4" Type="http://schemas.openxmlformats.org/officeDocument/2006/relationships/image" Target="../media/image26.png"/><Relationship Id="rId5" Type="http://schemas.openxmlformats.org/officeDocument/2006/relationships/image" Target="../media/image22.png"/><Relationship Id="rId6" Type="http://schemas.openxmlformats.org/officeDocument/2006/relationships/image" Target="../media/image3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3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slide" Target="/ppt/slides/slide11.xml"/><Relationship Id="rId4" Type="http://schemas.openxmlformats.org/officeDocument/2006/relationships/slide" Target="/ppt/slides/slide15.xml"/><Relationship Id="rId5" Type="http://schemas.openxmlformats.org/officeDocument/2006/relationships/slide" Target="/ppt/slides/slide22.xml"/><Relationship Id="rId6" Type="http://schemas.openxmlformats.org/officeDocument/2006/relationships/slide" Target="/ppt/slides/slide27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7.png"/></Relationships>
</file>

<file path=ppt/slides/_rels/slide16.xml.rels><?xml version="1.0" encoding="UTF-8" standalone="yes"?><Relationships xmlns="http://schemas.openxmlformats.org/package/2006/relationships"><Relationship Id="rId10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30.png"/><Relationship Id="rId4" Type="http://schemas.openxmlformats.org/officeDocument/2006/relationships/image" Target="../media/image28.png"/><Relationship Id="rId9" Type="http://schemas.openxmlformats.org/officeDocument/2006/relationships/image" Target="../media/image37.png"/><Relationship Id="rId5" Type="http://schemas.openxmlformats.org/officeDocument/2006/relationships/image" Target="../media/image44.png"/><Relationship Id="rId6" Type="http://schemas.openxmlformats.org/officeDocument/2006/relationships/image" Target="../media/image42.png"/><Relationship Id="rId7" Type="http://schemas.openxmlformats.org/officeDocument/2006/relationships/image" Target="../media/image35.png"/><Relationship Id="rId8" Type="http://schemas.openxmlformats.org/officeDocument/2006/relationships/image" Target="../media/image34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39.png"/><Relationship Id="rId4" Type="http://schemas.openxmlformats.org/officeDocument/2006/relationships/image" Target="../media/image36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46.png"/><Relationship Id="rId4" Type="http://schemas.openxmlformats.org/officeDocument/2006/relationships/image" Target="../media/image54.png"/><Relationship Id="rId5" Type="http://schemas.openxmlformats.org/officeDocument/2006/relationships/hyperlink" Target="https://youtu.be/DyXUCEm7VeY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43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slide" Target="/ppt/slides/slide11.xml"/><Relationship Id="rId4" Type="http://schemas.openxmlformats.org/officeDocument/2006/relationships/slide" Target="/ppt/slides/slide15.xml"/><Relationship Id="rId5" Type="http://schemas.openxmlformats.org/officeDocument/2006/relationships/slide" Target="/ppt/slides/slide22.xml"/><Relationship Id="rId6" Type="http://schemas.openxmlformats.org/officeDocument/2006/relationships/slide" Target="/ppt/slides/slide27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50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50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50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33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Relationship Id="rId3" Type="http://schemas.openxmlformats.org/officeDocument/2006/relationships/slide" Target="/ppt/slides/slide11.xml"/><Relationship Id="rId4" Type="http://schemas.openxmlformats.org/officeDocument/2006/relationships/slide" Target="/ppt/slides/slide15.xml"/><Relationship Id="rId5" Type="http://schemas.openxmlformats.org/officeDocument/2006/relationships/slide" Target="/ppt/slides/slide22.xml"/><Relationship Id="rId6" Type="http://schemas.openxmlformats.org/officeDocument/2006/relationships/slide" Target="/ppt/slides/slide27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3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47.png"/><Relationship Id="rId4" Type="http://schemas.openxmlformats.org/officeDocument/2006/relationships/image" Target="../media/image53.png"/><Relationship Id="rId5" Type="http://schemas.openxmlformats.org/officeDocument/2006/relationships/image" Target="../media/image57.png"/></Relationships>
</file>

<file path=ppt/slides/_rels/slide31.xml.rels><?xml version="1.0" encoding="UTF-8" standalone="yes"?><Relationships xmlns="http://schemas.openxmlformats.org/package/2006/relationships"><Relationship Id="rId10" Type="http://schemas.openxmlformats.org/officeDocument/2006/relationships/hyperlink" Target="https://www.childline.org.uk/#:~:text=Contacting%20Childline,we're%20here%20for%20you." TargetMode="External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1.xml"/><Relationship Id="rId3" Type="http://schemas.openxmlformats.org/officeDocument/2006/relationships/hyperlink" Target="https://www.citizensadvice.org.uk/debt-and-money/" TargetMode="External"/><Relationship Id="rId4" Type="http://schemas.openxmlformats.org/officeDocument/2006/relationships/image" Target="../media/image48.png"/><Relationship Id="rId9" Type="http://schemas.openxmlformats.org/officeDocument/2006/relationships/hyperlink" Target="https://www.childline.org.uk/#:~:text=Contacting%20Childline,we're%20here%20for%20you." TargetMode="External"/><Relationship Id="rId5" Type="http://schemas.openxmlformats.org/officeDocument/2006/relationships/image" Target="../media/image56.png"/><Relationship Id="rId6" Type="http://schemas.openxmlformats.org/officeDocument/2006/relationships/hyperlink" Target="https://www.nationaldebtline.org/" TargetMode="External"/><Relationship Id="rId7" Type="http://schemas.openxmlformats.org/officeDocument/2006/relationships/hyperlink" Target="http://www.moneyadvicetrust.org/Pages/default.aspx" TargetMode="External"/><Relationship Id="rId8" Type="http://schemas.openxmlformats.org/officeDocument/2006/relationships/image" Target="../media/image55.png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32.xml"/><Relationship Id="rId3" Type="http://schemas.openxmlformats.org/officeDocument/2006/relationships/hyperlink" Target="https://resources.ftflic.com/" TargetMode="External"/><Relationship Id="rId4" Type="http://schemas.openxmlformats.org/officeDocument/2006/relationships/hyperlink" Target="https://www.bankofengland.co.uk/explainers/what-do-banks-do" TargetMode="External"/><Relationship Id="rId5" Type="http://schemas.openxmlformats.org/officeDocument/2006/relationships/hyperlink" Target="https://www.moneysavingexpert.com/banking/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62A33"/>
        </a:solidFill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22bca0e0d1e_0_0"/>
          <p:cNvSpPr txBox="1"/>
          <p:nvPr>
            <p:ph type="ctrTitle"/>
          </p:nvPr>
        </p:nvSpPr>
        <p:spPr>
          <a:xfrm>
            <a:off x="360375" y="1253100"/>
            <a:ext cx="6681300" cy="188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n-GB" sz="4800" u="none" cap="none" strike="noStrike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How to make informed financial decisions</a:t>
            </a:r>
            <a:endParaRPr b="1" i="0" sz="4800" u="none" cap="none" strike="noStrike">
              <a:solidFill>
                <a:schemeClr val="lt1"/>
              </a:solidFill>
              <a:latin typeface="Lato Black"/>
              <a:ea typeface="Lato Black"/>
              <a:cs typeface="Lato Black"/>
              <a:sym typeface="Lato Black"/>
            </a:endParaRPr>
          </a:p>
        </p:txBody>
      </p:sp>
      <p:sp>
        <p:nvSpPr>
          <p:cNvPr id="96" name="Google Shape;96;g22bca0e0d1e_0_0"/>
          <p:cNvSpPr txBox="1"/>
          <p:nvPr/>
        </p:nvSpPr>
        <p:spPr>
          <a:xfrm>
            <a:off x="360375" y="4529800"/>
            <a:ext cx="66813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n-GB" sz="1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This session is aimed at Key Stage Three (recommended for Year 7 or 8)</a:t>
            </a:r>
            <a:endParaRPr b="1" i="0" sz="1000" u="none" cap="none" strike="noStrik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217fa40d7ae_0_0"/>
          <p:cNvSpPr txBox="1"/>
          <p:nvPr>
            <p:ph type="ctrTitle"/>
          </p:nvPr>
        </p:nvSpPr>
        <p:spPr>
          <a:xfrm>
            <a:off x="138125" y="253750"/>
            <a:ext cx="80922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0"/>
              <a:buFont typeface="Arial"/>
              <a:buNone/>
            </a:pPr>
            <a:r>
              <a:rPr b="1" lang="en-GB" sz="29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Recap of Module 2 sessions</a:t>
            </a:r>
            <a:endParaRPr b="1" i="0" sz="29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86" name="Google Shape;186;g217fa40d7ae_0_0">
            <a:hlinkClick action="ppaction://hlinksldjump" r:id="rId3"/>
          </p:cNvPr>
          <p:cNvSpPr/>
          <p:nvPr/>
        </p:nvSpPr>
        <p:spPr>
          <a:xfrm>
            <a:off x="2276600" y="1511575"/>
            <a:ext cx="2126700" cy="14679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GB" sz="2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How to open a bank account</a:t>
            </a:r>
            <a:endParaRPr b="1" i="0" sz="2400" u="none" cap="none" strike="noStrike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87" name="Google Shape;187;g217fa40d7ae_0_0">
            <a:hlinkClick action="ppaction://hlinksldjump" r:id="rId4"/>
          </p:cNvPr>
          <p:cNvSpPr/>
          <p:nvPr/>
        </p:nvSpPr>
        <p:spPr>
          <a:xfrm>
            <a:off x="4740675" y="1511575"/>
            <a:ext cx="2126700" cy="1467900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GB" sz="2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How to save money</a:t>
            </a:r>
            <a:endParaRPr b="1" i="0" sz="2400" u="none" cap="none" strike="noStrike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88" name="Google Shape;188;g217fa40d7ae_0_0">
            <a:hlinkClick action="ppaction://hlinksldjump" r:id="rId5"/>
          </p:cNvPr>
          <p:cNvSpPr/>
          <p:nvPr/>
        </p:nvSpPr>
        <p:spPr>
          <a:xfrm>
            <a:off x="2276600" y="3150250"/>
            <a:ext cx="2126700" cy="1467900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GB" sz="2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How to use a bank card</a:t>
            </a:r>
            <a:endParaRPr b="1" i="0" sz="2400" u="none" cap="none" strike="noStrike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89" name="Google Shape;189;g217fa40d7ae_0_0">
            <a:hlinkClick action="ppaction://hlinksldjump" r:id="rId6"/>
          </p:cNvPr>
          <p:cNvSpPr/>
          <p:nvPr/>
        </p:nvSpPr>
        <p:spPr>
          <a:xfrm>
            <a:off x="4740675" y="3150250"/>
            <a:ext cx="2126700" cy="1467900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GB" sz="2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How to read a bank statement</a:t>
            </a:r>
            <a:endParaRPr b="1" i="0" sz="2400" u="none" cap="none" strike="noStrike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2173b38b931_0_57"/>
          <p:cNvSpPr/>
          <p:nvPr/>
        </p:nvSpPr>
        <p:spPr>
          <a:xfrm>
            <a:off x="3683538" y="1912825"/>
            <a:ext cx="1679400" cy="1679400"/>
          </a:xfrm>
          <a:prstGeom prst="roundRect">
            <a:avLst>
              <a:gd fmla="val 16667" name="adj"/>
            </a:avLst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g2173b38b931_0_57"/>
          <p:cNvSpPr/>
          <p:nvPr/>
        </p:nvSpPr>
        <p:spPr>
          <a:xfrm>
            <a:off x="1417713" y="1912825"/>
            <a:ext cx="1679400" cy="1679400"/>
          </a:xfrm>
          <a:prstGeom prst="roundRect">
            <a:avLst>
              <a:gd fmla="val 16667" name="adj"/>
            </a:avLst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6" name="Google Shape;196;g2173b38b931_0_5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07275" y="2086699"/>
            <a:ext cx="1231925" cy="1281800"/>
          </a:xfrm>
          <a:prstGeom prst="rect">
            <a:avLst/>
          </a:prstGeom>
          <a:noFill/>
          <a:ln>
            <a:noFill/>
          </a:ln>
        </p:spPr>
      </p:pic>
      <p:sp>
        <p:nvSpPr>
          <p:cNvPr id="197" name="Google Shape;197;g2173b38b931_0_57"/>
          <p:cNvSpPr txBox="1"/>
          <p:nvPr/>
        </p:nvSpPr>
        <p:spPr>
          <a:xfrm>
            <a:off x="73325" y="1164900"/>
            <a:ext cx="90129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GB" sz="2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With your partner, explain how the images below link to opening a bank account </a:t>
            </a:r>
            <a:endParaRPr b="0" i="0" sz="2000" u="none" cap="none" strike="noStrike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198" name="Google Shape;198;g2173b38b931_0_5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16525" y="2111625"/>
            <a:ext cx="1281800" cy="12818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99" name="Google Shape;199;g2173b38b931_0_57"/>
          <p:cNvGrpSpPr/>
          <p:nvPr/>
        </p:nvGrpSpPr>
        <p:grpSpPr>
          <a:xfrm>
            <a:off x="5949363" y="1912838"/>
            <a:ext cx="1679400" cy="1679400"/>
            <a:chOff x="4804038" y="2311138"/>
            <a:chExt cx="1679400" cy="1679400"/>
          </a:xfrm>
        </p:grpSpPr>
        <p:pic>
          <p:nvPicPr>
            <p:cNvPr id="200" name="Google Shape;200;g2173b38b931_0_57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4983475" y="2490575"/>
              <a:ext cx="1320525" cy="13205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1" name="Google Shape;201;g2173b38b931_0_57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5822050" y="2770200"/>
              <a:ext cx="481950" cy="4819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02" name="Google Shape;202;g2173b38b931_0_57"/>
            <p:cNvSpPr/>
            <p:nvPr/>
          </p:nvSpPr>
          <p:spPr>
            <a:xfrm>
              <a:off x="5822125" y="2770275"/>
              <a:ext cx="481800" cy="481800"/>
            </a:xfrm>
            <a:prstGeom prst="ellipse">
              <a:avLst/>
            </a:prstGeom>
            <a:noFill/>
            <a:ln cap="flat" cmpd="sng" w="3810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3" name="Google Shape;203;g2173b38b931_0_57"/>
            <p:cNvSpPr/>
            <p:nvPr/>
          </p:nvSpPr>
          <p:spPr>
            <a:xfrm>
              <a:off x="4804038" y="2311138"/>
              <a:ext cx="1679400" cy="1679400"/>
            </a:xfrm>
            <a:prstGeom prst="roundRect">
              <a:avLst>
                <a:gd fmla="val 16667" name="adj"/>
              </a:avLst>
            </a:prstGeom>
            <a:noFill/>
            <a:ln cap="flat" cmpd="sng" w="381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04" name="Google Shape;204;g2173b38b931_0_57"/>
          <p:cNvSpPr txBox="1"/>
          <p:nvPr>
            <p:ph type="ctrTitle"/>
          </p:nvPr>
        </p:nvSpPr>
        <p:spPr>
          <a:xfrm>
            <a:off x="138125" y="253750"/>
            <a:ext cx="80922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n-GB" sz="2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Session 1 recap</a:t>
            </a:r>
            <a:endParaRPr b="1" i="0" sz="29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n-GB" sz="2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How to open a bank account</a:t>
            </a:r>
            <a:endParaRPr b="1" i="0" sz="26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05" name="Google Shape;205;g2173b38b931_0_57"/>
          <p:cNvSpPr txBox="1"/>
          <p:nvPr/>
        </p:nvSpPr>
        <p:spPr>
          <a:xfrm>
            <a:off x="2629488" y="3943775"/>
            <a:ext cx="3787500" cy="923400"/>
          </a:xfrm>
          <a:prstGeom prst="rect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Lato"/>
              <a:buChar char="●"/>
            </a:pPr>
            <a:r>
              <a:rPr b="0" i="0" lang="en-GB" sz="16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Reasons to have a bank account</a:t>
            </a:r>
            <a:endParaRPr b="0" i="0" sz="1600" u="none" cap="none" strike="noStrike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Lato"/>
              <a:buChar char="●"/>
            </a:pPr>
            <a:r>
              <a:rPr b="0" i="0" lang="en-GB" sz="16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Steps to setting up a bank account</a:t>
            </a:r>
            <a:endParaRPr b="0" i="0" sz="1600" u="none" cap="none" strike="noStrike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Lato"/>
              <a:buChar char="●"/>
            </a:pPr>
            <a:r>
              <a:rPr b="0" i="0" lang="en-GB" sz="16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Types of bank account </a:t>
            </a:r>
            <a:endParaRPr b="0" i="0" sz="1600" u="none" cap="none" strike="noStrike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2173b38b931_0_73"/>
          <p:cNvSpPr/>
          <p:nvPr/>
        </p:nvSpPr>
        <p:spPr>
          <a:xfrm>
            <a:off x="3683538" y="1531825"/>
            <a:ext cx="1679400" cy="1679400"/>
          </a:xfrm>
          <a:prstGeom prst="roundRect">
            <a:avLst>
              <a:gd fmla="val 16667" name="adj"/>
            </a:avLst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" name="Google Shape;211;g2173b38b931_0_73"/>
          <p:cNvSpPr/>
          <p:nvPr/>
        </p:nvSpPr>
        <p:spPr>
          <a:xfrm>
            <a:off x="1417713" y="1531825"/>
            <a:ext cx="1679400" cy="1679400"/>
          </a:xfrm>
          <a:prstGeom prst="roundRect">
            <a:avLst>
              <a:gd fmla="val 16667" name="adj"/>
            </a:avLst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2" name="Google Shape;212;g2173b38b931_0_7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07275" y="1705699"/>
            <a:ext cx="1231925" cy="1281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3" name="Google Shape;213;g2173b38b931_0_7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16525" y="1730625"/>
            <a:ext cx="1281800" cy="12818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14" name="Google Shape;214;g2173b38b931_0_73"/>
          <p:cNvGrpSpPr/>
          <p:nvPr/>
        </p:nvGrpSpPr>
        <p:grpSpPr>
          <a:xfrm>
            <a:off x="5949363" y="1531838"/>
            <a:ext cx="1679400" cy="1679400"/>
            <a:chOff x="4804038" y="2311138"/>
            <a:chExt cx="1679400" cy="1679400"/>
          </a:xfrm>
        </p:grpSpPr>
        <p:pic>
          <p:nvPicPr>
            <p:cNvPr id="215" name="Google Shape;215;g2173b38b931_0_73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4983475" y="2490575"/>
              <a:ext cx="1320525" cy="13205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6" name="Google Shape;216;g2173b38b931_0_73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5822050" y="2770200"/>
              <a:ext cx="481950" cy="4819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17" name="Google Shape;217;g2173b38b931_0_73"/>
            <p:cNvSpPr/>
            <p:nvPr/>
          </p:nvSpPr>
          <p:spPr>
            <a:xfrm>
              <a:off x="5822125" y="2770275"/>
              <a:ext cx="481800" cy="481800"/>
            </a:xfrm>
            <a:prstGeom prst="ellipse">
              <a:avLst/>
            </a:prstGeom>
            <a:noFill/>
            <a:ln cap="flat" cmpd="sng" w="3810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" name="Google Shape;218;g2173b38b931_0_73"/>
            <p:cNvSpPr/>
            <p:nvPr/>
          </p:nvSpPr>
          <p:spPr>
            <a:xfrm>
              <a:off x="4804038" y="2311138"/>
              <a:ext cx="1679400" cy="1679400"/>
            </a:xfrm>
            <a:prstGeom prst="roundRect">
              <a:avLst>
                <a:gd fmla="val 16667" name="adj"/>
              </a:avLst>
            </a:prstGeom>
            <a:noFill/>
            <a:ln cap="flat" cmpd="sng" w="381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19" name="Google Shape;219;g2173b38b931_0_73"/>
          <p:cNvSpPr/>
          <p:nvPr/>
        </p:nvSpPr>
        <p:spPr>
          <a:xfrm>
            <a:off x="1417825" y="3336775"/>
            <a:ext cx="1679400" cy="974400"/>
          </a:xfrm>
          <a:prstGeom prst="rect">
            <a:avLst/>
          </a:prstGeom>
          <a:solidFill>
            <a:schemeClr val="lt1"/>
          </a:solidFill>
          <a:ln cap="flat" cmpd="sng" w="2857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GB" sz="14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A way to keep </a:t>
            </a:r>
            <a:endParaRPr b="0" i="0" sz="1400" u="none" cap="none" strike="noStrike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GB" sz="14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money safe</a:t>
            </a:r>
            <a:endParaRPr b="0" i="0" sz="1400" u="none" cap="none" strike="noStrike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20" name="Google Shape;220;g2173b38b931_0_73"/>
          <p:cNvSpPr/>
          <p:nvPr/>
        </p:nvSpPr>
        <p:spPr>
          <a:xfrm>
            <a:off x="3683525" y="3336775"/>
            <a:ext cx="1679400" cy="974400"/>
          </a:xfrm>
          <a:prstGeom prst="rect">
            <a:avLst/>
          </a:prstGeom>
          <a:solidFill>
            <a:schemeClr val="lt1"/>
          </a:solidFill>
          <a:ln cap="flat" cmpd="sng" w="2857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GB" sz="14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A passport is one item needed to open an account</a:t>
            </a:r>
            <a:endParaRPr b="0" i="0" sz="1400" u="none" cap="none" strike="noStrike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21" name="Google Shape;221;g2173b38b931_0_73"/>
          <p:cNvSpPr/>
          <p:nvPr/>
        </p:nvSpPr>
        <p:spPr>
          <a:xfrm>
            <a:off x="5949225" y="3336775"/>
            <a:ext cx="1679400" cy="974400"/>
          </a:xfrm>
          <a:prstGeom prst="rect">
            <a:avLst/>
          </a:prstGeom>
          <a:solidFill>
            <a:schemeClr val="lt1"/>
          </a:solidFill>
          <a:ln cap="flat" cmpd="sng" w="2857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GB" sz="14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Saving accounts add interest to money in an account</a:t>
            </a:r>
            <a:endParaRPr b="0" i="0" sz="1400" u="none" cap="none" strike="noStrike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22" name="Google Shape;222;g2173b38b931_0_73"/>
          <p:cNvSpPr txBox="1"/>
          <p:nvPr>
            <p:ph type="ctrTitle"/>
          </p:nvPr>
        </p:nvSpPr>
        <p:spPr>
          <a:xfrm>
            <a:off x="138125" y="253750"/>
            <a:ext cx="80922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n-GB" sz="2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Session 1 recap</a:t>
            </a:r>
            <a:endParaRPr b="1" i="0" sz="29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n-GB" sz="2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How to open a bank account</a:t>
            </a:r>
            <a:endParaRPr b="1" i="0" sz="26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7" name="Google Shape;227;g2173b38b931_0_41"/>
          <p:cNvPicPr preferRelativeResize="0"/>
          <p:nvPr/>
        </p:nvPicPr>
        <p:blipFill rotWithShape="1">
          <a:blip r:embed="rId3">
            <a:alphaModFix/>
          </a:blip>
          <a:srcRect b="25320" l="25515" r="19182" t="17264"/>
          <a:stretch/>
        </p:blipFill>
        <p:spPr>
          <a:xfrm>
            <a:off x="6514375" y="1599375"/>
            <a:ext cx="2256150" cy="2330225"/>
          </a:xfrm>
          <a:prstGeom prst="rect">
            <a:avLst/>
          </a:prstGeom>
          <a:noFill/>
          <a:ln>
            <a:noFill/>
          </a:ln>
        </p:spPr>
      </p:pic>
      <p:sp>
        <p:nvSpPr>
          <p:cNvPr id="228" name="Google Shape;228;g2173b38b931_0_41"/>
          <p:cNvSpPr txBox="1"/>
          <p:nvPr/>
        </p:nvSpPr>
        <p:spPr>
          <a:xfrm>
            <a:off x="243475" y="1424025"/>
            <a:ext cx="5908500" cy="29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You have 10 minutes to complete the first section of your guide.</a:t>
            </a:r>
            <a:endParaRPr b="0" i="0" sz="1600" u="none" cap="none" strike="noStrike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endParaRPr b="0" i="0" sz="8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GB" sz="1600" u="none" cap="none" strike="noStrike">
                <a:solidFill>
                  <a:schemeClr val="accent2"/>
                </a:solidFill>
                <a:latin typeface="Lato"/>
                <a:ea typeface="Lato"/>
                <a:cs typeface="Lato"/>
                <a:sym typeface="Lato"/>
              </a:rPr>
              <a:t>Subtitle: Setting up a bank account </a:t>
            </a:r>
            <a:endParaRPr b="1" i="0" sz="1600" u="none" cap="none" strike="noStrike">
              <a:solidFill>
                <a:schemeClr val="accent2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chemeClr val="accent2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Information to include:</a:t>
            </a:r>
            <a:endParaRPr b="0" i="0" sz="1600" u="none" cap="none" strike="noStrike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Lato"/>
              <a:buChar char="●"/>
            </a:pPr>
            <a:r>
              <a:rPr b="1" i="0" lang="en-GB" sz="16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One </a:t>
            </a:r>
            <a:r>
              <a:rPr b="0" i="0" lang="en-GB" sz="16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reasons to have a bank account</a:t>
            </a:r>
            <a:endParaRPr b="0" i="0" sz="1600" u="none" cap="none" strike="noStrike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Lato"/>
              <a:buChar char="●"/>
            </a:pPr>
            <a:r>
              <a:rPr b="1" i="0" lang="en-GB" sz="16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Two </a:t>
            </a:r>
            <a:r>
              <a:rPr b="0" i="0" lang="en-GB" sz="16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types of bank account - what is the difference between a current account and a saving account</a:t>
            </a:r>
            <a:endParaRPr b="0" i="0" sz="1600" u="none" cap="none" strike="noStrike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Lato"/>
              <a:buChar char="●"/>
            </a:pPr>
            <a:r>
              <a:rPr b="1" i="0" lang="en-GB" sz="16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Three </a:t>
            </a:r>
            <a:r>
              <a:rPr b="0" i="0" lang="en-GB" sz="16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things needed to open a bank account</a:t>
            </a:r>
            <a:endParaRPr b="0" i="0" sz="1600" u="none" cap="none" strike="noStrike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29" name="Google Shape;229;g2173b38b931_0_41"/>
          <p:cNvSpPr txBox="1"/>
          <p:nvPr>
            <p:ph type="ctrTitle"/>
          </p:nvPr>
        </p:nvSpPr>
        <p:spPr>
          <a:xfrm>
            <a:off x="138125" y="253750"/>
            <a:ext cx="80922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n-GB" sz="2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Session 1 recap</a:t>
            </a:r>
            <a:endParaRPr b="1" i="0" sz="29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n-GB" sz="2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How to open a bank account</a:t>
            </a:r>
            <a:endParaRPr b="1" i="0" sz="26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217fa40d7ae_0_12"/>
          <p:cNvSpPr txBox="1"/>
          <p:nvPr>
            <p:ph type="ctrTitle"/>
          </p:nvPr>
        </p:nvSpPr>
        <p:spPr>
          <a:xfrm>
            <a:off x="138125" y="253750"/>
            <a:ext cx="80922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600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Recap of Module 2 sessions</a:t>
            </a:r>
            <a:endParaRPr sz="2600">
              <a:solidFill>
                <a:schemeClr val="lt1"/>
              </a:solidFill>
              <a:latin typeface="Lato Black"/>
              <a:ea typeface="Lato Black"/>
              <a:cs typeface="Lato Black"/>
              <a:sym typeface="Lato Black"/>
            </a:endParaRPr>
          </a:p>
        </p:txBody>
      </p:sp>
      <p:sp>
        <p:nvSpPr>
          <p:cNvPr id="235" name="Google Shape;235;g217fa40d7ae_0_12">
            <a:hlinkClick action="ppaction://hlinksldjump" r:id="rId3"/>
          </p:cNvPr>
          <p:cNvSpPr/>
          <p:nvPr/>
        </p:nvSpPr>
        <p:spPr>
          <a:xfrm>
            <a:off x="2276600" y="1511575"/>
            <a:ext cx="2126700" cy="1467900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GB" sz="2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How to open a bank account</a:t>
            </a:r>
            <a:endParaRPr b="1" i="0" sz="2400" u="none" cap="none" strike="noStrike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36" name="Google Shape;236;g217fa40d7ae_0_12">
            <a:hlinkClick action="ppaction://hlinksldjump" r:id="rId4"/>
          </p:cNvPr>
          <p:cNvSpPr/>
          <p:nvPr/>
        </p:nvSpPr>
        <p:spPr>
          <a:xfrm>
            <a:off x="4740675" y="1511575"/>
            <a:ext cx="2126700" cy="14679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GB" sz="2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How to save money</a:t>
            </a:r>
            <a:endParaRPr b="1" i="0" sz="2400" u="none" cap="none" strike="noStrike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37" name="Google Shape;237;g217fa40d7ae_0_12">
            <a:hlinkClick action="ppaction://hlinksldjump" r:id="rId5"/>
          </p:cNvPr>
          <p:cNvSpPr/>
          <p:nvPr/>
        </p:nvSpPr>
        <p:spPr>
          <a:xfrm>
            <a:off x="2276600" y="3150250"/>
            <a:ext cx="2126700" cy="1467900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GB" sz="2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How to use a bank card</a:t>
            </a:r>
            <a:endParaRPr b="1" i="0" sz="2400" u="none" cap="none" strike="noStrike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38" name="Google Shape;238;g217fa40d7ae_0_12">
            <a:hlinkClick action="ppaction://hlinksldjump" r:id="rId6"/>
          </p:cNvPr>
          <p:cNvSpPr/>
          <p:nvPr/>
        </p:nvSpPr>
        <p:spPr>
          <a:xfrm>
            <a:off x="4740675" y="3150250"/>
            <a:ext cx="2126700" cy="1467900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GB" sz="2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How to read a bank statement</a:t>
            </a:r>
            <a:endParaRPr b="1" i="0" sz="2400" u="none" cap="none" strike="noStrike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2160206465e_0_23"/>
          <p:cNvSpPr txBox="1"/>
          <p:nvPr>
            <p:ph type="ctrTitle"/>
          </p:nvPr>
        </p:nvSpPr>
        <p:spPr>
          <a:xfrm>
            <a:off x="138125" y="90350"/>
            <a:ext cx="80922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0"/>
              <a:buFont typeface="Arial"/>
              <a:buNone/>
            </a:pPr>
            <a:r>
              <a:t/>
            </a:r>
            <a:endParaRPr b="0" i="0" sz="2600" u="none" cap="none" strike="noStrike">
              <a:solidFill>
                <a:schemeClr val="lt1"/>
              </a:solidFill>
              <a:latin typeface="Lato Black"/>
              <a:ea typeface="Lato Black"/>
              <a:cs typeface="Lato Black"/>
              <a:sym typeface="Lato Black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0"/>
              <a:buFont typeface="Arial"/>
              <a:buNone/>
            </a:pPr>
            <a:r>
              <a:t/>
            </a:r>
            <a:endParaRPr b="0" i="0" sz="2600" u="none" cap="none" strike="noStrike">
              <a:solidFill>
                <a:schemeClr val="lt1"/>
              </a:solidFill>
              <a:latin typeface="Lato Black"/>
              <a:ea typeface="Lato Black"/>
              <a:cs typeface="Lato Black"/>
              <a:sym typeface="Lato Black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n-GB" sz="2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Session 3 recap</a:t>
            </a:r>
            <a:endParaRPr b="1" i="0" sz="29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n-GB" sz="2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How to save money</a:t>
            </a:r>
            <a:endParaRPr b="1" i="0" sz="29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0"/>
              <a:buFont typeface="Arial"/>
              <a:buNone/>
            </a:pPr>
            <a:r>
              <a:t/>
            </a:r>
            <a:endParaRPr b="1" i="0" sz="29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44" name="Google Shape;244;g2160206465e_0_23"/>
          <p:cNvSpPr txBox="1"/>
          <p:nvPr/>
        </p:nvSpPr>
        <p:spPr>
          <a:xfrm>
            <a:off x="221650" y="1348000"/>
            <a:ext cx="6668400" cy="257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GB" sz="2200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‘Give me 5’... things that we have learnt about saving</a:t>
            </a:r>
            <a:endParaRPr b="1" i="0" sz="22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-3683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Lato"/>
              <a:buAutoNum type="arabicPeriod"/>
            </a:pPr>
            <a:r>
              <a:rPr b="0" i="0" lang="en-GB" sz="2200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What do people save money for?</a:t>
            </a:r>
            <a:endParaRPr b="0" i="0" sz="22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-3683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Lato"/>
              <a:buAutoNum type="arabicPeriod"/>
            </a:pPr>
            <a:r>
              <a:rPr b="0" i="0" lang="en-GB" sz="2200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Name four different  ways to save when shopping</a:t>
            </a:r>
            <a:endParaRPr b="0" i="0" sz="22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-3683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Lato"/>
              <a:buAutoNum type="arabicPeriod"/>
            </a:pPr>
            <a:r>
              <a:rPr b="0" i="0" lang="en-GB" sz="2200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What goes into a savings plan?</a:t>
            </a:r>
            <a:endParaRPr b="0" i="0" sz="22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-3683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Lato"/>
              <a:buAutoNum type="arabicPeriod"/>
            </a:pPr>
            <a:r>
              <a:rPr b="0" i="0" lang="en-GB" sz="2200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How does interest work in a savings account?</a:t>
            </a:r>
            <a:endParaRPr b="0" i="0" sz="22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-3683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Lato"/>
              <a:buAutoNum type="arabicPeriod"/>
            </a:pPr>
            <a:r>
              <a:rPr b="0" i="0" lang="en-GB" sz="2200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Bonus: What is compound interest?</a:t>
            </a:r>
            <a:endParaRPr b="0" i="0" sz="22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245" name="Google Shape;245;g2160206465e_0_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78700" y="1913525"/>
            <a:ext cx="1710275" cy="1710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g1d13b237002_0_172"/>
          <p:cNvSpPr txBox="1"/>
          <p:nvPr/>
        </p:nvSpPr>
        <p:spPr>
          <a:xfrm>
            <a:off x="360375" y="242750"/>
            <a:ext cx="58362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1" i="0" lang="en-GB" sz="2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What do people save money for?</a:t>
            </a:r>
            <a:endParaRPr b="1" i="0" sz="29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51" name="Google Shape;251;g1d13b237002_0_172"/>
          <p:cNvSpPr/>
          <p:nvPr/>
        </p:nvSpPr>
        <p:spPr>
          <a:xfrm>
            <a:off x="6311042" y="2965699"/>
            <a:ext cx="1403700" cy="1325400"/>
          </a:xfrm>
          <a:prstGeom prst="roundRect">
            <a:avLst>
              <a:gd fmla="val 16667" name="adj"/>
            </a:avLst>
          </a:prstGeom>
          <a:noFill/>
          <a:ln cap="flat" cmpd="sng" w="38100">
            <a:solidFill>
              <a:srgbClr val="262A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2" name="Google Shape;252;g1d13b237002_0_172"/>
          <p:cNvSpPr/>
          <p:nvPr/>
        </p:nvSpPr>
        <p:spPr>
          <a:xfrm>
            <a:off x="6262367" y="1366624"/>
            <a:ext cx="1403700" cy="1325400"/>
          </a:xfrm>
          <a:prstGeom prst="roundRect">
            <a:avLst>
              <a:gd fmla="val 16667" name="adj"/>
            </a:avLst>
          </a:prstGeom>
          <a:noFill/>
          <a:ln cap="flat" cmpd="sng" w="38100">
            <a:solidFill>
              <a:srgbClr val="262A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3" name="Google Shape;253;g1d13b237002_0_172"/>
          <p:cNvSpPr/>
          <p:nvPr/>
        </p:nvSpPr>
        <p:spPr>
          <a:xfrm>
            <a:off x="1344175" y="2965773"/>
            <a:ext cx="1403700" cy="1325400"/>
          </a:xfrm>
          <a:prstGeom prst="roundRect">
            <a:avLst>
              <a:gd fmla="val 16667" name="adj"/>
            </a:avLst>
          </a:prstGeom>
          <a:noFill/>
          <a:ln cap="flat" cmpd="sng" w="38100">
            <a:solidFill>
              <a:srgbClr val="262A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" name="Google Shape;254;g1d13b237002_0_172"/>
          <p:cNvSpPr/>
          <p:nvPr/>
        </p:nvSpPr>
        <p:spPr>
          <a:xfrm>
            <a:off x="2999783" y="1363403"/>
            <a:ext cx="1403700" cy="1325400"/>
          </a:xfrm>
          <a:prstGeom prst="roundRect">
            <a:avLst>
              <a:gd fmla="val 16667" name="adj"/>
            </a:avLst>
          </a:prstGeom>
          <a:noFill/>
          <a:ln cap="flat" cmpd="sng" w="38100">
            <a:solidFill>
              <a:srgbClr val="262A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" name="Google Shape;255;g1d13b237002_0_172"/>
          <p:cNvSpPr/>
          <p:nvPr/>
        </p:nvSpPr>
        <p:spPr>
          <a:xfrm>
            <a:off x="1344169" y="1363375"/>
            <a:ext cx="1403700" cy="1325400"/>
          </a:xfrm>
          <a:prstGeom prst="roundRect">
            <a:avLst>
              <a:gd fmla="val 16667" name="adj"/>
            </a:avLst>
          </a:prstGeom>
          <a:noFill/>
          <a:ln cap="flat" cmpd="sng" w="38100">
            <a:solidFill>
              <a:srgbClr val="262A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6" name="Google Shape;256;g1d13b237002_0_17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20051" y="1447366"/>
            <a:ext cx="1162948" cy="115733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7" name="Google Shape;257;g1d13b237002_0_17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464442" y="3049737"/>
            <a:ext cx="1162948" cy="1157331"/>
          </a:xfrm>
          <a:prstGeom prst="rect">
            <a:avLst/>
          </a:prstGeom>
          <a:noFill/>
          <a:ln>
            <a:noFill/>
          </a:ln>
        </p:spPr>
      </p:pic>
      <p:sp>
        <p:nvSpPr>
          <p:cNvPr id="258" name="Google Shape;258;g1d13b237002_0_172"/>
          <p:cNvSpPr/>
          <p:nvPr/>
        </p:nvSpPr>
        <p:spPr>
          <a:xfrm>
            <a:off x="2999795" y="2965701"/>
            <a:ext cx="1403700" cy="1325400"/>
          </a:xfrm>
          <a:prstGeom prst="roundRect">
            <a:avLst>
              <a:gd fmla="val 16667" name="adj"/>
            </a:avLst>
          </a:prstGeom>
          <a:noFill/>
          <a:ln cap="flat" cmpd="sng" w="38100">
            <a:solidFill>
              <a:srgbClr val="262A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9" name="Google Shape;259;g1d13b237002_0_17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735761" y="3006717"/>
            <a:ext cx="1222323" cy="1249977"/>
          </a:xfrm>
          <a:prstGeom prst="rect">
            <a:avLst/>
          </a:prstGeom>
          <a:noFill/>
          <a:ln>
            <a:noFill/>
          </a:ln>
        </p:spPr>
      </p:pic>
      <p:pic>
        <p:nvPicPr>
          <p:cNvPr id="260" name="Google Shape;260;g1d13b237002_0_17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721673" y="1447370"/>
            <a:ext cx="1222322" cy="1249977"/>
          </a:xfrm>
          <a:prstGeom prst="rect">
            <a:avLst/>
          </a:prstGeom>
          <a:noFill/>
          <a:ln>
            <a:noFill/>
          </a:ln>
        </p:spPr>
      </p:pic>
      <p:sp>
        <p:nvSpPr>
          <p:cNvPr id="261" name="Google Shape;261;g1d13b237002_0_172"/>
          <p:cNvSpPr/>
          <p:nvPr/>
        </p:nvSpPr>
        <p:spPr>
          <a:xfrm>
            <a:off x="4655422" y="2965828"/>
            <a:ext cx="1403700" cy="1325400"/>
          </a:xfrm>
          <a:prstGeom prst="roundRect">
            <a:avLst>
              <a:gd fmla="val 16667" name="adj"/>
            </a:avLst>
          </a:prstGeom>
          <a:noFill/>
          <a:ln cap="flat" cmpd="sng" w="38100">
            <a:solidFill>
              <a:srgbClr val="262A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" name="Google Shape;262;g1d13b237002_0_172"/>
          <p:cNvSpPr/>
          <p:nvPr/>
        </p:nvSpPr>
        <p:spPr>
          <a:xfrm>
            <a:off x="4631067" y="1363299"/>
            <a:ext cx="1403700" cy="1325400"/>
          </a:xfrm>
          <a:prstGeom prst="roundRect">
            <a:avLst>
              <a:gd fmla="val 16667" name="adj"/>
            </a:avLst>
          </a:prstGeom>
          <a:noFill/>
          <a:ln cap="flat" cmpd="sng" w="38100">
            <a:solidFill>
              <a:srgbClr val="262A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3" name="Google Shape;263;g1d13b237002_0_17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6440600" y="1502375"/>
            <a:ext cx="1047250" cy="1047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4" name="Google Shape;264;g1d13b237002_0_172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499562" y="1479638"/>
            <a:ext cx="1092725" cy="1092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65" name="Google Shape;265;g1d13b237002_0_172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3259075" y="3177000"/>
            <a:ext cx="965450" cy="965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6" name="Google Shape;266;g1d13b237002_0_172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6490013" y="3082025"/>
            <a:ext cx="1092725" cy="1092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g1d13b237002_0_92"/>
          <p:cNvSpPr/>
          <p:nvPr/>
        </p:nvSpPr>
        <p:spPr>
          <a:xfrm>
            <a:off x="4151573" y="2510161"/>
            <a:ext cx="840900" cy="827700"/>
          </a:xfrm>
          <a:prstGeom prst="ellipse">
            <a:avLst/>
          </a:prstGeom>
          <a:solidFill>
            <a:srgbClr val="0242B3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2" name="Google Shape;272;g1d13b237002_0_92"/>
          <p:cNvSpPr txBox="1"/>
          <p:nvPr/>
        </p:nvSpPr>
        <p:spPr>
          <a:xfrm>
            <a:off x="4274733" y="2631379"/>
            <a:ext cx="594600" cy="58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775" lIns="17775" spcFirstLastPara="1" rIns="17775" wrap="square" tIns="177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GB" sz="1400" u="none" cap="none" strike="noStrike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Saving when buying</a:t>
            </a:r>
            <a:endParaRPr b="1" i="0" sz="1400" u="none" cap="none" strike="noStrike">
              <a:solidFill>
                <a:schemeClr val="lt1"/>
              </a:solidFill>
              <a:latin typeface="Lato Black"/>
              <a:ea typeface="Lato Black"/>
              <a:cs typeface="Lato Black"/>
              <a:sym typeface="Lato Black"/>
            </a:endParaRPr>
          </a:p>
        </p:txBody>
      </p:sp>
      <p:sp>
        <p:nvSpPr>
          <p:cNvPr id="273" name="Google Shape;273;g1d13b237002_0_92"/>
          <p:cNvSpPr/>
          <p:nvPr/>
        </p:nvSpPr>
        <p:spPr>
          <a:xfrm rot="-5400000">
            <a:off x="4385642" y="2031943"/>
            <a:ext cx="372900" cy="273900"/>
          </a:xfrm>
          <a:prstGeom prst="rightArrow">
            <a:avLst>
              <a:gd fmla="val 60000" name="adj1"/>
              <a:gd fmla="val 50000" name="adj2"/>
            </a:avLst>
          </a:prstGeom>
          <a:solidFill>
            <a:srgbClr val="A8AED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4" name="Google Shape;274;g1d13b237002_0_92"/>
          <p:cNvSpPr txBox="1"/>
          <p:nvPr/>
        </p:nvSpPr>
        <p:spPr>
          <a:xfrm rot="-5400000">
            <a:off x="4426011" y="2127042"/>
            <a:ext cx="292200" cy="16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lt1"/>
              </a:solidFill>
              <a:latin typeface="Lato Black"/>
              <a:ea typeface="Lato Black"/>
              <a:cs typeface="Lato Black"/>
              <a:sym typeface="Lato Black"/>
            </a:endParaRPr>
          </a:p>
        </p:txBody>
      </p:sp>
      <p:sp>
        <p:nvSpPr>
          <p:cNvPr id="275" name="Google Shape;275;g1d13b237002_0_92"/>
          <p:cNvSpPr/>
          <p:nvPr/>
        </p:nvSpPr>
        <p:spPr>
          <a:xfrm>
            <a:off x="4051049" y="780834"/>
            <a:ext cx="1041900" cy="1025700"/>
          </a:xfrm>
          <a:prstGeom prst="ellipse">
            <a:avLst/>
          </a:prstGeom>
          <a:solidFill>
            <a:srgbClr val="0242B3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g1d13b237002_0_92"/>
          <p:cNvSpPr txBox="1"/>
          <p:nvPr/>
        </p:nvSpPr>
        <p:spPr>
          <a:xfrm>
            <a:off x="4064051" y="955838"/>
            <a:ext cx="1016100" cy="72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875" lIns="8875" spcFirstLastPara="1" rIns="8875" wrap="square" tIns="88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GB" sz="1400" u="none" cap="none" strike="noStrike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Use price comparison sites</a:t>
            </a:r>
            <a:endParaRPr b="0" i="0" sz="1400" u="none" cap="none" strike="noStrike">
              <a:solidFill>
                <a:schemeClr val="lt1"/>
              </a:solidFill>
              <a:latin typeface="Lato Black"/>
              <a:ea typeface="Lato Black"/>
              <a:cs typeface="Lato Black"/>
              <a:sym typeface="Lato Black"/>
            </a:endParaRPr>
          </a:p>
        </p:txBody>
      </p:sp>
      <p:sp>
        <p:nvSpPr>
          <p:cNvPr id="277" name="Google Shape;277;g1d13b237002_0_92"/>
          <p:cNvSpPr/>
          <p:nvPr/>
        </p:nvSpPr>
        <p:spPr>
          <a:xfrm rot="-2672840">
            <a:off x="4926577" y="2254217"/>
            <a:ext cx="375910" cy="271537"/>
          </a:xfrm>
          <a:prstGeom prst="rightArrow">
            <a:avLst>
              <a:gd fmla="val 60000" name="adj1"/>
              <a:gd fmla="val 50000" name="adj2"/>
            </a:avLst>
          </a:prstGeom>
          <a:solidFill>
            <a:srgbClr val="A8AED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8" name="Google Shape;278;g1d13b237002_0_92"/>
          <p:cNvSpPr txBox="1"/>
          <p:nvPr/>
        </p:nvSpPr>
        <p:spPr>
          <a:xfrm rot="-2672776">
            <a:off x="4938268" y="2337053"/>
            <a:ext cx="294661" cy="16292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lt1"/>
              </a:solidFill>
              <a:latin typeface="Lato Black"/>
              <a:ea typeface="Lato Black"/>
              <a:cs typeface="Lato Black"/>
              <a:sym typeface="Lato Black"/>
            </a:endParaRPr>
          </a:p>
        </p:txBody>
      </p:sp>
      <p:sp>
        <p:nvSpPr>
          <p:cNvPr id="279" name="Google Shape;279;g1d13b237002_0_92"/>
          <p:cNvSpPr/>
          <p:nvPr/>
        </p:nvSpPr>
        <p:spPr>
          <a:xfrm>
            <a:off x="5222373" y="1258363"/>
            <a:ext cx="1041900" cy="1025700"/>
          </a:xfrm>
          <a:prstGeom prst="ellipse">
            <a:avLst/>
          </a:prstGeom>
          <a:solidFill>
            <a:srgbClr val="0242B3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g1d13b237002_0_92"/>
          <p:cNvSpPr txBox="1"/>
          <p:nvPr/>
        </p:nvSpPr>
        <p:spPr>
          <a:xfrm>
            <a:off x="5374975" y="1408550"/>
            <a:ext cx="784500" cy="72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875" lIns="8875" spcFirstLastPara="1" rIns="8875" wrap="square" tIns="88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GB" sz="1400" u="none" cap="none" strike="noStrike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Look out for cashback offers</a:t>
            </a:r>
            <a:endParaRPr b="0" i="0" sz="1400" u="none" cap="none" strike="noStrike">
              <a:solidFill>
                <a:schemeClr val="lt1"/>
              </a:solidFill>
              <a:latin typeface="Lato Black"/>
              <a:ea typeface="Lato Black"/>
              <a:cs typeface="Lato Black"/>
              <a:sym typeface="Lato Black"/>
            </a:endParaRPr>
          </a:p>
        </p:txBody>
      </p:sp>
      <p:sp>
        <p:nvSpPr>
          <p:cNvPr id="281" name="Google Shape;281;g1d13b237002_0_92"/>
          <p:cNvSpPr/>
          <p:nvPr/>
        </p:nvSpPr>
        <p:spPr>
          <a:xfrm>
            <a:off x="5149856" y="2789260"/>
            <a:ext cx="378900" cy="269400"/>
          </a:xfrm>
          <a:prstGeom prst="rightArrow">
            <a:avLst>
              <a:gd fmla="val 60000" name="adj1"/>
              <a:gd fmla="val 50000" name="adj2"/>
            </a:avLst>
          </a:prstGeom>
          <a:solidFill>
            <a:srgbClr val="A8AED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2" name="Google Shape;282;g1d13b237002_0_92"/>
          <p:cNvSpPr txBox="1"/>
          <p:nvPr/>
        </p:nvSpPr>
        <p:spPr>
          <a:xfrm>
            <a:off x="5149856" y="2843165"/>
            <a:ext cx="296700" cy="16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lt1"/>
              </a:solidFill>
              <a:latin typeface="Lato Black"/>
              <a:ea typeface="Lato Black"/>
              <a:cs typeface="Lato Black"/>
              <a:sym typeface="Lato Black"/>
            </a:endParaRPr>
          </a:p>
        </p:txBody>
      </p:sp>
      <p:sp>
        <p:nvSpPr>
          <p:cNvPr id="283" name="Google Shape;283;g1d13b237002_0_92"/>
          <p:cNvSpPr/>
          <p:nvPr/>
        </p:nvSpPr>
        <p:spPr>
          <a:xfrm>
            <a:off x="5707552" y="2411222"/>
            <a:ext cx="1041900" cy="1025700"/>
          </a:xfrm>
          <a:prstGeom prst="ellipse">
            <a:avLst/>
          </a:prstGeom>
          <a:solidFill>
            <a:srgbClr val="0242B3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4" name="Google Shape;284;g1d13b237002_0_92"/>
          <p:cNvSpPr txBox="1"/>
          <p:nvPr/>
        </p:nvSpPr>
        <p:spPr>
          <a:xfrm>
            <a:off x="5860154" y="2561419"/>
            <a:ext cx="736800" cy="72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875" lIns="8875" spcFirstLastPara="1" rIns="8875" wrap="square" tIns="88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lt1"/>
              </a:solidFill>
              <a:latin typeface="Lato Black"/>
              <a:ea typeface="Lato Black"/>
              <a:cs typeface="Lato Black"/>
              <a:sym typeface="Lato Black"/>
            </a:endParaRPr>
          </a:p>
        </p:txBody>
      </p:sp>
      <p:sp>
        <p:nvSpPr>
          <p:cNvPr id="285" name="Google Shape;285;g1d13b237002_0_92"/>
          <p:cNvSpPr/>
          <p:nvPr/>
        </p:nvSpPr>
        <p:spPr>
          <a:xfrm rot="2672840">
            <a:off x="4926663" y="3322156"/>
            <a:ext cx="375910" cy="271537"/>
          </a:xfrm>
          <a:prstGeom prst="rightArrow">
            <a:avLst>
              <a:gd fmla="val 60000" name="adj1"/>
              <a:gd fmla="val 50000" name="adj2"/>
            </a:avLst>
          </a:prstGeom>
          <a:solidFill>
            <a:srgbClr val="A8AED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6" name="Google Shape;286;g1d13b237002_0_92"/>
          <p:cNvSpPr txBox="1"/>
          <p:nvPr/>
        </p:nvSpPr>
        <p:spPr>
          <a:xfrm rot="2672776">
            <a:off x="4938321" y="3347991"/>
            <a:ext cx="294661" cy="16292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7" name="Google Shape;287;g1d13b237002_0_92"/>
          <p:cNvSpPr/>
          <p:nvPr/>
        </p:nvSpPr>
        <p:spPr>
          <a:xfrm>
            <a:off x="5222373" y="3564080"/>
            <a:ext cx="1041900" cy="1025700"/>
          </a:xfrm>
          <a:prstGeom prst="ellipse">
            <a:avLst/>
          </a:prstGeom>
          <a:solidFill>
            <a:srgbClr val="0242B3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8" name="Google Shape;288;g1d13b237002_0_92"/>
          <p:cNvSpPr txBox="1"/>
          <p:nvPr/>
        </p:nvSpPr>
        <p:spPr>
          <a:xfrm>
            <a:off x="5374976" y="3714277"/>
            <a:ext cx="736800" cy="72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875" lIns="8875" spcFirstLastPara="1" rIns="8875" wrap="square" tIns="88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9" name="Google Shape;289;g1d13b237002_0_92"/>
          <p:cNvSpPr/>
          <p:nvPr/>
        </p:nvSpPr>
        <p:spPr>
          <a:xfrm rot="5400000">
            <a:off x="4385589" y="3542207"/>
            <a:ext cx="372900" cy="273900"/>
          </a:xfrm>
          <a:prstGeom prst="rightArrow">
            <a:avLst>
              <a:gd fmla="val 60000" name="adj1"/>
              <a:gd fmla="val 50000" name="adj2"/>
            </a:avLst>
          </a:prstGeom>
          <a:solidFill>
            <a:srgbClr val="A8AED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0" name="Google Shape;290;g1d13b237002_0_92"/>
          <p:cNvSpPr txBox="1"/>
          <p:nvPr/>
        </p:nvSpPr>
        <p:spPr>
          <a:xfrm rot="5400000">
            <a:off x="4425920" y="3556606"/>
            <a:ext cx="292200" cy="16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" name="Google Shape;291;g1d13b237002_0_92"/>
          <p:cNvSpPr/>
          <p:nvPr/>
        </p:nvSpPr>
        <p:spPr>
          <a:xfrm>
            <a:off x="4051049" y="4041609"/>
            <a:ext cx="1041900" cy="1025700"/>
          </a:xfrm>
          <a:prstGeom prst="ellipse">
            <a:avLst/>
          </a:prstGeom>
          <a:solidFill>
            <a:srgbClr val="0242B3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g1d13b237002_0_92"/>
          <p:cNvSpPr txBox="1"/>
          <p:nvPr/>
        </p:nvSpPr>
        <p:spPr>
          <a:xfrm>
            <a:off x="4203651" y="4191806"/>
            <a:ext cx="736800" cy="72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875" lIns="8875" spcFirstLastPara="1" rIns="8875" wrap="square" tIns="88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" name="Google Shape;293;g1d13b237002_0_92"/>
          <p:cNvSpPr/>
          <p:nvPr/>
        </p:nvSpPr>
        <p:spPr>
          <a:xfrm rot="8127160">
            <a:off x="3841643" y="3322294"/>
            <a:ext cx="375910" cy="271537"/>
          </a:xfrm>
          <a:prstGeom prst="rightArrow">
            <a:avLst>
              <a:gd fmla="val 60000" name="adj1"/>
              <a:gd fmla="val 50000" name="adj2"/>
            </a:avLst>
          </a:prstGeom>
          <a:solidFill>
            <a:srgbClr val="A8AED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4" name="Google Shape;294;g1d13b237002_0_92"/>
          <p:cNvSpPr txBox="1"/>
          <p:nvPr/>
        </p:nvSpPr>
        <p:spPr>
          <a:xfrm rot="-2672776">
            <a:off x="3911285" y="3347846"/>
            <a:ext cx="294661" cy="16292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lt1"/>
              </a:solidFill>
              <a:latin typeface="Lato Black"/>
              <a:ea typeface="Lato Black"/>
              <a:cs typeface="Lato Black"/>
              <a:sym typeface="Lato Black"/>
            </a:endParaRPr>
          </a:p>
        </p:txBody>
      </p:sp>
      <p:sp>
        <p:nvSpPr>
          <p:cNvPr id="295" name="Google Shape;295;g1d13b237002_0_92"/>
          <p:cNvSpPr/>
          <p:nvPr/>
        </p:nvSpPr>
        <p:spPr>
          <a:xfrm>
            <a:off x="2879724" y="3564080"/>
            <a:ext cx="1041900" cy="1025700"/>
          </a:xfrm>
          <a:prstGeom prst="ellipse">
            <a:avLst/>
          </a:prstGeom>
          <a:solidFill>
            <a:srgbClr val="0242B3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6" name="Google Shape;296;g1d13b237002_0_92"/>
          <p:cNvSpPr txBox="1"/>
          <p:nvPr/>
        </p:nvSpPr>
        <p:spPr>
          <a:xfrm>
            <a:off x="2905734" y="3712974"/>
            <a:ext cx="1016100" cy="72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875" lIns="8875" spcFirstLastPara="1" rIns="8875" wrap="square" tIns="88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GB" sz="800" u="none" cap="none" strike="noStrike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Have a ‘one in, </a:t>
            </a:r>
            <a:endParaRPr b="0" i="0" sz="800" u="none" cap="none" strike="noStrike">
              <a:solidFill>
                <a:schemeClr val="lt1"/>
              </a:solidFill>
              <a:latin typeface="Lato Black"/>
              <a:ea typeface="Lato Black"/>
              <a:cs typeface="Lato Black"/>
              <a:sym typeface="Lato Black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GB" sz="800" u="none" cap="none" strike="noStrike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one out’ policy </a:t>
            </a:r>
            <a:endParaRPr b="0" i="0" sz="800" u="none" cap="none" strike="noStrike">
              <a:solidFill>
                <a:schemeClr val="lt1"/>
              </a:solidFill>
              <a:latin typeface="Lato Black"/>
              <a:ea typeface="Lato Black"/>
              <a:cs typeface="Lato Black"/>
              <a:sym typeface="Lato Black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GB" sz="800" u="none" cap="none" strike="noStrike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when you buy clothes </a:t>
            </a:r>
            <a:endParaRPr b="0" i="0" sz="800" u="none" cap="none" strike="noStrike">
              <a:solidFill>
                <a:schemeClr val="lt1"/>
              </a:solidFill>
              <a:latin typeface="Lato Black"/>
              <a:ea typeface="Lato Black"/>
              <a:cs typeface="Lato Black"/>
              <a:sym typeface="Lato Black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GB" sz="800" u="none" cap="none" strike="noStrike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(and sell or donate </a:t>
            </a:r>
            <a:endParaRPr b="0" i="0" sz="800" u="none" cap="none" strike="noStrike">
              <a:solidFill>
                <a:schemeClr val="lt1"/>
              </a:solidFill>
              <a:latin typeface="Lato Black"/>
              <a:ea typeface="Lato Black"/>
              <a:cs typeface="Lato Black"/>
              <a:sym typeface="Lato Black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GB" sz="800" u="none" cap="none" strike="noStrike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the one you’re </a:t>
            </a:r>
            <a:endParaRPr b="0" i="0" sz="800" u="none" cap="none" strike="noStrike">
              <a:solidFill>
                <a:schemeClr val="lt1"/>
              </a:solidFill>
              <a:latin typeface="Lato Black"/>
              <a:ea typeface="Lato Black"/>
              <a:cs typeface="Lato Black"/>
              <a:sym typeface="Lato Black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GB" sz="800" u="none" cap="none" strike="noStrike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getting rid of)</a:t>
            </a:r>
            <a:endParaRPr b="0" i="0" sz="800" u="none" cap="none" strike="noStrike">
              <a:solidFill>
                <a:schemeClr val="lt1"/>
              </a:solidFill>
              <a:latin typeface="Lato Black"/>
              <a:ea typeface="Lato Black"/>
              <a:cs typeface="Lato Black"/>
              <a:sym typeface="Lato Black"/>
            </a:endParaRPr>
          </a:p>
        </p:txBody>
      </p:sp>
      <p:sp>
        <p:nvSpPr>
          <p:cNvPr id="297" name="Google Shape;297;g1d13b237002_0_92"/>
          <p:cNvSpPr/>
          <p:nvPr/>
        </p:nvSpPr>
        <p:spPr>
          <a:xfrm rot="10800000">
            <a:off x="3615373" y="2789389"/>
            <a:ext cx="378900" cy="269400"/>
          </a:xfrm>
          <a:prstGeom prst="rightArrow">
            <a:avLst>
              <a:gd fmla="val 60000" name="adj1"/>
              <a:gd fmla="val 50000" name="adj2"/>
            </a:avLst>
          </a:prstGeom>
          <a:solidFill>
            <a:srgbClr val="A8AED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8" name="Google Shape;298;g1d13b237002_0_92"/>
          <p:cNvSpPr txBox="1"/>
          <p:nvPr/>
        </p:nvSpPr>
        <p:spPr>
          <a:xfrm>
            <a:off x="3697482" y="2843165"/>
            <a:ext cx="296700" cy="16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lt1"/>
              </a:solidFill>
              <a:latin typeface="Lato Black"/>
              <a:ea typeface="Lato Black"/>
              <a:cs typeface="Lato Black"/>
              <a:sym typeface="Lato Black"/>
            </a:endParaRPr>
          </a:p>
        </p:txBody>
      </p:sp>
      <p:sp>
        <p:nvSpPr>
          <p:cNvPr id="299" name="Google Shape;299;g1d13b237002_0_92"/>
          <p:cNvSpPr/>
          <p:nvPr/>
        </p:nvSpPr>
        <p:spPr>
          <a:xfrm>
            <a:off x="2394545" y="2411222"/>
            <a:ext cx="1041900" cy="1025700"/>
          </a:xfrm>
          <a:prstGeom prst="ellipse">
            <a:avLst/>
          </a:prstGeom>
          <a:solidFill>
            <a:srgbClr val="0242B3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0" name="Google Shape;300;g1d13b237002_0_92"/>
          <p:cNvSpPr txBox="1"/>
          <p:nvPr/>
        </p:nvSpPr>
        <p:spPr>
          <a:xfrm>
            <a:off x="2443116" y="2561419"/>
            <a:ext cx="941100" cy="72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875" lIns="8875" spcFirstLastPara="1" rIns="8875" wrap="square" tIns="88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GB" sz="1000" u="none" cap="none" strike="noStrike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Explore ‘package deals’ e.g. buying a cinema pass rather than one off tickets</a:t>
            </a:r>
            <a:endParaRPr b="0" i="0" sz="1000" u="none" cap="none" strike="noStrike">
              <a:solidFill>
                <a:schemeClr val="lt1"/>
              </a:solidFill>
              <a:latin typeface="Lato Black"/>
              <a:ea typeface="Lato Black"/>
              <a:cs typeface="Lato Black"/>
              <a:sym typeface="Lato Black"/>
            </a:endParaRPr>
          </a:p>
        </p:txBody>
      </p:sp>
      <p:sp>
        <p:nvSpPr>
          <p:cNvPr id="301" name="Google Shape;301;g1d13b237002_0_92"/>
          <p:cNvSpPr/>
          <p:nvPr/>
        </p:nvSpPr>
        <p:spPr>
          <a:xfrm rot="-8127160">
            <a:off x="3841558" y="2254355"/>
            <a:ext cx="375910" cy="271537"/>
          </a:xfrm>
          <a:prstGeom prst="rightArrow">
            <a:avLst>
              <a:gd fmla="val 60000" name="adj1"/>
              <a:gd fmla="val 50000" name="adj2"/>
            </a:avLst>
          </a:prstGeom>
          <a:solidFill>
            <a:srgbClr val="A8AED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" name="Google Shape;302;g1d13b237002_0_92"/>
          <p:cNvSpPr txBox="1"/>
          <p:nvPr/>
        </p:nvSpPr>
        <p:spPr>
          <a:xfrm rot="2672776">
            <a:off x="3911338" y="2337198"/>
            <a:ext cx="294661" cy="16292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lt1"/>
              </a:solidFill>
              <a:latin typeface="Lato Black"/>
              <a:ea typeface="Lato Black"/>
              <a:cs typeface="Lato Black"/>
              <a:sym typeface="Lato Black"/>
            </a:endParaRPr>
          </a:p>
        </p:txBody>
      </p:sp>
      <p:sp>
        <p:nvSpPr>
          <p:cNvPr id="303" name="Google Shape;303;g1d13b237002_0_92"/>
          <p:cNvSpPr/>
          <p:nvPr/>
        </p:nvSpPr>
        <p:spPr>
          <a:xfrm>
            <a:off x="2879724" y="1258363"/>
            <a:ext cx="1041900" cy="1025700"/>
          </a:xfrm>
          <a:prstGeom prst="ellipse">
            <a:avLst/>
          </a:prstGeom>
          <a:solidFill>
            <a:srgbClr val="0242B3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" name="Google Shape;304;g1d13b237002_0_92"/>
          <p:cNvSpPr txBox="1"/>
          <p:nvPr/>
        </p:nvSpPr>
        <p:spPr>
          <a:xfrm>
            <a:off x="3032326" y="1408560"/>
            <a:ext cx="736800" cy="72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875" lIns="8875" spcFirstLastPara="1" rIns="8875" wrap="square" tIns="88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GB" sz="1400" u="none" cap="none" strike="noStrike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Find discount codes</a:t>
            </a:r>
            <a:endParaRPr b="0" i="0" sz="1400" u="none" cap="none" strike="noStrike">
              <a:solidFill>
                <a:schemeClr val="lt1"/>
              </a:solidFill>
              <a:latin typeface="Lato Black"/>
              <a:ea typeface="Lato Black"/>
              <a:cs typeface="Lato Black"/>
              <a:sym typeface="Lato Black"/>
            </a:endParaRPr>
          </a:p>
        </p:txBody>
      </p:sp>
      <p:sp>
        <p:nvSpPr>
          <p:cNvPr id="305" name="Google Shape;305;g1d13b237002_0_92"/>
          <p:cNvSpPr txBox="1"/>
          <p:nvPr>
            <p:ph type="ctrTitle"/>
          </p:nvPr>
        </p:nvSpPr>
        <p:spPr>
          <a:xfrm>
            <a:off x="168650" y="112400"/>
            <a:ext cx="7731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n-GB" sz="2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How to save on the things you buy</a:t>
            </a:r>
            <a:endParaRPr b="1" i="0" sz="29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06" name="Google Shape;306;g1d13b237002_0_92"/>
          <p:cNvSpPr txBox="1"/>
          <p:nvPr/>
        </p:nvSpPr>
        <p:spPr>
          <a:xfrm>
            <a:off x="4064021" y="4182824"/>
            <a:ext cx="1016100" cy="72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875" lIns="8875" spcFirstLastPara="1" rIns="8875" wrap="square" tIns="88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GB" sz="1400" u="none" cap="none" strike="noStrike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Buy ‘pre-loved’ goods</a:t>
            </a:r>
            <a:endParaRPr b="0" i="0" sz="1400" u="none" cap="none" strike="noStrike">
              <a:solidFill>
                <a:schemeClr val="lt1"/>
              </a:solidFill>
              <a:latin typeface="Lato Black"/>
              <a:ea typeface="Lato Black"/>
              <a:cs typeface="Lato Black"/>
              <a:sym typeface="Lato Black"/>
            </a:endParaRPr>
          </a:p>
        </p:txBody>
      </p:sp>
      <p:sp>
        <p:nvSpPr>
          <p:cNvPr id="307" name="Google Shape;307;g1d13b237002_0_92"/>
          <p:cNvSpPr txBox="1"/>
          <p:nvPr/>
        </p:nvSpPr>
        <p:spPr>
          <a:xfrm>
            <a:off x="5222350" y="3714375"/>
            <a:ext cx="1041900" cy="72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875" lIns="8875" spcFirstLastPara="1" rIns="8875" wrap="square" tIns="88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n-GB" sz="1300" u="none" cap="none" strike="noStrike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Delayed gratification </a:t>
            </a:r>
            <a:endParaRPr b="0" i="0" sz="1300" u="none" cap="none" strike="noStrike">
              <a:solidFill>
                <a:schemeClr val="lt1"/>
              </a:solidFill>
              <a:latin typeface="Lato Black"/>
              <a:ea typeface="Lato Black"/>
              <a:cs typeface="Lato Black"/>
              <a:sym typeface="Lato Black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g1d13b237002_0_291"/>
          <p:cNvSpPr txBox="1"/>
          <p:nvPr>
            <p:ph type="ctrTitle"/>
          </p:nvPr>
        </p:nvSpPr>
        <p:spPr>
          <a:xfrm>
            <a:off x="247700" y="242750"/>
            <a:ext cx="7731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n-GB" sz="2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Creating a saving plan</a:t>
            </a:r>
            <a:endParaRPr b="1" i="0" sz="29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13" name="Google Shape;313;g1d13b237002_0_291"/>
          <p:cNvSpPr txBox="1"/>
          <p:nvPr/>
        </p:nvSpPr>
        <p:spPr>
          <a:xfrm>
            <a:off x="2767600" y="1147025"/>
            <a:ext cx="2329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262A3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4" name="Google Shape;314;g1d13b237002_0_291"/>
          <p:cNvSpPr txBox="1"/>
          <p:nvPr/>
        </p:nvSpPr>
        <p:spPr>
          <a:xfrm>
            <a:off x="598525" y="1318625"/>
            <a:ext cx="5402100" cy="301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10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rgbClr val="0543B3"/>
                </a:solidFill>
                <a:latin typeface="Lato"/>
                <a:ea typeface="Lato"/>
                <a:cs typeface="Lato"/>
                <a:sym typeface="Lato"/>
              </a:rPr>
              <a:t>Setting a saving goal, helps keep financial decisions focussed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543B3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10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rgbClr val="0543B3"/>
                </a:solidFill>
                <a:latin typeface="Lato"/>
                <a:ea typeface="Lato"/>
                <a:cs typeface="Lato"/>
                <a:sym typeface="Lato"/>
              </a:rPr>
              <a:t>If the saving goal is large, set some </a:t>
            </a:r>
            <a:r>
              <a:rPr b="1" i="0" lang="en-GB" sz="1800" u="none" cap="none" strike="noStrike">
                <a:solidFill>
                  <a:srgbClr val="0543B3"/>
                </a:solidFill>
                <a:latin typeface="Lato"/>
                <a:ea typeface="Lato"/>
                <a:cs typeface="Lato"/>
                <a:sym typeface="Lato"/>
              </a:rPr>
              <a:t>interim goals</a:t>
            </a:r>
            <a:r>
              <a:rPr b="0" i="0" lang="en-GB" sz="1800" u="none" cap="none" strike="noStrike">
                <a:solidFill>
                  <a:srgbClr val="0543B3"/>
                </a:solidFill>
                <a:latin typeface="Lato"/>
                <a:ea typeface="Lato"/>
                <a:cs typeface="Lato"/>
                <a:sym typeface="Lato"/>
              </a:rPr>
              <a:t> (and maybe some rewards to stay motivated!)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543B3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10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rgbClr val="0543B3"/>
                </a:solidFill>
                <a:latin typeface="Lato"/>
                <a:ea typeface="Lato"/>
                <a:cs typeface="Lato"/>
                <a:sym typeface="Lato"/>
              </a:rPr>
              <a:t>Find a picture to put as a phone background, in a wallet or displayed on a wall at home as a reminder of the goal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15" name="Google Shape;315;g1d13b237002_0_29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5777" y="1474281"/>
            <a:ext cx="273100" cy="273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6" name="Google Shape;316;g1d13b237002_0_29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5777" y="2335838"/>
            <a:ext cx="273100" cy="273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7" name="Google Shape;317;g1d13b237002_0_29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5777" y="3316574"/>
            <a:ext cx="273100" cy="273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8" name="Google Shape;318;g1d13b237002_0_29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31000" y="1747375"/>
            <a:ext cx="1997900" cy="1997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g260e3e5fedf_0_61"/>
          <p:cNvSpPr txBox="1"/>
          <p:nvPr/>
        </p:nvSpPr>
        <p:spPr>
          <a:xfrm>
            <a:off x="205925" y="922900"/>
            <a:ext cx="5055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4" name="Google Shape;324;g260e3e5fedf_0_61"/>
          <p:cNvSpPr txBox="1"/>
          <p:nvPr/>
        </p:nvSpPr>
        <p:spPr>
          <a:xfrm>
            <a:off x="124275" y="4631725"/>
            <a:ext cx="61680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GB" sz="800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*Assuming no more money is taken out or deposited over the year  </a:t>
            </a:r>
            <a:endParaRPr b="0" i="0" sz="8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25" name="Google Shape;325;g260e3e5fedf_0_61"/>
          <p:cNvSpPr txBox="1"/>
          <p:nvPr/>
        </p:nvSpPr>
        <p:spPr>
          <a:xfrm>
            <a:off x="124275" y="2444425"/>
            <a:ext cx="4896000" cy="201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7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7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700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If Lucy </a:t>
            </a:r>
            <a:r>
              <a:rPr b="1" i="0" lang="en-GB" sz="1700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deposits £100</a:t>
            </a:r>
            <a:r>
              <a:rPr b="0" i="0" lang="en-GB" sz="1700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* earning </a:t>
            </a:r>
            <a:r>
              <a:rPr b="1" i="0" lang="en-GB" sz="1700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2% interest</a:t>
            </a:r>
            <a:r>
              <a:rPr b="0" i="0" lang="en-GB" sz="1700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: </a:t>
            </a:r>
            <a:endParaRPr b="0" i="0" sz="17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65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Lato"/>
              <a:buAutoNum type="arabicPeriod"/>
            </a:pPr>
            <a:r>
              <a:rPr b="0" i="0" lang="en-GB" sz="1700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How much interest has she made at the end of the year?</a:t>
            </a:r>
            <a:endParaRPr b="0" i="0" sz="17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65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Lato"/>
              <a:buAutoNum type="arabicPeriod"/>
            </a:pPr>
            <a:r>
              <a:rPr b="0" i="0" lang="en-GB" sz="1700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How much money in total is in her account at the end of the year?</a:t>
            </a:r>
            <a:endParaRPr b="0" i="0" sz="17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26" name="Google Shape;326;g260e3e5fedf_0_61"/>
          <p:cNvSpPr txBox="1"/>
          <p:nvPr/>
        </p:nvSpPr>
        <p:spPr>
          <a:xfrm>
            <a:off x="5261525" y="1284725"/>
            <a:ext cx="3591600" cy="2940000"/>
          </a:xfrm>
          <a:prstGeom prst="rect">
            <a:avLst/>
          </a:prstGeom>
          <a:solidFill>
            <a:srgbClr val="FF802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1" i="0" sz="600" u="none" cap="none" strike="noStrike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GB" sz="1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1.  How much interest has she made at the end of the year?</a:t>
            </a:r>
            <a:endParaRPr b="1" i="0" sz="1400" u="none" cap="none" strike="noStrike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GB" sz="1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To find 2% of £100, we calculate </a:t>
            </a:r>
            <a:endParaRPr b="0" i="0" sz="1400" u="none" cap="none" strike="noStrike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GB" sz="1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0.02 x 100 =£2</a:t>
            </a:r>
            <a:endParaRPr b="0" i="0" sz="1400" u="none" cap="none" strike="noStrike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GB" sz="1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2. How much money in total is in her account at the end of the year?</a:t>
            </a:r>
            <a:endParaRPr b="1" i="0" sz="1400" u="none" cap="none" strike="noStrike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GB" sz="1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We add up the £100 deposit and the interest she makes.</a:t>
            </a:r>
            <a:endParaRPr b="0" i="0" sz="1400" u="none" cap="none" strike="noStrike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GB" sz="1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£100 + £2 = £102</a:t>
            </a:r>
            <a:endParaRPr b="0" i="0" sz="1400" u="none" cap="none" strike="noStrike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500" u="none" cap="none" strike="noStrike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327" name="Google Shape;327;g260e3e5fedf_0_6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184525"/>
            <a:ext cx="1600600" cy="1600600"/>
          </a:xfrm>
          <a:prstGeom prst="rect">
            <a:avLst/>
          </a:prstGeom>
          <a:noFill/>
          <a:ln>
            <a:noFill/>
          </a:ln>
        </p:spPr>
      </p:pic>
      <p:sp>
        <p:nvSpPr>
          <p:cNvPr id="328" name="Google Shape;328;g260e3e5fedf_0_61"/>
          <p:cNvSpPr txBox="1"/>
          <p:nvPr/>
        </p:nvSpPr>
        <p:spPr>
          <a:xfrm>
            <a:off x="1684875" y="1184525"/>
            <a:ext cx="33354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en-GB" sz="1700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Lucy is choosing to put some money in a </a:t>
            </a:r>
            <a:r>
              <a:rPr b="1" i="0" lang="en-GB" sz="1700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savings account.</a:t>
            </a:r>
            <a:endParaRPr b="1" i="0" sz="17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en-GB" sz="1700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She puts money into this account and gains interest on the money that she deposits (puts in).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9" name="Google Shape;329;g260e3e5fedf_0_61"/>
          <p:cNvSpPr txBox="1"/>
          <p:nvPr>
            <p:ph type="ctrTitle"/>
          </p:nvPr>
        </p:nvSpPr>
        <p:spPr>
          <a:xfrm>
            <a:off x="1319025" y="242750"/>
            <a:ext cx="7731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n-GB" sz="2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Calculating interest</a:t>
            </a:r>
            <a:endParaRPr b="1" i="0" sz="29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330" name="Google Shape;330;g260e3e5fedf_0_6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48799" y="171188"/>
            <a:ext cx="690376" cy="690376"/>
          </a:xfrm>
          <a:prstGeom prst="rect">
            <a:avLst/>
          </a:prstGeom>
          <a:noFill/>
          <a:ln>
            <a:noFill/>
          </a:ln>
        </p:spPr>
      </p:pic>
      <p:sp>
        <p:nvSpPr>
          <p:cNvPr id="331" name="Google Shape;331;g260e3e5fedf_0_61"/>
          <p:cNvSpPr txBox="1"/>
          <p:nvPr/>
        </p:nvSpPr>
        <p:spPr>
          <a:xfrm>
            <a:off x="129725" y="4820375"/>
            <a:ext cx="6472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GB" sz="800" u="none" cap="none" strike="noStrike">
                <a:solidFill>
                  <a:schemeClr val="accent2"/>
                </a:solidFill>
                <a:latin typeface="Lato"/>
                <a:ea typeface="Lato"/>
                <a:cs typeface="Lato"/>
                <a:sym typeface="Lato"/>
              </a:rPr>
              <a:t>Optional video - watch to learn about compound interest - </a:t>
            </a:r>
            <a:r>
              <a:rPr b="0" i="0" lang="en-GB" sz="800" u="sng" cap="none" strike="noStrike">
                <a:solidFill>
                  <a:schemeClr val="accent2"/>
                </a:solidFill>
                <a:latin typeface="Lato"/>
                <a:ea typeface="Lato"/>
                <a:cs typeface="Lato"/>
                <a:sym typeface="Lato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https://youtu.be/DyXUCEm7VeY</a:t>
            </a:r>
            <a:r>
              <a:rPr b="0" i="0" lang="en-GB" sz="800" u="none" cap="none" strike="noStrike">
                <a:solidFill>
                  <a:schemeClr val="accent2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endParaRPr b="0" i="0" sz="800" u="none" cap="none" strike="noStrike">
              <a:solidFill>
                <a:schemeClr val="accent2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2173b38b931_0_0"/>
          <p:cNvSpPr txBox="1"/>
          <p:nvPr>
            <p:ph type="ctrTitle"/>
          </p:nvPr>
        </p:nvSpPr>
        <p:spPr>
          <a:xfrm>
            <a:off x="379375" y="253750"/>
            <a:ext cx="7731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0"/>
              <a:buFont typeface="Arial"/>
              <a:buNone/>
            </a:pPr>
            <a:r>
              <a:rPr b="1" i="0" lang="en-GB" sz="2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Unit outline</a:t>
            </a:r>
            <a:endParaRPr b="1" i="0" sz="29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graphicFrame>
        <p:nvGraphicFramePr>
          <p:cNvPr id="102" name="Google Shape;102;g2173b38b931_0_0"/>
          <p:cNvGraphicFramePr/>
          <p:nvPr/>
        </p:nvGraphicFramePr>
        <p:xfrm>
          <a:off x="871975" y="17218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{1AB044AA-5063-4A8D-AC02-C9E9DA0B06DC}</a:tableStyleId>
              </a:tblPr>
              <a:tblGrid>
                <a:gridCol w="1206500"/>
                <a:gridCol w="1206500"/>
                <a:gridCol w="1206500"/>
                <a:gridCol w="1206500"/>
                <a:gridCol w="1206500"/>
                <a:gridCol w="1206500"/>
              </a:tblGrid>
              <a:tr h="381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GB" sz="1400" u="none" cap="none" strike="noStrike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Session 1</a:t>
                      </a:r>
                      <a:endParaRPr b="1" sz="140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543B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B27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GB" sz="1400" u="none" cap="none" strike="noStrike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Session 2</a:t>
                      </a:r>
                      <a:endParaRPr b="1" sz="140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543B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B27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GB" sz="1400" u="none" cap="none" strike="noStrike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Session 3</a:t>
                      </a:r>
                      <a:endParaRPr b="1" sz="140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543B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B27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GB" sz="1400" u="none" cap="none" strike="noStrike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Session 4</a:t>
                      </a:r>
                      <a:endParaRPr b="1" sz="140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543B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B27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GB" sz="1400" u="none" cap="none" strike="noStrike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Session 5</a:t>
                      </a:r>
                      <a:endParaRPr b="1" sz="140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543B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B27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GB" sz="1400" u="none" cap="none" strike="noStrike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Session 6</a:t>
                      </a:r>
                      <a:endParaRPr b="1" sz="140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543B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0" lang="en-GB" sz="1400" u="none" cap="none" strike="noStrike">
                          <a:latin typeface="Lato"/>
                          <a:ea typeface="Lato"/>
                          <a:cs typeface="Lato"/>
                          <a:sym typeface="Lato"/>
                        </a:rPr>
                        <a:t>How to open a bank account </a:t>
                      </a:r>
                      <a:endParaRPr b="0" sz="14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63500" marB="63500" marR="63500" marL="63500" anchor="ctr">
                    <a:lnL cap="flat" cmpd="sng" w="28575">
                      <a:solidFill>
                        <a:srgbClr val="0543B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543B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543B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543B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latin typeface="Lato"/>
                          <a:ea typeface="Lato"/>
                          <a:cs typeface="Lato"/>
                          <a:sym typeface="Lato"/>
                        </a:rPr>
                        <a:t>How to r</a:t>
                      </a:r>
                      <a:r>
                        <a:rPr b="0" lang="en-GB" sz="1400" u="none" cap="none" strike="noStrike">
                          <a:latin typeface="Lato"/>
                          <a:ea typeface="Lato"/>
                          <a:cs typeface="Lato"/>
                          <a:sym typeface="Lato"/>
                        </a:rPr>
                        <a:t>ead a bank statement </a:t>
                      </a:r>
                      <a:endParaRPr b="0" sz="14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63500" marB="63500" marR="63500" marL="63500" anchor="ctr">
                    <a:lnL cap="flat" cmpd="sng" w="28575">
                      <a:solidFill>
                        <a:srgbClr val="0543B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543B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543B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543B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latin typeface="Lato"/>
                          <a:ea typeface="Lato"/>
                          <a:cs typeface="Lato"/>
                          <a:sym typeface="Lato"/>
                        </a:rPr>
                        <a:t>How to save money</a:t>
                      </a:r>
                      <a:endParaRPr b="0" sz="14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63500" marB="63500" marR="63500" marL="63500" anchor="ctr">
                    <a:lnL cap="flat" cmpd="sng" w="28575">
                      <a:solidFill>
                        <a:srgbClr val="0543B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543B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543B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543B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latin typeface="Lato"/>
                          <a:ea typeface="Lato"/>
                          <a:cs typeface="Lato"/>
                          <a:sym typeface="Lato"/>
                        </a:rPr>
                        <a:t>How to use bank cards</a:t>
                      </a:r>
                      <a:endParaRPr b="0" sz="14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63500" marB="63500" marR="63500" marL="63500" anchor="ctr">
                    <a:lnL cap="flat" cmpd="sng" w="28575">
                      <a:solidFill>
                        <a:srgbClr val="0543B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543B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543B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543B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How to manage debt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63500" marB="63500" marR="63500" marL="63500" anchor="ctr">
                    <a:lnL cap="flat" cmpd="sng" w="28575">
                      <a:solidFill>
                        <a:srgbClr val="0543B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543B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543B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543B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GB" sz="1400" u="none" cap="none" strike="noStrike">
                          <a:solidFill>
                            <a:schemeClr val="accent2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A guide to banking</a:t>
                      </a:r>
                      <a:endParaRPr b="1" sz="1400" u="none" cap="none" strike="noStrike">
                        <a:solidFill>
                          <a:schemeClr val="accent2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rgbClr val="0543B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543B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543B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543B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g2179996f504_0_33"/>
          <p:cNvSpPr txBox="1"/>
          <p:nvPr>
            <p:ph type="ctrTitle"/>
          </p:nvPr>
        </p:nvSpPr>
        <p:spPr>
          <a:xfrm>
            <a:off x="243475" y="246175"/>
            <a:ext cx="80922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n-GB" sz="2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Session 3 recap</a:t>
            </a:r>
            <a:br>
              <a:rPr b="1" lang="en-GB" sz="29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b="1" i="0" lang="en-GB" sz="2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How to save money</a:t>
            </a:r>
            <a:endParaRPr b="1" i="0" sz="29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37" name="Google Shape;337;g2179996f504_0_33"/>
          <p:cNvSpPr txBox="1"/>
          <p:nvPr/>
        </p:nvSpPr>
        <p:spPr>
          <a:xfrm>
            <a:off x="243475" y="1424025"/>
            <a:ext cx="5908500" cy="341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You have 10 minutes to complete the next section of your guide.</a:t>
            </a:r>
            <a:endParaRPr b="0" i="0" sz="1600" u="none" cap="none" strike="noStrike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endParaRPr b="0" i="0" sz="8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GB" sz="1600" u="none" cap="none" strike="noStrike">
                <a:solidFill>
                  <a:schemeClr val="accent2"/>
                </a:solidFill>
                <a:latin typeface="Lato"/>
                <a:ea typeface="Lato"/>
                <a:cs typeface="Lato"/>
                <a:sym typeface="Lato"/>
              </a:rPr>
              <a:t>Subtitle: Ways to save money</a:t>
            </a:r>
            <a:endParaRPr b="1" i="0" sz="1600" u="none" cap="none" strike="noStrike">
              <a:solidFill>
                <a:schemeClr val="accent2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chemeClr val="accent2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Information to include:</a:t>
            </a:r>
            <a:endParaRPr b="0" i="0" sz="1600" u="none" cap="none" strike="noStrike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Lato"/>
              <a:buChar char="●"/>
            </a:pPr>
            <a:r>
              <a:rPr b="0" i="0" lang="en-GB" sz="16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Why do people save?</a:t>
            </a:r>
            <a:endParaRPr b="0" i="0" sz="1600" u="none" cap="none" strike="noStrike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Lato"/>
              <a:buChar char="●"/>
            </a:pPr>
            <a:r>
              <a:rPr b="0" i="0" lang="en-GB" sz="16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Name four different  ways to save</a:t>
            </a:r>
            <a:endParaRPr b="0" i="0" sz="1600" u="none" cap="none" strike="noStrike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Lato"/>
              <a:buChar char="●"/>
            </a:pPr>
            <a:r>
              <a:rPr b="0" i="0" lang="en-GB" sz="16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What goes into a savings plan?</a:t>
            </a:r>
            <a:endParaRPr b="0" i="0" sz="1600" u="none" cap="none" strike="noStrike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Lato"/>
              <a:buChar char="●"/>
            </a:pPr>
            <a:r>
              <a:rPr b="0" i="0" lang="en-GB" sz="16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How does interest work in a savings account?</a:t>
            </a:r>
            <a:endParaRPr b="0" i="0" sz="1600" u="none" cap="none" strike="noStrike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Lato"/>
              <a:buChar char="●"/>
            </a:pPr>
            <a:r>
              <a:rPr b="0" i="0" lang="en-GB" sz="16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Bonus: What is compound interest?</a:t>
            </a:r>
            <a:endParaRPr b="1" i="0" sz="1600" u="none" cap="none" strike="noStrike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338" name="Google Shape;338;g2179996f504_0_33"/>
          <p:cNvPicPr preferRelativeResize="0"/>
          <p:nvPr/>
        </p:nvPicPr>
        <p:blipFill rotWithShape="1">
          <a:blip r:embed="rId3">
            <a:alphaModFix/>
          </a:blip>
          <a:srcRect b="26775" l="22900" r="17702" t="19865"/>
          <a:stretch/>
        </p:blipFill>
        <p:spPr>
          <a:xfrm>
            <a:off x="6900950" y="2063275"/>
            <a:ext cx="1596050" cy="1433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g217fa40d7ae_0_21"/>
          <p:cNvSpPr txBox="1"/>
          <p:nvPr>
            <p:ph type="ctrTitle"/>
          </p:nvPr>
        </p:nvSpPr>
        <p:spPr>
          <a:xfrm>
            <a:off x="138125" y="253750"/>
            <a:ext cx="80922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0"/>
              <a:buFont typeface="Arial"/>
              <a:buNone/>
            </a:pPr>
            <a:r>
              <a:t/>
            </a:r>
            <a:endParaRPr b="0" i="0" sz="2600" u="none" cap="none" strike="noStrike">
              <a:solidFill>
                <a:schemeClr val="lt1"/>
              </a:solidFill>
              <a:latin typeface="Lato Black"/>
              <a:ea typeface="Lato Black"/>
              <a:cs typeface="Lato Black"/>
              <a:sym typeface="Lato Black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0"/>
              <a:buFont typeface="Arial"/>
              <a:buNone/>
            </a:pPr>
            <a:r>
              <a:rPr b="1" i="0" lang="en-GB" sz="2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Which lesson would you like to recap?</a:t>
            </a:r>
            <a:endParaRPr b="1" i="0" sz="29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0"/>
              <a:buFont typeface="Arial"/>
              <a:buNone/>
            </a:pPr>
            <a:r>
              <a:t/>
            </a:r>
            <a:endParaRPr b="1" i="0" sz="26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44" name="Google Shape;344;g217fa40d7ae_0_21">
            <a:hlinkClick action="ppaction://hlinksldjump" r:id="rId3"/>
          </p:cNvPr>
          <p:cNvSpPr/>
          <p:nvPr/>
        </p:nvSpPr>
        <p:spPr>
          <a:xfrm>
            <a:off x="2276600" y="1511575"/>
            <a:ext cx="2126700" cy="1467900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GB" sz="2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How to open a bank account</a:t>
            </a:r>
            <a:endParaRPr b="1" i="0" sz="2400" u="none" cap="none" strike="noStrike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45" name="Google Shape;345;g217fa40d7ae_0_21">
            <a:hlinkClick action="ppaction://hlinksldjump" r:id="rId4"/>
          </p:cNvPr>
          <p:cNvSpPr/>
          <p:nvPr/>
        </p:nvSpPr>
        <p:spPr>
          <a:xfrm>
            <a:off x="4740675" y="1511575"/>
            <a:ext cx="2126700" cy="1467900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GB" sz="2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How to save money</a:t>
            </a:r>
            <a:endParaRPr b="1" i="0" sz="2400" u="none" cap="none" strike="noStrike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46" name="Google Shape;346;g217fa40d7ae_0_21">
            <a:hlinkClick action="ppaction://hlinksldjump" r:id="rId5"/>
          </p:cNvPr>
          <p:cNvSpPr/>
          <p:nvPr/>
        </p:nvSpPr>
        <p:spPr>
          <a:xfrm>
            <a:off x="2276600" y="3150250"/>
            <a:ext cx="2126700" cy="1467900"/>
          </a:xfrm>
          <a:prstGeom prst="roundRect">
            <a:avLst>
              <a:gd fmla="val 16667" name="adj"/>
            </a:avLst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GB" sz="2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How to use a bank card</a:t>
            </a:r>
            <a:endParaRPr b="1" i="0" sz="2400" u="none" cap="none" strike="noStrike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47" name="Google Shape;347;g217fa40d7ae_0_21">
            <a:hlinkClick action="ppaction://hlinksldjump" r:id="rId6"/>
          </p:cNvPr>
          <p:cNvSpPr/>
          <p:nvPr/>
        </p:nvSpPr>
        <p:spPr>
          <a:xfrm>
            <a:off x="4740675" y="3150250"/>
            <a:ext cx="2126700" cy="1467900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GB" sz="2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How to read a bank statement</a:t>
            </a:r>
            <a:endParaRPr b="1" i="0" sz="2400" u="none" cap="none" strike="noStrike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g2173b38b931_0_121"/>
          <p:cNvSpPr txBox="1"/>
          <p:nvPr>
            <p:ph type="ctrTitle"/>
          </p:nvPr>
        </p:nvSpPr>
        <p:spPr>
          <a:xfrm>
            <a:off x="201925" y="256425"/>
            <a:ext cx="80922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n-GB" sz="2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Session 4 recap</a:t>
            </a:r>
            <a:endParaRPr b="1" i="0" sz="29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n-GB" sz="2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How to use a bank card</a:t>
            </a:r>
            <a:endParaRPr b="1" i="0" sz="26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53" name="Google Shape;353;g2173b38b931_0_121"/>
          <p:cNvSpPr txBox="1"/>
          <p:nvPr/>
        </p:nvSpPr>
        <p:spPr>
          <a:xfrm>
            <a:off x="201925" y="2049975"/>
            <a:ext cx="6733200" cy="141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/>
              <a:buChar char="●"/>
            </a:pPr>
            <a:r>
              <a:rPr b="0" i="0" lang="en-GB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A credit card is a card used to spend a person’s own money</a:t>
            </a:r>
            <a:endParaRPr b="0" i="0" sz="1800" u="none" cap="none" strike="noStrike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/>
              <a:buChar char="●"/>
            </a:pPr>
            <a:r>
              <a:rPr b="0" i="0" lang="en-GB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A person must be 16 to have a credit card.</a:t>
            </a:r>
            <a:endParaRPr b="0" i="0" sz="1800" u="none" cap="none" strike="noStrike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/>
              <a:buChar char="●"/>
            </a:pPr>
            <a:r>
              <a:rPr b="0" i="0" lang="en-GB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There is no interest on credit cards</a:t>
            </a:r>
            <a:endParaRPr b="0" i="0" sz="1800" u="none" cap="none" strike="noStrike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/>
              <a:buChar char="●"/>
            </a:pPr>
            <a:r>
              <a:rPr b="0" i="0" lang="en-GB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Credit cards are the only way to buy expensive things</a:t>
            </a:r>
            <a:endParaRPr b="0" i="0" sz="1800" u="none" cap="none" strike="noStrike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354" name="Google Shape;354;g2173b38b931_0_1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935125" y="1791700"/>
            <a:ext cx="1905000" cy="1905000"/>
          </a:xfrm>
          <a:prstGeom prst="rect">
            <a:avLst/>
          </a:prstGeom>
          <a:noFill/>
          <a:ln>
            <a:noFill/>
          </a:ln>
        </p:spPr>
      </p:pic>
      <p:sp>
        <p:nvSpPr>
          <p:cNvPr id="355" name="Google Shape;355;g2173b38b931_0_121"/>
          <p:cNvSpPr txBox="1"/>
          <p:nvPr/>
        </p:nvSpPr>
        <p:spPr>
          <a:xfrm>
            <a:off x="73325" y="1164900"/>
            <a:ext cx="90129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GB" sz="2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With your partner, explain why the statements below are not correct </a:t>
            </a:r>
            <a:endParaRPr b="0" i="0" sz="2000" u="none" cap="none" strike="noStrike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g2173b38b931_0_105"/>
          <p:cNvSpPr txBox="1"/>
          <p:nvPr/>
        </p:nvSpPr>
        <p:spPr>
          <a:xfrm>
            <a:off x="201925" y="2049975"/>
            <a:ext cx="6733200" cy="141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Lato"/>
              <a:buChar char="●"/>
            </a:pPr>
            <a:r>
              <a:rPr b="0" i="0" lang="en-GB" sz="1800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A credit card is a card used to spend </a:t>
            </a:r>
            <a:r>
              <a:rPr b="1" i="0" lang="en-GB" sz="1800" u="none" cap="none" strike="noStrike">
                <a:solidFill>
                  <a:srgbClr val="CC0000"/>
                </a:solidFill>
                <a:latin typeface="Lato"/>
                <a:ea typeface="Lato"/>
                <a:cs typeface="Lato"/>
                <a:sym typeface="Lato"/>
              </a:rPr>
              <a:t>a person’s own money</a:t>
            </a:r>
            <a:endParaRPr b="1" i="0" sz="1800" u="none" cap="none" strike="noStrike">
              <a:solidFill>
                <a:srgbClr val="CC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Lato"/>
              <a:buChar char="●"/>
            </a:pPr>
            <a:r>
              <a:rPr b="0" i="0" lang="en-GB" sz="1800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A person must be </a:t>
            </a:r>
            <a:r>
              <a:rPr b="1" i="0" lang="en-GB" sz="1800" u="none" cap="none" strike="noStrike">
                <a:solidFill>
                  <a:srgbClr val="CC0000"/>
                </a:solidFill>
                <a:latin typeface="Lato"/>
                <a:ea typeface="Lato"/>
                <a:cs typeface="Lato"/>
                <a:sym typeface="Lato"/>
              </a:rPr>
              <a:t>16 </a:t>
            </a:r>
            <a:r>
              <a:rPr b="0" i="0" lang="en-GB" sz="1800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to have a credit card.</a:t>
            </a:r>
            <a:endParaRPr b="0" i="0" sz="18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Lato"/>
              <a:buChar char="●"/>
            </a:pPr>
            <a:r>
              <a:rPr b="0" i="0" lang="en-GB" sz="1800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There is </a:t>
            </a:r>
            <a:r>
              <a:rPr b="1" i="0" lang="en-GB" sz="1800" u="none" cap="none" strike="noStrike">
                <a:solidFill>
                  <a:srgbClr val="CC0000"/>
                </a:solidFill>
                <a:latin typeface="Lato"/>
                <a:ea typeface="Lato"/>
                <a:cs typeface="Lato"/>
                <a:sym typeface="Lato"/>
              </a:rPr>
              <a:t>no interest</a:t>
            </a:r>
            <a:r>
              <a:rPr b="0" i="0" lang="en-GB" sz="1800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 on credit cards</a:t>
            </a:r>
            <a:endParaRPr b="0" i="0" sz="18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Lato"/>
              <a:buChar char="●"/>
            </a:pPr>
            <a:r>
              <a:rPr b="0" i="0" lang="en-GB" sz="1800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Credit cards are </a:t>
            </a:r>
            <a:r>
              <a:rPr b="1" i="0" lang="en-GB" sz="1800" u="none" cap="none" strike="noStrike">
                <a:solidFill>
                  <a:srgbClr val="CC0000"/>
                </a:solidFill>
                <a:latin typeface="Lato"/>
                <a:ea typeface="Lato"/>
                <a:cs typeface="Lato"/>
                <a:sym typeface="Lato"/>
              </a:rPr>
              <a:t>the only way</a:t>
            </a:r>
            <a:r>
              <a:rPr b="0" i="0" lang="en-GB" sz="1800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 to buy expensive things</a:t>
            </a:r>
            <a:endParaRPr b="0" i="0" sz="18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361" name="Google Shape;361;g2173b38b931_0_10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935125" y="1791700"/>
            <a:ext cx="1905000" cy="1905000"/>
          </a:xfrm>
          <a:prstGeom prst="rect">
            <a:avLst/>
          </a:prstGeom>
          <a:noFill/>
          <a:ln>
            <a:noFill/>
          </a:ln>
        </p:spPr>
      </p:pic>
      <p:sp>
        <p:nvSpPr>
          <p:cNvPr id="362" name="Google Shape;362;g2173b38b931_0_105"/>
          <p:cNvSpPr txBox="1"/>
          <p:nvPr/>
        </p:nvSpPr>
        <p:spPr>
          <a:xfrm>
            <a:off x="73325" y="1164900"/>
            <a:ext cx="90129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GB" sz="2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With your partner, explain why the statements below are not correct </a:t>
            </a:r>
            <a:endParaRPr b="0" i="0" sz="2000" u="none" cap="none" strike="noStrike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63" name="Google Shape;363;g2173b38b931_0_105"/>
          <p:cNvSpPr txBox="1"/>
          <p:nvPr>
            <p:ph type="ctrTitle"/>
          </p:nvPr>
        </p:nvSpPr>
        <p:spPr>
          <a:xfrm>
            <a:off x="201925" y="256425"/>
            <a:ext cx="80922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n-GB" sz="2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Session 4 recap</a:t>
            </a:r>
            <a:endParaRPr b="1" i="0" sz="29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n-GB" sz="2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How to use a bank card</a:t>
            </a:r>
            <a:endParaRPr b="1" i="0" sz="26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7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g2173b38b931_0_97"/>
          <p:cNvSpPr txBox="1"/>
          <p:nvPr/>
        </p:nvSpPr>
        <p:spPr>
          <a:xfrm>
            <a:off x="190225" y="1277350"/>
            <a:ext cx="6733200" cy="33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Money on a credit card comes from the bank – this is borrowing the bank’s money until the credit card statement / bill is paid.</a:t>
            </a:r>
            <a:endParaRPr b="0" i="0" sz="1800" u="none" cap="none" strike="noStrike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A person must be 18 to have a credit card.</a:t>
            </a:r>
            <a:endParaRPr b="0" i="0" sz="1800" u="none" cap="none" strike="noStrike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If the money spent is paid back immediately, there may be no interest charged.  However, the longer a person takes to pay their credit card bill, the more interest they will be charged.</a:t>
            </a:r>
            <a:endParaRPr b="0" i="0" sz="1800" u="none" cap="none" strike="noStrike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A person can save their own money buy expensive things. It might take a little longer but they won’t be at risk of being in debt.</a:t>
            </a:r>
            <a:endParaRPr b="0" i="0" sz="1800" u="none" cap="none" strike="noStrike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369" name="Google Shape;369;g2173b38b931_0_9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42750" y="2013800"/>
            <a:ext cx="1684425" cy="1684425"/>
          </a:xfrm>
          <a:prstGeom prst="rect">
            <a:avLst/>
          </a:prstGeom>
          <a:noFill/>
          <a:ln>
            <a:noFill/>
          </a:ln>
        </p:spPr>
      </p:pic>
      <p:sp>
        <p:nvSpPr>
          <p:cNvPr id="370" name="Google Shape;370;g2173b38b931_0_97"/>
          <p:cNvSpPr txBox="1"/>
          <p:nvPr>
            <p:ph type="ctrTitle"/>
          </p:nvPr>
        </p:nvSpPr>
        <p:spPr>
          <a:xfrm>
            <a:off x="201925" y="256425"/>
            <a:ext cx="80922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n-GB" sz="2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Session 4 recap</a:t>
            </a:r>
            <a:endParaRPr b="1" i="0" sz="29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n-GB" sz="2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How to use a bank card</a:t>
            </a:r>
            <a:endParaRPr b="1" i="0" sz="26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4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5" name="Google Shape;375;g2173b38b931_0_129"/>
          <p:cNvPicPr preferRelativeResize="0"/>
          <p:nvPr/>
        </p:nvPicPr>
        <p:blipFill rotWithShape="1">
          <a:blip r:embed="rId3">
            <a:alphaModFix/>
          </a:blip>
          <a:srcRect b="25320" l="25515" r="19182" t="17264"/>
          <a:stretch/>
        </p:blipFill>
        <p:spPr>
          <a:xfrm>
            <a:off x="6514375" y="1599375"/>
            <a:ext cx="2256150" cy="2330225"/>
          </a:xfrm>
          <a:prstGeom prst="rect">
            <a:avLst/>
          </a:prstGeom>
          <a:noFill/>
          <a:ln>
            <a:noFill/>
          </a:ln>
        </p:spPr>
      </p:pic>
      <p:sp>
        <p:nvSpPr>
          <p:cNvPr id="376" name="Google Shape;376;g2173b38b931_0_129"/>
          <p:cNvSpPr txBox="1"/>
          <p:nvPr/>
        </p:nvSpPr>
        <p:spPr>
          <a:xfrm>
            <a:off x="243475" y="1424025"/>
            <a:ext cx="59085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You have 10 minutes to complete the next section of your guide.</a:t>
            </a:r>
            <a:endParaRPr b="0" i="0" sz="1600" u="none" cap="none" strike="noStrike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endParaRPr b="0" i="0" sz="8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GB" sz="1600" u="none" cap="none" strike="noStrike">
                <a:solidFill>
                  <a:schemeClr val="accent2"/>
                </a:solidFill>
                <a:latin typeface="Lato"/>
                <a:ea typeface="Lato"/>
                <a:cs typeface="Lato"/>
                <a:sym typeface="Lato"/>
              </a:rPr>
              <a:t>Subtitle: What is a credit card?</a:t>
            </a:r>
            <a:endParaRPr b="1" i="0" sz="1600" u="none" cap="none" strike="noStrike">
              <a:solidFill>
                <a:schemeClr val="accent2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chemeClr val="accent2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Information to include:</a:t>
            </a:r>
            <a:endParaRPr b="0" i="0" sz="1600" u="none" cap="none" strike="noStrike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Lato"/>
              <a:buChar char="●"/>
            </a:pPr>
            <a:r>
              <a:rPr b="0" i="0" lang="en-GB" sz="16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How a credit card works </a:t>
            </a:r>
            <a:endParaRPr b="0" i="0" sz="1600" u="none" cap="none" strike="noStrike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Lato"/>
              <a:buChar char="●"/>
            </a:pPr>
            <a:r>
              <a:rPr b="0" i="0" lang="en-GB" sz="16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Tips for paying off a credit card</a:t>
            </a:r>
            <a:endParaRPr b="0" i="0" sz="1600" u="none" cap="none" strike="noStrike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77" name="Google Shape;377;g2173b38b931_0_129"/>
          <p:cNvSpPr txBox="1"/>
          <p:nvPr>
            <p:ph type="ctrTitle"/>
          </p:nvPr>
        </p:nvSpPr>
        <p:spPr>
          <a:xfrm>
            <a:off x="201925" y="256425"/>
            <a:ext cx="80922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n-GB" sz="2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Session 4 recap</a:t>
            </a:r>
            <a:endParaRPr b="1" i="0" sz="29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n-GB" sz="2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How to use a bank card</a:t>
            </a:r>
            <a:endParaRPr b="1" i="0" sz="26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g217fa40d7ae_0_30">
            <a:hlinkClick action="ppaction://hlinksldjump" r:id="rId3"/>
          </p:cNvPr>
          <p:cNvSpPr/>
          <p:nvPr/>
        </p:nvSpPr>
        <p:spPr>
          <a:xfrm>
            <a:off x="2276600" y="1511575"/>
            <a:ext cx="2126700" cy="1467900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GB" sz="2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How to open a bank account</a:t>
            </a:r>
            <a:endParaRPr b="1" i="0" sz="2400" u="none" cap="none" strike="noStrike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83" name="Google Shape;383;g217fa40d7ae_0_30">
            <a:hlinkClick action="ppaction://hlinksldjump" r:id="rId4"/>
          </p:cNvPr>
          <p:cNvSpPr/>
          <p:nvPr/>
        </p:nvSpPr>
        <p:spPr>
          <a:xfrm>
            <a:off x="4740675" y="1511575"/>
            <a:ext cx="2126700" cy="1467900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GB" sz="2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How to save money</a:t>
            </a:r>
            <a:endParaRPr b="1" i="0" sz="2400" u="none" cap="none" strike="noStrike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84" name="Google Shape;384;g217fa40d7ae_0_30">
            <a:hlinkClick action="ppaction://hlinksldjump" r:id="rId5"/>
          </p:cNvPr>
          <p:cNvSpPr/>
          <p:nvPr/>
        </p:nvSpPr>
        <p:spPr>
          <a:xfrm>
            <a:off x="2276600" y="3150250"/>
            <a:ext cx="2126700" cy="1467900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GB" sz="2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How to use a bank card</a:t>
            </a:r>
            <a:endParaRPr b="1" i="0" sz="2400" u="none" cap="none" strike="noStrike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85" name="Google Shape;385;g217fa40d7ae_0_30">
            <a:hlinkClick action="ppaction://hlinksldjump" r:id="rId6"/>
          </p:cNvPr>
          <p:cNvSpPr/>
          <p:nvPr/>
        </p:nvSpPr>
        <p:spPr>
          <a:xfrm>
            <a:off x="4740675" y="3150250"/>
            <a:ext cx="2126700" cy="14679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GB" sz="2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How to read a bank statement</a:t>
            </a:r>
            <a:endParaRPr b="1" i="0" sz="2400" u="none" cap="none" strike="noStrike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86" name="Google Shape;386;g217fa40d7ae_0_30"/>
          <p:cNvSpPr txBox="1"/>
          <p:nvPr>
            <p:ph type="ctrTitle"/>
          </p:nvPr>
        </p:nvSpPr>
        <p:spPr>
          <a:xfrm>
            <a:off x="138125" y="253750"/>
            <a:ext cx="80922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0"/>
              <a:buFont typeface="Arial"/>
              <a:buNone/>
            </a:pPr>
            <a:r>
              <a:rPr b="1" lang="en-GB" sz="29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Recap of Module 2 sessions</a:t>
            </a:r>
            <a:endParaRPr b="1" i="0" sz="29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0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1" name="Google Shape;391;g2179996f504_0_40"/>
          <p:cNvGraphicFramePr/>
          <p:nvPr/>
        </p:nvGraphicFramePr>
        <p:xfrm>
          <a:off x="302075" y="1357800"/>
          <a:ext cx="3000000" cy="3000000"/>
        </p:xfrm>
        <a:graphic>
          <a:graphicData uri="http://schemas.openxmlformats.org/drawingml/2006/table">
            <a:tbl>
              <a:tblPr bandRow="1">
                <a:noFill/>
                <a:tableStyleId>{B996FEA3-5ABD-42CE-8EF7-35D368545A7F}</a:tableStyleId>
              </a:tblPr>
              <a:tblGrid>
                <a:gridCol w="825200"/>
                <a:gridCol w="545450"/>
                <a:gridCol w="1220500"/>
                <a:gridCol w="868375"/>
                <a:gridCol w="765775"/>
                <a:gridCol w="765775"/>
              </a:tblGrid>
              <a:tr h="3627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Date</a:t>
                      </a:r>
                      <a:endParaRPr b="1" sz="11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solidFill>
                      <a:srgbClr val="FF802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Code</a:t>
                      </a:r>
                      <a:endParaRPr b="1" sz="11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solidFill>
                      <a:srgbClr val="FF802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Transaction details</a:t>
                      </a:r>
                      <a:endParaRPr b="1" sz="11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solidFill>
                      <a:srgbClr val="FF802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Paid in</a:t>
                      </a:r>
                      <a:endParaRPr b="1" sz="11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solidFill>
                      <a:srgbClr val="FF802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Paid out</a:t>
                      </a:r>
                      <a:endParaRPr b="1" sz="11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solidFill>
                      <a:srgbClr val="FF802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Balance</a:t>
                      </a:r>
                      <a:endParaRPr b="1" sz="11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solidFill>
                      <a:srgbClr val="FF8022"/>
                    </a:solidFill>
                  </a:tcPr>
                </a:tc>
              </a:tr>
              <a:tr h="362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01/01/01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D/D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Mobile phone bill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£12.79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£21.47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1813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01/01/01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D/D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Cloud storage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£1.35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£20.12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1813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03/01/01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TFR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Present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£10.00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£11.12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1813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03/01/01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TFR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Birthday meal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£16.74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-£5.62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1813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03/01/01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DR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£0.50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-£6.12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1813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04/01/01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DR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£0.50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-£6.62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1813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05/01/01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BACS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Speedy Food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£112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£105.38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1813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10/01/01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S/O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Rugby Club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£30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£75.38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1813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12/01/01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INT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£0.07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£75.45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1813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21/01/01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ATM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Cash withdrawal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£40.00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£35.45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62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CHG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Account maintenance fee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£1.75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£33.70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62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23/01/01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TFR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From AB for Cinema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£11.00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£44.70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1813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29/01/01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S/O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Phone insurance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£3.99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£40.71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</a:tbl>
          </a:graphicData>
        </a:graphic>
      </p:graphicFrame>
      <p:sp>
        <p:nvSpPr>
          <p:cNvPr id="392" name="Google Shape;392;g2179996f504_0_40"/>
          <p:cNvSpPr txBox="1"/>
          <p:nvPr>
            <p:ph type="ctrTitle"/>
          </p:nvPr>
        </p:nvSpPr>
        <p:spPr>
          <a:xfrm>
            <a:off x="144550" y="216825"/>
            <a:ext cx="80922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n-GB" sz="2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Session 2 recap</a:t>
            </a:r>
            <a:br>
              <a:rPr b="1" i="0" lang="en-GB" sz="2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b="1" i="0" lang="en-GB" sz="2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How to read a bank statement</a:t>
            </a:r>
            <a:endParaRPr b="1" i="0" sz="29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93" name="Google Shape;393;g2179996f504_0_40"/>
          <p:cNvSpPr txBox="1"/>
          <p:nvPr/>
        </p:nvSpPr>
        <p:spPr>
          <a:xfrm>
            <a:off x="5570025" y="1994950"/>
            <a:ext cx="33951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0" lang="en-GB" sz="2200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Explain the different transactions on this statement to your partner</a:t>
            </a:r>
            <a:endParaRPr b="0" i="0" sz="22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7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8" name="Google Shape;398;g1d13b237002_0_451"/>
          <p:cNvGraphicFramePr/>
          <p:nvPr/>
        </p:nvGraphicFramePr>
        <p:xfrm>
          <a:off x="456931" y="121349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{1AB044AA-5063-4A8D-AC02-C9E9DA0B06DC}</a:tableStyleId>
              </a:tblPr>
              <a:tblGrid>
                <a:gridCol w="1326450"/>
                <a:gridCol w="1804800"/>
                <a:gridCol w="4404875"/>
              </a:tblGrid>
              <a:tr h="274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Abbreviation</a:t>
                      </a:r>
                      <a:endParaRPr b="1" sz="120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What it stands for</a:t>
                      </a:r>
                      <a:endParaRPr b="1" sz="120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What this means</a:t>
                      </a:r>
                      <a:endParaRPr b="1" sz="120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solidFill>
                      <a:schemeClr val="accent2"/>
                    </a:solidFill>
                  </a:tcPr>
                </a:tc>
              </a:tr>
              <a:tr h="4876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>
                          <a:latin typeface="Lato"/>
                          <a:ea typeface="Lato"/>
                          <a:cs typeface="Lato"/>
                          <a:sym typeface="Lato"/>
                        </a:rPr>
                        <a:t>CHG</a:t>
                      </a:r>
                      <a:endParaRPr sz="12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152400" marB="152400" marR="152400" marL="152400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>
                          <a:solidFill>
                            <a:srgbClr val="38761D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Charge</a:t>
                      </a:r>
                      <a:endParaRPr b="1" sz="1200" u="none" cap="none" strike="noStrike">
                        <a:solidFill>
                          <a:srgbClr val="38761D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152400" marB="152400" marR="152400" marL="1524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>
                          <a:latin typeface="Lato"/>
                          <a:ea typeface="Lato"/>
                          <a:cs typeface="Lato"/>
                          <a:sym typeface="Lato"/>
                        </a:rPr>
                        <a:t>A transaction made has incurred an additional charge</a:t>
                      </a:r>
                      <a:endParaRPr sz="12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152400" marB="152400" marR="152400" marL="1524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</a:tr>
              <a:tr h="4876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>
                          <a:latin typeface="Lato"/>
                          <a:ea typeface="Lato"/>
                          <a:cs typeface="Lato"/>
                          <a:sym typeface="Lato"/>
                        </a:rPr>
                        <a:t>D/D</a:t>
                      </a:r>
                      <a:endParaRPr sz="12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152400" marB="152400" marR="152400" marL="152400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>
                          <a:solidFill>
                            <a:srgbClr val="38761D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Direct Debit</a:t>
                      </a:r>
                      <a:endParaRPr b="1" sz="1200" u="none" cap="none" strike="noStrike">
                        <a:solidFill>
                          <a:srgbClr val="38761D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152400" marB="152400" marR="152400" marL="1524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>
                          <a:latin typeface="Lato"/>
                          <a:ea typeface="Lato"/>
                          <a:cs typeface="Lato"/>
                          <a:sym typeface="Lato"/>
                        </a:rPr>
                        <a:t>Regular payment, usually of a changing amount</a:t>
                      </a:r>
                      <a:endParaRPr sz="12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152400" marB="152400" marR="152400" marL="1524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</a:tr>
              <a:tr h="425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>
                          <a:latin typeface="Lato"/>
                          <a:ea typeface="Lato"/>
                          <a:cs typeface="Lato"/>
                          <a:sym typeface="Lato"/>
                        </a:rPr>
                        <a:t>DR</a:t>
                      </a:r>
                      <a:endParaRPr sz="12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152400" marB="152400" marR="152400" marL="152400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>
                          <a:solidFill>
                            <a:srgbClr val="38761D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Account Overdrawn</a:t>
                      </a:r>
                      <a:endParaRPr b="1" sz="1200" u="none" cap="none" strike="noStrike">
                        <a:solidFill>
                          <a:srgbClr val="38761D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152400" marB="152400" marR="152400" marL="1524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>
                          <a:latin typeface="Lato"/>
                          <a:ea typeface="Lato"/>
                          <a:cs typeface="Lato"/>
                          <a:sym typeface="Lato"/>
                        </a:rPr>
                        <a:t>The account balance is less than zero</a:t>
                      </a:r>
                      <a:endParaRPr sz="12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152400" marB="152400" marR="152400" marL="1524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</a:tr>
              <a:tr h="4876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>
                          <a:latin typeface="Lato"/>
                          <a:ea typeface="Lato"/>
                          <a:cs typeface="Lato"/>
                          <a:sym typeface="Lato"/>
                        </a:rPr>
                        <a:t>CR</a:t>
                      </a:r>
                      <a:endParaRPr b="1" sz="12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152400" marB="152400" marR="152400" marL="152400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>
                          <a:solidFill>
                            <a:srgbClr val="38761D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Credit</a:t>
                      </a:r>
                      <a:endParaRPr b="1" sz="1200" u="none" cap="none" strike="noStrike">
                        <a:solidFill>
                          <a:srgbClr val="38761D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152400" marB="152400" marR="152400" marL="1524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>
                          <a:latin typeface="Lato"/>
                          <a:ea typeface="Lato"/>
                          <a:cs typeface="Lato"/>
                          <a:sym typeface="Lato"/>
                        </a:rPr>
                        <a:t>Money going into the account</a:t>
                      </a:r>
                      <a:endParaRPr sz="14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152400" marB="152400" marR="152400" marL="1524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</a:tr>
              <a:tr h="4876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>
                          <a:latin typeface="Lato"/>
                          <a:ea typeface="Lato"/>
                          <a:cs typeface="Lato"/>
                          <a:sym typeface="Lato"/>
                        </a:rPr>
                        <a:t>INT</a:t>
                      </a:r>
                      <a:endParaRPr sz="12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152400" marB="152400" marR="152400" marL="152400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>
                          <a:solidFill>
                            <a:srgbClr val="38761D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Interest</a:t>
                      </a:r>
                      <a:endParaRPr b="1" sz="1200" u="none" cap="none" strike="noStrike">
                        <a:solidFill>
                          <a:srgbClr val="38761D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152400" marB="152400" marR="152400" marL="1524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>
                          <a:latin typeface="Lato"/>
                          <a:ea typeface="Lato"/>
                          <a:cs typeface="Lato"/>
                          <a:sym typeface="Lato"/>
                        </a:rPr>
                        <a:t>The amount earned on your balance or charged on a loan</a:t>
                      </a:r>
                      <a:endParaRPr sz="12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152400" marB="152400" marR="152400" marL="1524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</a:tr>
              <a:tr h="4876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>
                          <a:latin typeface="Lato"/>
                          <a:ea typeface="Lato"/>
                          <a:cs typeface="Lato"/>
                          <a:sym typeface="Lato"/>
                        </a:rPr>
                        <a:t>S/O or STO</a:t>
                      </a:r>
                      <a:endParaRPr sz="12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152400" marB="152400" marR="152400" marL="152400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>
                          <a:solidFill>
                            <a:srgbClr val="38761D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Standing Order</a:t>
                      </a:r>
                      <a:endParaRPr b="1" sz="1200" u="none" cap="none" strike="noStrike">
                        <a:solidFill>
                          <a:srgbClr val="38761D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152400" marB="152400" marR="152400" marL="1524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>
                          <a:latin typeface="Lato"/>
                          <a:ea typeface="Lato"/>
                          <a:cs typeface="Lato"/>
                          <a:sym typeface="Lato"/>
                        </a:rPr>
                        <a:t>Regular payment for a fixed amount</a:t>
                      </a:r>
                      <a:endParaRPr sz="12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152400" marB="152400" marR="152400" marL="1524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</a:tr>
              <a:tr h="4876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>
                          <a:latin typeface="Lato"/>
                          <a:ea typeface="Lato"/>
                          <a:cs typeface="Lato"/>
                          <a:sym typeface="Lato"/>
                        </a:rPr>
                        <a:t>TFR</a:t>
                      </a:r>
                      <a:endParaRPr sz="12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152400" marB="152400" marR="152400" marL="152400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>
                          <a:solidFill>
                            <a:srgbClr val="38761D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Transfer</a:t>
                      </a:r>
                      <a:endParaRPr b="1" sz="1200" u="none" cap="none" strike="noStrike">
                        <a:solidFill>
                          <a:srgbClr val="38761D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152400" marB="152400" marR="152400" marL="1524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>
                          <a:latin typeface="Lato"/>
                          <a:ea typeface="Lato"/>
                          <a:cs typeface="Lato"/>
                          <a:sym typeface="Lato"/>
                        </a:rPr>
                        <a:t>Money has been transferred between accounts</a:t>
                      </a:r>
                      <a:endParaRPr sz="12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152400" marB="152400" marR="152400" marL="1524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</a:tr>
            </a:tbl>
          </a:graphicData>
        </a:graphic>
      </p:graphicFrame>
      <p:sp>
        <p:nvSpPr>
          <p:cNvPr id="399" name="Google Shape;399;g1d13b237002_0_451"/>
          <p:cNvSpPr txBox="1"/>
          <p:nvPr>
            <p:ph type="ctrTitle"/>
          </p:nvPr>
        </p:nvSpPr>
        <p:spPr>
          <a:xfrm>
            <a:off x="144550" y="216825"/>
            <a:ext cx="80922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n-GB" sz="2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Session 2 recap</a:t>
            </a:r>
            <a:br>
              <a:rPr b="1" i="0" lang="en-GB" sz="2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b="1" i="0" lang="en-GB" sz="2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How to read a bank statement</a:t>
            </a:r>
            <a:endParaRPr b="1" i="0" sz="29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3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4" name="Google Shape;404;g1d13b237002_0_497"/>
          <p:cNvPicPr preferRelativeResize="0"/>
          <p:nvPr/>
        </p:nvPicPr>
        <p:blipFill rotWithShape="1">
          <a:blip r:embed="rId3">
            <a:alphaModFix/>
          </a:blip>
          <a:srcRect b="25320" l="25515" r="19182" t="17264"/>
          <a:stretch/>
        </p:blipFill>
        <p:spPr>
          <a:xfrm>
            <a:off x="6514375" y="1599375"/>
            <a:ext cx="2256150" cy="2330225"/>
          </a:xfrm>
          <a:prstGeom prst="rect">
            <a:avLst/>
          </a:prstGeom>
          <a:noFill/>
          <a:ln>
            <a:noFill/>
          </a:ln>
        </p:spPr>
      </p:pic>
      <p:sp>
        <p:nvSpPr>
          <p:cNvPr id="405" name="Google Shape;405;g1d13b237002_0_497"/>
          <p:cNvSpPr txBox="1"/>
          <p:nvPr/>
        </p:nvSpPr>
        <p:spPr>
          <a:xfrm>
            <a:off x="243475" y="1424025"/>
            <a:ext cx="62709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You have 10 minutes to complete the next section of your guide.</a:t>
            </a:r>
            <a:endParaRPr b="0" i="0" sz="1600" u="none" cap="none" strike="noStrike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endParaRPr b="0" i="0" sz="8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GB" sz="1600" u="none" cap="none" strike="noStrike">
                <a:solidFill>
                  <a:schemeClr val="accent2"/>
                </a:solidFill>
                <a:latin typeface="Lato"/>
                <a:ea typeface="Lato"/>
                <a:cs typeface="Lato"/>
                <a:sym typeface="Lato"/>
              </a:rPr>
              <a:t>Subtitle: Understanding a bank statement</a:t>
            </a:r>
            <a:endParaRPr b="1" i="0" sz="1600" u="none" cap="none" strike="noStrike">
              <a:solidFill>
                <a:schemeClr val="accent2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chemeClr val="accent2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Information to include:</a:t>
            </a:r>
            <a:endParaRPr b="0" i="0" sz="1600" u="none" cap="none" strike="noStrike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Lato"/>
              <a:buChar char="●"/>
            </a:pPr>
            <a:r>
              <a:rPr b="0" i="0" lang="en-GB" sz="16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Which codes on a bank statement show a deduction of money?</a:t>
            </a:r>
            <a:endParaRPr b="0" i="0" sz="1600" u="none" cap="none" strike="noStrike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Lato"/>
              <a:buChar char="●"/>
            </a:pPr>
            <a:r>
              <a:rPr b="0" i="0" lang="en-GB" sz="16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Stretch: What can a person do to avoid these deductions?</a:t>
            </a:r>
            <a:endParaRPr b="0" i="0" sz="1600" u="none" cap="none" strike="noStrike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06" name="Google Shape;406;g1d13b237002_0_497"/>
          <p:cNvSpPr txBox="1"/>
          <p:nvPr>
            <p:ph type="ctrTitle"/>
          </p:nvPr>
        </p:nvSpPr>
        <p:spPr>
          <a:xfrm>
            <a:off x="144550" y="216825"/>
            <a:ext cx="80922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n-GB" sz="2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Session 2 recap</a:t>
            </a:r>
            <a:br>
              <a:rPr b="1" i="0" lang="en-GB" sz="2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b="1" i="0" lang="en-GB" sz="2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How to read a bank statement</a:t>
            </a:r>
            <a:endParaRPr b="1" i="0" sz="29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15d761f9135_0_27"/>
          <p:cNvSpPr txBox="1"/>
          <p:nvPr/>
        </p:nvSpPr>
        <p:spPr>
          <a:xfrm>
            <a:off x="360375" y="270375"/>
            <a:ext cx="8031000" cy="781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n-GB" sz="2900" u="none" cap="none" strike="noStrike">
                <a:solidFill>
                  <a:srgbClr val="FF8022"/>
                </a:solidFill>
                <a:latin typeface="Lato"/>
                <a:ea typeface="Lato"/>
                <a:cs typeface="Lato"/>
                <a:sym typeface="Lato"/>
              </a:rPr>
              <a:t>Having a respectful learning environment</a:t>
            </a:r>
            <a:endParaRPr b="1" i="0" sz="2900" u="none" cap="none" strike="noStrike">
              <a:solidFill>
                <a:srgbClr val="FF8022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08" name="Google Shape;108;g15d761f9135_0_27"/>
          <p:cNvSpPr txBox="1"/>
          <p:nvPr/>
        </p:nvSpPr>
        <p:spPr>
          <a:xfrm>
            <a:off x="324100" y="1254075"/>
            <a:ext cx="7638000" cy="190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30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Lato"/>
              <a:buChar char="●"/>
            </a:pPr>
            <a:r>
              <a:rPr b="1" i="0" lang="en-GB" sz="1600" u="none" cap="none" strike="noStrike">
                <a:solidFill>
                  <a:schemeClr val="accent2"/>
                </a:solidFill>
                <a:latin typeface="Lato"/>
                <a:ea typeface="Lato"/>
                <a:cs typeface="Lato"/>
                <a:sym typeface="Lato"/>
              </a:rPr>
              <a:t>We will listen to each other respectfully</a:t>
            </a:r>
            <a:endParaRPr b="1" i="0" sz="1600" u="none" cap="none" strike="noStrike">
              <a:solidFill>
                <a:schemeClr val="accent2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0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Lato"/>
              <a:buChar char="●"/>
            </a:pPr>
            <a:r>
              <a:rPr b="1" i="0" lang="en-GB" sz="1600" u="none" cap="none" strike="noStrike">
                <a:solidFill>
                  <a:schemeClr val="accent2"/>
                </a:solidFill>
                <a:latin typeface="Lato"/>
                <a:ea typeface="Lato"/>
                <a:cs typeface="Lato"/>
                <a:sym typeface="Lato"/>
              </a:rPr>
              <a:t>We will avoid making judgements or assumptions about others</a:t>
            </a:r>
            <a:endParaRPr b="1" i="0" sz="1600" u="none" cap="none" strike="noStrike">
              <a:solidFill>
                <a:schemeClr val="accent2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0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Lato"/>
              <a:buChar char="●"/>
            </a:pPr>
            <a:r>
              <a:rPr b="1" i="0" lang="en-GB" sz="1600" u="none" cap="none" strike="noStrike">
                <a:solidFill>
                  <a:schemeClr val="accent2"/>
                </a:solidFill>
                <a:latin typeface="Lato"/>
                <a:ea typeface="Lato"/>
                <a:cs typeface="Lato"/>
                <a:sym typeface="Lato"/>
              </a:rPr>
              <a:t>We will comment on what has been said, not the person who has said it</a:t>
            </a:r>
            <a:endParaRPr b="1" i="0" sz="1600" u="none" cap="none" strike="noStrike">
              <a:solidFill>
                <a:schemeClr val="accent2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0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Lato"/>
              <a:buChar char="●"/>
            </a:pPr>
            <a:r>
              <a:rPr b="1" i="0" lang="en-GB" sz="1600" u="none" cap="none" strike="noStrike">
                <a:solidFill>
                  <a:schemeClr val="accent2"/>
                </a:solidFill>
                <a:latin typeface="Lato"/>
                <a:ea typeface="Lato"/>
                <a:cs typeface="Lato"/>
                <a:sym typeface="Lato"/>
              </a:rPr>
              <a:t>We won’t put anyone on the spot and we have the right to pass</a:t>
            </a:r>
            <a:endParaRPr b="1" i="0" sz="1600" u="none" cap="none" strike="noStrike">
              <a:solidFill>
                <a:schemeClr val="accent2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0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Lato"/>
              <a:buChar char="●"/>
            </a:pPr>
            <a:r>
              <a:rPr b="1" i="0" lang="en-GB" sz="1600" u="none" cap="none" strike="noStrike">
                <a:solidFill>
                  <a:schemeClr val="accent2"/>
                </a:solidFill>
                <a:latin typeface="Lato"/>
                <a:ea typeface="Lato"/>
                <a:cs typeface="Lato"/>
                <a:sym typeface="Lato"/>
              </a:rPr>
              <a:t>We will not share personal stories or ask personal questions</a:t>
            </a:r>
            <a:endParaRPr b="1" i="0" sz="1600" u="none" cap="none" strike="noStrike">
              <a:solidFill>
                <a:schemeClr val="accent2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0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g1d13b237002_0_560"/>
          <p:cNvSpPr txBox="1"/>
          <p:nvPr>
            <p:ph type="ctrTitle"/>
          </p:nvPr>
        </p:nvSpPr>
        <p:spPr>
          <a:xfrm>
            <a:off x="360375" y="216825"/>
            <a:ext cx="80922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n-GB" sz="2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Share your guide with the Flic team </a:t>
            </a:r>
            <a:endParaRPr b="1" i="0" sz="29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412" name="Google Shape;412;g1d13b237002_0_56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76500" y="1560126"/>
            <a:ext cx="2390775" cy="1905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13" name="Google Shape;413;g1d13b237002_0_56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604088" y="1463225"/>
            <a:ext cx="2098800" cy="2098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14" name="Google Shape;414;g1d13b237002_0_56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339725" y="1560126"/>
            <a:ext cx="1905000" cy="1905000"/>
          </a:xfrm>
          <a:prstGeom prst="rect">
            <a:avLst/>
          </a:prstGeom>
          <a:noFill/>
          <a:ln>
            <a:noFill/>
          </a:ln>
        </p:spPr>
      </p:pic>
      <p:sp>
        <p:nvSpPr>
          <p:cNvPr id="415" name="Google Shape;415;g1d13b237002_0_560"/>
          <p:cNvSpPr txBox="1"/>
          <p:nvPr/>
        </p:nvSpPr>
        <p:spPr>
          <a:xfrm>
            <a:off x="3619499" y="3617525"/>
            <a:ext cx="19050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GB" sz="2200" u="none" cap="none" strike="noStrike">
                <a:solidFill>
                  <a:schemeClr val="accent2"/>
                </a:solidFill>
                <a:latin typeface="Lato"/>
                <a:ea typeface="Lato"/>
                <a:cs typeface="Lato"/>
                <a:sym typeface="Lato"/>
              </a:rPr>
              <a:t>Add to your profile</a:t>
            </a:r>
            <a:endParaRPr b="1" i="0" sz="2200" u="none" cap="none" strike="noStrike">
              <a:solidFill>
                <a:schemeClr val="accent2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16" name="Google Shape;416;g1d13b237002_0_560"/>
          <p:cNvSpPr txBox="1"/>
          <p:nvPr/>
        </p:nvSpPr>
        <p:spPr>
          <a:xfrm>
            <a:off x="722488" y="3617525"/>
            <a:ext cx="2098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GB" sz="2200" u="none" cap="none" strike="noStrike">
                <a:solidFill>
                  <a:schemeClr val="accent2"/>
                </a:solidFill>
                <a:latin typeface="Lato"/>
                <a:ea typeface="Lato"/>
                <a:cs typeface="Lato"/>
                <a:sym typeface="Lato"/>
              </a:rPr>
              <a:t>Take a picture of your guide </a:t>
            </a:r>
            <a:endParaRPr b="1" i="0" sz="2200" u="none" cap="none" strike="noStrike">
              <a:solidFill>
                <a:schemeClr val="accent2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17" name="Google Shape;417;g1d13b237002_0_560"/>
          <p:cNvSpPr txBox="1"/>
          <p:nvPr/>
        </p:nvSpPr>
        <p:spPr>
          <a:xfrm>
            <a:off x="6035424" y="3715175"/>
            <a:ext cx="19050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GB" sz="2400" u="none" cap="none" strike="noStrike">
                <a:solidFill>
                  <a:schemeClr val="accent2"/>
                </a:solidFill>
                <a:latin typeface="Lato"/>
                <a:ea typeface="Lato"/>
                <a:cs typeface="Lato"/>
                <a:sym typeface="Lato"/>
              </a:rPr>
              <a:t>@</a:t>
            </a:r>
            <a:r>
              <a:rPr b="1" i="0" lang="en-GB" sz="2400" u="none" cap="none" strike="noStrike">
                <a:solidFill>
                  <a:schemeClr val="accent2"/>
                </a:solidFill>
                <a:highlight>
                  <a:srgbClr val="FFFFFF"/>
                </a:highlight>
                <a:latin typeface="Lato"/>
                <a:ea typeface="Lato"/>
                <a:cs typeface="Lato"/>
                <a:sym typeface="Lato"/>
              </a:rPr>
              <a:t>ft_flic</a:t>
            </a:r>
            <a:endParaRPr b="1" i="0" sz="2400" u="none" cap="none" strike="noStrike">
              <a:solidFill>
                <a:schemeClr val="accent2"/>
              </a:solidFill>
              <a:highlight>
                <a:srgbClr val="FFFFFF"/>
              </a:highlight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t/>
            </a:r>
            <a:endParaRPr b="1" i="0" sz="2200" u="none" cap="none" strike="noStrike">
              <a:solidFill>
                <a:schemeClr val="accent2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g24f7788892d_0_0"/>
          <p:cNvSpPr txBox="1"/>
          <p:nvPr/>
        </p:nvSpPr>
        <p:spPr>
          <a:xfrm>
            <a:off x="110800" y="391125"/>
            <a:ext cx="84897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GB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  <a:extLst>
                  <a:ext uri="http://customooxmlschemas.google.com/">
                    <go:slidesCustomData xmlns:go="http://customooxmlschemas.google.com/" textRoundtripDataId="1"/>
                  </a:ext>
                </a:extLst>
              </a:rPr>
              <a:t>Services available for people who have concerns about their personal </a:t>
            </a:r>
            <a:r>
              <a:rPr b="1" i="0" lang="en-GB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  <a:extLst>
                  <a:ext uri="http://customooxmlschemas.google.com/">
                    <go:slidesCustomData xmlns:go="http://customooxmlschemas.google.com/" textRoundtripDataId="2"/>
                  </a:ext>
                </a:extLst>
              </a:rPr>
              <a:t>finances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23" name="Google Shape;423;g24f7788892d_0_0"/>
          <p:cNvGrpSpPr/>
          <p:nvPr/>
        </p:nvGrpSpPr>
        <p:grpSpPr>
          <a:xfrm>
            <a:off x="151999" y="1183981"/>
            <a:ext cx="2846301" cy="2013581"/>
            <a:chOff x="463400" y="1321175"/>
            <a:chExt cx="2914500" cy="2113109"/>
          </a:xfrm>
        </p:grpSpPr>
        <p:sp>
          <p:nvSpPr>
            <p:cNvPr id="424" name="Google Shape;424;g24f7788892d_0_0"/>
            <p:cNvSpPr/>
            <p:nvPr/>
          </p:nvSpPr>
          <p:spPr>
            <a:xfrm>
              <a:off x="463400" y="1321175"/>
              <a:ext cx="2914500" cy="2094300"/>
            </a:xfrm>
            <a:prstGeom prst="rect">
              <a:avLst/>
            </a:prstGeom>
            <a:noFill/>
            <a:ln cap="flat" cmpd="sng" w="2857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5" name="Google Shape;425;g24f7788892d_0_0"/>
            <p:cNvSpPr txBox="1"/>
            <p:nvPr/>
          </p:nvSpPr>
          <p:spPr>
            <a:xfrm>
              <a:off x="1345676" y="1339984"/>
              <a:ext cx="2032200" cy="2094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marR="0" rtl="0" algn="l">
                <a:lnSpc>
                  <a:spcPct val="115000"/>
                </a:lnSpc>
                <a:spcBef>
                  <a:spcPts val="1200"/>
                </a:spcBef>
                <a:spcAft>
                  <a:spcPts val="120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r>
                <a:rPr b="0" i="0" lang="en-GB" sz="1300" u="sng" cap="none" strike="noStrike">
                  <a:solidFill>
                    <a:schemeClr val="lt1"/>
                  </a:solidFill>
                  <a:latin typeface="Lato"/>
                  <a:ea typeface="Lato"/>
                  <a:cs typeface="Lato"/>
                  <a:sym typeface="Lato"/>
                  <a:hlinkClick r:id="rId3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Citizens Advice – Debt and Money</a:t>
              </a:r>
              <a:r>
                <a:rPr b="0" i="0" lang="en-GB" sz="1300" u="none" cap="none" strike="noStrike">
                  <a:solidFill>
                    <a:schemeClr val="lt1"/>
                  </a:solidFill>
                  <a:latin typeface="Lato"/>
                  <a:ea typeface="Lato"/>
                  <a:cs typeface="Lato"/>
                  <a:sym typeface="Lato"/>
                </a:rPr>
                <a:t> – </a:t>
              </a:r>
              <a:br>
                <a:rPr b="0" i="0" lang="en-GB" sz="1300" u="none" cap="none" strike="noStrike">
                  <a:solidFill>
                    <a:schemeClr val="lt1"/>
                  </a:solidFill>
                  <a:latin typeface="Lato"/>
                  <a:ea typeface="Lato"/>
                  <a:cs typeface="Lato"/>
                  <a:sym typeface="Lato"/>
                </a:rPr>
              </a:br>
              <a:r>
                <a:rPr b="0" i="0" lang="en-GB" sz="1300" u="none" cap="none" strike="noStrike">
                  <a:solidFill>
                    <a:schemeClr val="lt1"/>
                  </a:solidFill>
                  <a:latin typeface="Lato"/>
                  <a:ea typeface="Lato"/>
                  <a:cs typeface="Lato"/>
                  <a:sym typeface="Lato"/>
                </a:rPr>
                <a:t>Links to advice on a number of topics, including financial difficulties, cost of living and communicating with creditors.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426" name="Google Shape;426;g24f7788892d_0_0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532125" y="1419947"/>
              <a:ext cx="813554" cy="9286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427" name="Google Shape;427;g24f7788892d_0_0"/>
          <p:cNvSpPr txBox="1"/>
          <p:nvPr/>
        </p:nvSpPr>
        <p:spPr>
          <a:xfrm>
            <a:off x="152000" y="3312950"/>
            <a:ext cx="8872200" cy="738900"/>
          </a:xfrm>
          <a:prstGeom prst="rect">
            <a:avLst/>
          </a:prstGeom>
          <a:noFill/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GB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At school, you can speak with an adult you trust. </a:t>
            </a:r>
            <a:endParaRPr b="1" i="0" sz="18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GB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This could be your form tutor, head of year or the school’s safeguarding officer.</a:t>
            </a:r>
            <a:endParaRPr b="1" i="0" sz="18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428" name="Google Shape;428;g24f7788892d_0_0"/>
          <p:cNvGrpSpPr/>
          <p:nvPr/>
        </p:nvGrpSpPr>
        <p:grpSpPr>
          <a:xfrm>
            <a:off x="3164819" y="1184021"/>
            <a:ext cx="2846301" cy="1995658"/>
            <a:chOff x="3237025" y="1184050"/>
            <a:chExt cx="2914500" cy="2094300"/>
          </a:xfrm>
        </p:grpSpPr>
        <p:sp>
          <p:nvSpPr>
            <p:cNvPr id="429" name="Google Shape;429;g24f7788892d_0_0"/>
            <p:cNvSpPr/>
            <p:nvPr/>
          </p:nvSpPr>
          <p:spPr>
            <a:xfrm>
              <a:off x="3237025" y="1184050"/>
              <a:ext cx="2914500" cy="2094300"/>
            </a:xfrm>
            <a:prstGeom prst="rect">
              <a:avLst/>
            </a:prstGeom>
            <a:noFill/>
            <a:ln cap="flat" cmpd="sng" w="2857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430" name="Google Shape;430;g24f7788892d_0_0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3344950" y="1434825"/>
              <a:ext cx="666111" cy="4002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31" name="Google Shape;431;g24f7788892d_0_0"/>
            <p:cNvSpPr txBox="1"/>
            <p:nvPr/>
          </p:nvSpPr>
          <p:spPr>
            <a:xfrm>
              <a:off x="4068426" y="1358613"/>
              <a:ext cx="2032200" cy="1852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marR="0" rtl="0" algn="l">
                <a:lnSpc>
                  <a:spcPct val="115000"/>
                </a:lnSpc>
                <a:spcBef>
                  <a:spcPts val="1200"/>
                </a:spcBef>
                <a:spcAft>
                  <a:spcPts val="120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r>
                <a:rPr b="0" i="0" lang="en-GB" sz="1300" u="sng" cap="none" strike="noStrike">
                  <a:solidFill>
                    <a:schemeClr val="lt1"/>
                  </a:solidFill>
                  <a:latin typeface="Lato"/>
                  <a:ea typeface="Lato"/>
                  <a:cs typeface="Lato"/>
                  <a:sym typeface="Lato"/>
                  <a:hlinkClick r:id="rId6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National Debtline  – Debt and Money</a:t>
              </a:r>
              <a:br>
                <a:rPr b="0" i="0" lang="en-GB" sz="1300" u="none" cap="none" strike="noStrike">
                  <a:solidFill>
                    <a:schemeClr val="lt1"/>
                  </a:solidFill>
                  <a:latin typeface="Lato"/>
                  <a:ea typeface="Lato"/>
                  <a:cs typeface="Lato"/>
                  <a:sym typeface="Lato"/>
                </a:rPr>
              </a:br>
              <a:r>
                <a:rPr b="0" i="0" lang="en-GB" sz="1300" u="none" cap="none" strike="noStrike">
                  <a:solidFill>
                    <a:schemeClr val="lt1"/>
                  </a:solidFill>
                  <a:latin typeface="Lato"/>
                  <a:ea typeface="Lato"/>
                  <a:cs typeface="Lato"/>
                  <a:sym typeface="Lato"/>
                </a:rPr>
                <a:t>A debt advice charity run by the </a:t>
              </a:r>
              <a:r>
                <a:rPr b="0" i="0" lang="en-GB" sz="1300" u="sng" cap="none" strike="noStrike">
                  <a:solidFill>
                    <a:schemeClr val="lt1"/>
                  </a:solidFill>
                  <a:latin typeface="Lato"/>
                  <a:ea typeface="Lato"/>
                  <a:cs typeface="Lato"/>
                  <a:sym typeface="Lato"/>
                  <a:hlinkClick r:id="rId7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Money Advice Trust</a:t>
              </a:r>
              <a:r>
                <a:rPr b="0" i="0" lang="en-GB" sz="1300" u="none" cap="none" strike="noStrike">
                  <a:solidFill>
                    <a:schemeClr val="lt1"/>
                  </a:solidFill>
                  <a:latin typeface="Lato"/>
                  <a:ea typeface="Lato"/>
                  <a:cs typeface="Lato"/>
                  <a:sym typeface="Lato"/>
                </a:rPr>
                <a:t>, offering a  free and confidential debt advice service.</a:t>
              </a:r>
              <a:endParaRPr b="0" i="0" sz="13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endParaRPr>
            </a:p>
          </p:txBody>
        </p:sp>
      </p:grpSp>
      <p:grpSp>
        <p:nvGrpSpPr>
          <p:cNvPr id="432" name="Google Shape;432;g24f7788892d_0_0"/>
          <p:cNvGrpSpPr/>
          <p:nvPr/>
        </p:nvGrpSpPr>
        <p:grpSpPr>
          <a:xfrm>
            <a:off x="6177819" y="1184061"/>
            <a:ext cx="2846409" cy="1995600"/>
            <a:chOff x="6177819" y="1184061"/>
            <a:chExt cx="2846409" cy="1995600"/>
          </a:xfrm>
        </p:grpSpPr>
        <p:sp>
          <p:nvSpPr>
            <p:cNvPr id="433" name="Google Shape;433;g24f7788892d_0_0"/>
            <p:cNvSpPr/>
            <p:nvPr/>
          </p:nvSpPr>
          <p:spPr>
            <a:xfrm>
              <a:off x="6177819" y="1184061"/>
              <a:ext cx="2846400" cy="1995600"/>
            </a:xfrm>
            <a:prstGeom prst="rect">
              <a:avLst/>
            </a:prstGeom>
            <a:noFill/>
            <a:ln cap="flat" cmpd="sng" w="2857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434" name="Google Shape;434;g24f7788892d_0_0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6341200" y="1426525"/>
              <a:ext cx="876125" cy="6806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35" name="Google Shape;435;g24f7788892d_0_0"/>
            <p:cNvSpPr txBox="1"/>
            <p:nvPr/>
          </p:nvSpPr>
          <p:spPr>
            <a:xfrm>
              <a:off x="7264128" y="1459325"/>
              <a:ext cx="1760100" cy="1305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marR="0" rtl="0" algn="l">
                <a:lnSpc>
                  <a:spcPct val="115000"/>
                </a:lnSpc>
                <a:spcBef>
                  <a:spcPts val="0"/>
                </a:spcBef>
                <a:spcAft>
                  <a:spcPts val="190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r>
                <a:rPr b="1" i="0" lang="en-GB" sz="1300" u="sng" cap="none" strike="noStrike">
                  <a:solidFill>
                    <a:srgbClr val="FFFFFF"/>
                  </a:solidFill>
                  <a:latin typeface="Lato"/>
                  <a:ea typeface="Lato"/>
                  <a:cs typeface="Lato"/>
                  <a:sym typeface="Lato"/>
                  <a:hlinkClick r:id="rId9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Childline </a:t>
              </a:r>
              <a:r>
                <a:rPr b="1" i="0" lang="en-GB" sz="1300" u="sng" cap="none" strike="noStrike">
                  <a:solidFill>
                    <a:srgbClr val="FFFFFF"/>
                  </a:solidFill>
                  <a:latin typeface="Lato"/>
                  <a:ea typeface="Lato"/>
                  <a:cs typeface="Lato"/>
                  <a:sym typeface="Lato"/>
                  <a:hlinkClick r:id="rId10">
                    <a:extLst>
                      <a:ext uri="{A12FA001-AC4F-418D-AE19-62706E023703}">
                        <ahyp:hlinkClr val="tx"/>
                      </a:ext>
                    </a:extLst>
                  </a:hlinkClick>
                  <a:extLst>
                    <a:ext uri="http://customooxmlschemas.google.com/">
                      <go:slidesCustomData xmlns:go="http://customooxmlschemas.google.com/" textRoundtripDataId="3"/>
                    </a:ext>
                  </a:extLst>
                </a:rPr>
                <a:t>Helpline</a:t>
              </a:r>
              <a:br>
                <a:rPr b="0" i="0" lang="en-GB" sz="1300" u="none" cap="none" strike="noStrike">
                  <a:solidFill>
                    <a:srgbClr val="FFFFFF"/>
                  </a:solidFill>
                  <a:latin typeface="Lato"/>
                  <a:ea typeface="Lato"/>
                  <a:cs typeface="Lato"/>
                  <a:sym typeface="Lato"/>
                  <a:extLst>
                    <a:ext uri="http://customooxmlschemas.google.com/">
                      <go:slidesCustomData xmlns:go="http://customooxmlschemas.google.com/" textRoundtripDataId="4"/>
                    </a:ext>
                  </a:extLst>
                </a:rPr>
              </a:br>
              <a:r>
                <a:rPr b="0" i="0" lang="en-GB" sz="1300" u="none" cap="none" strike="noStrike">
                  <a:solidFill>
                    <a:srgbClr val="FFFFFF"/>
                  </a:solidFill>
                  <a:latin typeface="Lato"/>
                  <a:ea typeface="Lato"/>
                  <a:cs typeface="Lato"/>
                  <a:sym typeface="Lato"/>
                  <a:extLst>
                    <a:ext uri="http://customooxmlschemas.google.com/">
                      <go:slidesCustomData xmlns:go="http://customooxmlschemas.google.com/" textRoundtripDataId="4"/>
                    </a:ext>
                  </a:extLst>
                </a:rPr>
                <a:t>080</a:t>
              </a:r>
              <a:r>
                <a:rPr b="0" i="0" lang="en-GB" sz="1300" u="none" cap="none" strike="noStrike">
                  <a:solidFill>
                    <a:srgbClr val="FFFFFF"/>
                  </a:solidFill>
                  <a:latin typeface="Lato"/>
                  <a:ea typeface="Lato"/>
                  <a:cs typeface="Lato"/>
                  <a:sym typeface="Lato"/>
                </a:rPr>
                <a:t>0 1111</a:t>
              </a:r>
              <a:br>
                <a:rPr b="0" i="0" lang="en-GB" sz="1300" u="none" cap="none" strike="noStrike">
                  <a:solidFill>
                    <a:srgbClr val="FFFFFF"/>
                  </a:solidFill>
                  <a:latin typeface="Lato"/>
                  <a:ea typeface="Lato"/>
                  <a:cs typeface="Lato"/>
                  <a:sym typeface="Lato"/>
                </a:rPr>
              </a:br>
              <a:r>
                <a:rPr b="0" i="0" lang="en-GB" sz="1300" u="none" cap="none" strike="noStrike">
                  <a:solidFill>
                    <a:srgbClr val="FFFFFF"/>
                  </a:solidFill>
                  <a:latin typeface="Lato"/>
                  <a:ea typeface="Lato"/>
                  <a:cs typeface="Lato"/>
                  <a:sym typeface="Lato"/>
                </a:rPr>
                <a:t>Talk about anything.</a:t>
              </a:r>
              <a:br>
                <a:rPr b="0" i="0" lang="en-GB" sz="1300" u="none" cap="none" strike="noStrike">
                  <a:solidFill>
                    <a:srgbClr val="FFFFFF"/>
                  </a:solidFill>
                  <a:latin typeface="Lato"/>
                  <a:ea typeface="Lato"/>
                  <a:cs typeface="Lato"/>
                  <a:sym typeface="Lato"/>
                </a:rPr>
              </a:br>
              <a:r>
                <a:rPr b="0" i="0" lang="en-GB" sz="1300" u="none" cap="none" strike="noStrike">
                  <a:solidFill>
                    <a:srgbClr val="FFFFFF"/>
                  </a:solidFill>
                  <a:latin typeface="Lato"/>
                  <a:ea typeface="Lato"/>
                  <a:cs typeface="Lato"/>
                  <a:sym typeface="Lato"/>
                </a:rPr>
                <a:t>Contact via phone / web</a:t>
              </a:r>
              <a:endParaRPr b="0" i="0" sz="1300" u="none" cap="none" strike="noStrik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endParaRPr>
            </a:p>
          </p:txBody>
        </p:sp>
      </p:grp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1"/>
        </a:solidFill>
      </p:bgPr>
    </p:bg>
    <p:spTree>
      <p:nvGrpSpPr>
        <p:cNvPr id="439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g3694681dd24_0_96"/>
          <p:cNvSpPr txBox="1"/>
          <p:nvPr/>
        </p:nvSpPr>
        <p:spPr>
          <a:xfrm>
            <a:off x="462425" y="1142575"/>
            <a:ext cx="7875600" cy="168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GB" sz="1800" u="none" cap="none" strike="noStrike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Articles to extend learning</a:t>
            </a:r>
            <a:r>
              <a:rPr b="1" i="0" lang="en-GB" sz="3600" u="none" cap="none" strike="noStrike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 </a:t>
            </a:r>
            <a:endParaRPr b="1" i="0" sz="3600" u="none" cap="none" strike="noStrike">
              <a:solidFill>
                <a:schemeClr val="lt1"/>
              </a:solidFill>
              <a:latin typeface="Lato Black"/>
              <a:ea typeface="Lato Black"/>
              <a:cs typeface="Lato Black"/>
              <a:sym typeface="Lato Black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GB" sz="14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Please visit the  </a:t>
            </a:r>
            <a:r>
              <a:rPr b="0" i="0" lang="en-GB" sz="1400" u="sng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FT FLIC Learning Hub</a:t>
            </a:r>
            <a:r>
              <a:rPr b="0" i="0" lang="en-GB" sz="14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for further resources</a:t>
            </a:r>
            <a:endParaRPr b="0" i="0" sz="14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u="sng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Bank of England: What do Banks Do?</a:t>
            </a:r>
            <a:endParaRPr b="0" i="0" sz="14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u="sng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Money Saving Expert: Banking &amp; Savings</a:t>
            </a:r>
            <a:endParaRPr b="0" i="0" sz="14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41" name="Google Shape;441;g3694681dd24_0_96"/>
          <p:cNvSpPr txBox="1"/>
          <p:nvPr/>
        </p:nvSpPr>
        <p:spPr>
          <a:xfrm>
            <a:off x="1640100" y="403675"/>
            <a:ext cx="5863800" cy="63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n-GB" sz="2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Links to learn more!</a:t>
            </a:r>
            <a:endParaRPr b="1" i="0" sz="29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22bca0e0d1e_0_39"/>
          <p:cNvSpPr txBox="1"/>
          <p:nvPr/>
        </p:nvSpPr>
        <p:spPr>
          <a:xfrm>
            <a:off x="311700" y="3442550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g22bca0e0d1e_0_39"/>
          <p:cNvSpPr txBox="1"/>
          <p:nvPr/>
        </p:nvSpPr>
        <p:spPr>
          <a:xfrm>
            <a:off x="439450" y="978750"/>
            <a:ext cx="62121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g22bca0e0d1e_0_39"/>
          <p:cNvSpPr txBox="1"/>
          <p:nvPr/>
        </p:nvSpPr>
        <p:spPr>
          <a:xfrm>
            <a:off x="0" y="1198050"/>
            <a:ext cx="9144000" cy="216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en-GB" sz="24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Session 6:</a:t>
            </a:r>
            <a:endParaRPr b="0" i="0" sz="24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1" i="0" lang="en-GB" sz="5600" u="none" cap="none" strike="noStrike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A young person’s </a:t>
            </a:r>
            <a:endParaRPr b="1" i="0" sz="5600" u="none" cap="none" strike="noStrike">
              <a:solidFill>
                <a:schemeClr val="lt1"/>
              </a:solidFill>
              <a:latin typeface="Lato Black"/>
              <a:ea typeface="Lato Black"/>
              <a:cs typeface="Lato Black"/>
              <a:sym typeface="Lato Black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1" i="0" lang="en-GB" sz="5600" u="none" cap="none" strike="noStrike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guide to banking</a:t>
            </a:r>
            <a:endParaRPr b="1" i="0" sz="5600" u="none" cap="none" strike="noStrike">
              <a:solidFill>
                <a:schemeClr val="accent2"/>
              </a:solidFill>
              <a:latin typeface="Lato Black"/>
              <a:ea typeface="Lato Black"/>
              <a:cs typeface="Lato Black"/>
              <a:sym typeface="Lato Black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"/>
          <p:cNvSpPr txBox="1"/>
          <p:nvPr/>
        </p:nvSpPr>
        <p:spPr>
          <a:xfrm>
            <a:off x="488175" y="3429250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2"/>
          <p:cNvSpPr txBox="1"/>
          <p:nvPr/>
        </p:nvSpPr>
        <p:spPr>
          <a:xfrm>
            <a:off x="338869" y="1675905"/>
            <a:ext cx="81243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2"/>
          <p:cNvSpPr txBox="1"/>
          <p:nvPr/>
        </p:nvSpPr>
        <p:spPr>
          <a:xfrm>
            <a:off x="235450" y="1326225"/>
            <a:ext cx="86652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GB" sz="2000" u="none" cap="none" strike="noStrike">
                <a:solidFill>
                  <a:schemeClr val="accent2"/>
                </a:solidFill>
                <a:latin typeface="Lato"/>
                <a:ea typeface="Lato"/>
                <a:cs typeface="Lato"/>
                <a:sym typeface="Lato"/>
              </a:rPr>
              <a:t>By the end of the session, I will be able to:</a:t>
            </a:r>
            <a:endParaRPr b="1" i="0" sz="2000" u="none" cap="none" strike="noStrike">
              <a:solidFill>
                <a:schemeClr val="accent2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23" name="Google Shape;123;p2"/>
          <p:cNvSpPr txBox="1"/>
          <p:nvPr/>
        </p:nvSpPr>
        <p:spPr>
          <a:xfrm>
            <a:off x="402583" y="1818841"/>
            <a:ext cx="8665200" cy="12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Lato"/>
              <a:buChar char="●"/>
            </a:pPr>
            <a:r>
              <a:rPr b="1" i="0" lang="en-GB" sz="22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Explain key concepts related to banking, saving and spending</a:t>
            </a:r>
            <a:endParaRPr b="1" i="0" sz="22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12700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chemeClr val="lt1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indent="0" lvl="0" marL="45720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chemeClr val="lt1"/>
              </a:solidFill>
              <a:latin typeface="Lato Light"/>
              <a:ea typeface="Lato Light"/>
              <a:cs typeface="Lato Light"/>
              <a:sym typeface="Lato Ligh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2173b38b931_0_154"/>
          <p:cNvSpPr/>
          <p:nvPr/>
        </p:nvSpPr>
        <p:spPr>
          <a:xfrm>
            <a:off x="6310749" y="2574469"/>
            <a:ext cx="2020800" cy="956400"/>
          </a:xfrm>
          <a:prstGeom prst="wedgeRoundRectCallout">
            <a:avLst>
              <a:gd fmla="val -20833" name="adj1"/>
              <a:gd fmla="val 62500" name="adj2"/>
              <a:gd fmla="val 0" name="adj3"/>
            </a:avLst>
          </a:prstGeom>
          <a:solidFill>
            <a:schemeClr val="accent2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GB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It is needed to open a bank account</a:t>
            </a:r>
            <a:endParaRPr b="1" i="0" sz="1800" u="none" cap="none" strike="noStrike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29" name="Google Shape;129;g2173b38b931_0_154"/>
          <p:cNvSpPr/>
          <p:nvPr/>
        </p:nvSpPr>
        <p:spPr>
          <a:xfrm>
            <a:off x="847873" y="1378875"/>
            <a:ext cx="1442700" cy="956400"/>
          </a:xfrm>
          <a:prstGeom prst="wedgeRoundRectCallout">
            <a:avLst>
              <a:gd fmla="val -20833" name="adj1"/>
              <a:gd fmla="val 62500" name="adj2"/>
              <a:gd fmla="val 0" name="adj3"/>
            </a:avLst>
          </a:prstGeom>
          <a:solidFill>
            <a:schemeClr val="accent2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GB" sz="2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I’ll earn 3% interest</a:t>
            </a:r>
            <a:endParaRPr b="1" i="0" sz="2000" u="none" cap="none" strike="noStrike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30" name="Google Shape;130;g2173b38b931_0_154"/>
          <p:cNvSpPr/>
          <p:nvPr/>
        </p:nvSpPr>
        <p:spPr>
          <a:xfrm>
            <a:off x="2389083" y="3605209"/>
            <a:ext cx="1848900" cy="956400"/>
          </a:xfrm>
          <a:prstGeom prst="wedgeRoundRectCallout">
            <a:avLst>
              <a:gd fmla="val -20833" name="adj1"/>
              <a:gd fmla="val 62500" name="adj2"/>
              <a:gd fmla="val 0" name="adj3"/>
            </a:avLst>
          </a:prstGeom>
          <a:solidFill>
            <a:schemeClr val="accent2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GB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No, because I already have 4 of them!</a:t>
            </a:r>
            <a:endParaRPr b="1" i="0" sz="1800" u="none" cap="none" strike="noStrike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31" name="Google Shape;131;g2173b38b931_0_154"/>
          <p:cNvSpPr/>
          <p:nvPr/>
        </p:nvSpPr>
        <p:spPr>
          <a:xfrm>
            <a:off x="4413849" y="2890175"/>
            <a:ext cx="1625100" cy="956400"/>
          </a:xfrm>
          <a:prstGeom prst="wedgeRoundRectCallout">
            <a:avLst>
              <a:gd fmla="val -20833" name="adj1"/>
              <a:gd fmla="val 62500" name="adj2"/>
              <a:gd fmla="val 0" name="adj3"/>
            </a:avLst>
          </a:prstGeom>
          <a:solidFill>
            <a:schemeClr val="accent2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GB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I’d rather save up</a:t>
            </a:r>
            <a:endParaRPr b="1" i="0" sz="1800" u="none" cap="none" strike="noStrike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32" name="Google Shape;132;g2173b38b931_0_154"/>
          <p:cNvSpPr/>
          <p:nvPr/>
        </p:nvSpPr>
        <p:spPr>
          <a:xfrm>
            <a:off x="185700" y="2743372"/>
            <a:ext cx="1989000" cy="1249800"/>
          </a:xfrm>
          <a:prstGeom prst="wedgeRoundRectCallout">
            <a:avLst>
              <a:gd fmla="val -20833" name="adj1"/>
              <a:gd fmla="val 62500" name="adj2"/>
              <a:gd fmla="val 0" name="adj3"/>
            </a:avLst>
          </a:prstGeom>
          <a:solidFill>
            <a:schemeClr val="accent2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GB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Because I didn’t have enough money in my current account</a:t>
            </a:r>
            <a:endParaRPr b="1" i="0" sz="1800" u="none" cap="none" strike="noStrike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33" name="Google Shape;133;g2173b38b931_0_154"/>
          <p:cNvSpPr/>
          <p:nvPr/>
        </p:nvSpPr>
        <p:spPr>
          <a:xfrm>
            <a:off x="6128603" y="3931895"/>
            <a:ext cx="1625100" cy="956400"/>
          </a:xfrm>
          <a:prstGeom prst="wedgeRoundRectCallout">
            <a:avLst>
              <a:gd fmla="val -20833" name="adj1"/>
              <a:gd fmla="val 62500" name="adj2"/>
              <a:gd fmla="val 0" name="adj3"/>
            </a:avLst>
          </a:prstGeom>
          <a:solidFill>
            <a:schemeClr val="accent2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GB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So that I don’t have to carry cash</a:t>
            </a:r>
            <a:endParaRPr b="1" i="0" sz="1800" u="none" cap="none" strike="noStrike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34" name="Google Shape;134;g2173b38b931_0_154"/>
          <p:cNvSpPr/>
          <p:nvPr/>
        </p:nvSpPr>
        <p:spPr>
          <a:xfrm>
            <a:off x="4596250" y="1255625"/>
            <a:ext cx="2260500" cy="1028400"/>
          </a:xfrm>
          <a:prstGeom prst="wedgeRoundRectCallout">
            <a:avLst>
              <a:gd fmla="val -20833" name="adj1"/>
              <a:gd fmla="val 62500" name="adj2"/>
              <a:gd fmla="val 0" name="adj3"/>
            </a:avLst>
          </a:prstGeom>
          <a:solidFill>
            <a:schemeClr val="accent2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GB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It’s good to know how much I’ve spent</a:t>
            </a:r>
            <a:endParaRPr b="1" i="0" sz="1800" u="none" cap="none" strike="noStrike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35" name="Google Shape;135;g2173b38b931_0_154"/>
          <p:cNvSpPr/>
          <p:nvPr/>
        </p:nvSpPr>
        <p:spPr>
          <a:xfrm>
            <a:off x="2662753" y="1898940"/>
            <a:ext cx="1744800" cy="844500"/>
          </a:xfrm>
          <a:prstGeom prst="wedgeRoundRectCallout">
            <a:avLst>
              <a:gd fmla="val -20833" name="adj1"/>
              <a:gd fmla="val 62500" name="adj2"/>
              <a:gd fmla="val 0" name="adj3"/>
            </a:avLst>
          </a:prstGeom>
          <a:solidFill>
            <a:schemeClr val="accent2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GB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I found a voucher code</a:t>
            </a:r>
            <a:endParaRPr b="1" i="0" sz="1800" u="none" cap="none" strike="noStrike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36" name="Google Shape;136;g2173b38b931_0_154"/>
          <p:cNvSpPr txBox="1"/>
          <p:nvPr>
            <p:ph type="ctrTitle"/>
          </p:nvPr>
        </p:nvSpPr>
        <p:spPr>
          <a:xfrm>
            <a:off x="162600" y="300800"/>
            <a:ext cx="7731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n-GB" sz="2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What </a:t>
            </a:r>
            <a:r>
              <a:rPr b="1" lang="en-GB" sz="29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questions could these be answers to?</a:t>
            </a:r>
            <a:endParaRPr b="1" i="0" sz="29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2179996f504_0_6"/>
          <p:cNvSpPr/>
          <p:nvPr/>
        </p:nvSpPr>
        <p:spPr>
          <a:xfrm>
            <a:off x="6310749" y="2574469"/>
            <a:ext cx="2020800" cy="956400"/>
          </a:xfrm>
          <a:prstGeom prst="wedgeRoundRectCallout">
            <a:avLst>
              <a:gd fmla="val -20833" name="adj1"/>
              <a:gd fmla="val 62500" name="adj2"/>
              <a:gd fmla="val 0" name="adj3"/>
            </a:avLst>
          </a:prstGeom>
          <a:solidFill>
            <a:schemeClr val="accent2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GB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It is needed to open a bank account</a:t>
            </a:r>
            <a:endParaRPr b="1" i="0" sz="18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2" name="Google Shape;142;g2179996f504_0_6"/>
          <p:cNvSpPr/>
          <p:nvPr/>
        </p:nvSpPr>
        <p:spPr>
          <a:xfrm>
            <a:off x="847873" y="1378875"/>
            <a:ext cx="1442700" cy="956400"/>
          </a:xfrm>
          <a:prstGeom prst="wedgeRoundRectCallout">
            <a:avLst>
              <a:gd fmla="val -20833" name="adj1"/>
              <a:gd fmla="val 62500" name="adj2"/>
              <a:gd fmla="val 0" name="adj3"/>
            </a:avLst>
          </a:prstGeom>
          <a:solidFill>
            <a:schemeClr val="accent2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GB" sz="2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I’ll earn 3% interest</a:t>
            </a:r>
            <a:endParaRPr b="1" i="0" sz="20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3" name="Google Shape;143;g2179996f504_0_6"/>
          <p:cNvSpPr/>
          <p:nvPr/>
        </p:nvSpPr>
        <p:spPr>
          <a:xfrm>
            <a:off x="2389083" y="3605209"/>
            <a:ext cx="1848900" cy="956400"/>
          </a:xfrm>
          <a:prstGeom prst="wedgeRoundRectCallout">
            <a:avLst>
              <a:gd fmla="val -20833" name="adj1"/>
              <a:gd fmla="val 62500" name="adj2"/>
              <a:gd fmla="val 0" name="adj3"/>
            </a:avLst>
          </a:prstGeom>
          <a:solidFill>
            <a:schemeClr val="accent2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GB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No, because I already have 4 of them!</a:t>
            </a:r>
            <a:endParaRPr b="1" i="0" sz="18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4" name="Google Shape;144;g2179996f504_0_6"/>
          <p:cNvSpPr/>
          <p:nvPr/>
        </p:nvSpPr>
        <p:spPr>
          <a:xfrm>
            <a:off x="4413849" y="2890175"/>
            <a:ext cx="1625100" cy="956400"/>
          </a:xfrm>
          <a:prstGeom prst="wedgeRoundRectCallout">
            <a:avLst>
              <a:gd fmla="val -20833" name="adj1"/>
              <a:gd fmla="val 62500" name="adj2"/>
              <a:gd fmla="val 0" name="adj3"/>
            </a:avLst>
          </a:prstGeom>
          <a:solidFill>
            <a:schemeClr val="accent2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GB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I’d rather save up</a:t>
            </a:r>
            <a:endParaRPr b="1" i="0" sz="18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5" name="Google Shape;145;g2179996f504_0_6"/>
          <p:cNvSpPr/>
          <p:nvPr/>
        </p:nvSpPr>
        <p:spPr>
          <a:xfrm>
            <a:off x="185700" y="2743372"/>
            <a:ext cx="1989000" cy="1249800"/>
          </a:xfrm>
          <a:prstGeom prst="wedgeRoundRectCallout">
            <a:avLst>
              <a:gd fmla="val -20833" name="adj1"/>
              <a:gd fmla="val 62500" name="adj2"/>
              <a:gd fmla="val 0" name="adj3"/>
            </a:avLst>
          </a:prstGeom>
          <a:solidFill>
            <a:schemeClr val="accent2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GB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Because I didn’t have enough money in my current account</a:t>
            </a:r>
            <a:endParaRPr b="1" i="0" sz="18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6" name="Google Shape;146;g2179996f504_0_6"/>
          <p:cNvSpPr/>
          <p:nvPr/>
        </p:nvSpPr>
        <p:spPr>
          <a:xfrm>
            <a:off x="6128603" y="3931895"/>
            <a:ext cx="1625100" cy="956400"/>
          </a:xfrm>
          <a:prstGeom prst="wedgeRoundRectCallout">
            <a:avLst>
              <a:gd fmla="val -20833" name="adj1"/>
              <a:gd fmla="val 62500" name="adj2"/>
              <a:gd fmla="val 0" name="adj3"/>
            </a:avLst>
          </a:prstGeom>
          <a:solidFill>
            <a:schemeClr val="accent2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GB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So that I don’t have to carry cash</a:t>
            </a:r>
            <a:endParaRPr b="1" i="0" sz="18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7" name="Google Shape;147;g2179996f504_0_6"/>
          <p:cNvSpPr/>
          <p:nvPr/>
        </p:nvSpPr>
        <p:spPr>
          <a:xfrm>
            <a:off x="4596250" y="1255625"/>
            <a:ext cx="2260500" cy="1028400"/>
          </a:xfrm>
          <a:prstGeom prst="wedgeRoundRectCallout">
            <a:avLst>
              <a:gd fmla="val -20833" name="adj1"/>
              <a:gd fmla="val 62500" name="adj2"/>
              <a:gd fmla="val 0" name="adj3"/>
            </a:avLst>
          </a:prstGeom>
          <a:solidFill>
            <a:schemeClr val="accent2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GB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It’s good to know how much I’ve spent</a:t>
            </a:r>
            <a:endParaRPr b="1" i="0" sz="18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8" name="Google Shape;148;g2179996f504_0_6"/>
          <p:cNvSpPr/>
          <p:nvPr/>
        </p:nvSpPr>
        <p:spPr>
          <a:xfrm>
            <a:off x="2662753" y="1898940"/>
            <a:ext cx="1744800" cy="844500"/>
          </a:xfrm>
          <a:prstGeom prst="wedgeRoundRectCallout">
            <a:avLst>
              <a:gd fmla="val -20833" name="adj1"/>
              <a:gd fmla="val 62500" name="adj2"/>
              <a:gd fmla="val 0" name="adj3"/>
            </a:avLst>
          </a:prstGeom>
          <a:solidFill>
            <a:schemeClr val="accent2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GB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I found a voucher code</a:t>
            </a:r>
            <a:endParaRPr b="1" i="0" sz="18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9" name="Google Shape;149;g2179996f504_0_6"/>
          <p:cNvSpPr txBox="1"/>
          <p:nvPr>
            <p:ph type="ctrTitle"/>
          </p:nvPr>
        </p:nvSpPr>
        <p:spPr>
          <a:xfrm>
            <a:off x="162600" y="300800"/>
            <a:ext cx="7731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lang="en-GB" sz="29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What questions could these be answers to?</a:t>
            </a:r>
            <a:endParaRPr b="1" sz="29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0" name="Google Shape;150;g2179996f504_0_6"/>
          <p:cNvSpPr/>
          <p:nvPr/>
        </p:nvSpPr>
        <p:spPr>
          <a:xfrm>
            <a:off x="847873" y="1378875"/>
            <a:ext cx="1442700" cy="956400"/>
          </a:xfrm>
          <a:prstGeom prst="wedgeRoundRectCallout">
            <a:avLst>
              <a:gd fmla="val -20833" name="adj1"/>
              <a:gd fmla="val 62500" name="adj2"/>
              <a:gd fmla="val 0" name="adj3"/>
            </a:avLst>
          </a:prstGeom>
          <a:solidFill>
            <a:schemeClr val="accent1"/>
          </a:solidFill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GB" sz="16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Why  have a savings account?</a:t>
            </a:r>
            <a:endParaRPr b="1" i="0" sz="16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1" name="Google Shape;151;g2179996f504_0_6"/>
          <p:cNvSpPr/>
          <p:nvPr/>
        </p:nvSpPr>
        <p:spPr>
          <a:xfrm>
            <a:off x="2662753" y="1898940"/>
            <a:ext cx="1744800" cy="844500"/>
          </a:xfrm>
          <a:prstGeom prst="wedgeRoundRectCallout">
            <a:avLst>
              <a:gd fmla="val -20833" name="adj1"/>
              <a:gd fmla="val 62500" name="adj2"/>
              <a:gd fmla="val 0" name="adj3"/>
            </a:avLst>
          </a:prstGeom>
          <a:solidFill>
            <a:schemeClr val="accent1"/>
          </a:solidFill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GB" sz="14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How can a person save money when shopping?</a:t>
            </a:r>
            <a:endParaRPr b="1" i="0" sz="14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2" name="Google Shape;152;g2179996f504_0_6"/>
          <p:cNvSpPr/>
          <p:nvPr/>
        </p:nvSpPr>
        <p:spPr>
          <a:xfrm>
            <a:off x="185700" y="2743425"/>
            <a:ext cx="1989000" cy="1249800"/>
          </a:xfrm>
          <a:prstGeom prst="wedgeRoundRectCallout">
            <a:avLst>
              <a:gd fmla="val -20833" name="adj1"/>
              <a:gd fmla="val 62500" name="adj2"/>
              <a:gd fmla="val 0" name="adj3"/>
            </a:avLst>
          </a:prstGeom>
          <a:solidFill>
            <a:schemeClr val="accent1"/>
          </a:solidFill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GB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Why were you overdrawn?</a:t>
            </a:r>
            <a:endParaRPr b="1" i="0" sz="18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3" name="Google Shape;153;g2179996f504_0_6"/>
          <p:cNvSpPr/>
          <p:nvPr/>
        </p:nvSpPr>
        <p:spPr>
          <a:xfrm>
            <a:off x="6128603" y="3931895"/>
            <a:ext cx="1625100" cy="956400"/>
          </a:xfrm>
          <a:prstGeom prst="wedgeRoundRectCallout">
            <a:avLst>
              <a:gd fmla="val -20833" name="adj1"/>
              <a:gd fmla="val 62500" name="adj2"/>
              <a:gd fmla="val 0" name="adj3"/>
            </a:avLst>
          </a:prstGeom>
          <a:solidFill>
            <a:schemeClr val="accent1"/>
          </a:solidFill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GB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Why have a debit card?</a:t>
            </a:r>
            <a:endParaRPr b="1" i="0" sz="18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4" name="Google Shape;154;g2179996f504_0_6"/>
          <p:cNvSpPr/>
          <p:nvPr/>
        </p:nvSpPr>
        <p:spPr>
          <a:xfrm>
            <a:off x="2389083" y="3605209"/>
            <a:ext cx="1848900" cy="956400"/>
          </a:xfrm>
          <a:prstGeom prst="wedgeRoundRectCallout">
            <a:avLst>
              <a:gd fmla="val -20833" name="adj1"/>
              <a:gd fmla="val 62500" name="adj2"/>
              <a:gd fmla="val 0" name="adj3"/>
            </a:avLst>
          </a:prstGeom>
          <a:solidFill>
            <a:schemeClr val="accent1"/>
          </a:solidFill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GB" sz="17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Why don’t you treat yourself to those trainers</a:t>
            </a:r>
            <a:endParaRPr b="1" i="0" sz="17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5" name="Google Shape;155;g2179996f504_0_6"/>
          <p:cNvSpPr/>
          <p:nvPr/>
        </p:nvSpPr>
        <p:spPr>
          <a:xfrm>
            <a:off x="6310749" y="2574469"/>
            <a:ext cx="2020800" cy="956400"/>
          </a:xfrm>
          <a:prstGeom prst="wedgeRoundRectCallout">
            <a:avLst>
              <a:gd fmla="val -20833" name="adj1"/>
              <a:gd fmla="val 62500" name="adj2"/>
              <a:gd fmla="val 0" name="adj3"/>
            </a:avLst>
          </a:prstGeom>
          <a:solidFill>
            <a:schemeClr val="accent1"/>
          </a:solidFill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GB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Do you have a passport?</a:t>
            </a:r>
            <a:endParaRPr b="1" i="0" sz="18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6" name="Google Shape;156;g2179996f504_0_6"/>
          <p:cNvSpPr/>
          <p:nvPr/>
        </p:nvSpPr>
        <p:spPr>
          <a:xfrm>
            <a:off x="4413849" y="2890175"/>
            <a:ext cx="1625100" cy="956400"/>
          </a:xfrm>
          <a:prstGeom prst="wedgeRoundRectCallout">
            <a:avLst>
              <a:gd fmla="val -20833" name="adj1"/>
              <a:gd fmla="val 62500" name="adj2"/>
              <a:gd fmla="val 0" name="adj3"/>
            </a:avLst>
          </a:prstGeom>
          <a:solidFill>
            <a:schemeClr val="accent1"/>
          </a:solidFill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GB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You can use buy now pay later</a:t>
            </a:r>
            <a:endParaRPr b="1" i="0" sz="18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7" name="Google Shape;157;g2179996f504_0_6"/>
          <p:cNvSpPr/>
          <p:nvPr/>
        </p:nvSpPr>
        <p:spPr>
          <a:xfrm>
            <a:off x="4596250" y="1255625"/>
            <a:ext cx="2260500" cy="1028400"/>
          </a:xfrm>
          <a:prstGeom prst="wedgeRoundRectCallout">
            <a:avLst>
              <a:gd fmla="val -20833" name="adj1"/>
              <a:gd fmla="val 62500" name="adj2"/>
              <a:gd fmla="val 0" name="adj3"/>
            </a:avLst>
          </a:prstGeom>
          <a:solidFill>
            <a:schemeClr val="accent1"/>
          </a:solidFill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GB" sz="17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Why do you check your banking app so often?</a:t>
            </a:r>
            <a:endParaRPr b="1" i="0" sz="17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8" name="Google Shape;158;g2179996f504_0_6"/>
          <p:cNvSpPr txBox="1"/>
          <p:nvPr/>
        </p:nvSpPr>
        <p:spPr>
          <a:xfrm>
            <a:off x="4754646" y="1947648"/>
            <a:ext cx="2889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200" u="none" cap="none" strike="noStrik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1</a:t>
            </a:r>
            <a:endParaRPr b="1" sz="12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9" name="Google Shape;159;g2179996f504_0_6"/>
          <p:cNvSpPr txBox="1"/>
          <p:nvPr/>
        </p:nvSpPr>
        <p:spPr>
          <a:xfrm>
            <a:off x="872830" y="1947650"/>
            <a:ext cx="2889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200" u="none" cap="none" strike="noStrik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2</a:t>
            </a:r>
            <a:endParaRPr b="1" sz="12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60" name="Google Shape;160;g2179996f504_0_6"/>
          <p:cNvSpPr txBox="1"/>
          <p:nvPr/>
        </p:nvSpPr>
        <p:spPr>
          <a:xfrm>
            <a:off x="2713561" y="2433296"/>
            <a:ext cx="2889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200" u="none" cap="none" strike="noStrik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3</a:t>
            </a:r>
            <a:endParaRPr b="1" sz="12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61" name="Google Shape;161;g2179996f504_0_6"/>
          <p:cNvSpPr txBox="1"/>
          <p:nvPr/>
        </p:nvSpPr>
        <p:spPr>
          <a:xfrm>
            <a:off x="6355199" y="3198142"/>
            <a:ext cx="2889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200" u="none" cap="none" strike="noStrik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4</a:t>
            </a:r>
            <a:endParaRPr b="1" sz="12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62" name="Google Shape;162;g2179996f504_0_6"/>
          <p:cNvSpPr txBox="1"/>
          <p:nvPr/>
        </p:nvSpPr>
        <p:spPr>
          <a:xfrm>
            <a:off x="4465747" y="3530873"/>
            <a:ext cx="2889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200" u="none" cap="none" strike="noStrik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7</a:t>
            </a:r>
            <a:endParaRPr b="1" sz="12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63" name="Google Shape;163;g2179996f504_0_6"/>
          <p:cNvSpPr txBox="1"/>
          <p:nvPr/>
        </p:nvSpPr>
        <p:spPr>
          <a:xfrm>
            <a:off x="2389069" y="4217786"/>
            <a:ext cx="2889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200" u="none" cap="none" strike="noStrik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6</a:t>
            </a:r>
            <a:endParaRPr b="1" sz="12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64" name="Google Shape;164;g2179996f504_0_6"/>
          <p:cNvSpPr txBox="1"/>
          <p:nvPr/>
        </p:nvSpPr>
        <p:spPr>
          <a:xfrm>
            <a:off x="6156124" y="4611388"/>
            <a:ext cx="2889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200" u="none" cap="none" strike="noStrik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8</a:t>
            </a:r>
            <a:endParaRPr b="1" sz="12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65" name="Google Shape;165;g2179996f504_0_6"/>
          <p:cNvSpPr txBox="1"/>
          <p:nvPr/>
        </p:nvSpPr>
        <p:spPr>
          <a:xfrm>
            <a:off x="167359" y="3654997"/>
            <a:ext cx="2889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200" u="none" cap="none" strike="noStrik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5</a:t>
            </a:r>
            <a:endParaRPr b="1" sz="12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" name="Google Shape;170;g2160206465e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65175" y="1568100"/>
            <a:ext cx="2819125" cy="2391625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g2160206465e_0_0"/>
          <p:cNvSpPr txBox="1"/>
          <p:nvPr>
            <p:ph type="ctrTitle"/>
          </p:nvPr>
        </p:nvSpPr>
        <p:spPr>
          <a:xfrm>
            <a:off x="138125" y="253750"/>
            <a:ext cx="80922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0"/>
              <a:buFont typeface="Arial"/>
              <a:buNone/>
            </a:pPr>
            <a:r>
              <a:t/>
            </a:r>
            <a:endParaRPr b="0" i="0" sz="2600" u="none" cap="none" strike="noStrike">
              <a:solidFill>
                <a:schemeClr val="lt1"/>
              </a:solidFill>
              <a:latin typeface="Lato Black"/>
              <a:ea typeface="Lato Black"/>
              <a:cs typeface="Lato Black"/>
              <a:sym typeface="Lato Black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0"/>
              <a:buFont typeface="Arial"/>
              <a:buNone/>
            </a:pPr>
            <a:r>
              <a:rPr b="1" i="0" lang="en-GB" sz="2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What do young people need to know about banking?</a:t>
            </a:r>
            <a:endParaRPr b="1" i="0" sz="29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0"/>
              <a:buFont typeface="Arial"/>
              <a:buNone/>
            </a:pPr>
            <a:r>
              <a:t/>
            </a:r>
            <a:endParaRPr b="1" i="0" sz="26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72" name="Google Shape;172;g2160206465e_0_0"/>
          <p:cNvSpPr txBox="1"/>
          <p:nvPr/>
        </p:nvSpPr>
        <p:spPr>
          <a:xfrm>
            <a:off x="3810725" y="1354250"/>
            <a:ext cx="5109900" cy="240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During today’s lesson you are going to create a guide that informs young people on the most important things that they need to know about banking.</a:t>
            </a:r>
            <a:endParaRPr b="0" i="0" sz="16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Take a plain sheet of paper and decide which style of leaflet you are going to use.</a:t>
            </a:r>
            <a:endParaRPr b="0" i="0" sz="16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Your leaflet will need 4-5 sections covering the five lessons you have had.</a:t>
            </a:r>
            <a:endParaRPr b="0" i="0" sz="16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73" name="Google Shape;173;g2160206465e_0_0"/>
          <p:cNvSpPr txBox="1"/>
          <p:nvPr/>
        </p:nvSpPr>
        <p:spPr>
          <a:xfrm>
            <a:off x="292250" y="4203700"/>
            <a:ext cx="7495200" cy="677100"/>
          </a:xfrm>
          <a:prstGeom prst="rect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We will now recap our learning to help you fill in your book</a:t>
            </a:r>
            <a:r>
              <a:rPr lang="en-GB" sz="16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let</a:t>
            </a:r>
            <a:r>
              <a:rPr b="0" i="0" lang="en-GB" sz="16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. This is a good opportunity for you to make notes on any information that you might have missed. </a:t>
            </a:r>
            <a:endParaRPr b="0" i="0" sz="1600" u="none" cap="none" strike="noStrike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0847bed3ed_0_0"/>
          <p:cNvSpPr txBox="1"/>
          <p:nvPr>
            <p:ph type="ctrTitle"/>
          </p:nvPr>
        </p:nvSpPr>
        <p:spPr>
          <a:xfrm>
            <a:off x="138125" y="253750"/>
            <a:ext cx="2699700" cy="250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0"/>
              <a:buFont typeface="Arial"/>
              <a:buNone/>
            </a:pPr>
            <a:r>
              <a:rPr b="1" i="0" lang="en-GB" sz="2900" u="none" cap="none" strike="noStrike">
                <a:solidFill>
                  <a:schemeClr val="accent2"/>
                </a:solidFill>
                <a:latin typeface="Lato"/>
                <a:ea typeface="Lato"/>
                <a:cs typeface="Lato"/>
                <a:sym typeface="Lato"/>
              </a:rPr>
              <a:t>What do young people need to know about banking?</a:t>
            </a:r>
            <a:endParaRPr b="1" i="0" sz="2600" u="none" cap="none" strike="noStrike">
              <a:solidFill>
                <a:schemeClr val="accent2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79" name="Google Shape;179;g30847bed3ed_0_0"/>
          <p:cNvSpPr txBox="1"/>
          <p:nvPr/>
        </p:nvSpPr>
        <p:spPr>
          <a:xfrm>
            <a:off x="138125" y="3033375"/>
            <a:ext cx="2247000" cy="163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Turn your booklet/worksheet into landscape. Use your notes to complete your leaflet. The first section is an example.</a:t>
            </a:r>
            <a:endParaRPr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180" name="Google Shape;180;g30847bed3ed_0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90225" y="152400"/>
            <a:ext cx="5743676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FLIC_Presentation_No_pages">
  <a:themeElements>
    <a:clrScheme name="Simple Light">
      <a:dk1>
        <a:srgbClr val="262A33"/>
      </a:dk1>
      <a:lt1>
        <a:srgbClr val="FFFFFF"/>
      </a:lt1>
      <a:dk2>
        <a:srgbClr val="262A33"/>
      </a:dk2>
      <a:lt2>
        <a:srgbClr val="262A33"/>
      </a:lt2>
      <a:accent1>
        <a:srgbClr val="0543B3"/>
      </a:accent1>
      <a:accent2>
        <a:srgbClr val="FF8022"/>
      </a:accent2>
      <a:accent3>
        <a:srgbClr val="51FF00"/>
      </a:accent3>
      <a:accent4>
        <a:srgbClr val="FFFFFF"/>
      </a:accent4>
      <a:accent5>
        <a:srgbClr val="FFFFFF"/>
      </a:accent5>
      <a:accent6>
        <a:srgbClr val="FFFFFF"/>
      </a:accent6>
      <a:hlink>
        <a:srgbClr val="0543B3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FLIC_Presentation_No_pages">
  <a:themeElements>
    <a:clrScheme name="Simple Light">
      <a:dk1>
        <a:srgbClr val="262A33"/>
      </a:dk1>
      <a:lt1>
        <a:srgbClr val="FFFFFF"/>
      </a:lt1>
      <a:dk2>
        <a:srgbClr val="262A33"/>
      </a:dk2>
      <a:lt2>
        <a:srgbClr val="262A33"/>
      </a:lt2>
      <a:accent1>
        <a:srgbClr val="0543B3"/>
      </a:accent1>
      <a:accent2>
        <a:srgbClr val="FF8022"/>
      </a:accent2>
      <a:accent3>
        <a:srgbClr val="51FF00"/>
      </a:accent3>
      <a:accent4>
        <a:srgbClr val="FFFFFF"/>
      </a:accent4>
      <a:accent5>
        <a:srgbClr val="FFFFFF"/>
      </a:accent5>
      <a:accent6>
        <a:srgbClr val="FFFFFF"/>
      </a:accent6>
      <a:hlink>
        <a:srgbClr val="0543B3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Charlotte Jessop</dc:creator>
</cp:coreProperties>
</file>