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8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9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</p:sldMasterIdLst>
  <p:notesMasterIdLst>
    <p:notesMasterId r:id="rId96"/>
  </p:notesMasterIdLst>
  <p:sldIdLst>
    <p:sldId id="1237" r:id="rId14"/>
    <p:sldId id="1029" r:id="rId15"/>
    <p:sldId id="705" r:id="rId16"/>
    <p:sldId id="1251" r:id="rId17"/>
    <p:sldId id="1206" r:id="rId18"/>
    <p:sldId id="800" r:id="rId19"/>
    <p:sldId id="1041" r:id="rId20"/>
    <p:sldId id="1040" r:id="rId21"/>
    <p:sldId id="1083" r:id="rId22"/>
    <p:sldId id="1084" r:id="rId23"/>
    <p:sldId id="1239" r:id="rId24"/>
    <p:sldId id="1241" r:id="rId25"/>
    <p:sldId id="681" r:id="rId26"/>
    <p:sldId id="685" r:id="rId27"/>
    <p:sldId id="1092" r:id="rId28"/>
    <p:sldId id="1209" r:id="rId29"/>
    <p:sldId id="1130" r:id="rId30"/>
    <p:sldId id="1131" r:id="rId31"/>
    <p:sldId id="1091" r:id="rId32"/>
    <p:sldId id="1134" r:id="rId33"/>
    <p:sldId id="1135" r:id="rId34"/>
    <p:sldId id="1136" r:id="rId35"/>
    <p:sldId id="1090" r:id="rId36"/>
    <p:sldId id="1058" r:id="rId37"/>
    <p:sldId id="1195" r:id="rId38"/>
    <p:sldId id="1143" r:id="rId39"/>
    <p:sldId id="1144" r:id="rId40"/>
    <p:sldId id="656" r:id="rId41"/>
    <p:sldId id="1086" r:id="rId42"/>
    <p:sldId id="1087" r:id="rId43"/>
    <p:sldId id="1088" r:id="rId44"/>
    <p:sldId id="1210" r:id="rId45"/>
    <p:sldId id="1211" r:id="rId46"/>
    <p:sldId id="1212" r:id="rId47"/>
    <p:sldId id="1114" r:id="rId48"/>
    <p:sldId id="1115" r:id="rId49"/>
    <p:sldId id="1116" r:id="rId50"/>
    <p:sldId id="1217" r:id="rId51"/>
    <p:sldId id="1218" r:id="rId52"/>
    <p:sldId id="1219" r:id="rId53"/>
    <p:sldId id="779" r:id="rId54"/>
    <p:sldId id="1034" r:id="rId55"/>
    <p:sldId id="1035" r:id="rId56"/>
    <p:sldId id="1069" r:id="rId57"/>
    <p:sldId id="715" r:id="rId58"/>
    <p:sldId id="1137" r:id="rId59"/>
    <p:sldId id="1089" r:id="rId60"/>
    <p:sldId id="1044" r:id="rId61"/>
    <p:sldId id="1157" r:id="rId62"/>
    <p:sldId id="1159" r:id="rId63"/>
    <p:sldId id="1168" r:id="rId64"/>
    <p:sldId id="1170" r:id="rId65"/>
    <p:sldId id="1190" r:id="rId66"/>
    <p:sldId id="1191" r:id="rId67"/>
    <p:sldId id="1192" r:id="rId68"/>
    <p:sldId id="1196" r:id="rId69"/>
    <p:sldId id="1197" r:id="rId70"/>
    <p:sldId id="1213" r:id="rId71"/>
    <p:sldId id="1220" r:id="rId72"/>
    <p:sldId id="1221" r:id="rId73"/>
    <p:sldId id="1231" r:id="rId74"/>
    <p:sldId id="1248" r:id="rId75"/>
    <p:sldId id="1254" r:id="rId76"/>
    <p:sldId id="799" r:id="rId77"/>
    <p:sldId id="716" r:id="rId78"/>
    <p:sldId id="1249" r:id="rId79"/>
    <p:sldId id="1214" r:id="rId80"/>
    <p:sldId id="1105" r:id="rId81"/>
    <p:sldId id="1150" r:id="rId82"/>
    <p:sldId id="664" r:id="rId83"/>
    <p:sldId id="1255" r:id="rId84"/>
    <p:sldId id="1202" r:id="rId85"/>
    <p:sldId id="1203" r:id="rId86"/>
    <p:sldId id="1200" r:id="rId87"/>
    <p:sldId id="1201" r:id="rId88"/>
    <p:sldId id="1225" r:id="rId89"/>
    <p:sldId id="1226" r:id="rId90"/>
    <p:sldId id="1260" r:id="rId91"/>
    <p:sldId id="1261" r:id="rId92"/>
    <p:sldId id="1056" r:id="rId93"/>
    <p:sldId id="1057" r:id="rId94"/>
    <p:sldId id="689" r:id="rId95"/>
  </p:sldIdLst>
  <p:sldSz cx="9144000" cy="6858000" type="screen4x3"/>
  <p:notesSz cx="6735763" cy="9866313"/>
  <p:embeddedFontLst>
    <p:embeddedFont>
      <p:font typeface="Berlin Sans FB" panose="020E0602020502020306" pitchFamily="34" charset="0"/>
      <p:regular r:id="rId97"/>
      <p:bold r:id="rId98"/>
    </p:embeddedFont>
    <p:embeddedFont>
      <p:font typeface="Century Gothic" panose="020B0502020202020204" pitchFamily="34" charset="0"/>
      <p:regular r:id="rId99"/>
      <p:bold r:id="rId100"/>
      <p:italic r:id="rId101"/>
      <p:boldItalic r:id="rId102"/>
    </p:embeddedFont>
    <p:embeddedFont>
      <p:font typeface="Dosis" pitchFamily="2" charset="0"/>
      <p:regular r:id="rId103"/>
      <p:bold r:id="rId104"/>
    </p:embeddedFont>
    <p:embeddedFont>
      <p:font typeface="Dosis ExtraBold" pitchFamily="2" charset="0"/>
      <p:bold r:id="rId105"/>
    </p:embeddedFont>
    <p:embeddedFont>
      <p:font typeface="Dosis Medium" pitchFamily="2" charset="0"/>
      <p:regular r:id="rId106"/>
      <p:bold r:id="rId107"/>
    </p:embeddedFont>
    <p:embeddedFont>
      <p:font typeface="Dosis SemiBold" pitchFamily="2" charset="0"/>
      <p:regular r:id="rId108"/>
      <p:bold r:id="rId109"/>
    </p:embeddedFont>
    <p:embeddedFont>
      <p:font typeface="Mistral" panose="03090702030407020403" pitchFamily="66" charset="0"/>
      <p:regular r:id="rId11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00"/>
    <a:srgbClr val="AFABAB"/>
    <a:srgbClr val="2196B1"/>
    <a:srgbClr val="F2EFDE"/>
    <a:srgbClr val="E7E6E6"/>
    <a:srgbClr val="424D7B"/>
    <a:srgbClr val="E2F4FD"/>
    <a:srgbClr val="565F88"/>
    <a:srgbClr val="2AB6D7"/>
    <a:srgbClr val="55B7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11" autoAdjust="0"/>
    <p:restoredTop sz="95363" autoAdjust="0"/>
  </p:normalViewPr>
  <p:slideViewPr>
    <p:cSldViewPr snapToGrid="0">
      <p:cViewPr varScale="1">
        <p:scale>
          <a:sx n="71" d="100"/>
          <a:sy n="71" d="100"/>
        </p:scale>
        <p:origin x="528" y="53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slide" Target="slides/slide71.xml"/><Relationship Id="rId89" Type="http://schemas.openxmlformats.org/officeDocument/2006/relationships/slide" Target="slides/slide76.xml"/><Relationship Id="rId112" Type="http://schemas.openxmlformats.org/officeDocument/2006/relationships/viewProps" Target="viewProps.xml"/><Relationship Id="rId16" Type="http://schemas.openxmlformats.org/officeDocument/2006/relationships/slide" Target="slides/slide3.xml"/><Relationship Id="rId107" Type="http://schemas.openxmlformats.org/officeDocument/2006/relationships/font" Target="fonts/font11.fntdata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102" Type="http://schemas.openxmlformats.org/officeDocument/2006/relationships/font" Target="fonts/font6.fntdata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77.xml"/><Relationship Id="rId95" Type="http://schemas.openxmlformats.org/officeDocument/2006/relationships/slide" Target="slides/slide82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113" Type="http://schemas.openxmlformats.org/officeDocument/2006/relationships/theme" Target="theme/theme1.xml"/><Relationship Id="rId80" Type="http://schemas.openxmlformats.org/officeDocument/2006/relationships/slide" Target="slides/slide67.xml"/><Relationship Id="rId85" Type="http://schemas.openxmlformats.org/officeDocument/2006/relationships/slide" Target="slides/slide72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59" Type="http://schemas.openxmlformats.org/officeDocument/2006/relationships/slide" Target="slides/slide46.xml"/><Relationship Id="rId103" Type="http://schemas.openxmlformats.org/officeDocument/2006/relationships/font" Target="fonts/font7.fntdata"/><Relationship Id="rId108" Type="http://schemas.openxmlformats.org/officeDocument/2006/relationships/font" Target="fonts/font12.fntdata"/><Relationship Id="rId54" Type="http://schemas.openxmlformats.org/officeDocument/2006/relationships/slide" Target="slides/slide41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91" Type="http://schemas.openxmlformats.org/officeDocument/2006/relationships/slide" Target="slides/slide78.xml"/><Relationship Id="rId96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6" Type="http://schemas.openxmlformats.org/officeDocument/2006/relationships/font" Target="fonts/font10.fntdata"/><Relationship Id="rId114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slide" Target="slides/slide68.xml"/><Relationship Id="rId86" Type="http://schemas.openxmlformats.org/officeDocument/2006/relationships/slide" Target="slides/slide73.xml"/><Relationship Id="rId94" Type="http://schemas.openxmlformats.org/officeDocument/2006/relationships/slide" Target="slides/slide81.xml"/><Relationship Id="rId99" Type="http://schemas.openxmlformats.org/officeDocument/2006/relationships/font" Target="fonts/font3.fntdata"/><Relationship Id="rId101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109" Type="http://schemas.openxmlformats.org/officeDocument/2006/relationships/font" Target="fonts/font13.fntdata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97" Type="http://schemas.openxmlformats.org/officeDocument/2006/relationships/font" Target="fonts/font1.fntdata"/><Relationship Id="rId104" Type="http://schemas.openxmlformats.org/officeDocument/2006/relationships/font" Target="fonts/font8.fntdata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8.xml"/><Relationship Id="rId92" Type="http://schemas.openxmlformats.org/officeDocument/2006/relationships/slide" Target="slides/slide79.xml"/><Relationship Id="rId2" Type="http://schemas.openxmlformats.org/officeDocument/2006/relationships/customXml" Target="../customXml/item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slide" Target="slides/slide74.xml"/><Relationship Id="rId110" Type="http://schemas.openxmlformats.org/officeDocument/2006/relationships/font" Target="fonts/font14.fntdata"/><Relationship Id="rId115" Type="http://schemas.microsoft.com/office/2018/10/relationships/authors" Target="authors.xml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56" Type="http://schemas.openxmlformats.org/officeDocument/2006/relationships/slide" Target="slides/slide43.xml"/><Relationship Id="rId77" Type="http://schemas.openxmlformats.org/officeDocument/2006/relationships/slide" Target="slides/slide64.xml"/><Relationship Id="rId100" Type="http://schemas.openxmlformats.org/officeDocument/2006/relationships/font" Target="fonts/font4.fntdata"/><Relationship Id="rId105" Type="http://schemas.openxmlformats.org/officeDocument/2006/relationships/font" Target="fonts/font9.fntdata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93" Type="http://schemas.openxmlformats.org/officeDocument/2006/relationships/slide" Target="slides/slide80.xml"/><Relationship Id="rId98" Type="http://schemas.openxmlformats.org/officeDocument/2006/relationships/font" Target="fonts/font2.fntdata"/><Relationship Id="rId3" Type="http://schemas.openxmlformats.org/officeDocument/2006/relationships/customXml" Target="../customXml/item3.xml"/><Relationship Id="rId25" Type="http://schemas.openxmlformats.org/officeDocument/2006/relationships/slide" Target="slides/slide12.xml"/><Relationship Id="rId46" Type="http://schemas.openxmlformats.org/officeDocument/2006/relationships/slide" Target="slides/slide33.xml"/><Relationship Id="rId67" Type="http://schemas.openxmlformats.org/officeDocument/2006/relationships/slide" Target="slides/slide5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62" Type="http://schemas.openxmlformats.org/officeDocument/2006/relationships/slide" Target="slides/slide49.xml"/><Relationship Id="rId83" Type="http://schemas.openxmlformats.org/officeDocument/2006/relationships/slide" Target="slides/slide70.xml"/><Relationship Id="rId88" Type="http://schemas.openxmlformats.org/officeDocument/2006/relationships/slide" Target="slides/slide75.xml"/><Relationship Id="rId11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10/04/2026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65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0151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8A086-6D0A-AEAB-CF5C-5AD4C18A6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4F9CB3E-50ED-D8E3-7D35-17FAEEF11E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2B39BD7-C157-258A-D8B8-A83471DA78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FDD39D0-444F-D497-73C3-831B64DF6D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072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97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32B59-2C64-721F-9B27-7ABD6AA24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C1CF37D-3A30-A742-F47F-E6A4C43696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325AFC0-FE7F-5F69-82E8-C9750DDBE5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2F12D4-6F60-7F16-D36A-BE1D2288B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413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048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640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10/04/2026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7814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359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70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9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4.jp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30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4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3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2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1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  <p:sldLayoutId id="2147483786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439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283343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31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540775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  <p:sldLayoutId id="2147483785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0.jpg"/><Relationship Id="rId7" Type="http://schemas.openxmlformats.org/officeDocument/2006/relationships/image" Target="../media/image3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4" Type="http://schemas.openxmlformats.org/officeDocument/2006/relationships/image" Target="../media/image4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jpg"/><Relationship Id="rId7" Type="http://schemas.openxmlformats.org/officeDocument/2006/relationships/image" Target="../media/image31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0.pn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2.jpg"/><Relationship Id="rId7" Type="http://schemas.openxmlformats.org/officeDocument/2006/relationships/image" Target="../media/image30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6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7.png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1.png"/><Relationship Id="rId7" Type="http://schemas.openxmlformats.org/officeDocument/2006/relationships/image" Target="../media/image59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31.png"/><Relationship Id="rId7" Type="http://schemas.openxmlformats.org/officeDocument/2006/relationships/image" Target="../media/image64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7" Type="http://schemas.openxmlformats.org/officeDocument/2006/relationships/image" Target="../media/image65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31.png"/><Relationship Id="rId7" Type="http://schemas.openxmlformats.org/officeDocument/2006/relationships/image" Target="../media/image64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3.png"/><Relationship Id="rId4" Type="http://schemas.openxmlformats.org/officeDocument/2006/relationships/image" Target="../media/image3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4.png"/><Relationship Id="rId4" Type="http://schemas.openxmlformats.org/officeDocument/2006/relationships/image" Target="../media/image3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7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6.gif"/><Relationship Id="rId5" Type="http://schemas.openxmlformats.org/officeDocument/2006/relationships/image" Target="../media/image75.png"/><Relationship Id="rId4" Type="http://schemas.openxmlformats.org/officeDocument/2006/relationships/notesSlide" Target="../notesSlides/notesSlide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8.png"/><Relationship Id="rId4" Type="http://schemas.openxmlformats.org/officeDocument/2006/relationships/image" Target="../media/image3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7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76.gif"/><Relationship Id="rId5" Type="http://schemas.openxmlformats.org/officeDocument/2006/relationships/image" Target="../media/image75.png"/><Relationship Id="rId4" Type="http://schemas.openxmlformats.org/officeDocument/2006/relationships/notesSlide" Target="../notesSlides/notesSlide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8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7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76.gif"/><Relationship Id="rId5" Type="http://schemas.openxmlformats.org/officeDocument/2006/relationships/image" Target="../media/image75.png"/><Relationship Id="rId4" Type="http://schemas.openxmlformats.org/officeDocument/2006/relationships/notesSlide" Target="../notesSlides/notesSlide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8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8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8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8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2.mp4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14.xml"/><Relationship Id="rId4" Type="http://schemas.openxmlformats.org/officeDocument/2006/relationships/video" Target="../media/media2.mp4"/><Relationship Id="rId9" Type="http://schemas.openxmlformats.org/officeDocument/2006/relationships/image" Target="../media/image3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8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86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2.mp4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7.png"/><Relationship Id="rId5" Type="http://schemas.openxmlformats.org/officeDocument/2006/relationships/slideLayout" Target="../slideLayouts/slideLayout28.xml"/><Relationship Id="rId4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5.jpg"/><Relationship Id="rId7" Type="http://schemas.openxmlformats.org/officeDocument/2006/relationships/image" Target="../media/image30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A91B70C-DEEB-3749-1B7F-983AC95BB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" b="3015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48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D3DFC8ED-C7FE-4429-A0FD-7469E8E626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046" y="1918701"/>
            <a:ext cx="1666990" cy="182369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91433A5-1741-4EA0-AF74-2ABB6F34E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980" y="4361072"/>
            <a:ext cx="1666990" cy="182369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C69C69F-0C14-4ED6-A122-5EFE5978D1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503" y="1918700"/>
            <a:ext cx="1666990" cy="182369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2015227-E36D-4D6F-B765-C424ADF39E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247" y="4361071"/>
            <a:ext cx="1666990" cy="182369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C49A4C7-A678-4E89-9694-E83E82F8D4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589" y="1918701"/>
            <a:ext cx="1666990" cy="1823699"/>
          </a:xfrm>
          <a:prstGeom prst="rect">
            <a:avLst/>
          </a:prstGeom>
        </p:spPr>
      </p:pic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500" y="775249"/>
            <a:ext cx="7071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La route – Une poubelle - Un ours – La loupe - Une souris. 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2AF92B3-0C37-DC16-86D1-B54906FFC5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14084" y="3742400"/>
            <a:ext cx="1620000" cy="360000"/>
          </a:xfrm>
        </p:spPr>
        <p:txBody>
          <a:bodyPr/>
          <a:lstStyle/>
          <a:p>
            <a:r>
              <a:rPr lang="fr-MA" sz="2400" dirty="0">
                <a:solidFill>
                  <a:srgbClr val="E02467"/>
                </a:solidFill>
              </a:rPr>
              <a:t>La </a:t>
            </a:r>
            <a:r>
              <a:rPr lang="fr-MA" sz="2400" dirty="0"/>
              <a:t>route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C216C0AD-D06D-DF9D-D70F-E284551F611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84392" y="3756757"/>
            <a:ext cx="2004865" cy="360000"/>
          </a:xfrm>
        </p:spPr>
        <p:txBody>
          <a:bodyPr/>
          <a:lstStyle/>
          <a:p>
            <a:r>
              <a:rPr lang="fr-MA" sz="2400" dirty="0">
                <a:solidFill>
                  <a:srgbClr val="E02467"/>
                </a:solidFill>
              </a:rPr>
              <a:t> Une </a:t>
            </a:r>
            <a:r>
              <a:rPr lang="fr-MA" sz="2400" dirty="0">
                <a:solidFill>
                  <a:srgbClr val="424D7B"/>
                </a:solidFill>
              </a:rPr>
              <a:t>poubelle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5AB8F308-2BF5-0F42-DF47-364CAE34173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4008" y="3742400"/>
            <a:ext cx="1860121" cy="36000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fr-MA" sz="2400" dirty="0"/>
              <a:t> </a:t>
            </a:r>
            <a:r>
              <a:rPr lang="fr-MA" sz="2400" dirty="0">
                <a:solidFill>
                  <a:srgbClr val="0070C0"/>
                </a:solidFill>
              </a:rPr>
              <a:t>Un</a:t>
            </a:r>
            <a:r>
              <a:rPr lang="fr-MA" sz="2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MA" sz="2400" dirty="0">
                <a:solidFill>
                  <a:srgbClr val="424D7B"/>
                </a:solidFill>
              </a:rPr>
              <a:t>ours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090E24F-2292-69A8-E0EC-68ACBE90AEB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24084" y="6170414"/>
            <a:ext cx="1703886" cy="360000"/>
          </a:xfrm>
        </p:spPr>
        <p:txBody>
          <a:bodyPr/>
          <a:lstStyle/>
          <a:p>
            <a:r>
              <a:rPr lang="fr-MA" sz="2400" dirty="0">
                <a:solidFill>
                  <a:srgbClr val="E02467"/>
                </a:solidFill>
              </a:rPr>
              <a:t>La</a:t>
            </a:r>
            <a:r>
              <a:rPr lang="fr-MA" sz="2400" dirty="0"/>
              <a:t> loupe</a:t>
            </a:r>
          </a:p>
        </p:txBody>
      </p:sp>
      <p:sp>
        <p:nvSpPr>
          <p:cNvPr id="12" name="Espace réservé du texte 14">
            <a:extLst>
              <a:ext uri="{FF2B5EF4-FFF2-40B4-BE49-F238E27FC236}">
                <a16:creationId xmlns:a16="http://schemas.microsoft.com/office/drawing/2014/main" id="{0A0665F4-A777-4C53-B196-F3E288195EE4}"/>
              </a:ext>
            </a:extLst>
          </p:cNvPr>
          <p:cNvSpPr txBox="1">
            <a:spLocks/>
          </p:cNvSpPr>
          <p:nvPr/>
        </p:nvSpPr>
        <p:spPr>
          <a:xfrm>
            <a:off x="5216032" y="6170414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0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E02467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Une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souris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96BA85B2-0E62-4D27-938E-395F07F57A04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450D4D6D-89C0-4257-A010-BA7D93860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D304F97-91B2-4049-82AA-4179F204CE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334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FF375D0E-8610-4D43-A480-E02981AFC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99" y="4080481"/>
            <a:ext cx="1875870" cy="2052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86545FD-3098-49E4-8986-F996EBCB7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316" y="4103274"/>
            <a:ext cx="1875870" cy="205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6E125FC-A4AE-413B-91FA-B9DAB30B36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065" y="1789285"/>
            <a:ext cx="1875870" cy="2052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BD22526-F384-42CF-9B94-6C7AA49187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402" y="1789285"/>
            <a:ext cx="1875699" cy="2052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BD3DF42-0CA8-46BD-95AD-53B98801EE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99" y="1789285"/>
            <a:ext cx="1875870" cy="2052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7053364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Lire - Dessiner - Écrire - Chanter - La récréation - Colorier.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CC8378A-5C3F-173B-1DAD-1AAB048D09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3373" y="3762670"/>
            <a:ext cx="1682818" cy="342703"/>
          </a:xfrm>
        </p:spPr>
        <p:txBody>
          <a:bodyPr/>
          <a:lstStyle/>
          <a:p>
            <a:r>
              <a:rPr lang="fr-MA" dirty="0">
                <a:solidFill>
                  <a:srgbClr val="424D7B"/>
                </a:solidFill>
              </a:rPr>
              <a:t>Lire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F552E9BF-2977-70AC-509E-4E8DA4A8055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41761" y="3760571"/>
            <a:ext cx="1800000" cy="342703"/>
          </a:xfrm>
        </p:spPr>
        <p:txBody>
          <a:bodyPr/>
          <a:lstStyle/>
          <a:p>
            <a:r>
              <a:rPr lang="fr-MA" dirty="0">
                <a:solidFill>
                  <a:srgbClr val="424D7B"/>
                </a:solidFill>
              </a:rPr>
              <a:t>Dessiner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D6102A7-6F8A-0554-FADD-DC32B569C6F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844475" y="3751922"/>
            <a:ext cx="2189485" cy="360000"/>
          </a:xfrm>
        </p:spPr>
        <p:txBody>
          <a:bodyPr/>
          <a:lstStyle/>
          <a:p>
            <a:r>
              <a:rPr lang="fr-FR" dirty="0"/>
              <a:t>Écrire 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F9A284D6-4390-4550-940F-995C1043E98F}"/>
              </a:ext>
            </a:extLst>
          </p:cNvPr>
          <p:cNvSpPr txBox="1">
            <a:spLocks/>
          </p:cNvSpPr>
          <p:nvPr/>
        </p:nvSpPr>
        <p:spPr>
          <a:xfrm>
            <a:off x="3704236" y="5993743"/>
            <a:ext cx="1897589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FB0DBD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La</a:t>
            </a: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récréation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6BDB094B-1AA5-0CC2-FC78-655EF1DF39F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11422" y="5993743"/>
            <a:ext cx="2330824" cy="342703"/>
          </a:xfrm>
        </p:spPr>
        <p:txBody>
          <a:bodyPr/>
          <a:lstStyle/>
          <a:p>
            <a:r>
              <a:rPr lang="fr-FR" dirty="0"/>
              <a:t>Chanter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DF2D191F-6F6A-44AC-9337-204317B9193E}"/>
              </a:ext>
            </a:extLst>
          </p:cNvPr>
          <p:cNvSpPr txBox="1">
            <a:spLocks/>
          </p:cNvSpPr>
          <p:nvPr/>
        </p:nvSpPr>
        <p:spPr>
          <a:xfrm>
            <a:off x="6007512" y="5976446"/>
            <a:ext cx="1897589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Colorier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F68C225-A5A0-452E-8461-BB46B4AE24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072" y="4080481"/>
            <a:ext cx="1875863" cy="2052000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B4978B75-73AC-4F7D-9674-1E718A802469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92BADE7B-F304-4734-B444-DAC4DBBD4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22CA966-9412-41B8-814A-595D53C6E5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847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A259C4E9-7608-4C57-A796-04945C731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147" y="4249445"/>
            <a:ext cx="1883850" cy="2052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4FD73A4-1236-4848-B1C0-FE2425127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279" y="1742267"/>
            <a:ext cx="1883850" cy="205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753A78F-8CD4-48DD-AD27-A1354E7653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871" y="1742267"/>
            <a:ext cx="1883850" cy="2052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F83F75F-0A22-429C-A0A7-3D044B5DC7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147" y="1743303"/>
            <a:ext cx="1883850" cy="2052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88B20F7-D69C-4A53-90BE-91513E151D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279" y="4249445"/>
            <a:ext cx="1778058" cy="2052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9C1CFB0-5843-4B9F-83DB-DE2C0E1178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807" y="4249445"/>
            <a:ext cx="1875870" cy="2052000"/>
          </a:xfrm>
          <a:prstGeom prst="rect">
            <a:avLst/>
          </a:prstGeom>
        </p:spPr>
      </p:pic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500" y="775249"/>
            <a:ext cx="7071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Le nid - Une note - Neuf - Des lunettes - Le canard - Des sardines. 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2AF92B3-0C37-DC16-86D1-B54906FFC5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14084" y="3742400"/>
            <a:ext cx="1620000" cy="360000"/>
          </a:xfrm>
        </p:spPr>
        <p:txBody>
          <a:bodyPr/>
          <a:lstStyle/>
          <a:p>
            <a:r>
              <a:rPr lang="fr-MA" sz="2400" dirty="0">
                <a:solidFill>
                  <a:srgbClr val="0070C0"/>
                </a:solidFill>
              </a:rPr>
              <a:t>Le</a:t>
            </a:r>
            <a:r>
              <a:rPr lang="fr-MA" sz="2400" dirty="0"/>
              <a:t> nid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C216C0AD-D06D-DF9D-D70F-E284551F611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23742" y="3816761"/>
            <a:ext cx="1696515" cy="360000"/>
          </a:xfrm>
        </p:spPr>
        <p:txBody>
          <a:bodyPr/>
          <a:lstStyle/>
          <a:p>
            <a:r>
              <a:rPr lang="fr-MA" sz="2400" dirty="0">
                <a:solidFill>
                  <a:srgbClr val="DB03A2"/>
                </a:solidFill>
              </a:rPr>
              <a:t> </a:t>
            </a:r>
            <a:r>
              <a:rPr lang="fr-MA" sz="2400" dirty="0">
                <a:solidFill>
                  <a:srgbClr val="FB0DBD"/>
                </a:solidFill>
              </a:rPr>
              <a:t>Une</a:t>
            </a:r>
            <a:r>
              <a:rPr lang="fr-MA" sz="2400" dirty="0">
                <a:solidFill>
                  <a:srgbClr val="DB03A2"/>
                </a:solidFill>
              </a:rPr>
              <a:t> </a:t>
            </a:r>
            <a:r>
              <a:rPr lang="fr-MA" sz="2400" dirty="0">
                <a:solidFill>
                  <a:srgbClr val="424D7B"/>
                </a:solidFill>
              </a:rPr>
              <a:t>note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5AB8F308-2BF5-0F42-DF47-364CAE34173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905971" y="3756757"/>
            <a:ext cx="1860121" cy="36000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fr-MA" sz="2400" dirty="0">
                <a:solidFill>
                  <a:srgbClr val="424D7B"/>
                </a:solidFill>
              </a:rPr>
              <a:t>Neuf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090E24F-2292-69A8-E0EC-68ACBE90AEB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89532" y="6167682"/>
            <a:ext cx="1855551" cy="427205"/>
          </a:xfrm>
        </p:spPr>
        <p:txBody>
          <a:bodyPr/>
          <a:lstStyle/>
          <a:p>
            <a:r>
              <a:rPr lang="fr-MA" sz="2400" dirty="0"/>
              <a:t>Des lunettes</a:t>
            </a:r>
          </a:p>
        </p:txBody>
      </p:sp>
      <p:sp>
        <p:nvSpPr>
          <p:cNvPr id="12" name="Espace réservé du texte 14">
            <a:extLst>
              <a:ext uri="{FF2B5EF4-FFF2-40B4-BE49-F238E27FC236}">
                <a16:creationId xmlns:a16="http://schemas.microsoft.com/office/drawing/2014/main" id="{0A0665F4-A777-4C53-B196-F3E288195EE4}"/>
              </a:ext>
            </a:extLst>
          </p:cNvPr>
          <p:cNvSpPr txBox="1">
            <a:spLocks/>
          </p:cNvSpPr>
          <p:nvPr/>
        </p:nvSpPr>
        <p:spPr>
          <a:xfrm>
            <a:off x="3761999" y="6201285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0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canard</a:t>
            </a:r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9F79E589-D8E9-46E7-8328-62083ADB7F1B}"/>
              </a:ext>
            </a:extLst>
          </p:cNvPr>
          <p:cNvSpPr txBox="1">
            <a:spLocks/>
          </p:cNvSpPr>
          <p:nvPr/>
        </p:nvSpPr>
        <p:spPr>
          <a:xfrm>
            <a:off x="5955927" y="6201285"/>
            <a:ext cx="200975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0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Des sardines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2F379C54-7CED-4435-98F4-E16140835806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81594806-88D4-4B85-B199-367E3F258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61B6849-671A-4229-9B85-DC4173B6A4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257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591E4311-6493-4734-A1D7-11DA2D961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264" y="4276504"/>
            <a:ext cx="1776953" cy="1944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9EC5696-C9C4-43CB-B858-E698D59B73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714" y="4276504"/>
            <a:ext cx="1776953" cy="1944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1D86AEB-696F-4AB9-B803-1360AC1A48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822" y="1822520"/>
            <a:ext cx="1776953" cy="1944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9D0A55B-5BE9-4773-AA6F-6BBE6471D4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072" y="1828080"/>
            <a:ext cx="1776953" cy="1944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7053364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Le goûter – Des dessins animés – Le parc de jeux – Des billes – Cache-cache.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CC8378A-5C3F-173B-1DAD-1AAB048D09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3373" y="3762670"/>
            <a:ext cx="1682818" cy="342703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</a:rPr>
              <a:t>Le</a:t>
            </a:r>
            <a:r>
              <a:rPr lang="fr-MA" dirty="0">
                <a:solidFill>
                  <a:srgbClr val="424D7B"/>
                </a:solidFill>
              </a:rPr>
              <a:t> goûter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F552E9BF-2977-70AC-509E-4E8DA4A8055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92615" y="3760571"/>
            <a:ext cx="3034461" cy="342703"/>
          </a:xfrm>
        </p:spPr>
        <p:txBody>
          <a:bodyPr/>
          <a:lstStyle/>
          <a:p>
            <a:r>
              <a:rPr lang="fr-MA" dirty="0">
                <a:solidFill>
                  <a:srgbClr val="424D7B"/>
                </a:solidFill>
              </a:rPr>
              <a:t>Des dessins animés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D6102A7-6F8A-0554-FADD-DC32B569C6F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844475" y="3751922"/>
            <a:ext cx="2189485" cy="360000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Le</a:t>
            </a:r>
            <a:r>
              <a:rPr lang="fr-FR" dirty="0"/>
              <a:t> parc de jeux  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6BDB094B-1AA5-0CC2-FC78-655EF1DF39F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880779" y="6151904"/>
            <a:ext cx="2330824" cy="342703"/>
          </a:xfrm>
        </p:spPr>
        <p:txBody>
          <a:bodyPr/>
          <a:lstStyle/>
          <a:p>
            <a:r>
              <a:rPr lang="fr-FR" dirty="0"/>
              <a:t>Des billes 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DF2D191F-6F6A-44AC-9337-204317B9193E}"/>
              </a:ext>
            </a:extLst>
          </p:cNvPr>
          <p:cNvSpPr txBox="1">
            <a:spLocks/>
          </p:cNvSpPr>
          <p:nvPr/>
        </p:nvSpPr>
        <p:spPr>
          <a:xfrm>
            <a:off x="5080960" y="6134607"/>
            <a:ext cx="1897589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424D7B"/>
                </a:solidFill>
              </a:rPr>
              <a:t>Cache-cache </a:t>
            </a:r>
            <a:endParaRPr lang="fr-MA" dirty="0">
              <a:solidFill>
                <a:srgbClr val="424D7B"/>
              </a:solidFill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6041A7FC-9366-48F4-9C95-2C9854EFBA74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3AD3EDDC-D71B-4320-8E26-EC50F17F6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A57E754-3DCA-4F96-909C-44C579A006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AC290137-FEA3-4FE6-827E-B1ADC2796C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9138" y="1822520"/>
            <a:ext cx="1817151" cy="181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4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500" y="775249"/>
            <a:ext cx="7071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 : Le dos – Un domino – Le malade –Mardi – Des radis. 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2AF92B3-0C37-DC16-86D1-B54906FFC5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14084" y="3742400"/>
            <a:ext cx="1620000" cy="360000"/>
          </a:xfrm>
        </p:spPr>
        <p:txBody>
          <a:bodyPr/>
          <a:lstStyle/>
          <a:p>
            <a:r>
              <a:rPr lang="fr-MA" sz="2400" dirty="0">
                <a:solidFill>
                  <a:srgbClr val="0070C0"/>
                </a:solidFill>
              </a:rPr>
              <a:t>Le</a:t>
            </a:r>
            <a:r>
              <a:rPr lang="fr-MA" sz="2400" dirty="0"/>
              <a:t> dos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C216C0AD-D06D-DF9D-D70F-E284551F611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23742" y="3816761"/>
            <a:ext cx="1696515" cy="360000"/>
          </a:xfrm>
        </p:spPr>
        <p:txBody>
          <a:bodyPr/>
          <a:lstStyle/>
          <a:p>
            <a:r>
              <a:rPr lang="fr-MA" sz="2400" dirty="0">
                <a:solidFill>
                  <a:srgbClr val="DB03A2"/>
                </a:solidFill>
              </a:rPr>
              <a:t> </a:t>
            </a:r>
            <a:r>
              <a:rPr lang="fr-MA" sz="2400" dirty="0">
                <a:solidFill>
                  <a:srgbClr val="0070C0"/>
                </a:solidFill>
              </a:rPr>
              <a:t>Un</a:t>
            </a:r>
            <a:r>
              <a:rPr lang="fr-MA" sz="2400" dirty="0">
                <a:solidFill>
                  <a:srgbClr val="DB03A2"/>
                </a:solidFill>
              </a:rPr>
              <a:t> </a:t>
            </a:r>
            <a:r>
              <a:rPr lang="fr-MA" sz="2400" dirty="0">
                <a:solidFill>
                  <a:srgbClr val="424D7B"/>
                </a:solidFill>
              </a:rPr>
              <a:t>domino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5AB8F308-2BF5-0F42-DF47-364CAE34173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69768" y="3753561"/>
            <a:ext cx="1860121" cy="36000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fr-MA" sz="2400" dirty="0">
                <a:solidFill>
                  <a:srgbClr val="0070C0"/>
                </a:solidFill>
              </a:rPr>
              <a:t>Le</a:t>
            </a:r>
            <a:r>
              <a:rPr lang="fr-MA" sz="2400" dirty="0">
                <a:solidFill>
                  <a:srgbClr val="424D7B"/>
                </a:solidFill>
              </a:rPr>
              <a:t> malade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090E24F-2292-69A8-E0EC-68ACBE90AEB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458141" y="6152242"/>
            <a:ext cx="1855551" cy="427205"/>
          </a:xfrm>
        </p:spPr>
        <p:txBody>
          <a:bodyPr/>
          <a:lstStyle/>
          <a:p>
            <a:r>
              <a:rPr lang="fr-MA" sz="2400" dirty="0"/>
              <a:t>Mardi</a:t>
            </a:r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9F79E589-D8E9-46E7-8328-62083ADB7F1B}"/>
              </a:ext>
            </a:extLst>
          </p:cNvPr>
          <p:cNvSpPr txBox="1">
            <a:spLocks/>
          </p:cNvSpPr>
          <p:nvPr/>
        </p:nvSpPr>
        <p:spPr>
          <a:xfrm>
            <a:off x="4981753" y="6201284"/>
            <a:ext cx="200975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0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400" dirty="0"/>
              <a:t>Des radis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F046C43-BF28-483C-9D8B-1C397A3B1E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926" y="1792238"/>
            <a:ext cx="1776953" cy="1944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D9C8452-8D99-4859-B608-4119FDE14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607" y="1793397"/>
            <a:ext cx="1776953" cy="1944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82FE394-3B4D-48F1-8D1B-8E94A9A6DC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766" y="1792238"/>
            <a:ext cx="1776953" cy="1944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50F41AF-A8ED-4C20-8678-D12CEC7A53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51" y="4257284"/>
            <a:ext cx="1776953" cy="1944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04563E24-3799-408B-9E7B-2815BF4B6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439" y="4257284"/>
            <a:ext cx="1776953" cy="1944000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16A637E1-967D-42CD-B3DB-757DE1EA70BF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9C0EF163-0620-407D-A06B-CFB6C4AF5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02A2DE0-26C5-4A62-8D21-1E0293C87B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29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8A0BC-0242-AF63-3AD6-E2BACD449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90991A-D9F1-B219-DF51-4998294F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invisibles.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F50A1B0-0777-78E1-D199-F1213C4748B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274329" y="4348665"/>
            <a:ext cx="5262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Jeu des mots invisibles.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A3286F-6401-970D-BD1E-8FA924E93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700" y="1719765"/>
            <a:ext cx="1752600" cy="2628900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803EC7EF-8C20-47EE-A00D-41ADDFEB4FA0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2AB780D2-23A4-49D0-BBFA-8261F51A7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6034F0B-F0E1-4A89-8942-665116FDC6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699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 les images. Je vais masquer une image. Qui veut expliquer la consigne en arabe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DCC2A74-F73C-4400-A9B4-6570FAABE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559EB21-4328-4846-BB06-9848CF7836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264" y="4276504"/>
            <a:ext cx="1776953" cy="1944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81260D2-E216-4404-AEEE-7EC7E824DB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714" y="4276504"/>
            <a:ext cx="1776953" cy="1944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84C162B-292E-49D5-90FE-F1163827F1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822" y="1822520"/>
            <a:ext cx="1776953" cy="1944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5E04EFB-5FC7-4CEE-B5C3-5B199FED92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072" y="1828080"/>
            <a:ext cx="1776953" cy="1944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44E1C45-B96E-4744-8D4D-70735C4C3C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9138" y="1822520"/>
            <a:ext cx="1817151" cy="181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0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C32BF-58CE-DCEA-AA75-791F3E1EF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86781D-14EC-E03B-B04A-949193724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 est l’image qui manque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4C095781-1FAC-442A-AE56-F97EB65D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264" y="4276504"/>
            <a:ext cx="1776953" cy="1944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2F28DCB-724E-4FE0-ACBC-D5A1ED4C0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714" y="4276504"/>
            <a:ext cx="1776953" cy="1944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3B7E5E3-59C4-4C2A-8D26-924E580F50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072" y="1828080"/>
            <a:ext cx="1776953" cy="1944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B25BE8C-0923-4996-BF13-28B547E3BD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9138" y="1822520"/>
            <a:ext cx="1817151" cy="1817151"/>
          </a:xfrm>
          <a:prstGeom prst="rect">
            <a:avLst/>
          </a:prstGeom>
        </p:spPr>
      </p:pic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215F5F5-0CCC-00EE-D7DF-B56081B3290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D00CEDB-AD9E-4928-9328-D6F0793B9B46}"/>
              </a:ext>
            </a:extLst>
          </p:cNvPr>
          <p:cNvSpPr/>
          <p:nvPr/>
        </p:nvSpPr>
        <p:spPr>
          <a:xfrm>
            <a:off x="3949831" y="2689482"/>
            <a:ext cx="910993" cy="142060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E72D24D-2C7E-41B5-8563-14B618867DDB}"/>
              </a:ext>
            </a:extLst>
          </p:cNvPr>
          <p:cNvSpPr txBox="1"/>
          <p:nvPr/>
        </p:nvSpPr>
        <p:spPr>
          <a:xfrm>
            <a:off x="4197838" y="1650472"/>
            <a:ext cx="110348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500" dirty="0">
                <a:solidFill>
                  <a:srgbClr val="FF6600"/>
                </a:solidFill>
                <a:latin typeface="Dosis SemiBold" panose="020B0604020202020204" charset="0"/>
              </a:rPr>
              <a:t>?</a:t>
            </a:r>
            <a:endParaRPr lang="fr-FR" dirty="0">
              <a:solidFill>
                <a:srgbClr val="FF6600"/>
              </a:solidFill>
              <a:latin typeface="Dosis Semi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47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C32BF-58CE-DCEA-AA75-791F3E1EF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86781D-14EC-E03B-B04A-949193724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L’image qui manque est : Dessins animés.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44B7755-D53A-438B-8048-D6E4795FC4B1}"/>
              </a:ext>
            </a:extLst>
          </p:cNvPr>
          <p:cNvSpPr txBox="1"/>
          <p:nvPr/>
        </p:nvSpPr>
        <p:spPr>
          <a:xfrm>
            <a:off x="3445844" y="2598821"/>
            <a:ext cx="1792345" cy="375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F8558128-00CD-458F-BC91-D52AA67B47D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8B34944B-D142-4FAD-9CAC-A07778FDA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653142E-1AA5-4C53-BE3C-05D5822314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3F79500B-97E1-406E-89CC-49D1EF1687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264" y="4276504"/>
            <a:ext cx="1776953" cy="1944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B55773A-A56E-4EF2-BA01-29D5FCA640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714" y="4276504"/>
            <a:ext cx="1776953" cy="1944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9A93091-4AC6-4665-9E83-F5F984D512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822" y="1822520"/>
            <a:ext cx="1776953" cy="1944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E1BDEA1-BFF6-4AE6-8F05-40FED98201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072" y="1828080"/>
            <a:ext cx="1776953" cy="1944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968B3A0-2BA4-46F7-8F4B-D80C094980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9138" y="1822520"/>
            <a:ext cx="1817151" cy="181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4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DA605-D2CF-BCE6-E607-14FDD97E0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0EE017-8F3D-7CFF-D624-319FF4AB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qui bougent.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9A84810-4CED-0DB3-F0CF-09EE250153F1}"/>
              </a:ext>
            </a:extLst>
          </p:cNvPr>
          <p:cNvSpPr txBox="1"/>
          <p:nvPr/>
        </p:nvSpPr>
        <p:spPr>
          <a:xfrm>
            <a:off x="1638663" y="2278384"/>
            <a:ext cx="5866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Jeu des mots qui bougent </a:t>
            </a:r>
          </a:p>
        </p:txBody>
      </p:sp>
      <p:pic>
        <p:nvPicPr>
          <p:cNvPr id="4" name="Image 3" descr="Une image contenant vert, Graphique, Caractère coloré&#10;&#10;Description générée automatiquement">
            <a:extLst>
              <a:ext uri="{FF2B5EF4-FFF2-40B4-BE49-F238E27FC236}">
                <a16:creationId xmlns:a16="http://schemas.microsoft.com/office/drawing/2014/main" id="{4D6B1028-4B5E-4511-5A71-B26C53FEC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20" y="3299312"/>
            <a:ext cx="1491359" cy="1761598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757C6E57-6BCD-494D-AF98-FCD7D76A7078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44F73CB2-73BC-4DE4-9242-5A5A6D9EC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9EDA902-8490-4950-B9A0-E4379829D9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681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bien. Je vais faire bouger 2 images.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190324F-27E2-78AE-EB99-25D157C05E73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5BDC6D1B-9E9F-BFC2-63D5-A994E3DFC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EAD97FB-534E-BCD6-7B68-C20E81F995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F3DCA1A8-9BEC-441A-9BE5-A36C8470A3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926" y="1792238"/>
            <a:ext cx="1776953" cy="1944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16B686C-FD17-45BC-9D8D-A7F99A81F1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607" y="1793397"/>
            <a:ext cx="1776953" cy="1944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EEE4A61-C07B-4C84-83DE-9F9C6528AE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766" y="1792238"/>
            <a:ext cx="1776953" cy="1944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81EE6D2-33AD-47C2-85F9-6BC58EFBCC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743" y="4257284"/>
            <a:ext cx="1776953" cy="1944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6090930-180D-4F57-8B9E-5EA958FE53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439" y="4257284"/>
            <a:ext cx="1776953" cy="19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7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2 images qui ont bougé ?</a:t>
            </a:r>
          </a:p>
        </p:txBody>
      </p:sp>
      <p:pic>
        <p:nvPicPr>
          <p:cNvPr id="1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FB4090C-2DE8-44CD-8FE5-C1458DE25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01F072B-3A21-4C81-8D1E-E9BBE77172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926" y="1792238"/>
            <a:ext cx="1776953" cy="1944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71C9779-2609-47CA-ADA4-12EAAD47C2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607" y="1793397"/>
            <a:ext cx="1776953" cy="1944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6ADFC0C-1366-4C79-9660-25A800C6B9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766" y="1792238"/>
            <a:ext cx="1776953" cy="1944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FA32396-E380-4F03-8667-A4133F690D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438" y="4257284"/>
            <a:ext cx="1776953" cy="1944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9AC2A16-5AED-40E0-BE65-FC10B4DB3B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743" y="4257284"/>
            <a:ext cx="1776953" cy="19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90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images qui ont bougé sont : Mardi et des radis. 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2CEFB88-6E87-9BF8-9334-E15DCE68655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9D04B4DC-FA69-2D0B-7B5A-8068436E6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0B773E2-022D-A2E7-8629-9B11ECF15E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7FFD0BB9-301B-40F4-A840-373FFDA386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926" y="1792238"/>
            <a:ext cx="1776953" cy="1944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AE88E49-E753-4367-91DB-AED301507C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607" y="1793397"/>
            <a:ext cx="1776953" cy="1944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286BFA6-21B3-4AAC-835F-0FB0D991D7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766" y="1792238"/>
            <a:ext cx="1776953" cy="1944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B9BEFCD-C344-4821-BD4B-24FA59B489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438" y="4257284"/>
            <a:ext cx="1776953" cy="1944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97AD40D-F63C-4692-83D6-11E81C1990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743" y="4257284"/>
            <a:ext cx="1776953" cy="1944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62628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22667-F703-E7A9-4B83-F347F0A25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B50C9C-8BC2-33FF-BF3C-09F0D3CDD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passe à la lecture. Qui veut passer au tableau pour lire les lettres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37AA0F1-5F55-326C-C838-C078D9222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36937DB9-D7CD-4981-8AA7-04678179B3F2}"/>
              </a:ext>
            </a:extLst>
          </p:cNvPr>
          <p:cNvGrpSpPr/>
          <p:nvPr/>
        </p:nvGrpSpPr>
        <p:grpSpPr>
          <a:xfrm>
            <a:off x="518651" y="3085614"/>
            <a:ext cx="8106698" cy="686771"/>
            <a:chOff x="141368" y="3087787"/>
            <a:chExt cx="8861264" cy="686771"/>
          </a:xfrm>
        </p:grpSpPr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2115C722-1686-4F25-A1A7-19D1E5EE0CEB}"/>
                </a:ext>
              </a:extLst>
            </p:cNvPr>
            <p:cNvSpPr/>
            <p:nvPr/>
          </p:nvSpPr>
          <p:spPr>
            <a:xfrm>
              <a:off x="141368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A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AB76DBD7-FF41-4B9C-9280-AF50C479E624}"/>
                </a:ext>
              </a:extLst>
            </p:cNvPr>
            <p:cNvSpPr/>
            <p:nvPr/>
          </p:nvSpPr>
          <p:spPr>
            <a:xfrm>
              <a:off x="3517355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s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802057-5E38-46DB-8960-3F461A06CED9}"/>
                </a:ext>
              </a:extLst>
            </p:cNvPr>
            <p:cNvSpPr/>
            <p:nvPr/>
          </p:nvSpPr>
          <p:spPr>
            <a:xfrm>
              <a:off x="4642684" y="309213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D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33" name="Rectangle : coins arrondis 32">
              <a:extLst>
                <a:ext uri="{FF2B5EF4-FFF2-40B4-BE49-F238E27FC236}">
                  <a16:creationId xmlns:a16="http://schemas.microsoft.com/office/drawing/2014/main" id="{EBD7B1D6-C490-4A98-9B3A-335E2B6CC0B7}"/>
                </a:ext>
              </a:extLst>
            </p:cNvPr>
            <p:cNvSpPr/>
            <p:nvPr/>
          </p:nvSpPr>
          <p:spPr>
            <a:xfrm>
              <a:off x="1266697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n</a:t>
              </a:r>
            </a:p>
          </p:txBody>
        </p:sp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61CA89BD-8A27-4239-8F81-9F7231533B40}"/>
                </a:ext>
              </a:extLst>
            </p:cNvPr>
            <p:cNvSpPr/>
            <p:nvPr/>
          </p:nvSpPr>
          <p:spPr>
            <a:xfrm>
              <a:off x="6893342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p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D2F940F2-FEEF-41E0-8B31-397BF3E36D5C}"/>
                </a:ext>
              </a:extLst>
            </p:cNvPr>
            <p:cNvSpPr/>
            <p:nvPr/>
          </p:nvSpPr>
          <p:spPr>
            <a:xfrm>
              <a:off x="2392026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O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4F3A4367-437A-464D-880E-C783CABD127A}"/>
                </a:ext>
              </a:extLst>
            </p:cNvPr>
            <p:cNvSpPr/>
            <p:nvPr/>
          </p:nvSpPr>
          <p:spPr>
            <a:xfrm>
              <a:off x="8018671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L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37" name="Rectangle : coins arrondis 36">
              <a:extLst>
                <a:ext uri="{FF2B5EF4-FFF2-40B4-BE49-F238E27FC236}">
                  <a16:creationId xmlns:a16="http://schemas.microsoft.com/office/drawing/2014/main" id="{D8C1F466-D52A-40D2-971F-B8742E935AE8}"/>
                </a:ext>
              </a:extLst>
            </p:cNvPr>
            <p:cNvSpPr/>
            <p:nvPr/>
          </p:nvSpPr>
          <p:spPr>
            <a:xfrm>
              <a:off x="5768013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Ou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868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A1E6F-B0E5-41D4-BC21-E1617035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continue. Qui veut passer au tableau pour lire les lettres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34DE1EB9-BB49-4AB9-A81C-4DF28820A875}"/>
              </a:ext>
            </a:extLst>
          </p:cNvPr>
          <p:cNvGrpSpPr/>
          <p:nvPr/>
        </p:nvGrpSpPr>
        <p:grpSpPr>
          <a:xfrm>
            <a:off x="518651" y="3085614"/>
            <a:ext cx="8106698" cy="686771"/>
            <a:chOff x="141368" y="3087787"/>
            <a:chExt cx="8861264" cy="686771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1B7654E-4971-4419-A2A0-896A28D281AE}"/>
                </a:ext>
              </a:extLst>
            </p:cNvPr>
            <p:cNvSpPr/>
            <p:nvPr/>
          </p:nvSpPr>
          <p:spPr>
            <a:xfrm>
              <a:off x="141368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d 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8988D1DB-B8A9-4289-A781-7647C80B06FE}"/>
                </a:ext>
              </a:extLst>
            </p:cNvPr>
            <p:cNvSpPr/>
            <p:nvPr/>
          </p:nvSpPr>
          <p:spPr>
            <a:xfrm>
              <a:off x="3517355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b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F5D10981-6387-4664-8922-77057675158F}"/>
                </a:ext>
              </a:extLst>
            </p:cNvPr>
            <p:cNvSpPr/>
            <p:nvPr/>
          </p:nvSpPr>
          <p:spPr>
            <a:xfrm>
              <a:off x="4642684" y="309213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ou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11C6EADE-F2EA-40A4-8A48-838B7A09AC04}"/>
                </a:ext>
              </a:extLst>
            </p:cNvPr>
            <p:cNvSpPr/>
            <p:nvPr/>
          </p:nvSpPr>
          <p:spPr>
            <a:xfrm>
              <a:off x="1266697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u</a:t>
              </a: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A4B3A181-537D-4F71-8390-555B400F991D}"/>
                </a:ext>
              </a:extLst>
            </p:cNvPr>
            <p:cNvSpPr/>
            <p:nvPr/>
          </p:nvSpPr>
          <p:spPr>
            <a:xfrm>
              <a:off x="6893342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t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9C01C7F3-DD37-4A20-995C-01BDC884214E}"/>
                </a:ext>
              </a:extLst>
            </p:cNvPr>
            <p:cNvSpPr/>
            <p:nvPr/>
          </p:nvSpPr>
          <p:spPr>
            <a:xfrm>
              <a:off x="2392026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N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2581A7B4-CF94-4290-ACF2-3A29F3F7AED0}"/>
                </a:ext>
              </a:extLst>
            </p:cNvPr>
            <p:cNvSpPr/>
            <p:nvPr/>
          </p:nvSpPr>
          <p:spPr>
            <a:xfrm>
              <a:off x="8018671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r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F31907D6-D4A8-4540-A335-782660B73DD6}"/>
                </a:ext>
              </a:extLst>
            </p:cNvPr>
            <p:cNvSpPr/>
            <p:nvPr/>
          </p:nvSpPr>
          <p:spPr>
            <a:xfrm>
              <a:off x="5768013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L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53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A1E6F-B0E5-41D4-BC21-E1617035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continue. Qui veut passer au tableau pour lire les lettres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686D83B9-DEC0-4FD2-91F1-FCE59B5A79B1}"/>
              </a:ext>
            </a:extLst>
          </p:cNvPr>
          <p:cNvGrpSpPr/>
          <p:nvPr/>
        </p:nvGrpSpPr>
        <p:grpSpPr>
          <a:xfrm>
            <a:off x="518651" y="3085614"/>
            <a:ext cx="8106698" cy="686771"/>
            <a:chOff x="141368" y="3087787"/>
            <a:chExt cx="8861264" cy="686771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CF8245B6-E39C-4D23-A1D9-9AE25E232208}"/>
                </a:ext>
              </a:extLst>
            </p:cNvPr>
            <p:cNvSpPr/>
            <p:nvPr/>
          </p:nvSpPr>
          <p:spPr>
            <a:xfrm>
              <a:off x="141368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a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AC8754DE-BB78-4E6D-A7D5-4B0C2F95596E}"/>
                </a:ext>
              </a:extLst>
            </p:cNvPr>
            <p:cNvSpPr/>
            <p:nvPr/>
          </p:nvSpPr>
          <p:spPr>
            <a:xfrm>
              <a:off x="3517355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F7E65BC6-1AE4-4788-AC54-70411CCE1168}"/>
                </a:ext>
              </a:extLst>
            </p:cNvPr>
            <p:cNvSpPr/>
            <p:nvPr/>
          </p:nvSpPr>
          <p:spPr>
            <a:xfrm>
              <a:off x="4642684" y="309213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n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BE52E4ED-E8A9-4BFB-A2D7-891006A92898}"/>
                </a:ext>
              </a:extLst>
            </p:cNvPr>
            <p:cNvSpPr/>
            <p:nvPr/>
          </p:nvSpPr>
          <p:spPr>
            <a:xfrm>
              <a:off x="1266697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R</a:t>
              </a: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3CA1AF78-9F98-417C-A068-1432517ED03D}"/>
                </a:ext>
              </a:extLst>
            </p:cNvPr>
            <p:cNvSpPr/>
            <p:nvPr/>
          </p:nvSpPr>
          <p:spPr>
            <a:xfrm>
              <a:off x="6893342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l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BDD469BC-DF30-40D9-983D-72AD7E82DDA4}"/>
                </a:ext>
              </a:extLst>
            </p:cNvPr>
            <p:cNvSpPr/>
            <p:nvPr/>
          </p:nvSpPr>
          <p:spPr>
            <a:xfrm>
              <a:off x="2392026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m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7E795942-DC50-4228-8FEF-86E498B54FC5}"/>
                </a:ext>
              </a:extLst>
            </p:cNvPr>
            <p:cNvSpPr/>
            <p:nvPr/>
          </p:nvSpPr>
          <p:spPr>
            <a:xfrm>
              <a:off x="8018671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r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8EEAA5F-F667-49F7-A1E8-A14C726B50C1}"/>
                </a:ext>
              </a:extLst>
            </p:cNvPr>
            <p:cNvSpPr/>
            <p:nvPr/>
          </p:nvSpPr>
          <p:spPr>
            <a:xfrm>
              <a:off x="5768013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B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325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A1E6F-B0E5-41D4-BC21-E1617035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lire les syllabes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1D2657E6-3901-43C6-9A43-EE739D77BD53}"/>
              </a:ext>
            </a:extLst>
          </p:cNvPr>
          <p:cNvGrpSpPr/>
          <p:nvPr/>
        </p:nvGrpSpPr>
        <p:grpSpPr>
          <a:xfrm>
            <a:off x="699426" y="3085614"/>
            <a:ext cx="7645635" cy="686771"/>
            <a:chOff x="518651" y="3085614"/>
            <a:chExt cx="7077194" cy="686771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68889A77-B696-4605-94F0-A4C51C8F472C}"/>
                </a:ext>
              </a:extLst>
            </p:cNvPr>
            <p:cNvGrpSpPr/>
            <p:nvPr/>
          </p:nvGrpSpPr>
          <p:grpSpPr>
            <a:xfrm>
              <a:off x="518651" y="3085614"/>
              <a:ext cx="7077194" cy="686771"/>
              <a:chOff x="141368" y="3087787"/>
              <a:chExt cx="7735935" cy="686771"/>
            </a:xfrm>
          </p:grpSpPr>
          <p:sp>
            <p:nvSpPr>
              <p:cNvPr id="13" name="Rectangle : coins arrondis 12">
                <a:extLst>
                  <a:ext uri="{FF2B5EF4-FFF2-40B4-BE49-F238E27FC236}">
                    <a16:creationId xmlns:a16="http://schemas.microsoft.com/office/drawing/2014/main" id="{58093BD9-2E19-47E4-90BA-BE7BFEA3ADC2}"/>
                  </a:ext>
                </a:extLst>
              </p:cNvPr>
              <p:cNvSpPr/>
              <p:nvPr/>
            </p:nvSpPr>
            <p:spPr>
              <a:xfrm>
                <a:off x="141368" y="3087787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da</a:t>
                </a: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21" name="Rectangle : coins arrondis 20">
                <a:extLst>
                  <a:ext uri="{FF2B5EF4-FFF2-40B4-BE49-F238E27FC236}">
                    <a16:creationId xmlns:a16="http://schemas.microsoft.com/office/drawing/2014/main" id="{D1C9D845-A23A-43E8-9E5A-2A5A7C7D8A4C}"/>
                  </a:ext>
                </a:extLst>
              </p:cNvPr>
              <p:cNvSpPr/>
              <p:nvPr/>
            </p:nvSpPr>
            <p:spPr>
              <a:xfrm>
                <a:off x="4642684" y="309213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de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2" name="Rectangle : coins arrondis 21">
                <a:extLst>
                  <a:ext uri="{FF2B5EF4-FFF2-40B4-BE49-F238E27FC236}">
                    <a16:creationId xmlns:a16="http://schemas.microsoft.com/office/drawing/2014/main" id="{96EF9DA3-1F4A-425B-8499-9C0E15D300F3}"/>
                  </a:ext>
                </a:extLst>
              </p:cNvPr>
              <p:cNvSpPr/>
              <p:nvPr/>
            </p:nvSpPr>
            <p:spPr>
              <a:xfrm>
                <a:off x="1266697" y="3087787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do</a:t>
                </a:r>
              </a:p>
            </p:txBody>
          </p:sp>
          <p:sp>
            <p:nvSpPr>
              <p:cNvPr id="23" name="Rectangle : coins arrondis 22">
                <a:extLst>
                  <a:ext uri="{FF2B5EF4-FFF2-40B4-BE49-F238E27FC236}">
                    <a16:creationId xmlns:a16="http://schemas.microsoft.com/office/drawing/2014/main" id="{54A2FE96-2ADF-4478-AD85-75D6708F2A73}"/>
                  </a:ext>
                </a:extLst>
              </p:cNvPr>
              <p:cNvSpPr/>
              <p:nvPr/>
            </p:nvSpPr>
            <p:spPr>
              <a:xfrm>
                <a:off x="6893342" y="3087787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 err="1">
                    <a:solidFill>
                      <a:srgbClr val="424D7B"/>
                    </a:solidFill>
                    <a:latin typeface="Dosis SemiBold" pitchFamily="2" charset="0"/>
                  </a:rPr>
                  <a:t>dou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4" name="Rectangle : coins arrondis 23">
                <a:extLst>
                  <a:ext uri="{FF2B5EF4-FFF2-40B4-BE49-F238E27FC236}">
                    <a16:creationId xmlns:a16="http://schemas.microsoft.com/office/drawing/2014/main" id="{B25BDCCA-4FB1-4313-A07F-8F9E7B99A432}"/>
                  </a:ext>
                </a:extLst>
              </p:cNvPr>
              <p:cNvSpPr/>
              <p:nvPr/>
            </p:nvSpPr>
            <p:spPr>
              <a:xfrm>
                <a:off x="2392026" y="3087787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du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6" name="Rectangle : coins arrondis 25">
                <a:extLst>
                  <a:ext uri="{FF2B5EF4-FFF2-40B4-BE49-F238E27FC236}">
                    <a16:creationId xmlns:a16="http://schemas.microsoft.com/office/drawing/2014/main" id="{CDD72F8B-8F34-40F2-A626-11911FCC62A7}"/>
                  </a:ext>
                </a:extLst>
              </p:cNvPr>
              <p:cNvSpPr/>
              <p:nvPr/>
            </p:nvSpPr>
            <p:spPr>
              <a:xfrm>
                <a:off x="5768013" y="3087787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dé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CFBFE607-6381-4D74-BC7C-7D456FC41078}"/>
                </a:ext>
              </a:extLst>
            </p:cNvPr>
            <p:cNvSpPr/>
            <p:nvPr/>
          </p:nvSpPr>
          <p:spPr>
            <a:xfrm>
              <a:off x="3607161" y="3085614"/>
              <a:ext cx="900173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di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69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A1E6F-B0E5-41D4-BC21-E1617035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lire les mots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EE8F9A8-D19E-F424-390A-4A3B57F0A30D}"/>
              </a:ext>
            </a:extLst>
          </p:cNvPr>
          <p:cNvSpPr txBox="1"/>
          <p:nvPr/>
        </p:nvSpPr>
        <p:spPr>
          <a:xfrm>
            <a:off x="176269" y="2258497"/>
            <a:ext cx="8482988" cy="2589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kern="0" dirty="0">
                <a:solidFill>
                  <a:srgbClr val="424D7B"/>
                </a:solidFill>
                <a:latin typeface="Dosis SemiBold" pitchFamily="2" charset="0"/>
              </a:rPr>
              <a:t>d</a:t>
            </a:r>
            <a:r>
              <a:rPr kumimoji="0" lang="fr-FR" sz="4400" b="0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ate</a:t>
            </a:r>
            <a:r>
              <a:rPr kumimoji="0" lang="fr-FR" sz="44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         domino          radis</a:t>
            </a:r>
          </a:p>
          <a:p>
            <a:pPr marL="0" marR="0" lvl="0" indent="0" algn="ctr" defTabSz="60966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kern="0" dirty="0">
                <a:solidFill>
                  <a:srgbClr val="424D7B"/>
                </a:solidFill>
                <a:latin typeface="Dosis SemiBold" pitchFamily="2" charset="0"/>
              </a:rPr>
              <a:t>Durée         debout          malade</a:t>
            </a:r>
            <a:endParaRPr kumimoji="0" lang="fr-FR" sz="44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37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FA777-5DEE-D825-8346-C9FB42966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46473F-5D0C-5AD0-6872-4289B77BF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ardoises. On va faire de l’écriture.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A291F08-EAA9-B673-E366-B0E88AF78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561772D9-4C8B-ACE1-CD31-A0B50F5528B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DB15DFC-9885-7427-23DA-FA3BA9703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85057C8-2597-9906-6B25-FA8064D81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751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1CB28-BB13-BEC8-3537-CB68F98E9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8135D7-D64D-132B-A68B-64858D5B4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« Dalila ».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FAA5A28-F6AF-29EB-A560-9DFA0644ABF7}"/>
              </a:ext>
            </a:extLst>
          </p:cNvPr>
          <p:cNvSpPr txBox="1"/>
          <p:nvPr/>
        </p:nvSpPr>
        <p:spPr>
          <a:xfrm>
            <a:off x="3036968" y="2644170"/>
            <a:ext cx="30700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9600" dirty="0">
                <a:ln w="0"/>
                <a:solidFill>
                  <a:srgbClr val="474F71"/>
                </a:solidFill>
                <a:latin typeface="Dosis SemiBold" pitchFamily="2" charset="0"/>
              </a:rPr>
              <a:t>D</a:t>
            </a:r>
            <a:r>
              <a:rPr lang="fr-FR" sz="8800" dirty="0">
                <a:ln w="0"/>
                <a:solidFill>
                  <a:srgbClr val="474F71"/>
                </a:solidFill>
                <a:latin typeface="Berlin Sans FB" panose="020E0602020502020306" pitchFamily="34" charset="0"/>
              </a:rPr>
              <a:t>a</a:t>
            </a:r>
            <a:r>
              <a:rPr lang="fr-FR" sz="9600" dirty="0">
                <a:ln w="0"/>
                <a:solidFill>
                  <a:srgbClr val="474F71"/>
                </a:solidFill>
                <a:latin typeface="Dosis SemiBold" pitchFamily="2" charset="0"/>
              </a:rPr>
              <a:t>lil</a:t>
            </a:r>
            <a:r>
              <a:rPr lang="fr-FR" sz="8800" dirty="0">
                <a:ln w="0"/>
                <a:solidFill>
                  <a:srgbClr val="474F71"/>
                </a:solidFill>
                <a:latin typeface="Berlin Sans FB" panose="020E0602020502020306" pitchFamily="34" charset="0"/>
              </a:rPr>
              <a:t>a</a:t>
            </a:r>
            <a:endParaRPr lang="fr-FR" sz="9600" dirty="0">
              <a:ln w="0"/>
              <a:solidFill>
                <a:srgbClr val="474F71"/>
              </a:solidFill>
              <a:latin typeface="Dosis SemiBold" pitchFamily="2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4C8101D-176B-B50C-B18D-B7292D94EBC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69A1A9E2-BA20-1A6F-779B-F8C490A99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C745FFE-C597-D17A-173B-D10F636F14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611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7E987-27AE-88AF-B381-53A8D6CEA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5F0E3F-C03A-DB8E-E8F7-13F56C582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659792C-6379-3F3E-DEF4-80E17FC38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A51A4598-065E-426A-F13B-FBD1197499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8B1698F-C6CD-542F-568D-160AE3914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692C7E9-AD5A-69C3-0636-1132CA98D6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19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81330-02B2-EBD3-1650-F70A3F048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1F7067-26EF-E285-EF42-F6A61E35C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C16636D-2A7C-8027-32FF-47542F04583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2490D23-D9A6-ED41-DD0E-FF3AAF24D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41D870C-3184-7082-0531-A83946D5DE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48900D3B-8155-4A02-8561-1C6F7C10D914}"/>
              </a:ext>
            </a:extLst>
          </p:cNvPr>
          <p:cNvSpPr txBox="1"/>
          <p:nvPr/>
        </p:nvSpPr>
        <p:spPr>
          <a:xfrm>
            <a:off x="3094672" y="2644170"/>
            <a:ext cx="29738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9600" dirty="0">
                <a:ln w="0"/>
                <a:solidFill>
                  <a:srgbClr val="C00000"/>
                </a:solidFill>
                <a:latin typeface="Dosis SemiBold" pitchFamily="2" charset="0"/>
              </a:rPr>
              <a:t>D</a:t>
            </a:r>
            <a:r>
              <a:rPr lang="fr-FR" sz="8800" dirty="0">
                <a:ln w="0"/>
                <a:solidFill>
                  <a:srgbClr val="C00000"/>
                </a:solidFill>
                <a:latin typeface="Berlin Sans FB" panose="020E0602020502020306" pitchFamily="34" charset="0"/>
              </a:rPr>
              <a:t>a</a:t>
            </a:r>
            <a:r>
              <a:rPr lang="fr-FR" sz="9600" dirty="0">
                <a:ln w="0"/>
                <a:solidFill>
                  <a:srgbClr val="C00000"/>
                </a:solidFill>
                <a:latin typeface="Dosis SemiBold" pitchFamily="2" charset="0"/>
              </a:rPr>
              <a:t>lil</a:t>
            </a:r>
            <a:r>
              <a:rPr lang="fr-FR" sz="8800" dirty="0">
                <a:ln w="0"/>
                <a:solidFill>
                  <a:srgbClr val="C00000"/>
                </a:solidFill>
                <a:latin typeface="Berlin Sans FB" panose="020E0602020502020306" pitchFamily="34" charset="0"/>
              </a:rPr>
              <a:t>a</a:t>
            </a:r>
            <a:endParaRPr lang="fr-FR" sz="9600" dirty="0">
              <a:ln w="0"/>
              <a:solidFill>
                <a:srgbClr val="C00000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51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1CB28-BB13-BEC8-3537-CB68F98E9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8135D7-D64D-132B-A68B-64858D5B4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« a ».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FAA5A28-F6AF-29EB-A560-9DFA0644ABF7}"/>
              </a:ext>
            </a:extLst>
          </p:cNvPr>
          <p:cNvSpPr txBox="1"/>
          <p:nvPr/>
        </p:nvSpPr>
        <p:spPr>
          <a:xfrm>
            <a:off x="4138228" y="2644170"/>
            <a:ext cx="8675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9600" dirty="0">
                <a:ln w="0"/>
                <a:solidFill>
                  <a:srgbClr val="474F71"/>
                </a:solidFill>
                <a:latin typeface="Berlin Sans FB" panose="020E0602020502020306" pitchFamily="34" charset="0"/>
              </a:rPr>
              <a:t>a</a:t>
            </a:r>
            <a:endParaRPr lang="fr-FR" sz="9600" dirty="0">
              <a:ln w="0"/>
              <a:solidFill>
                <a:srgbClr val="474F71"/>
              </a:solidFill>
              <a:latin typeface="Dosis SemiBold" pitchFamily="2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4C8101D-176B-B50C-B18D-B7292D94EBC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69A1A9E2-BA20-1A6F-779B-F8C490A99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C745FFE-C597-D17A-173B-D10F636F14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799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7E987-27AE-88AF-B381-53A8D6CEA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5F0E3F-C03A-DB8E-E8F7-13F56C582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659792C-6379-3F3E-DEF4-80E17FC38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A51A4598-065E-426A-F13B-FBD1197499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8B1698F-C6CD-542F-568D-160AE3914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692C7E9-AD5A-69C3-0636-1132CA98D6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269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81330-02B2-EBD3-1650-F70A3F048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1F7067-26EF-E285-EF42-F6A61E35C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C16636D-2A7C-8027-32FF-47542F04583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2490D23-D9A6-ED41-DD0E-FF3AAF24D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41D870C-3184-7082-0531-A83946D5DE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48900D3B-8155-4A02-8561-1C6F7C10D914}"/>
              </a:ext>
            </a:extLst>
          </p:cNvPr>
          <p:cNvSpPr txBox="1"/>
          <p:nvPr/>
        </p:nvSpPr>
        <p:spPr>
          <a:xfrm>
            <a:off x="4138227" y="2511823"/>
            <a:ext cx="8675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dirty="0">
                <a:ln w="0"/>
                <a:solidFill>
                  <a:srgbClr val="C00000"/>
                </a:solidFill>
                <a:latin typeface="Berlin Sans FB" panose="020E0602020502020306" pitchFamily="34" charset="0"/>
              </a:rPr>
              <a:t>a</a:t>
            </a:r>
            <a:endParaRPr lang="fr-FR" sz="9600" dirty="0">
              <a:ln w="0"/>
              <a:solidFill>
                <a:srgbClr val="C00000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18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24D37-8E4B-9249-37CD-BC2A7E2B4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96DF73-B0D3-AEAF-E54B-2271D7E97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« un ».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994C041-BE09-2B3F-FFDC-B4EBB858ABA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23CBB92-8450-69C3-2045-72B397A9B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8F8BF5A-4C03-5C22-A6C5-4153617115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09D23DCC-2150-B2A5-727A-072B6295F561}"/>
              </a:ext>
            </a:extLst>
          </p:cNvPr>
          <p:cNvSpPr txBox="1"/>
          <p:nvPr/>
        </p:nvSpPr>
        <p:spPr>
          <a:xfrm>
            <a:off x="3115733" y="2644170"/>
            <a:ext cx="29125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dirty="0">
                <a:ln w="0"/>
                <a:solidFill>
                  <a:srgbClr val="474F71"/>
                </a:solidFill>
                <a:latin typeface="Dosis SemiBold" pitchFamily="2" charset="0"/>
              </a:rPr>
              <a:t>un</a:t>
            </a:r>
            <a:endParaRPr lang="fr-MA" sz="13800" dirty="0">
              <a:ln w="0"/>
              <a:solidFill>
                <a:srgbClr val="474F71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63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6D1BA-14A7-708B-1483-9EC9F5872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3EDC42-FE46-8823-B9C6-8D3645359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1E055AE-E94F-F1EC-CE1A-DD5000288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08605E94-3323-E498-4537-E597CC1F240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4F83FE9-987D-8318-4D12-66970F984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A8B73C0-651F-EFC0-5A97-69B17CE8F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335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223DE-96D4-BEB1-14C1-B0823498D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9F4B18-84F7-C4A7-F5A0-0B0200070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32CDFC3-E12E-0F80-8E15-A7763E0680A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490D67F-6B73-9338-33AB-ED9C2DF88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BA26129-0984-1FA3-A2FF-6218F75CD5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C7579D43-A2C8-415A-9019-A2AC7FAA1523}"/>
              </a:ext>
            </a:extLst>
          </p:cNvPr>
          <p:cNvSpPr txBox="1"/>
          <p:nvPr/>
        </p:nvSpPr>
        <p:spPr>
          <a:xfrm>
            <a:off x="3115733" y="2644170"/>
            <a:ext cx="29125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>
                <a:ln w="0"/>
                <a:solidFill>
                  <a:srgbClr val="C00000"/>
                </a:solidFill>
                <a:latin typeface="Dosis SemiBold" pitchFamily="2" charset="0"/>
              </a:rPr>
              <a:t>un</a:t>
            </a:r>
            <a:endParaRPr lang="fr-MA" sz="13800" dirty="0">
              <a:ln w="0"/>
              <a:solidFill>
                <a:srgbClr val="C00000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15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24D37-8E4B-9249-37CD-BC2A7E2B4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96DF73-B0D3-AEAF-E54B-2271D7E97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« domino ».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994C041-BE09-2B3F-FFDC-B4EBB858ABA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23CBB92-8450-69C3-2045-72B397A9B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8F8BF5A-4C03-5C22-A6C5-4153617115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09D23DCC-2150-B2A5-727A-072B6295F561}"/>
              </a:ext>
            </a:extLst>
          </p:cNvPr>
          <p:cNvSpPr txBox="1"/>
          <p:nvPr/>
        </p:nvSpPr>
        <p:spPr>
          <a:xfrm>
            <a:off x="1343319" y="2644170"/>
            <a:ext cx="64573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dirty="0">
                <a:ln w="0"/>
                <a:solidFill>
                  <a:srgbClr val="474F71"/>
                </a:solidFill>
                <a:latin typeface="Dosis SemiBold" pitchFamily="2" charset="0"/>
              </a:rPr>
              <a:t>domino</a:t>
            </a:r>
            <a:endParaRPr lang="fr-MA" sz="13800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55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6D1BA-14A7-708B-1483-9EC9F5872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3EDC42-FE46-8823-B9C6-8D3645359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1E055AE-E94F-F1EC-CE1A-DD5000288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08605E94-3323-E498-4537-E597CC1F240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4F83FE9-987D-8318-4D12-66970F984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A8B73C0-651F-EFC0-5A97-69B17CE8F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874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260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4E348A0-4B09-442C-9529-F82C6720B033}"/>
              </a:ext>
            </a:extLst>
          </p:cNvPr>
          <p:cNvGrpSpPr/>
          <p:nvPr/>
        </p:nvGrpSpPr>
        <p:grpSpPr>
          <a:xfrm>
            <a:off x="4629755" y="2341846"/>
            <a:ext cx="4176000" cy="3564000"/>
            <a:chOff x="-378661" y="365760"/>
            <a:chExt cx="8942136" cy="685800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AF494B6-734C-4C77-834D-D3EB2B28D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8661" y="365760"/>
              <a:ext cx="4471068" cy="6858000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04A2E78-1467-4E1F-9FDB-DF5A1D461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2407" y="365760"/>
              <a:ext cx="4471068" cy="6858000"/>
            </a:xfrm>
            <a:prstGeom prst="rect">
              <a:avLst/>
            </a:prstGeom>
          </p:spPr>
        </p:pic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711B3413-99AD-4BE0-A600-45C678ABBB5A}"/>
              </a:ext>
            </a:extLst>
          </p:cNvPr>
          <p:cNvGrpSpPr/>
          <p:nvPr/>
        </p:nvGrpSpPr>
        <p:grpSpPr>
          <a:xfrm>
            <a:off x="338247" y="2341846"/>
            <a:ext cx="4176000" cy="3564000"/>
            <a:chOff x="-4966551" y="-113121"/>
            <a:chExt cx="8884383" cy="6858000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93383DFC-F016-45E1-A185-A8341ACF6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66551" y="-113121"/>
              <a:ext cx="4471068" cy="6858000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B42AE91A-3691-436B-8C1A-75B8B1FAD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3236" y="-113121"/>
              <a:ext cx="4471068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917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223DE-96D4-BEB1-14C1-B0823498D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9F4B18-84F7-C4A7-F5A0-0B0200070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32CDFC3-E12E-0F80-8E15-A7763E0680A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490D67F-6B73-9338-33AB-ED9C2DF88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BA26129-0984-1FA3-A2FF-6218F75CD5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060442D2-5831-48C4-94E0-D651C0A764DD}"/>
              </a:ext>
            </a:extLst>
          </p:cNvPr>
          <p:cNvSpPr txBox="1"/>
          <p:nvPr/>
        </p:nvSpPr>
        <p:spPr>
          <a:xfrm>
            <a:off x="1289060" y="2644170"/>
            <a:ext cx="6565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dirty="0">
                <a:ln w="0"/>
                <a:solidFill>
                  <a:srgbClr val="C00000"/>
                </a:solidFill>
                <a:latin typeface="Dosis SemiBold" pitchFamily="2" charset="0"/>
              </a:rPr>
              <a:t>domino</a:t>
            </a:r>
            <a:endParaRPr lang="fr-MA" sz="13800" dirty="0">
              <a:solidFill>
                <a:srgbClr val="C00000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31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8E4DCBC7-6035-8252-C846-E8EE03A3411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79E88B3-3A97-5F24-07FB-76F6325CA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4E52079-ED0B-45E1-2163-0F3D67962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7" name="Titre 3">
            <a:extLst>
              <a:ext uri="{FF2B5EF4-FFF2-40B4-BE49-F238E27FC236}">
                <a16:creationId xmlns:a16="http://schemas.microsoft.com/office/drawing/2014/main" id="{54271BB6-6ECB-D4A8-C3F8-C8A536FE5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36B49BC-5C33-CA0F-956C-60750B04208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561" y="723891"/>
            <a:ext cx="7026173" cy="6120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la phrase sur votre cahier. Je vais passer entre les rangs pour vérifier votre écriture. Faites attention à la majuscule au début, à l’espace entre les mots, au point à la fin et respectez les dimensions des lettres.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57EBECE-D72C-F72A-0D79-36A8A18F74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CF5BA79-A50F-2F0B-77FD-0E2D91074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17C4D85-1AB2-8403-DA82-6B6FEE79F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4EC294D6-045D-4328-A6BD-05B78FF9FE97}"/>
              </a:ext>
            </a:extLst>
          </p:cNvPr>
          <p:cNvGrpSpPr/>
          <p:nvPr/>
        </p:nvGrpSpPr>
        <p:grpSpPr>
          <a:xfrm>
            <a:off x="1393633" y="2186848"/>
            <a:ext cx="6224531" cy="3420738"/>
            <a:chOff x="1393633" y="2186848"/>
            <a:chExt cx="6224531" cy="3420738"/>
          </a:xfrm>
        </p:grpSpPr>
        <p:pic>
          <p:nvPicPr>
            <p:cNvPr id="1026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81CC9FFA-D0A3-498B-8B6F-12FE3FCBC1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35" t="25819" r="24672" b="7885"/>
            <a:stretch>
              <a:fillRect/>
            </a:stretch>
          </p:blipFill>
          <p:spPr bwMode="auto">
            <a:xfrm>
              <a:off x="1393633" y="2186848"/>
              <a:ext cx="6224531" cy="3420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2AF5E039-7F53-4B7A-B0D9-9091EA5D0B8C}"/>
                </a:ext>
              </a:extLst>
            </p:cNvPr>
            <p:cNvSpPr txBox="1"/>
            <p:nvPr/>
          </p:nvSpPr>
          <p:spPr>
            <a:xfrm>
              <a:off x="2122714" y="2751146"/>
              <a:ext cx="5344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>
                  <a:solidFill>
                    <a:srgbClr val="002060"/>
                  </a:solidFill>
                  <a:latin typeface="Dosis SemiBold" panose="020B0604020202020204" charset="0"/>
                </a:rPr>
                <a:t>D</a:t>
              </a:r>
              <a:r>
                <a:rPr lang="fr-FR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</a:t>
              </a:r>
              <a:r>
                <a:rPr lang="fr-FR" sz="3200" dirty="0">
                  <a:solidFill>
                    <a:srgbClr val="002060"/>
                  </a:solidFill>
                  <a:latin typeface="Dosis SemiBold" panose="020B0604020202020204" charset="0"/>
                </a:rPr>
                <a:t>lil</a:t>
              </a:r>
              <a:r>
                <a:rPr lang="fr-FR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</a:t>
              </a:r>
              <a:r>
                <a:rPr lang="fr-FR" sz="3200" dirty="0">
                  <a:solidFill>
                    <a:srgbClr val="002060"/>
                  </a:solidFill>
                  <a:latin typeface="Dosis SemiBold" panose="020B0604020202020204" charset="0"/>
                </a:rPr>
                <a:t>    </a:t>
              </a:r>
              <a:r>
                <a:rPr lang="fr-FR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</a:t>
              </a:r>
              <a:r>
                <a:rPr lang="fr-FR" sz="3200" dirty="0">
                  <a:solidFill>
                    <a:srgbClr val="002060"/>
                  </a:solidFill>
                  <a:latin typeface="Dosis SemiBold" panose="020B0604020202020204" charset="0"/>
                </a:rPr>
                <a:t>    un    domino.                            </a:t>
              </a:r>
              <a:endParaRPr lang="fr-FR" sz="2400" dirty="0">
                <a:solidFill>
                  <a:srgbClr val="002060"/>
                </a:solidFill>
                <a:latin typeface="Dosis SemiBold" panose="020B0604020202020204" charset="0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AE096DF8-F944-4DAF-BD70-9F31D85BC5A8}"/>
                </a:ext>
              </a:extLst>
            </p:cNvPr>
            <p:cNvSpPr txBox="1"/>
            <p:nvPr/>
          </p:nvSpPr>
          <p:spPr>
            <a:xfrm>
              <a:off x="2042864" y="4352569"/>
              <a:ext cx="5575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solidFill>
                    <a:srgbClr val="002060"/>
                  </a:solidFill>
                  <a:latin typeface="Dosis SemiBold" panose="020B0604020202020204" charset="0"/>
                </a:rPr>
                <a:t>.                    </a:t>
              </a:r>
              <a:endParaRPr lang="fr-FR" dirty="0">
                <a:solidFill>
                  <a:srgbClr val="002060"/>
                </a:solidFill>
                <a:latin typeface="Dosis SemiBold" panose="020B0604020202020204" charset="0"/>
              </a:endParaRPr>
            </a:p>
          </p:txBody>
        </p:sp>
      </p:grpSp>
      <p:sp>
        <p:nvSpPr>
          <p:cNvPr id="2" name="Flèche : double flèche horizontale 1">
            <a:extLst>
              <a:ext uri="{FF2B5EF4-FFF2-40B4-BE49-F238E27FC236}">
                <a16:creationId xmlns:a16="http://schemas.microsoft.com/office/drawing/2014/main" id="{9F2B00F5-7FDB-4420-8E28-4E638FE0817C}"/>
              </a:ext>
            </a:extLst>
          </p:cNvPr>
          <p:cNvSpPr/>
          <p:nvPr/>
        </p:nvSpPr>
        <p:spPr>
          <a:xfrm>
            <a:off x="3252218" y="3043530"/>
            <a:ext cx="259976" cy="153017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 : double flèche horizontale 14">
            <a:extLst>
              <a:ext uri="{FF2B5EF4-FFF2-40B4-BE49-F238E27FC236}">
                <a16:creationId xmlns:a16="http://schemas.microsoft.com/office/drawing/2014/main" id="{8FC3F496-D95C-4FAE-8D66-50ABD044B8A1}"/>
              </a:ext>
            </a:extLst>
          </p:cNvPr>
          <p:cNvSpPr/>
          <p:nvPr/>
        </p:nvSpPr>
        <p:spPr>
          <a:xfrm>
            <a:off x="3811800" y="3043530"/>
            <a:ext cx="259976" cy="143435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 : double flèche horizontale 15">
            <a:extLst>
              <a:ext uri="{FF2B5EF4-FFF2-40B4-BE49-F238E27FC236}">
                <a16:creationId xmlns:a16="http://schemas.microsoft.com/office/drawing/2014/main" id="{7EFD679A-B8FC-48B6-B188-2DE075D11322}"/>
              </a:ext>
            </a:extLst>
          </p:cNvPr>
          <p:cNvSpPr/>
          <p:nvPr/>
        </p:nvSpPr>
        <p:spPr>
          <a:xfrm>
            <a:off x="4505898" y="3043528"/>
            <a:ext cx="259976" cy="143435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91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c’est l’activité des questions en rafale. Je vais désigner des élèves au hasard pour répondre. Tenez-vous prêts.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2C28FD3-23FD-BD9E-500A-69902041B54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FFF9F7D-B6A7-AEC3-BB17-205D087F5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E5AEA62-7F07-224A-9663-607F9E6A2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86F1830-8288-2DCC-466C-1986C020D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2769949" y="3323065"/>
            <a:ext cx="2899330" cy="2290311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F0E8577-EC08-D701-9652-45F8751688B7}"/>
              </a:ext>
            </a:extLst>
          </p:cNvPr>
          <p:cNvSpPr txBox="1"/>
          <p:nvPr/>
        </p:nvSpPr>
        <p:spPr>
          <a:xfrm rot="20098563">
            <a:off x="2608445" y="2538234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85D56F4-8F63-587A-2D78-C70D9385506D}"/>
              </a:ext>
            </a:extLst>
          </p:cNvPr>
          <p:cNvSpPr txBox="1"/>
          <p:nvPr/>
        </p:nvSpPr>
        <p:spPr>
          <a:xfrm rot="931438">
            <a:off x="5767180" y="2527091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7B6F3F3-8684-8CB7-687F-CB0504201ACE}"/>
              </a:ext>
            </a:extLst>
          </p:cNvPr>
          <p:cNvSpPr txBox="1"/>
          <p:nvPr/>
        </p:nvSpPr>
        <p:spPr>
          <a:xfrm rot="931438">
            <a:off x="4416474" y="1861676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5728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E67C1-D096-130A-F1ED-8486C908F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666E25C-342C-8FE6-0FEB-06651081684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7BB7C51-F9C8-43A6-BBF5-3279FD5FC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poser la question à plusieurs élèves : « Comment ça va ? »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7DFF4BB-703C-3C51-9922-547CB6F395C0}"/>
              </a:ext>
            </a:extLst>
          </p:cNvPr>
          <p:cNvSpPr txBox="1">
            <a:spLocks/>
          </p:cNvSpPr>
          <p:nvPr/>
        </p:nvSpPr>
        <p:spPr>
          <a:xfrm>
            <a:off x="1899548" y="3998434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</a:rPr>
              <a:t>Comment ça va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9681D85-F0AF-7CEF-38C2-2592C1D95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430E062-97D3-7D5C-F220-8757FC984C1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8373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E67C1-D096-130A-F1ED-8486C908F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666E25C-342C-8FE6-0FEB-06651081684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7DFF4BB-703C-3C51-9922-547CB6F395C0}"/>
              </a:ext>
            </a:extLst>
          </p:cNvPr>
          <p:cNvSpPr txBox="1">
            <a:spLocks/>
          </p:cNvSpPr>
          <p:nvPr/>
        </p:nvSpPr>
        <p:spPr>
          <a:xfrm>
            <a:off x="1386037" y="3998434"/>
            <a:ext cx="636229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4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tu t’appelles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9681D85-F0AF-7CEF-38C2-2592C1D95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430E062-97D3-7D5C-F220-8757FC984C1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44B9A8B-020D-322B-E285-919BE55E9FE2}"/>
              </a:ext>
            </a:extLst>
          </p:cNvPr>
          <p:cNvSpPr txBox="1">
            <a:spLocks/>
          </p:cNvSpPr>
          <p:nvPr/>
        </p:nvSpPr>
        <p:spPr>
          <a:xfrm>
            <a:off x="1692000" y="78229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tu t’appelles ? </a:t>
            </a:r>
          </a:p>
        </p:txBody>
      </p:sp>
    </p:spTree>
    <p:extLst>
      <p:ext uri="{BB962C8B-B14F-4D97-AF65-F5344CB8AC3E}">
        <p14:creationId xmlns:p14="http://schemas.microsoft.com/office/powerpoint/2010/main" val="59651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DF71F-A4A4-3642-5C01-05D41CD1A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014CCA2-9A4E-9DB8-E7B3-143A61F33ACC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3F8740FB-AFCD-4542-2502-0129C9CEA80C}"/>
              </a:ext>
            </a:extLst>
          </p:cNvPr>
          <p:cNvSpPr txBox="1">
            <a:spLocks/>
          </p:cNvSpPr>
          <p:nvPr/>
        </p:nvSpPr>
        <p:spPr>
          <a:xfrm>
            <a:off x="1386037" y="3998434"/>
            <a:ext cx="636229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4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as quel âge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5A7CDA8-DA6C-00E7-AF2C-7B3BFDE23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9717BCA-4649-A1CB-819D-64260983B946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563A357D-BB94-A4DB-C358-74677FB8C5B1}"/>
              </a:ext>
            </a:extLst>
          </p:cNvPr>
          <p:cNvSpPr txBox="1">
            <a:spLocks/>
          </p:cNvSpPr>
          <p:nvPr/>
        </p:nvSpPr>
        <p:spPr>
          <a:xfrm>
            <a:off x="1692000" y="78229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as quel âge ?  </a:t>
            </a:r>
          </a:p>
        </p:txBody>
      </p:sp>
    </p:spTree>
    <p:extLst>
      <p:ext uri="{BB962C8B-B14F-4D97-AF65-F5344CB8AC3E}">
        <p14:creationId xmlns:p14="http://schemas.microsoft.com/office/powerpoint/2010/main" val="398731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DF71F-A4A4-3642-5C01-05D41CD1A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014CCA2-9A4E-9DB8-E7B3-143A61F33ACC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3F8740FB-AFCD-4542-2502-0129C9CEA80C}"/>
              </a:ext>
            </a:extLst>
          </p:cNvPr>
          <p:cNvSpPr txBox="1">
            <a:spLocks/>
          </p:cNvSpPr>
          <p:nvPr/>
        </p:nvSpPr>
        <p:spPr>
          <a:xfrm>
            <a:off x="1386037" y="3998434"/>
            <a:ext cx="636229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4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es en quelle classe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5A7CDA8-DA6C-00E7-AF2C-7B3BFDE23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9717BCA-4649-A1CB-819D-64260983B946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563A357D-BB94-A4DB-C358-74677FB8C5B1}"/>
              </a:ext>
            </a:extLst>
          </p:cNvPr>
          <p:cNvSpPr txBox="1">
            <a:spLocks/>
          </p:cNvSpPr>
          <p:nvPr/>
        </p:nvSpPr>
        <p:spPr>
          <a:xfrm>
            <a:off x="1692000" y="78229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es en quelle classe ?  </a:t>
            </a:r>
          </a:p>
        </p:txBody>
      </p:sp>
    </p:spTree>
    <p:extLst>
      <p:ext uri="{BB962C8B-B14F-4D97-AF65-F5344CB8AC3E}">
        <p14:creationId xmlns:p14="http://schemas.microsoft.com/office/powerpoint/2010/main" val="288652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5E87A-E8C4-0C60-0BAB-B35C4BF4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018FAB-364E-2F6E-A76A-BD3DD15D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qu’il y a dans ton cartable ?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FB038D7-47C9-0257-2C57-7BFAC461735F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qu’il y a dans ton cartable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AB01F5-7A5F-B241-7998-3681C94B1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25F96FC-7C80-7975-2F0B-A5BB59C00CA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771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qu’il y a dans ta trousse ?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qu’il y a dans ta trousse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5005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7617E146-871E-4678-A075-541072E5B3C7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9" name="Organigramme : Terminateur 28">
            <a:extLst>
              <a:ext uri="{FF2B5EF4-FFF2-40B4-BE49-F238E27FC236}">
                <a16:creationId xmlns:a16="http://schemas.microsoft.com/office/drawing/2014/main" id="{7F8C4AE6-ED26-6D41-62BB-D7AE99EB8BE9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3D279E9D-C5A9-D30C-FA1B-0FC486A422D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F2B7B868-01C2-8E49-B5D9-036A577FEC59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1E9B49C-543A-2A09-D889-7ABBE2AD2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19" y="10671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Organisation de la semaine</a:t>
            </a:r>
          </a:p>
        </p:txBody>
      </p:sp>
      <p:sp>
        <p:nvSpPr>
          <p:cNvPr id="56" name="Espace réservé du texte 55">
            <a:extLst>
              <a:ext uri="{FF2B5EF4-FFF2-40B4-BE49-F238E27FC236}">
                <a16:creationId xmlns:a16="http://schemas.microsoft.com/office/drawing/2014/main" id="{FB0F2F3E-CA2F-B476-F947-B346215F42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8" name="Espace réservé du texte 57">
            <a:extLst>
              <a:ext uri="{FF2B5EF4-FFF2-40B4-BE49-F238E27FC236}">
                <a16:creationId xmlns:a16="http://schemas.microsoft.com/office/drawing/2014/main" id="{83C28088-0DA7-C997-EDDA-2D9D922584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9" name="Espace réservé du texte 58">
            <a:extLst>
              <a:ext uri="{FF2B5EF4-FFF2-40B4-BE49-F238E27FC236}">
                <a16:creationId xmlns:a16="http://schemas.microsoft.com/office/drawing/2014/main" id="{62C06DA7-2D2D-B997-D56D-159384BF00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0" name="Espace réservé du texte 59">
            <a:extLst>
              <a:ext uri="{FF2B5EF4-FFF2-40B4-BE49-F238E27FC236}">
                <a16:creationId xmlns:a16="http://schemas.microsoft.com/office/drawing/2014/main" id="{E01761FA-4738-FF05-AF27-755A5F2593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1" name="Espace réservé du texte 60">
            <a:extLst>
              <a:ext uri="{FF2B5EF4-FFF2-40B4-BE49-F238E27FC236}">
                <a16:creationId xmlns:a16="http://schemas.microsoft.com/office/drawing/2014/main" id="{4FA87CEC-D652-B9BE-46F0-2FCE5C272F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8649" y="5474576"/>
            <a:ext cx="3420000" cy="792000"/>
          </a:xfrm>
        </p:spPr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Oral – Acte de parole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Lecture - Lettre d - D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Écriture - Lettre d - D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B54D076-2194-2039-7459-5C23EF3519B3}"/>
              </a:ext>
            </a:extLst>
          </p:cNvPr>
          <p:cNvSpPr/>
          <p:nvPr/>
        </p:nvSpPr>
        <p:spPr>
          <a:xfrm>
            <a:off x="4729142" y="5275288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972C28A1-74AE-AA79-017C-AEC6B83D3AF9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rgbClr val="E2F4FD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Font typeface="Wingdings" panose="05000000000000000000" pitchFamily="2" charset="2"/>
              <a:buChar char=""/>
            </a:pPr>
            <a:r>
              <a:rPr lang="fr-MA" dirty="0">
                <a:solidFill>
                  <a:srgbClr val="474F71"/>
                </a:solidFill>
                <a:sym typeface="Wingdings" panose="05000000000000000000" pitchFamily="2" charset="2"/>
              </a:rPr>
              <a:t>Révision</a:t>
            </a:r>
          </a:p>
          <a:p>
            <a:pPr>
              <a:buFont typeface="Wingdings" panose="05000000000000000000" pitchFamily="2" charset="2"/>
              <a:buChar char=""/>
            </a:pPr>
            <a:r>
              <a:rPr lang="fr-MA" dirty="0">
                <a:solidFill>
                  <a:srgbClr val="474F71"/>
                </a:solidFill>
                <a:sym typeface="Wingdings" panose="05000000000000000000" pitchFamily="2" charset="2"/>
              </a:rPr>
              <a:t>Lecture offerte</a:t>
            </a:r>
          </a:p>
        </p:txBody>
      </p:sp>
      <p:sp>
        <p:nvSpPr>
          <p:cNvPr id="22" name="Organigramme : Terminateur 21">
            <a:extLst>
              <a:ext uri="{FF2B5EF4-FFF2-40B4-BE49-F238E27FC236}">
                <a16:creationId xmlns:a16="http://schemas.microsoft.com/office/drawing/2014/main" id="{BA824C6F-7232-2120-7DD6-87A9F388E73F}"/>
              </a:ext>
            </a:extLst>
          </p:cNvPr>
          <p:cNvSpPr/>
          <p:nvPr/>
        </p:nvSpPr>
        <p:spPr>
          <a:xfrm>
            <a:off x="4951350" y="5014213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24D7B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0018BFEA-5391-DF2D-65A5-7815BAF0E488}"/>
              </a:ext>
            </a:extLst>
          </p:cNvPr>
          <p:cNvSpPr txBox="1">
            <a:spLocks/>
          </p:cNvSpPr>
          <p:nvPr/>
        </p:nvSpPr>
        <p:spPr>
          <a:xfrm>
            <a:off x="4909142" y="236950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Acte de parole</a:t>
            </a:r>
          </a:p>
          <a:p>
            <a:r>
              <a:rPr lang="fr-FR" dirty="0"/>
              <a:t>Lecture - Lettre d - D</a:t>
            </a:r>
          </a:p>
          <a:p>
            <a:r>
              <a:rPr lang="fr-FR" dirty="0"/>
              <a:t>Écriture - Lettre d - D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4156B678-2D97-2B12-8AD7-9C658CD60DD8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Oral – Acte de parole</a:t>
            </a:r>
          </a:p>
          <a:p>
            <a:r>
              <a:rPr lang="fr-FR" dirty="0"/>
              <a:t>Lecture - Lettre d - D</a:t>
            </a:r>
          </a:p>
          <a:p>
            <a:r>
              <a:rPr lang="fr-FR" dirty="0"/>
              <a:t>Écriture - Lettre d - D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F4C33C7C-984C-F250-FB5E-05D2C11BE132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Acte de parole</a:t>
            </a:r>
          </a:p>
          <a:p>
            <a:r>
              <a:rPr lang="fr-FR" dirty="0"/>
              <a:t>Lecture - Lettre d - D</a:t>
            </a:r>
          </a:p>
          <a:p>
            <a:r>
              <a:rPr lang="fr-FR" dirty="0"/>
              <a:t>Écriture - Lettre d - D</a:t>
            </a:r>
          </a:p>
        </p:txBody>
      </p:sp>
      <p:sp>
        <p:nvSpPr>
          <p:cNvPr id="57" name="Espace réservé du texte 56">
            <a:extLst>
              <a:ext uri="{FF2B5EF4-FFF2-40B4-BE49-F238E27FC236}">
                <a16:creationId xmlns:a16="http://schemas.microsoft.com/office/drawing/2014/main" id="{2EBB0BBB-FC01-177F-9635-BAC4A1C858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750" y="2393501"/>
            <a:ext cx="3420000" cy="792000"/>
          </a:xfrm>
          <a:solidFill>
            <a:srgbClr val="EAF8FE"/>
          </a:solidFill>
        </p:spPr>
        <p:txBody>
          <a:bodyPr/>
          <a:lstStyle/>
          <a:p>
            <a:pPr marL="0" indent="0">
              <a:buNone/>
            </a:pPr>
            <a:endParaRPr lang="fr-MA" dirty="0">
              <a:solidFill>
                <a:srgbClr val="E7E6E6"/>
              </a:solidFill>
            </a:endParaRP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1460CA6-544E-F0BC-9037-09E1C55DBFD7}"/>
              </a:ext>
            </a:extLst>
          </p:cNvPr>
          <p:cNvSpPr txBox="1">
            <a:spLocks/>
          </p:cNvSpPr>
          <p:nvPr/>
        </p:nvSpPr>
        <p:spPr>
          <a:xfrm>
            <a:off x="756472" y="2391714"/>
            <a:ext cx="3508278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m"/>
            </a:pPr>
            <a:r>
              <a:rPr lang="fr-FR" dirty="0">
                <a:solidFill>
                  <a:srgbClr val="757575"/>
                </a:solidFill>
              </a:rPr>
              <a:t>Présentation du vocabulaire </a:t>
            </a:r>
          </a:p>
          <a:p>
            <a:pPr>
              <a:buFont typeface="Wingdings" panose="05000000000000000000" pitchFamily="2" charset="2"/>
              <a:buChar char="m"/>
            </a:pPr>
            <a:r>
              <a:rPr lang="fr-FR" dirty="0">
                <a:solidFill>
                  <a:srgbClr val="757575"/>
                </a:solidFill>
              </a:rPr>
              <a:t>Exploitation du vocabulaire</a:t>
            </a:r>
          </a:p>
          <a:p>
            <a:pPr>
              <a:buFont typeface="Wingdings" panose="05000000000000000000" pitchFamily="2" charset="2"/>
              <a:buChar char="m"/>
            </a:pPr>
            <a:r>
              <a:rPr lang="fr-FR" dirty="0">
                <a:solidFill>
                  <a:srgbClr val="757575"/>
                </a:solidFill>
              </a:rPr>
              <a:t>Activités de vocabulaire sur livret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CBE8055-3621-8E52-FFB2-32EA386CB33F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AAC5277-5879-61F4-F272-1A8C05125DF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6CCFA5-EA11-EB72-828A-D58DD947D0E2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A97448F6-EC1E-84D7-2391-D7C3A442515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70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c’est ta trousse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Est-ce que c’est ta trousse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7572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a une gomme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Qui a une gomme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7062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qui sur la photo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C’est qui sur la photo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692000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29686EE-6959-4DAA-8889-0DB4A61799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1850369"/>
            <a:ext cx="1941670" cy="2124000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00DC34C6-1E66-5B68-8CA4-DF714ADD8A6F}"/>
              </a:ext>
            </a:extLst>
          </p:cNvPr>
          <p:cNvCxnSpPr>
            <a:cxnSpLocks/>
          </p:cNvCxnSpPr>
          <p:nvPr/>
        </p:nvCxnSpPr>
        <p:spPr>
          <a:xfrm flipH="1">
            <a:off x="5938091" y="2080130"/>
            <a:ext cx="742728" cy="37663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3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31186-AF03-0911-9563-11C04FA1F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CC4A1D-F880-C6F9-CEA2-C8094AC4B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qui sur la photo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7A5FF477-4CDF-8C91-D540-86119E99E1A5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C’est qui sur la photo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AC3F970-F9F1-B051-CD6D-F0963550F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692000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B24634D4-CB72-F6D7-7965-3620CBF39598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399B34-A0EF-E2A0-7AF3-5FA3314C97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1850369"/>
            <a:ext cx="1941670" cy="2124000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3B96D4B5-5178-3B5A-585A-2055598F31D6}"/>
              </a:ext>
            </a:extLst>
          </p:cNvPr>
          <p:cNvCxnSpPr>
            <a:cxnSpLocks/>
          </p:cNvCxnSpPr>
          <p:nvPr/>
        </p:nvCxnSpPr>
        <p:spPr>
          <a:xfrm>
            <a:off x="4207303" y="2537379"/>
            <a:ext cx="581615" cy="52849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440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4004F-A558-22DE-70BA-98D83D37B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2BB792-8877-8DF3-E0D4-02C63127E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qui sur la photo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8DE4C72F-CB1E-34AC-5D51-D981B56F2A1E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C’est qui sur la photo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6484B81-3422-888D-76EB-17F88D161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692000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BA137D83-6307-D026-DF4F-769C3F480DE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9AFDBD9-02C3-071E-A6F7-363DAAA8A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1850369"/>
            <a:ext cx="1941670" cy="2124000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6E896E1D-06B9-CA9F-F33C-D908E7FA37BA}"/>
              </a:ext>
            </a:extLst>
          </p:cNvPr>
          <p:cNvCxnSpPr>
            <a:cxnSpLocks/>
          </p:cNvCxnSpPr>
          <p:nvPr/>
        </p:nvCxnSpPr>
        <p:spPr>
          <a:xfrm>
            <a:off x="4530385" y="1850369"/>
            <a:ext cx="581615" cy="52849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501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C5560-C605-C80E-7D75-B26BE7E4D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8C7E37-4129-D3DE-25CF-111DB044B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qui sur la photo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649068BD-2B52-C6B3-BBAA-A8566456EB17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C’est qui sur la photo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AE611E7-507B-4C6F-8401-4FAB9D7A7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692000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3C924BE-9390-D2D9-FB69-ECE856DE259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E831934-2BD7-7E7E-A27C-E9EA19FFC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1850369"/>
            <a:ext cx="1941670" cy="2124000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6B049587-EFA7-2CB4-6BA0-948F4E71CBFB}"/>
              </a:ext>
            </a:extLst>
          </p:cNvPr>
          <p:cNvCxnSpPr>
            <a:cxnSpLocks/>
          </p:cNvCxnSpPr>
          <p:nvPr/>
        </p:nvCxnSpPr>
        <p:spPr>
          <a:xfrm flipH="1">
            <a:off x="6092501" y="2447937"/>
            <a:ext cx="793041" cy="52849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624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tu as un frère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Est-ce que tu as un frère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5209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tu as une sœur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Est-ce que tu as une sœur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9764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 y a combien de chambres dans ta maison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Il y a combien de chambres dans ta maison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3920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Où est ton papa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Où est ton papa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6266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DEC6E-D1C1-BF6E-5268-6A94DAA26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F8BA6E4-2622-3699-410A-E8992F5C8F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71564" y="2400073"/>
            <a:ext cx="6261270" cy="1411531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3C22EC-9EA2-3AFD-D199-6C24A8C128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93409DE-34D5-7219-782F-93AD7CE6A999}"/>
              </a:ext>
            </a:extLst>
          </p:cNvPr>
          <p:cNvSpPr txBox="1">
            <a:spLocks/>
          </p:cNvSpPr>
          <p:nvPr/>
        </p:nvSpPr>
        <p:spPr>
          <a:xfrm>
            <a:off x="2272851" y="288735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lang="fr-FR" dirty="0">
                <a:solidFill>
                  <a:srgbClr val="565F88"/>
                </a:solidFill>
              </a:rPr>
              <a:t>Vocabulaire.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Lire et écrire </a:t>
            </a:r>
            <a:r>
              <a:rPr lang="fr-FR" dirty="0">
                <a:solidFill>
                  <a:srgbClr val="565F88"/>
                </a:solidFill>
              </a:rPr>
              <a:t>des mots avec la lettre d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Questions en rafale.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DEFACC03-860C-9984-9815-3F76CAB91FD7}"/>
              </a:ext>
            </a:extLst>
          </p:cNvPr>
          <p:cNvSpPr txBox="1">
            <a:spLocks/>
          </p:cNvSpPr>
          <p:nvPr/>
        </p:nvSpPr>
        <p:spPr>
          <a:xfrm>
            <a:off x="2337991" y="443341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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Histoire  de </a:t>
            </a:r>
            <a:r>
              <a:rPr lang="fr-FR" dirty="0">
                <a:solidFill>
                  <a:prstClr val="white">
                    <a:lumMod val="65000"/>
                  </a:prstClr>
                </a:solidFill>
              </a:rPr>
              <a:t>« 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La souris et l'ours ».</a:t>
            </a:r>
          </a:p>
        </p:txBody>
      </p:sp>
      <p:pic>
        <p:nvPicPr>
          <p:cNvPr id="6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213D2324-B25C-C203-3683-F0E34C67AE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49369" y="2358099"/>
            <a:ext cx="540000" cy="5400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44F1F40-7A98-66AE-6289-6227E952D07D}"/>
              </a:ext>
            </a:extLst>
          </p:cNvPr>
          <p:cNvSpPr txBox="1"/>
          <p:nvPr/>
        </p:nvSpPr>
        <p:spPr>
          <a:xfrm>
            <a:off x="2192890" y="2515185"/>
            <a:ext cx="1053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Révision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414FA7BF-2D56-D1EE-6935-F8BA50608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882059B-64E2-F8C6-22C9-66CB5FC376E6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9DF72F-2C3C-3A7E-1A2E-DF74BD04D72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9409FF-B48F-67E2-4880-C215FF64F23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EC957C89-8083-0DDA-22FB-C25C5943F969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495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Où est ton ballon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Où est ton ballon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0922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fais le matin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que tu fais le matin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8550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aimes faire à l’école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que tu aimes faire à l’école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7625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fais après l’école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que tu fais après l’école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3441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1E423-5451-1555-9E56-F497383C4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8B8DDE0-DC0A-851C-97E2-584D8A2496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54631" y="3994138"/>
            <a:ext cx="6246795" cy="1349939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190DCC73-BD89-1799-ED2D-5782D30A0B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3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57DF90F3-78D5-77A7-8426-8E871B8843A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BD857C9-E818-349B-BDAA-28964858B4D1}"/>
              </a:ext>
            </a:extLst>
          </p:cNvPr>
          <p:cNvSpPr txBox="1">
            <a:spLocks/>
          </p:cNvSpPr>
          <p:nvPr/>
        </p:nvSpPr>
        <p:spPr>
          <a:xfrm>
            <a:off x="2272851" y="2921218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Vocabulaire.</a:t>
            </a: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Lire et écrire des mots avec la lettre d.</a:t>
            </a: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Questions en rafale.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6B7BA6C0-10FD-BA08-AB78-14022360642A}"/>
              </a:ext>
            </a:extLst>
          </p:cNvPr>
          <p:cNvSpPr txBox="1">
            <a:spLocks/>
          </p:cNvSpPr>
          <p:nvPr/>
        </p:nvSpPr>
        <p:spPr>
          <a:xfrm>
            <a:off x="2272850" y="447646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565F88"/>
                </a:solidFill>
              </a:rPr>
              <a:t>Histoire de « La souris et l'ours ».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7FCBE27-F36D-9E40-E4E4-612971E588B5}"/>
              </a:ext>
            </a:extLst>
          </p:cNvPr>
          <p:cNvSpPr txBox="1"/>
          <p:nvPr/>
        </p:nvSpPr>
        <p:spPr>
          <a:xfrm>
            <a:off x="2272851" y="4124915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Lecture offerte</a:t>
            </a:r>
          </a:p>
        </p:txBody>
      </p:sp>
      <p:sp>
        <p:nvSpPr>
          <p:cNvPr id="5" name="Titre 8">
            <a:extLst>
              <a:ext uri="{FF2B5EF4-FFF2-40B4-BE49-F238E27FC236}">
                <a16:creationId xmlns:a16="http://schemas.microsoft.com/office/drawing/2014/main" id="{4A21D9E9-876E-BC00-E906-3E8833E4C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BDD5AAF-9197-1374-D05E-8BF6DDF391A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F5F015A-E8E6-BD03-0111-1209A116BA3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AD5D3CB-D183-0C75-7DFB-E1EBC409031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9F838AF6-11A9-9B39-5931-63446ACF60E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389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A12B-2966-1DC4-3DFB-737DA70E4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B2726F9-6076-1B09-C74A-CCEE2AB69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avons déjà vu le deuxième épisode de l’histoire « </a:t>
            </a: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souris et l’ours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». Qui veut nous rappeler ce qu’on a vu dans cet épisode ? En français ou dans votre langue.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9ECB042-2035-0E16-3ACB-A8C5B8B88A1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1BE6CD63-338F-5899-492C-B49129B2D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CD211C2-4E00-EB8D-07BB-570FE74313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2814274E-DBDD-4229-955B-FA2C0FBBA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7831" y="1770160"/>
            <a:ext cx="3948337" cy="433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5BFF4-993F-1532-404F-D9DA47675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27288B00-D2AB-6FEB-742B-42C187A55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regarder le deuxième épisode une nouvelle fois. Après, on verra le troisième épisode. Soyez attentifs.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AF342559-D3D2-ACFB-2887-8F8A9BE38C0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E974536-4566-31E8-0A31-9B789D9F7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D80BB31-CD92-7672-DD05-190B03A3BE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93A60458-F21D-4520-AC5A-DFF215C3A9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673" y="2328712"/>
            <a:ext cx="6912654" cy="350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4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FINALE - CP - La souris et l_ours - E02 DONE-720p-260324">
            <a:hlinkClick r:id="" action="ppaction://media"/>
            <a:extLst>
              <a:ext uri="{FF2B5EF4-FFF2-40B4-BE49-F238E27FC236}">
                <a16:creationId xmlns:a16="http://schemas.microsoft.com/office/drawing/2014/main" id="{C4244D46-5850-4222-8D4E-CAFF7D771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6000" y="2033117"/>
            <a:ext cx="7452000" cy="419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7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782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DDD0A-077B-22DD-8C97-C7089FEA0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ED5C58F0-7F90-8215-2DCC-5114FE129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nous allons découvrir un nouvel épisode de notre histoire « </a:t>
            </a: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souris et l’ours »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Est-ce que vous êtes prêts ? Écoutez bien.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915BE86-F37E-59B2-2121-81DAA19D4E9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B317669-2ABB-FEAD-8212-54E0467A8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5A2E31D-2C86-0125-C50A-AA752E1BB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8DF17917-DC36-44D7-95E3-512439494C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8923" y="2318869"/>
            <a:ext cx="6506153" cy="350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9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FINALE - CP - La souris et l_ours - E03 DONE-720p-260404">
            <a:hlinkClick r:id="" action="ppaction://media"/>
            <a:extLst>
              <a:ext uri="{FF2B5EF4-FFF2-40B4-BE49-F238E27FC236}">
                <a16:creationId xmlns:a16="http://schemas.microsoft.com/office/drawing/2014/main" id="{9DD90216-3AA3-4236-8F18-9C39CA2B51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9343" y="1960788"/>
            <a:ext cx="7685314" cy="432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7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207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94077" y="2472268"/>
            <a:ext cx="6801287" cy="26387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08641" y="1292507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933374" y="2914479"/>
            <a:ext cx="562245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cs typeface="Calibri" panose="020F0502020204030204" pitchFamily="34" charset="0"/>
              </a:rPr>
              <a:t>Reconnaitre </a:t>
            </a:r>
            <a:r>
              <a:rPr lang="fr-FR" sz="2200" b="1" kern="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  <a:cs typeface="Calibri" panose="020F0502020204030204" pitchFamily="34" charset="0"/>
              </a:rPr>
              <a:t>le vocabulaire  étudié.</a:t>
            </a:r>
          </a:p>
          <a:p>
            <a:pPr marL="342900" lvl="0" indent="-342900">
              <a:spcAft>
                <a:spcPts val="1200"/>
              </a:spcAft>
              <a:buFont typeface="Dosis Medium" pitchFamily="2" charset="0"/>
              <a:buChar char="→"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cs typeface="Calibri" panose="020F0502020204030204" pitchFamily="34" charset="0"/>
              </a:rPr>
              <a:t>Lire et écrire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cs typeface="Calibri" panose="020F0502020204030204" pitchFamily="34" charset="0"/>
              </a:rPr>
              <a:t> des mots avec la lettre d.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cs typeface="Calibri" panose="020F0502020204030204" pitchFamily="34" charset="0"/>
              </a:rPr>
              <a:t>Répondre spontanément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cs typeface="Calibri" panose="020F0502020204030204" pitchFamily="34" charset="0"/>
              </a:rPr>
              <a:t>à des questions sur le contenu de la semaine.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564352" y="5376221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85711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DA8BC-8AB4-8B05-FFD6-E0E456471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F365684D-9D6C-5C0D-BEB1-45C905BC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écouter l’histoire une deuxième fois. Soyez attentifs.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7D5B6EA-BAAC-CBCA-79CA-19EF032FA46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805CBA79-0C4A-77B1-217C-55314B7F9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E50AB1-6E08-F439-38DD-D1EB7A684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A5EEF8B7-CF76-25EE-CC5B-7D35D9D55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9265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FINALE - CP - La souris et l_ours - E03 DONE-720p-260404">
            <a:hlinkClick r:id="" action="ppaction://media"/>
            <a:extLst>
              <a:ext uri="{FF2B5EF4-FFF2-40B4-BE49-F238E27FC236}">
                <a16:creationId xmlns:a16="http://schemas.microsoft.com/office/drawing/2014/main" id="{9DD90216-3AA3-4236-8F18-9C39CA2B51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9343" y="1960788"/>
            <a:ext cx="7685314" cy="432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0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207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font l’ours, la souris et les autres petits animaux ?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font l’ours, la souris et les autres petits animaux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9067A43-320B-48E9-B8FD-482BEC004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626" y="2635006"/>
            <a:ext cx="3392745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826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L’ours, la souris et les autres petits animaux chantent la ronde des sardines.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107944" y="1620420"/>
            <a:ext cx="7424056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L’ours, la souris et les autres petits animaux chantent la ronde des sardines.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A90EBE1-8B6E-4C9E-A47A-2BC5CE0252F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3D1F38B-991B-4316-BE22-BF0ED51C5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7CB9B60-3912-4D0A-A3A1-DA61B3BA8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17CD5194-6915-40B9-A63F-7BD740733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5627" y="2859124"/>
            <a:ext cx="3392745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2051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font les trois sardines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font les trois sardines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CC1DB70-F8B6-4810-B7AA-7764531B0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999" y="2895063"/>
            <a:ext cx="3384000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7327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Trois sardines font la cuisine.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Trois sardines font la cuisine.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A90EBE1-8B6E-4C9E-A47A-2BC5CE0252F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3D1F38B-991B-4316-BE22-BF0ED51C5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7CB9B60-3912-4D0A-A3A1-DA61B3BA8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EB93869E-4C2B-4CDE-952D-2B19F9F01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9999" y="2895063"/>
            <a:ext cx="3384000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6116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Combien de sardines font la comptine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059117" y="1665628"/>
            <a:ext cx="702576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Combien de sardines font la comptine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8EA24D4-2FD3-4717-B28B-6DE2259F3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656" y="2925442"/>
            <a:ext cx="3480685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3143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Quatre sardines font la comptine.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80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Quatre sardines font la comptine. 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A90EBE1-8B6E-4C9E-A47A-2BC5CE0252F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3D1F38B-991B-4316-BE22-BF0ED51C5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7CB9B60-3912-4D0A-A3A1-DA61B3BA8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CCD9F696-5C73-4922-8EDF-3FF1EC38C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1657" y="2772890"/>
            <a:ext cx="3480685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659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fait l’ours après l’école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fait l’ours après l’école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093880D-C3F5-4224-BD0A-9A40793F9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9552" y="2718000"/>
            <a:ext cx="3304893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3508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Après l’école, l’ours chante la ronde des sardines.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528809" y="1681768"/>
            <a:ext cx="837045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Après l’école, l’ours chante la ronde des sardines.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A90EBE1-8B6E-4C9E-A47A-2BC5CE0252F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3D1F38B-991B-4316-BE22-BF0ED51C5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7CB9B60-3912-4D0A-A3A1-DA61B3BA8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E4E3B4D0-EE68-4E5C-8CFA-3C4E9B27A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552" y="2718000"/>
            <a:ext cx="3304893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2154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Bonjour les enfants. Aujourd’hui, nous allons réviser les leçons de la semaine passée.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239621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8B082-D465-5762-BC57-10F30FCD4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8E693380-08AC-12AE-8C32-9B1B10D051C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BD6F968-D2E9-DA7B-BDCD-11827296C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1601C90-5833-EEAD-F5CA-66ADF09950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5B355525-9BE3-1ED0-3FC0-8F9548A90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retrouvera nos amis, la souris et l’ours, la semaine prochaine pour la suite de l’histoire.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582FC00-06A0-41A3-886B-EC17DA51C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999" y="2287256"/>
            <a:ext cx="6840001" cy="357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F9A64-B087-EB0B-FA82-ACDA2A55D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91C7BE2F-FA70-F13C-C22C-CE2804FDF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la maison, faites un dessin sur l’histoire de « </a:t>
            </a:r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souris et l'ours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».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BE635A2-F01C-FD82-461C-37015B3682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19A122D6-0C4D-59A8-4A09-B7D52138C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C07980-40E8-91B6-90A2-22A5E0937E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6C5E1104-7640-1A02-7FFF-70107637F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901" y="1896177"/>
            <a:ext cx="2666197" cy="399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9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bientôt.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366B4315-512B-95B5-C6C5-0BE4BCB92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A7E9F1CB-EA6C-1B6A-6840-2B76C6198E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4CECC421-D51D-492D-8772-DC0D0AB62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217" y="1841437"/>
            <a:ext cx="1673565" cy="183089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8919500-3198-483C-B6FC-B260B1D23A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484" y="1841437"/>
            <a:ext cx="1618596" cy="177075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00B2123-01D4-4899-8D4F-DD5C8F241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434" y="1841437"/>
            <a:ext cx="1673565" cy="183089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6E4F8FB-950E-4C09-9101-A955D3F0DE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782" y="4337256"/>
            <a:ext cx="1613102" cy="176474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B39BCF5-8D03-47A5-BFC5-11FABA8D4A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883" y="4337256"/>
            <a:ext cx="1613102" cy="176474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467" y="755999"/>
            <a:ext cx="7053364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Se réveiller – Le petit-déjeuner – Se laver – S’habiller – Préparer.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CC8378A-5C3F-173B-1DAD-1AAB048D09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3373" y="3762670"/>
            <a:ext cx="1682818" cy="342703"/>
          </a:xfrm>
        </p:spPr>
        <p:txBody>
          <a:bodyPr/>
          <a:lstStyle/>
          <a:p>
            <a:r>
              <a:rPr lang="fr-MA" dirty="0">
                <a:solidFill>
                  <a:srgbClr val="424D7B"/>
                </a:solidFill>
                <a:latin typeface="Dosis SemiBold" pitchFamily="2" charset="0"/>
              </a:rPr>
              <a:t>Se réveiller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F552E9BF-2977-70AC-509E-4E8DA4A8055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58678" y="3751922"/>
            <a:ext cx="2426644" cy="28943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Le</a:t>
            </a:r>
            <a:r>
              <a:rPr lang="fr-MA" dirty="0">
                <a:solidFill>
                  <a:srgbClr val="424D7B"/>
                </a:solidFill>
                <a:latin typeface="Dosis SemiBold" pitchFamily="2" charset="0"/>
              </a:rPr>
              <a:t> petit-déjeuner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D6102A7-6F8A-0554-FADD-DC32B569C6F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844475" y="3751922"/>
            <a:ext cx="2189485" cy="36000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Se laver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F9A284D6-4390-4550-940F-995C1043E98F}"/>
              </a:ext>
            </a:extLst>
          </p:cNvPr>
          <p:cNvSpPr txBox="1">
            <a:spLocks/>
          </p:cNvSpPr>
          <p:nvPr/>
        </p:nvSpPr>
        <p:spPr>
          <a:xfrm>
            <a:off x="5235646" y="6102001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Préparer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6BDB094B-1AA5-0CC2-FC78-655EF1DF39F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880779" y="6129167"/>
            <a:ext cx="2330824" cy="342703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S’habiller</a:t>
            </a:r>
            <a:endParaRPr lang="fr-MA" dirty="0">
              <a:latin typeface="Dosis SemiBold" pitchFamily="2" charset="0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214B3411-ED9F-4640-91B9-22FEADBBF570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13C3C31-A40C-4AA8-96EF-65FCDADF9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A4E8E00-4562-4155-87BE-3A46E5F5C6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335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413AD08-3819-4E6E-A19F-0C4257E18D7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ECA9A3A-3A85-403A-8E9E-5F5D090A96DE}">
  <ds:schemaRefs>
    <ds:schemaRef ds:uri="202b3bc9-e036-45c7-aea0-06aec8cd7a40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f0534ec5-868f-4ce6-85c7-99f0612daa5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28FEE4B-9F53-485D-ABBC-893707D2FE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7434</TotalTime>
  <Words>1417</Words>
  <PresentationFormat>Affichage à l'écran (4:3)</PresentationFormat>
  <Paragraphs>260</Paragraphs>
  <Slides>82</Slides>
  <Notes>8</Notes>
  <HiddenSlides>0</HiddenSlides>
  <MMClips>7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10</vt:i4>
      </vt:variant>
      <vt:variant>
        <vt:lpstr>Titres des diapositives</vt:lpstr>
      </vt:variant>
      <vt:variant>
        <vt:i4>82</vt:i4>
      </vt:variant>
    </vt:vector>
  </HeadingPairs>
  <TitlesOfParts>
    <vt:vector size="104" baseType="lpstr">
      <vt:lpstr>Berlin Sans FB</vt:lpstr>
      <vt:lpstr>Calibri</vt:lpstr>
      <vt:lpstr>Dosis Medium</vt:lpstr>
      <vt:lpstr>Aptos</vt:lpstr>
      <vt:lpstr>Century Gothic</vt:lpstr>
      <vt:lpstr>Dosis ExtraBold</vt:lpstr>
      <vt:lpstr>Dosis SemiBold</vt:lpstr>
      <vt:lpstr>Aptos Display</vt:lpstr>
      <vt:lpstr>Arial</vt:lpstr>
      <vt:lpstr>Wingdings</vt:lpstr>
      <vt:lpstr>Mistral</vt:lpstr>
      <vt:lpstr>Dosis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6</vt:lpstr>
      <vt:lpstr>Présentation PowerPoint</vt:lpstr>
      <vt:lpstr>Bonjour les enfants. Aujourd’hui, nous allons réviser les leçons de la semaine passée. Soyez attentifs.</vt:lpstr>
      <vt:lpstr>Répétons ensemble : Se réveiller – Le petit-déjeuner – Se laver – S’habiller – Préparer.</vt:lpstr>
      <vt:lpstr>Répétons ensemble : La route – Une poubelle - Un ours – La loupe - Une souris. </vt:lpstr>
      <vt:lpstr>Répétons ensemble : Lire - Dessiner - Écrire - Chanter - La récréation - Colorier.</vt:lpstr>
      <vt:lpstr>Répétons ensemble : Le nid - Une note - Neuf - Des lunettes - Le canard - Des sardines. </vt:lpstr>
      <vt:lpstr>Répétons ensemble : Le goûter – Des dessins animés – Le parc de jeux – Des billes – Cache-cache.</vt:lpstr>
      <vt:lpstr>Répétons ensemble : Le dos – Un domino – Le malade –Mardi – Des radis. </vt:lpstr>
      <vt:lpstr>Nous allons jouer au jeu des mots invisibles. </vt:lpstr>
      <vt:lpstr>Observez bien les images. Je vais masquer une image. Qui veut expliquer la consigne en arabe ? </vt:lpstr>
      <vt:lpstr>Quelle est l’image qui manque ?</vt:lpstr>
      <vt:lpstr>L’image qui manque est : Dessins animés.</vt:lpstr>
      <vt:lpstr>Nous allons jouer au jeu des mots qui bougent. </vt:lpstr>
      <vt:lpstr>Observez bien. Je vais faire bouger 2 images. </vt:lpstr>
      <vt:lpstr>Quelles sont les 2 images qui ont bougé ?</vt:lpstr>
      <vt:lpstr>Les deux images qui ont bougé sont : Mardi et des radis.  </vt:lpstr>
      <vt:lpstr>Maintenant, on passe à la lecture. Qui veut passer au tableau pour lire les lettres ?</vt:lpstr>
      <vt:lpstr>On continue. Qui veut passer au tableau pour lire les lettres ? </vt:lpstr>
      <vt:lpstr>On continue. Qui veut passer au tableau pour lire les lettres ? </vt:lpstr>
      <vt:lpstr>Qui veut passer au tableau pour lire les syllabes ? </vt:lpstr>
      <vt:lpstr>Qui veut passer au tableau pour lire les mots ? </vt:lpstr>
      <vt:lpstr>Prenez vos ardoises. On va faire de l’écriture. </vt:lpstr>
      <vt:lpstr>Écrivez « Dalila ». </vt:lpstr>
      <vt:lpstr>Levez les ardoises. Je vais vérifier votre écriture. </vt:lpstr>
      <vt:lpstr>Corrigez. </vt:lpstr>
      <vt:lpstr>Écrivez « a ». </vt:lpstr>
      <vt:lpstr>Levez les ardoises. Je vais vérifier votre écriture. </vt:lpstr>
      <vt:lpstr>Corrigez. </vt:lpstr>
      <vt:lpstr>Écrivez « un ».</vt:lpstr>
      <vt:lpstr>Levez les ardoises. Je vais vérifier votre écriture. </vt:lpstr>
      <vt:lpstr>Corrigez. </vt:lpstr>
      <vt:lpstr>Écrivez « domino ».</vt:lpstr>
      <vt:lpstr>Levez les ardoises. Je vais vérifier votre écriture. </vt:lpstr>
      <vt:lpstr>Corrigez. </vt:lpstr>
      <vt:lpstr>Prenez vos cahiers.</vt:lpstr>
      <vt:lpstr>Écrivez la phrase sur votre cahier. Je vais passer entre les rangs pour vérifier votre écriture. Faites attention à la majuscule au début, à l’espace entre les mots, au point à la fin et respectez les dimensions des lettres.</vt:lpstr>
      <vt:lpstr>Maintenant, c’est l’activité des questions en rafale. Je vais désigner des élèves au hasard pour répondre. Tenez-vous prêts. </vt:lpstr>
      <vt:lpstr>Je vais poser la question à plusieurs élèves : « Comment ça va ? » </vt:lpstr>
      <vt:lpstr>Présentation PowerPoint</vt:lpstr>
      <vt:lpstr>Présentation PowerPoint</vt:lpstr>
      <vt:lpstr>Présentation PowerPoint</vt:lpstr>
      <vt:lpstr>Qu’est-ce qu’il y a dans ton cartable ?  </vt:lpstr>
      <vt:lpstr>Qu’est-ce qu’il y a dans ta trousse ?  </vt:lpstr>
      <vt:lpstr>Est-ce que c’est ta trousse ? </vt:lpstr>
      <vt:lpstr>Qui a une gomme ? </vt:lpstr>
      <vt:lpstr>C’est qui sur la photo ?</vt:lpstr>
      <vt:lpstr>C’est qui sur la photo ?</vt:lpstr>
      <vt:lpstr>C’est qui sur la photo ?</vt:lpstr>
      <vt:lpstr>C’est qui sur la photo ?</vt:lpstr>
      <vt:lpstr>Est-ce que tu as un frère ?</vt:lpstr>
      <vt:lpstr>Est-ce que tu as une sœur ?</vt:lpstr>
      <vt:lpstr>Il y a combien de chambres dans ta maison ?</vt:lpstr>
      <vt:lpstr>Où est ton papa ?</vt:lpstr>
      <vt:lpstr>Où est ton ballon ?</vt:lpstr>
      <vt:lpstr>Qu’est-ce que tu fais le matin ?</vt:lpstr>
      <vt:lpstr>Qu’est-ce que tu aimes faire à l’école ?</vt:lpstr>
      <vt:lpstr>Qu’est-ce que tu fais après l’école ?</vt:lpstr>
      <vt:lpstr>Plan de la séance 6</vt:lpstr>
      <vt:lpstr>Nous avons déjà vu le deuxième épisode de l’histoire « La souris et l’ours ». Qui veut nous rappeler ce qu’on a vu dans cet épisode ? En français ou dans votre langue.</vt:lpstr>
      <vt:lpstr>On va regarder le deuxième épisode une nouvelle fois. Après, on verra le troisième épisode. Soyez attentifs.</vt:lpstr>
      <vt:lpstr>Lecture de la vidéo.</vt:lpstr>
      <vt:lpstr>Maintenant, nous allons découvrir un nouvel épisode de notre histoire « La souris et l’ours ». Est-ce que vous êtes prêts ? Écoutez bien. </vt:lpstr>
      <vt:lpstr>Lecture de la vidéo.</vt:lpstr>
      <vt:lpstr>Nous allons écouter l’histoire une deuxième fois. Soyez attentifs.</vt:lpstr>
      <vt:lpstr>Lecture de la vidéo.</vt:lpstr>
      <vt:lpstr>Que font l’ours, la souris et les autres petits animaux ?</vt:lpstr>
      <vt:lpstr>L’ours, la souris et les autres petits animaux chantent la ronde des sardines.</vt:lpstr>
      <vt:lpstr>Que font les trois sardines ?</vt:lpstr>
      <vt:lpstr>Trois sardines font la cuisine.</vt:lpstr>
      <vt:lpstr>Combien de sardines font la comptine ?</vt:lpstr>
      <vt:lpstr>Quatre sardines font la comptine.</vt:lpstr>
      <vt:lpstr>Que fait l’ours après l’école ?</vt:lpstr>
      <vt:lpstr>Après l’école, l’ours chante la ronde des sardines.</vt:lpstr>
      <vt:lpstr>On retrouvera nos amis, la souris et l’ours, la semaine prochaine pour la suite de l’histoire.</vt:lpstr>
      <vt:lpstr>À la maison, faites un dessin sur l’histoire de « La souris et l'ours ». </vt:lpstr>
      <vt:lpstr>La séance d’aujourd’hui est terminée. À bientôt.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2026-04-10T10:35:38Z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