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Lst>
  <p:sldSz cx="18288000" cy="10287000"/>
  <p:notesSz cx="6858000" cy="9144000"/>
  <p:embeddedFontLst>
    <p:embeddedFont>
      <p:font typeface="Archivo Black" panose="020B0604020202020204" charset="0"/>
      <p:regular r:id="rId52"/>
    </p:embeddedFont>
    <p:embeddedFont>
      <p:font typeface="Arimo" panose="020B0604020202020204" charset="0"/>
      <p:regular r:id="rId53"/>
    </p:embeddedFont>
    <p:embeddedFont>
      <p:font typeface="Arimo Bold" panose="020B0604020202020204" charset="0"/>
      <p:regular r:id="rId54"/>
    </p:embeddedFont>
    <p:embeddedFont>
      <p:font typeface="Inter" panose="020B0604020202020204" charset="0"/>
      <p:regular r:id="rId55"/>
    </p:embeddedFont>
    <p:embeddedFont>
      <p:font typeface="Inter Bold" panose="020B0604020202020204" charset="0"/>
      <p:regular r:id="rId56"/>
    </p:embeddedFont>
    <p:embeddedFont>
      <p:font typeface="Montserrat Bold" panose="020B0604020202020204" charset="0"/>
      <p:regular r:id="rId57"/>
    </p:embeddedFont>
    <p:embeddedFont>
      <p:font typeface="Montserrat Light" panose="00000400000000000000" pitchFamily="2" charset="0"/>
      <p:regular r:id="rId58"/>
    </p:embeddedFont>
    <p:embeddedFont>
      <p:font typeface="Poppins" panose="00000500000000000000" pitchFamily="2" charset="0"/>
      <p:regular r:id="rId59"/>
    </p:embeddedFont>
    <p:embeddedFont>
      <p:font typeface="Poppins Bold" panose="00000800000000000000" charset="0"/>
      <p:regular r:id="rId60"/>
    </p:embeddedFont>
    <p:embeddedFont>
      <p:font typeface="Poppins Bold Italics" panose="020B0604020202020204" charset="0"/>
      <p:regular r:id="rId61"/>
    </p:embeddedFont>
    <p:embeddedFont>
      <p:font typeface="Roboto Bold" panose="020B0604020202020204" charset="0"/>
      <p:regular r:id="rId6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33" d="100"/>
          <a:sy n="33" d="100"/>
        </p:scale>
        <p:origin x="1882" y="499"/>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4.fntdata"/><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2.fntdata"/><Relationship Id="rId58" Type="http://schemas.openxmlformats.org/officeDocument/2006/relationships/font" Target="fonts/font7.fntdata"/><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font" Target="fonts/font10.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5.fntdata"/><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8.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3.fntdata"/><Relationship Id="rId62"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6.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1.fntdata"/><Relationship Id="rId60" Type="http://schemas.openxmlformats.org/officeDocument/2006/relationships/font" Target="fonts/font9.fntdata"/><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10.sv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2.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2.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2.png"/><Relationship Id="rId7" Type="http://schemas.openxmlformats.org/officeDocument/2006/relationships/image" Target="../media/image17.png"/><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2.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2.png"/><Relationship Id="rId7" Type="http://schemas.openxmlformats.org/officeDocument/2006/relationships/image" Target="../media/image20.svg"/><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png"/><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2.png"/><Relationship Id="rId7" Type="http://schemas.openxmlformats.org/officeDocument/2006/relationships/image" Target="../media/image23.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png"/><Relationship Id="rId4" Type="http://schemas.openxmlformats.org/officeDocument/2006/relationships/image" Target="../media/image13.png"/><Relationship Id="rId9" Type="http://schemas.openxmlformats.org/officeDocument/2006/relationships/image" Target="../media/image25.svg"/></Relationships>
</file>

<file path=ppt/slides/_rels/slide18.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12.png"/><Relationship Id="rId7" Type="http://schemas.openxmlformats.org/officeDocument/2006/relationships/image" Target="../media/image26.sv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png"/><Relationship Id="rId4" Type="http://schemas.openxmlformats.org/officeDocument/2006/relationships/image" Target="../media/image13.png"/><Relationship Id="rId9" Type="http://schemas.openxmlformats.org/officeDocument/2006/relationships/image" Target="../media/image28.png"/></Relationships>
</file>

<file path=ppt/slides/_rels/slide1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2.png"/><Relationship Id="rId7" Type="http://schemas.openxmlformats.org/officeDocument/2006/relationships/image" Target="../media/image29.sv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png"/><Relationship Id="rId4" Type="http://schemas.openxmlformats.org/officeDocument/2006/relationships/image" Target="../media/image13.png"/><Relationship Id="rId9" Type="http://schemas.openxmlformats.org/officeDocument/2006/relationships/image" Target="../media/image31.sv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6.sv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12.png"/><Relationship Id="rId7" Type="http://schemas.openxmlformats.org/officeDocument/2006/relationships/image" Target="../media/image32.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png"/><Relationship Id="rId4" Type="http://schemas.openxmlformats.org/officeDocument/2006/relationships/image" Target="../media/image13.png"/><Relationship Id="rId9" Type="http://schemas.openxmlformats.org/officeDocument/2006/relationships/image" Target="../media/image34.png"/></Relationships>
</file>

<file path=ppt/slides/_rels/slide21.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12.png"/><Relationship Id="rId7" Type="http://schemas.openxmlformats.org/officeDocument/2006/relationships/image" Target="../media/image35.sv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png"/><Relationship Id="rId4" Type="http://schemas.openxmlformats.org/officeDocument/2006/relationships/image" Target="../media/image13.png"/><Relationship Id="rId9" Type="http://schemas.openxmlformats.org/officeDocument/2006/relationships/image" Target="../media/image37.svg"/></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8.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12.png"/><Relationship Id="rId7" Type="http://schemas.openxmlformats.org/officeDocument/2006/relationships/image" Target="../media/image40.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2.png"/><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2.png"/><Relationship Id="rId4" Type="http://schemas.openxmlformats.org/officeDocument/2006/relationships/image" Target="../media/image13.png"/></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3.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3.png"/><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4.jpe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3.png"/></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4.jpe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3.png"/></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4.jpe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4.jpe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2.png"/><Relationship Id="rId4" Type="http://schemas.openxmlformats.org/officeDocument/2006/relationships/image" Target="../media/image13.png"/></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4.jpe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3.png"/></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4.jpe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3.png"/></Relationships>
</file>

<file path=ppt/slides/_rels/slide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4.jpe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3.png"/></Relationships>
</file>

<file path=ppt/slides/_rels/slide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4.jpe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3.png"/></Relationships>
</file>

<file path=ppt/slides/_rels/slide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4.jpe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3.png"/></Relationships>
</file>

<file path=ppt/slides/_rels/slide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2.png"/><Relationship Id="rId4" Type="http://schemas.openxmlformats.org/officeDocument/2006/relationships/image" Target="../media/image13.png"/></Relationships>
</file>

<file path=ppt/slides/_rels/slide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2.png"/><Relationship Id="rId4" Type="http://schemas.openxmlformats.org/officeDocument/2006/relationships/image" Target="../media/image13.png"/></Relationships>
</file>

<file path=ppt/slides/_rels/slide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2.png"/><Relationship Id="rId4" Type="http://schemas.openxmlformats.org/officeDocument/2006/relationships/image" Target="../media/image13.png"/></Relationships>
</file>

<file path=ppt/slides/_rels/slide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3.png"/></Relationships>
</file>

<file path=ppt/slides/_rels/slide41.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image" Target="../media/image12.png"/><Relationship Id="rId7" Type="http://schemas.openxmlformats.org/officeDocument/2006/relationships/image" Target="../media/image51.sv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50.svg"/><Relationship Id="rId5" Type="http://schemas.openxmlformats.org/officeDocument/2006/relationships/image" Target="../media/image2.png"/><Relationship Id="rId4" Type="http://schemas.openxmlformats.org/officeDocument/2006/relationships/image" Target="../media/image13.png"/></Relationships>
</file>

<file path=ppt/slides/_rels/slide4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3.png"/></Relationships>
</file>

<file path=ppt/slides/_rels/slide4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3.png"/></Relationships>
</file>

<file path=ppt/slides/_rels/slide4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3.png"/></Relationships>
</file>

<file path=ppt/slides/_rels/slide45.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image" Target="../media/image12.png"/><Relationship Id="rId7" Type="http://schemas.openxmlformats.org/officeDocument/2006/relationships/image" Target="../media/image51.sv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50.svg"/><Relationship Id="rId5" Type="http://schemas.openxmlformats.org/officeDocument/2006/relationships/image" Target="../media/image2.png"/><Relationship Id="rId4" Type="http://schemas.openxmlformats.org/officeDocument/2006/relationships/image" Target="../media/image13.png"/></Relationships>
</file>

<file path=ppt/slides/_rels/slide46.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54.jpe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53.jpeg"/><Relationship Id="rId5" Type="http://schemas.openxmlformats.org/officeDocument/2006/relationships/image" Target="../media/image2.png"/><Relationship Id="rId4" Type="http://schemas.openxmlformats.org/officeDocument/2006/relationships/image" Target="../media/image13.png"/></Relationships>
</file>

<file path=ppt/slides/_rels/slide4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3.png"/></Relationships>
</file>

<file path=ppt/slides/_rels/slide4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3.png"/></Relationships>
</file>

<file path=ppt/slides/_rels/slide4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55.png"/><Relationship Id="rId5" Type="http://schemas.openxmlformats.org/officeDocument/2006/relationships/image" Target="../media/image2.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1066800" y="2019300"/>
            <a:ext cx="11925300" cy="4348498"/>
          </a:xfrm>
          <a:prstGeom prst="rect">
            <a:avLst/>
          </a:prstGeom>
        </p:spPr>
        <p:txBody>
          <a:bodyPr wrap="square" lIns="0" tIns="0" rIns="0" bIns="0" rtlCol="0" anchor="t">
            <a:spAutoFit/>
          </a:bodyPr>
          <a:lstStyle/>
          <a:p>
            <a:pPr algn="l">
              <a:lnSpc>
                <a:spcPts val="10295"/>
              </a:lnSpc>
            </a:pPr>
            <a:r>
              <a:rPr lang="en-US" sz="22600" b="1" dirty="0">
                <a:solidFill>
                  <a:srgbClr val="003366"/>
                </a:solidFill>
                <a:latin typeface="Montserrat Bold"/>
                <a:ea typeface="Montserrat Bold"/>
                <a:cs typeface="Montserrat Bold"/>
                <a:sym typeface="Montserrat Bold"/>
              </a:rPr>
              <a:t>DUNIA</a:t>
            </a:r>
          </a:p>
          <a:p>
            <a:pPr algn="l">
              <a:lnSpc>
                <a:spcPts val="10295"/>
              </a:lnSpc>
            </a:pPr>
            <a:endParaRPr lang="en-US" sz="22600" b="1" dirty="0">
              <a:solidFill>
                <a:srgbClr val="003366"/>
              </a:solidFill>
              <a:latin typeface="Montserrat Bold"/>
              <a:ea typeface="Montserrat Bold"/>
              <a:cs typeface="Montserrat Bold"/>
              <a:sym typeface="Montserrat Bold"/>
            </a:endParaRPr>
          </a:p>
          <a:p>
            <a:pPr algn="l">
              <a:lnSpc>
                <a:spcPts val="10295"/>
              </a:lnSpc>
            </a:pPr>
            <a:r>
              <a:rPr lang="en-US" sz="22600" b="1" dirty="0">
                <a:solidFill>
                  <a:srgbClr val="F6931E"/>
                </a:solidFill>
                <a:latin typeface="Montserrat Bold"/>
                <a:ea typeface="Montserrat Bold"/>
                <a:cs typeface="Montserrat Bold"/>
                <a:sym typeface="Montserrat Bold"/>
              </a:rPr>
              <a:t>KERJA</a:t>
            </a:r>
          </a:p>
        </p:txBody>
      </p:sp>
      <p:sp>
        <p:nvSpPr>
          <p:cNvPr id="4" name="Freeform 4"/>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5" name="Group 5"/>
          <p:cNvGrpSpPr/>
          <p:nvPr/>
        </p:nvGrpSpPr>
        <p:grpSpPr>
          <a:xfrm>
            <a:off x="-1115" y="9661191"/>
            <a:ext cx="15869159" cy="476836"/>
            <a:chOff x="0" y="0"/>
            <a:chExt cx="4179532" cy="125587"/>
          </a:xfrm>
        </p:grpSpPr>
        <p:sp>
          <p:nvSpPr>
            <p:cNvPr id="6" name="Freeform 6"/>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7" name="TextBox 7"/>
            <p:cNvSpPr txBox="1"/>
            <p:nvPr/>
          </p:nvSpPr>
          <p:spPr>
            <a:xfrm>
              <a:off x="0" y="19050"/>
              <a:ext cx="4179532" cy="106537"/>
            </a:xfrm>
            <a:prstGeom prst="rect">
              <a:avLst/>
            </a:prstGeom>
          </p:spPr>
          <p:txBody>
            <a:bodyPr lIns="50800" tIns="50800" rIns="50800" bIns="50800" rtlCol="0" anchor="ctr"/>
            <a:lstStyle/>
            <a:p>
              <a:pPr algn="ctr">
                <a:lnSpc>
                  <a:spcPts val="1704"/>
                </a:lnSpc>
              </a:pPr>
              <a:endParaRPr/>
            </a:p>
          </p:txBody>
        </p:sp>
      </p:grpSp>
      <p:sp>
        <p:nvSpPr>
          <p:cNvPr id="8" name="TextBox 8"/>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Freeform 3"/>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4" name="Group 4"/>
          <p:cNvGrpSpPr/>
          <p:nvPr/>
        </p:nvGrpSpPr>
        <p:grpSpPr>
          <a:xfrm>
            <a:off x="-1115" y="9661191"/>
            <a:ext cx="15869159" cy="476836"/>
            <a:chOff x="0" y="0"/>
            <a:chExt cx="4179532" cy="125587"/>
          </a:xfrm>
        </p:grpSpPr>
        <p:sp>
          <p:nvSpPr>
            <p:cNvPr id="5" name="Freeform 5"/>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6" name="TextBox 6"/>
            <p:cNvSpPr txBox="1"/>
            <p:nvPr/>
          </p:nvSpPr>
          <p:spPr>
            <a:xfrm>
              <a:off x="0" y="19050"/>
              <a:ext cx="4179532" cy="106537"/>
            </a:xfrm>
            <a:prstGeom prst="rect">
              <a:avLst/>
            </a:prstGeom>
          </p:spPr>
          <p:txBody>
            <a:bodyPr lIns="50800" tIns="50800" rIns="50800" bIns="50800" rtlCol="0" anchor="ctr"/>
            <a:lstStyle/>
            <a:p>
              <a:pPr algn="ctr">
                <a:lnSpc>
                  <a:spcPts val="1704"/>
                </a:lnSpc>
              </a:pPr>
              <a:endParaRPr/>
            </a:p>
          </p:txBody>
        </p:sp>
      </p:grpSp>
      <p:grpSp>
        <p:nvGrpSpPr>
          <p:cNvPr id="8" name="Group 8"/>
          <p:cNvGrpSpPr/>
          <p:nvPr/>
        </p:nvGrpSpPr>
        <p:grpSpPr>
          <a:xfrm>
            <a:off x="1028700" y="4314099"/>
            <a:ext cx="20553121" cy="4372674"/>
            <a:chOff x="0" y="0"/>
            <a:chExt cx="27404161" cy="5830232"/>
          </a:xfrm>
        </p:grpSpPr>
        <p:grpSp>
          <p:nvGrpSpPr>
            <p:cNvPr id="9" name="Group 9"/>
            <p:cNvGrpSpPr/>
            <p:nvPr/>
          </p:nvGrpSpPr>
          <p:grpSpPr>
            <a:xfrm>
              <a:off x="0" y="0"/>
              <a:ext cx="27404161" cy="5830232"/>
              <a:chOff x="0" y="0"/>
              <a:chExt cx="1892889" cy="402712"/>
            </a:xfrm>
          </p:grpSpPr>
          <p:sp>
            <p:nvSpPr>
              <p:cNvPr id="10" name="Freeform 10"/>
              <p:cNvSpPr/>
              <p:nvPr/>
            </p:nvSpPr>
            <p:spPr>
              <a:xfrm>
                <a:off x="0" y="0"/>
                <a:ext cx="1892889" cy="402712"/>
              </a:xfrm>
              <a:custGeom>
                <a:avLst/>
                <a:gdLst/>
                <a:ahLst/>
                <a:cxnLst/>
                <a:rect l="l" t="t" r="r" b="b"/>
                <a:pathLst>
                  <a:path w="1892889" h="402712">
                    <a:moveTo>
                      <a:pt x="1689689" y="0"/>
                    </a:moveTo>
                    <a:cubicBezTo>
                      <a:pt x="1801913" y="0"/>
                      <a:pt x="1892889" y="90150"/>
                      <a:pt x="1892889" y="201356"/>
                    </a:cubicBezTo>
                    <a:cubicBezTo>
                      <a:pt x="1892889" y="312562"/>
                      <a:pt x="1801913" y="402712"/>
                      <a:pt x="1689689" y="402712"/>
                    </a:cubicBezTo>
                    <a:lnTo>
                      <a:pt x="203200" y="402712"/>
                    </a:lnTo>
                    <a:cubicBezTo>
                      <a:pt x="90976" y="402712"/>
                      <a:pt x="0" y="312562"/>
                      <a:pt x="0" y="201356"/>
                    </a:cubicBezTo>
                    <a:cubicBezTo>
                      <a:pt x="0" y="90150"/>
                      <a:pt x="90976" y="0"/>
                      <a:pt x="203200" y="0"/>
                    </a:cubicBezTo>
                    <a:close/>
                  </a:path>
                </a:pathLst>
              </a:custGeom>
              <a:solidFill>
                <a:srgbClr val="10316B"/>
              </a:solidFill>
              <a:ln cap="sq">
                <a:noFill/>
                <a:prstDash val="solid"/>
                <a:miter/>
              </a:ln>
            </p:spPr>
          </p:sp>
          <p:sp>
            <p:nvSpPr>
              <p:cNvPr id="11" name="TextBox 11"/>
              <p:cNvSpPr txBox="1"/>
              <p:nvPr/>
            </p:nvSpPr>
            <p:spPr>
              <a:xfrm>
                <a:off x="0" y="-57150"/>
                <a:ext cx="1892889" cy="459862"/>
              </a:xfrm>
              <a:prstGeom prst="rect">
                <a:avLst/>
              </a:prstGeom>
            </p:spPr>
            <p:txBody>
              <a:bodyPr lIns="50800" tIns="50800" rIns="50800" bIns="50800" rtlCol="0" anchor="ctr"/>
              <a:lstStyle/>
              <a:p>
                <a:pPr algn="ctr">
                  <a:lnSpc>
                    <a:spcPts val="3511"/>
                  </a:lnSpc>
                </a:pPr>
                <a:endParaRPr/>
              </a:p>
            </p:txBody>
          </p:sp>
        </p:grpSp>
        <p:sp>
          <p:nvSpPr>
            <p:cNvPr id="12" name="TextBox 12"/>
            <p:cNvSpPr txBox="1"/>
            <p:nvPr/>
          </p:nvSpPr>
          <p:spPr>
            <a:xfrm>
              <a:off x="1676648" y="1144101"/>
              <a:ext cx="21184170" cy="3589654"/>
            </a:xfrm>
            <a:prstGeom prst="rect">
              <a:avLst/>
            </a:prstGeom>
          </p:spPr>
          <p:txBody>
            <a:bodyPr lIns="0" tIns="0" rIns="0" bIns="0" rtlCol="0" anchor="t">
              <a:spAutoFit/>
            </a:bodyPr>
            <a:lstStyle/>
            <a:p>
              <a:pPr marL="0" lvl="0" indent="0" algn="just">
                <a:lnSpc>
                  <a:spcPts val="5279"/>
                </a:lnSpc>
              </a:pPr>
              <a:r>
                <a:rPr lang="en-US" sz="4799" spc="239">
                  <a:solidFill>
                    <a:srgbClr val="F2F7FF"/>
                  </a:solidFill>
                  <a:latin typeface="Archivo Black"/>
                  <a:ea typeface="Archivo Black"/>
                  <a:cs typeface="Archivo Black"/>
                  <a:sym typeface="Archivo Black"/>
                </a:rPr>
                <a:t>KAMI HADIR MEBERIKAN PEMBEKALAN UNTUK ANDA YANG MAU MEMANFAATKAN PELUANG, MENGAMBIL KESEMPATAN, MAU MENCOBA DAN BERPROSES</a:t>
              </a:r>
            </a:p>
          </p:txBody>
        </p:sp>
      </p:grpSp>
      <p:sp>
        <p:nvSpPr>
          <p:cNvPr id="13" name="Freeform 13"/>
          <p:cNvSpPr/>
          <p:nvPr/>
        </p:nvSpPr>
        <p:spPr>
          <a:xfrm>
            <a:off x="1028700" y="1028700"/>
            <a:ext cx="9353260" cy="2986755"/>
          </a:xfrm>
          <a:custGeom>
            <a:avLst/>
            <a:gdLst/>
            <a:ahLst/>
            <a:cxnLst/>
            <a:rect l="l" t="t" r="r" b="b"/>
            <a:pathLst>
              <a:path w="9353260" h="2986755">
                <a:moveTo>
                  <a:pt x="0" y="0"/>
                </a:moveTo>
                <a:lnTo>
                  <a:pt x="9353260" y="0"/>
                </a:lnTo>
                <a:lnTo>
                  <a:pt x="9353260" y="2986755"/>
                </a:lnTo>
                <a:lnTo>
                  <a:pt x="0" y="2986755"/>
                </a:lnTo>
                <a:lnTo>
                  <a:pt x="0" y="0"/>
                </a:lnTo>
                <a:close/>
              </a:path>
            </a:pathLst>
          </a:custGeom>
          <a:blipFill>
            <a:blip r:embed="rId4"/>
            <a:stretch>
              <a:fillRect/>
            </a:stretch>
          </a:blipFill>
        </p:spPr>
      </p:sp>
      <p:sp>
        <p:nvSpPr>
          <p:cNvPr id="14" name="TextBox 8">
            <a:extLst>
              <a:ext uri="{FF2B5EF4-FFF2-40B4-BE49-F238E27FC236}">
                <a16:creationId xmlns:a16="http://schemas.microsoft.com/office/drawing/2014/main" id="{76A59B88-25E7-4E24-3D3F-68492DC3F6BD}"/>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Freeform 3"/>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4" name="Group 4"/>
          <p:cNvGrpSpPr/>
          <p:nvPr/>
        </p:nvGrpSpPr>
        <p:grpSpPr>
          <a:xfrm>
            <a:off x="-1115" y="9661191"/>
            <a:ext cx="15869159" cy="476836"/>
            <a:chOff x="0" y="0"/>
            <a:chExt cx="4179532" cy="125587"/>
          </a:xfrm>
        </p:grpSpPr>
        <p:sp>
          <p:nvSpPr>
            <p:cNvPr id="5" name="Freeform 5"/>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6" name="TextBox 6"/>
            <p:cNvSpPr txBox="1"/>
            <p:nvPr/>
          </p:nvSpPr>
          <p:spPr>
            <a:xfrm>
              <a:off x="0" y="19050"/>
              <a:ext cx="4179532" cy="106537"/>
            </a:xfrm>
            <a:prstGeom prst="rect">
              <a:avLst/>
            </a:prstGeom>
          </p:spPr>
          <p:txBody>
            <a:bodyPr lIns="50800" tIns="50800" rIns="50800" bIns="50800" rtlCol="0" anchor="ctr"/>
            <a:lstStyle/>
            <a:p>
              <a:pPr algn="ctr">
                <a:lnSpc>
                  <a:spcPts val="1704"/>
                </a:lnSpc>
              </a:pPr>
              <a:endParaRPr/>
            </a:p>
          </p:txBody>
        </p:sp>
      </p:grpSp>
      <p:grpSp>
        <p:nvGrpSpPr>
          <p:cNvPr id="8" name="Group 8"/>
          <p:cNvGrpSpPr/>
          <p:nvPr/>
        </p:nvGrpSpPr>
        <p:grpSpPr>
          <a:xfrm>
            <a:off x="2886598" y="7023065"/>
            <a:ext cx="12514804" cy="2235235"/>
            <a:chOff x="0" y="0"/>
            <a:chExt cx="16686405" cy="2980313"/>
          </a:xfrm>
        </p:grpSpPr>
        <p:grpSp>
          <p:nvGrpSpPr>
            <p:cNvPr id="9" name="Group 9"/>
            <p:cNvGrpSpPr/>
            <p:nvPr/>
          </p:nvGrpSpPr>
          <p:grpSpPr>
            <a:xfrm>
              <a:off x="0" y="0"/>
              <a:ext cx="16686405" cy="2980313"/>
              <a:chOff x="0" y="0"/>
              <a:chExt cx="2214547" cy="395534"/>
            </a:xfrm>
          </p:grpSpPr>
          <p:sp>
            <p:nvSpPr>
              <p:cNvPr id="10" name="Freeform 10"/>
              <p:cNvSpPr/>
              <p:nvPr/>
            </p:nvSpPr>
            <p:spPr>
              <a:xfrm>
                <a:off x="0" y="0"/>
                <a:ext cx="2214547" cy="395534"/>
              </a:xfrm>
              <a:custGeom>
                <a:avLst/>
                <a:gdLst/>
                <a:ahLst/>
                <a:cxnLst/>
                <a:rect l="l" t="t" r="r" b="b"/>
                <a:pathLst>
                  <a:path w="2214547" h="395534">
                    <a:moveTo>
                      <a:pt x="2011347" y="0"/>
                    </a:moveTo>
                    <a:cubicBezTo>
                      <a:pt x="2123571" y="0"/>
                      <a:pt x="2214547" y="88543"/>
                      <a:pt x="2214547" y="197767"/>
                    </a:cubicBezTo>
                    <a:cubicBezTo>
                      <a:pt x="2214547" y="306991"/>
                      <a:pt x="2123571" y="395534"/>
                      <a:pt x="2011347" y="395534"/>
                    </a:cubicBezTo>
                    <a:lnTo>
                      <a:pt x="203200" y="395534"/>
                    </a:lnTo>
                    <a:cubicBezTo>
                      <a:pt x="90976" y="395534"/>
                      <a:pt x="0" y="306991"/>
                      <a:pt x="0" y="197767"/>
                    </a:cubicBezTo>
                    <a:cubicBezTo>
                      <a:pt x="0" y="88543"/>
                      <a:pt x="90976" y="0"/>
                      <a:pt x="203200" y="0"/>
                    </a:cubicBezTo>
                    <a:close/>
                  </a:path>
                </a:pathLst>
              </a:custGeom>
              <a:solidFill>
                <a:srgbClr val="B3B6BA"/>
              </a:solidFill>
              <a:ln w="142875" cap="sq">
                <a:solidFill>
                  <a:srgbClr val="F2F7FF"/>
                </a:solidFill>
                <a:prstDash val="solid"/>
                <a:miter/>
              </a:ln>
            </p:spPr>
          </p:sp>
          <p:sp>
            <p:nvSpPr>
              <p:cNvPr id="11" name="TextBox 11"/>
              <p:cNvSpPr txBox="1"/>
              <p:nvPr/>
            </p:nvSpPr>
            <p:spPr>
              <a:xfrm>
                <a:off x="0" y="-57150"/>
                <a:ext cx="2214547" cy="452684"/>
              </a:xfrm>
              <a:prstGeom prst="rect">
                <a:avLst/>
              </a:prstGeom>
            </p:spPr>
            <p:txBody>
              <a:bodyPr lIns="50800" tIns="50800" rIns="50800" bIns="50800" rtlCol="0" anchor="ctr"/>
              <a:lstStyle/>
              <a:p>
                <a:pPr algn="ctr">
                  <a:lnSpc>
                    <a:spcPts val="3511"/>
                  </a:lnSpc>
                </a:pPr>
                <a:endParaRPr/>
              </a:p>
            </p:txBody>
          </p:sp>
        </p:grpSp>
        <p:sp>
          <p:nvSpPr>
            <p:cNvPr id="12" name="TextBox 12"/>
            <p:cNvSpPr txBox="1"/>
            <p:nvPr/>
          </p:nvSpPr>
          <p:spPr>
            <a:xfrm>
              <a:off x="833448" y="826409"/>
              <a:ext cx="15019509" cy="1546570"/>
            </a:xfrm>
            <a:prstGeom prst="rect">
              <a:avLst/>
            </a:prstGeom>
          </p:spPr>
          <p:txBody>
            <a:bodyPr lIns="0" tIns="0" rIns="0" bIns="0" rtlCol="0" anchor="t">
              <a:spAutoFit/>
            </a:bodyPr>
            <a:lstStyle/>
            <a:p>
              <a:pPr algn="ctr">
                <a:lnSpc>
                  <a:spcPts val="8184"/>
                </a:lnSpc>
              </a:pPr>
              <a:r>
                <a:rPr lang="en-US" sz="8707" b="1">
                  <a:solidFill>
                    <a:srgbClr val="062652"/>
                  </a:solidFill>
                  <a:latin typeface="Montserrat Bold"/>
                  <a:ea typeface="Montserrat Bold"/>
                  <a:cs typeface="Montserrat Bold"/>
                  <a:sym typeface="Montserrat Bold"/>
                </a:rPr>
                <a:t>ARE YOU READY?</a:t>
              </a:r>
            </a:p>
          </p:txBody>
        </p:sp>
      </p:grpSp>
      <p:sp>
        <p:nvSpPr>
          <p:cNvPr id="13" name="Freeform 13"/>
          <p:cNvSpPr/>
          <p:nvPr/>
        </p:nvSpPr>
        <p:spPr>
          <a:xfrm>
            <a:off x="6192875" y="760732"/>
            <a:ext cx="5902249" cy="6262333"/>
          </a:xfrm>
          <a:custGeom>
            <a:avLst/>
            <a:gdLst/>
            <a:ahLst/>
            <a:cxnLst/>
            <a:rect l="l" t="t" r="r" b="b"/>
            <a:pathLst>
              <a:path w="5902249" h="6262333">
                <a:moveTo>
                  <a:pt x="0" y="0"/>
                </a:moveTo>
                <a:lnTo>
                  <a:pt x="5902250" y="0"/>
                </a:lnTo>
                <a:lnTo>
                  <a:pt x="5902250" y="6262333"/>
                </a:lnTo>
                <a:lnTo>
                  <a:pt x="0" y="6262333"/>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4" name="TextBox 8">
            <a:extLst>
              <a:ext uri="{FF2B5EF4-FFF2-40B4-BE49-F238E27FC236}">
                <a16:creationId xmlns:a16="http://schemas.microsoft.com/office/drawing/2014/main" id="{3B1BE3F0-9251-971E-AD20-473008C32546}"/>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3716000"/>
          </a:xfrm>
          <a:custGeom>
            <a:avLst/>
            <a:gdLst/>
            <a:ahLst/>
            <a:cxnLst/>
            <a:rect l="l" t="t" r="r" b="b"/>
            <a:pathLst>
              <a:path w="18288000" h="13716000">
                <a:moveTo>
                  <a:pt x="0" y="0"/>
                </a:moveTo>
                <a:lnTo>
                  <a:pt x="18288000" y="0"/>
                </a:lnTo>
                <a:lnTo>
                  <a:pt x="18288000" y="13716000"/>
                </a:lnTo>
                <a:lnTo>
                  <a:pt x="0" y="13716000"/>
                </a:lnTo>
                <a:lnTo>
                  <a:pt x="0" y="0"/>
                </a:lnTo>
                <a:close/>
              </a:path>
            </a:pathLst>
          </a:custGeom>
          <a:blipFill>
            <a:blip r:embed="rId2"/>
            <a:stretch>
              <a:fillRect/>
            </a:stretch>
          </a:blipFill>
        </p:spPr>
      </p:sp>
      <p:grpSp>
        <p:nvGrpSpPr>
          <p:cNvPr id="3" name="Group 3"/>
          <p:cNvGrpSpPr/>
          <p:nvPr/>
        </p:nvGrpSpPr>
        <p:grpSpPr>
          <a:xfrm>
            <a:off x="0" y="0"/>
            <a:ext cx="18288000" cy="10287000"/>
            <a:chOff x="0" y="0"/>
            <a:chExt cx="745067" cy="419100"/>
          </a:xfrm>
        </p:grpSpPr>
        <p:sp>
          <p:nvSpPr>
            <p:cNvPr id="4" name="Freeform 4"/>
            <p:cNvSpPr/>
            <p:nvPr/>
          </p:nvSpPr>
          <p:spPr>
            <a:xfrm>
              <a:off x="0" y="0"/>
              <a:ext cx="745067" cy="419100"/>
            </a:xfrm>
            <a:custGeom>
              <a:avLst/>
              <a:gdLst/>
              <a:ahLst/>
              <a:cxnLst/>
              <a:rect l="l" t="t" r="r" b="b"/>
              <a:pathLst>
                <a:path w="745067" h="419100">
                  <a:moveTo>
                    <a:pt x="0" y="0"/>
                  </a:moveTo>
                  <a:lnTo>
                    <a:pt x="745067" y="0"/>
                  </a:lnTo>
                  <a:lnTo>
                    <a:pt x="745067" y="419100"/>
                  </a:lnTo>
                  <a:lnTo>
                    <a:pt x="0" y="419100"/>
                  </a:lnTo>
                  <a:close/>
                </a:path>
              </a:pathLst>
            </a:custGeom>
            <a:solidFill>
              <a:srgbClr val="003C8D">
                <a:alpha val="60000"/>
              </a:srgbClr>
            </a:solidFill>
          </p:spPr>
        </p:sp>
        <p:sp>
          <p:nvSpPr>
            <p:cNvPr id="5" name="TextBox 5"/>
            <p:cNvSpPr txBox="1"/>
            <p:nvPr/>
          </p:nvSpPr>
          <p:spPr>
            <a:xfrm>
              <a:off x="0" y="-66675"/>
              <a:ext cx="745067" cy="485775"/>
            </a:xfrm>
            <a:prstGeom prst="rect">
              <a:avLst/>
            </a:prstGeom>
          </p:spPr>
          <p:txBody>
            <a:bodyPr lIns="50800" tIns="50800" rIns="50800" bIns="50800" rtlCol="0" anchor="ctr"/>
            <a:lstStyle/>
            <a:p>
              <a:pPr algn="ctr">
                <a:lnSpc>
                  <a:spcPts val="2800"/>
                </a:lnSpc>
              </a:pPr>
              <a:endParaRPr/>
            </a:p>
          </p:txBody>
        </p:sp>
      </p:grpSp>
      <p:grpSp>
        <p:nvGrpSpPr>
          <p:cNvPr id="6" name="Group 6"/>
          <p:cNvGrpSpPr/>
          <p:nvPr/>
        </p:nvGrpSpPr>
        <p:grpSpPr>
          <a:xfrm>
            <a:off x="0" y="527917"/>
            <a:ext cx="2886598" cy="1121337"/>
            <a:chOff x="0" y="0"/>
            <a:chExt cx="1078867" cy="419100"/>
          </a:xfrm>
        </p:grpSpPr>
        <p:sp>
          <p:nvSpPr>
            <p:cNvPr id="7" name="Freeform 7"/>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8" name="TextBox 8"/>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9" name="Freeform 9"/>
          <p:cNvSpPr/>
          <p:nvPr/>
        </p:nvSpPr>
        <p:spPr>
          <a:xfrm>
            <a:off x="757563" y="603771"/>
            <a:ext cx="1723784" cy="969628"/>
          </a:xfrm>
          <a:custGeom>
            <a:avLst/>
            <a:gdLst/>
            <a:ahLst/>
            <a:cxnLst/>
            <a:rect l="l" t="t" r="r" b="b"/>
            <a:pathLst>
              <a:path w="1723784" h="969628">
                <a:moveTo>
                  <a:pt x="0" y="0"/>
                </a:moveTo>
                <a:lnTo>
                  <a:pt x="1723783" y="0"/>
                </a:lnTo>
                <a:lnTo>
                  <a:pt x="1723783" y="969628"/>
                </a:lnTo>
                <a:lnTo>
                  <a:pt x="0" y="969628"/>
                </a:lnTo>
                <a:lnTo>
                  <a:pt x="0" y="0"/>
                </a:lnTo>
                <a:close/>
              </a:path>
            </a:pathLst>
          </a:custGeom>
          <a:blipFill>
            <a:blip r:embed="rId3"/>
            <a:stretch>
              <a:fillRect/>
            </a:stretch>
          </a:blipFill>
        </p:spPr>
      </p:sp>
      <p:grpSp>
        <p:nvGrpSpPr>
          <p:cNvPr id="10" name="Group 10"/>
          <p:cNvGrpSpPr/>
          <p:nvPr/>
        </p:nvGrpSpPr>
        <p:grpSpPr>
          <a:xfrm rot="-10800000">
            <a:off x="15401402" y="527917"/>
            <a:ext cx="2886598" cy="1121337"/>
            <a:chOff x="0" y="0"/>
            <a:chExt cx="1078867" cy="419100"/>
          </a:xfrm>
        </p:grpSpPr>
        <p:sp>
          <p:nvSpPr>
            <p:cNvPr id="11" name="Freeform 11"/>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12" name="TextBox 12"/>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13" name="Freeform 13"/>
          <p:cNvSpPr/>
          <p:nvPr/>
        </p:nvSpPr>
        <p:spPr>
          <a:xfrm>
            <a:off x="16381211" y="804972"/>
            <a:ext cx="1389127" cy="567227"/>
          </a:xfrm>
          <a:custGeom>
            <a:avLst/>
            <a:gdLst/>
            <a:ahLst/>
            <a:cxnLst/>
            <a:rect l="l" t="t" r="r" b="b"/>
            <a:pathLst>
              <a:path w="1389127" h="567227">
                <a:moveTo>
                  <a:pt x="0" y="0"/>
                </a:moveTo>
                <a:lnTo>
                  <a:pt x="1389127" y="0"/>
                </a:lnTo>
                <a:lnTo>
                  <a:pt x="1389127" y="567227"/>
                </a:lnTo>
                <a:lnTo>
                  <a:pt x="0" y="567227"/>
                </a:lnTo>
                <a:lnTo>
                  <a:pt x="0" y="0"/>
                </a:lnTo>
                <a:close/>
              </a:path>
            </a:pathLst>
          </a:custGeom>
          <a:blipFill>
            <a:blip r:embed="rId4"/>
            <a:stretch>
              <a:fillRect/>
            </a:stretch>
          </a:blipFill>
        </p:spPr>
      </p:sp>
      <p:sp>
        <p:nvSpPr>
          <p:cNvPr id="14" name="Freeform 14"/>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5"/>
            <a:stretch>
              <a:fillRect/>
            </a:stretch>
          </a:blipFill>
        </p:spPr>
      </p:sp>
      <p:grpSp>
        <p:nvGrpSpPr>
          <p:cNvPr id="15" name="Group 15"/>
          <p:cNvGrpSpPr/>
          <p:nvPr/>
        </p:nvGrpSpPr>
        <p:grpSpPr>
          <a:xfrm>
            <a:off x="-1115" y="9661191"/>
            <a:ext cx="15869159" cy="476836"/>
            <a:chOff x="0" y="0"/>
            <a:chExt cx="4179532" cy="125587"/>
          </a:xfrm>
        </p:grpSpPr>
        <p:sp>
          <p:nvSpPr>
            <p:cNvPr id="16" name="Freeform 16"/>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7" name="TextBox 17"/>
            <p:cNvSpPr txBox="1"/>
            <p:nvPr/>
          </p:nvSpPr>
          <p:spPr>
            <a:xfrm>
              <a:off x="0" y="19050"/>
              <a:ext cx="4179532" cy="106537"/>
            </a:xfrm>
            <a:prstGeom prst="rect">
              <a:avLst/>
            </a:prstGeom>
          </p:spPr>
          <p:txBody>
            <a:bodyPr lIns="50800" tIns="50800" rIns="50800" bIns="50800" rtlCol="0" anchor="ctr"/>
            <a:lstStyle/>
            <a:p>
              <a:pPr algn="ctr">
                <a:lnSpc>
                  <a:spcPts val="1704"/>
                </a:lnSpc>
              </a:pPr>
              <a:endParaRPr/>
            </a:p>
          </p:txBody>
        </p:sp>
      </p:grpSp>
      <p:sp>
        <p:nvSpPr>
          <p:cNvPr id="19" name="TextBox 19"/>
          <p:cNvSpPr txBox="1"/>
          <p:nvPr/>
        </p:nvSpPr>
        <p:spPr>
          <a:xfrm>
            <a:off x="7771824" y="2710435"/>
            <a:ext cx="9487476" cy="4713707"/>
          </a:xfrm>
          <a:prstGeom prst="rect">
            <a:avLst/>
          </a:prstGeom>
        </p:spPr>
        <p:txBody>
          <a:bodyPr wrap="square" lIns="0" tIns="0" rIns="0" bIns="0" rtlCol="0" anchor="t">
            <a:spAutoFit/>
          </a:bodyPr>
          <a:lstStyle/>
          <a:p>
            <a:pPr algn="r">
              <a:lnSpc>
                <a:spcPts val="18964"/>
              </a:lnSpc>
            </a:pPr>
            <a:r>
              <a:rPr lang="en-US" sz="13545" b="1" dirty="0">
                <a:solidFill>
                  <a:srgbClr val="FFBD59"/>
                </a:solidFill>
                <a:latin typeface="Montserrat Bold"/>
                <a:ea typeface="Montserrat Bold"/>
                <a:cs typeface="Montserrat Bold"/>
                <a:sym typeface="Montserrat Bold"/>
              </a:rPr>
              <a:t>COMPANY</a:t>
            </a:r>
          </a:p>
          <a:p>
            <a:pPr algn="r">
              <a:lnSpc>
                <a:spcPts val="18964"/>
              </a:lnSpc>
            </a:pPr>
            <a:r>
              <a:rPr lang="en-US" sz="13545" b="1" dirty="0">
                <a:solidFill>
                  <a:srgbClr val="FFFFFF"/>
                </a:solidFill>
                <a:latin typeface="Montserrat Bold"/>
                <a:ea typeface="Montserrat Bold"/>
                <a:cs typeface="Montserrat Bold"/>
                <a:sym typeface="Montserrat Bold"/>
              </a:rPr>
              <a:t>PROFILE</a:t>
            </a:r>
          </a:p>
        </p:txBody>
      </p:sp>
      <p:grpSp>
        <p:nvGrpSpPr>
          <p:cNvPr id="20" name="Group 20"/>
          <p:cNvGrpSpPr/>
          <p:nvPr/>
        </p:nvGrpSpPr>
        <p:grpSpPr>
          <a:xfrm>
            <a:off x="1028700" y="3887498"/>
            <a:ext cx="5714424" cy="2525234"/>
            <a:chOff x="0" y="0"/>
            <a:chExt cx="7619233" cy="3366978"/>
          </a:xfrm>
        </p:grpSpPr>
        <p:grpSp>
          <p:nvGrpSpPr>
            <p:cNvPr id="21" name="Group 21"/>
            <p:cNvGrpSpPr/>
            <p:nvPr/>
          </p:nvGrpSpPr>
          <p:grpSpPr>
            <a:xfrm>
              <a:off x="0" y="0"/>
              <a:ext cx="7619233" cy="3366978"/>
              <a:chOff x="0" y="0"/>
              <a:chExt cx="643614" cy="284417"/>
            </a:xfrm>
          </p:grpSpPr>
          <p:sp>
            <p:nvSpPr>
              <p:cNvPr id="22" name="Freeform 22"/>
              <p:cNvSpPr/>
              <p:nvPr/>
            </p:nvSpPr>
            <p:spPr>
              <a:xfrm>
                <a:off x="0" y="0"/>
                <a:ext cx="643614" cy="284417"/>
              </a:xfrm>
              <a:custGeom>
                <a:avLst/>
                <a:gdLst/>
                <a:ahLst/>
                <a:cxnLst/>
                <a:rect l="l" t="t" r="r" b="b"/>
                <a:pathLst>
                  <a:path w="643614" h="284417">
                    <a:moveTo>
                      <a:pt x="125583" y="0"/>
                    </a:moveTo>
                    <a:lnTo>
                      <a:pt x="518031" y="0"/>
                    </a:lnTo>
                    <a:cubicBezTo>
                      <a:pt x="587389" y="0"/>
                      <a:pt x="643614" y="56225"/>
                      <a:pt x="643614" y="125583"/>
                    </a:cubicBezTo>
                    <a:lnTo>
                      <a:pt x="643614" y="158833"/>
                    </a:lnTo>
                    <a:cubicBezTo>
                      <a:pt x="643614" y="228191"/>
                      <a:pt x="587389" y="284417"/>
                      <a:pt x="518031" y="284417"/>
                    </a:cubicBezTo>
                    <a:lnTo>
                      <a:pt x="125583" y="284417"/>
                    </a:lnTo>
                    <a:cubicBezTo>
                      <a:pt x="56225" y="284417"/>
                      <a:pt x="0" y="228191"/>
                      <a:pt x="0" y="158833"/>
                    </a:cubicBezTo>
                    <a:lnTo>
                      <a:pt x="0" y="125583"/>
                    </a:lnTo>
                    <a:cubicBezTo>
                      <a:pt x="0" y="56225"/>
                      <a:pt x="56225" y="0"/>
                      <a:pt x="125583" y="0"/>
                    </a:cubicBezTo>
                    <a:close/>
                  </a:path>
                </a:pathLst>
              </a:custGeom>
              <a:solidFill>
                <a:srgbClr val="FFFFFF"/>
              </a:solidFill>
            </p:spPr>
          </p:sp>
          <p:sp>
            <p:nvSpPr>
              <p:cNvPr id="23" name="TextBox 23"/>
              <p:cNvSpPr txBox="1"/>
              <p:nvPr/>
            </p:nvSpPr>
            <p:spPr>
              <a:xfrm>
                <a:off x="0" y="-57150"/>
                <a:ext cx="643614" cy="341567"/>
              </a:xfrm>
              <a:prstGeom prst="rect">
                <a:avLst/>
              </a:prstGeom>
            </p:spPr>
            <p:txBody>
              <a:bodyPr lIns="39109" tIns="39109" rIns="39109" bIns="39109" rtlCol="0" anchor="ctr"/>
              <a:lstStyle/>
              <a:p>
                <a:pPr algn="ctr">
                  <a:lnSpc>
                    <a:spcPts val="2799"/>
                  </a:lnSpc>
                </a:pPr>
                <a:endParaRPr/>
              </a:p>
            </p:txBody>
          </p:sp>
        </p:grpSp>
        <p:sp>
          <p:nvSpPr>
            <p:cNvPr id="24" name="Freeform 24"/>
            <p:cNvSpPr/>
            <p:nvPr/>
          </p:nvSpPr>
          <p:spPr>
            <a:xfrm>
              <a:off x="917382" y="525187"/>
              <a:ext cx="5780941" cy="2316605"/>
            </a:xfrm>
            <a:custGeom>
              <a:avLst/>
              <a:gdLst/>
              <a:ahLst/>
              <a:cxnLst/>
              <a:rect l="l" t="t" r="r" b="b"/>
              <a:pathLst>
                <a:path w="5780941" h="2316605">
                  <a:moveTo>
                    <a:pt x="0" y="0"/>
                  </a:moveTo>
                  <a:lnTo>
                    <a:pt x="5780942" y="0"/>
                  </a:lnTo>
                  <a:lnTo>
                    <a:pt x="5780942" y="2316604"/>
                  </a:lnTo>
                  <a:lnTo>
                    <a:pt x="0" y="2316604"/>
                  </a:lnTo>
                  <a:lnTo>
                    <a:pt x="0" y="0"/>
                  </a:lnTo>
                  <a:close/>
                </a:path>
              </a:pathLst>
            </a:custGeom>
            <a:blipFill>
              <a:blip r:embed="rId6"/>
              <a:stretch>
                <a:fillRect t="-688" b="-688"/>
              </a:stretch>
            </a:blipFill>
          </p:spPr>
        </p:sp>
      </p:grpSp>
      <p:sp>
        <p:nvSpPr>
          <p:cNvPr id="25" name="TextBox 8">
            <a:extLst>
              <a:ext uri="{FF2B5EF4-FFF2-40B4-BE49-F238E27FC236}">
                <a16:creationId xmlns:a16="http://schemas.microsoft.com/office/drawing/2014/main" id="{EE61D2C6-EC87-B635-40C3-D0F9D2A5EE3B}"/>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3716000"/>
          </a:xfrm>
          <a:custGeom>
            <a:avLst/>
            <a:gdLst/>
            <a:ahLst/>
            <a:cxnLst/>
            <a:rect l="l" t="t" r="r" b="b"/>
            <a:pathLst>
              <a:path w="18288000" h="13716000">
                <a:moveTo>
                  <a:pt x="0" y="0"/>
                </a:moveTo>
                <a:lnTo>
                  <a:pt x="18288000" y="0"/>
                </a:lnTo>
                <a:lnTo>
                  <a:pt x="18288000" y="13716000"/>
                </a:lnTo>
                <a:lnTo>
                  <a:pt x="0" y="13716000"/>
                </a:lnTo>
                <a:lnTo>
                  <a:pt x="0" y="0"/>
                </a:lnTo>
                <a:close/>
              </a:path>
            </a:pathLst>
          </a:custGeom>
          <a:blipFill>
            <a:blip r:embed="rId2"/>
            <a:stretch>
              <a:fillRect/>
            </a:stretch>
          </a:blipFill>
        </p:spPr>
      </p:sp>
      <p:grpSp>
        <p:nvGrpSpPr>
          <p:cNvPr id="3" name="Group 3"/>
          <p:cNvGrpSpPr/>
          <p:nvPr/>
        </p:nvGrpSpPr>
        <p:grpSpPr>
          <a:xfrm>
            <a:off x="0" y="0"/>
            <a:ext cx="18288000" cy="10287000"/>
            <a:chOff x="0" y="0"/>
            <a:chExt cx="745067" cy="419100"/>
          </a:xfrm>
        </p:grpSpPr>
        <p:sp>
          <p:nvSpPr>
            <p:cNvPr id="4" name="Freeform 4"/>
            <p:cNvSpPr/>
            <p:nvPr/>
          </p:nvSpPr>
          <p:spPr>
            <a:xfrm>
              <a:off x="0" y="0"/>
              <a:ext cx="745067" cy="419100"/>
            </a:xfrm>
            <a:custGeom>
              <a:avLst/>
              <a:gdLst/>
              <a:ahLst/>
              <a:cxnLst/>
              <a:rect l="l" t="t" r="r" b="b"/>
              <a:pathLst>
                <a:path w="745067" h="419100">
                  <a:moveTo>
                    <a:pt x="0" y="0"/>
                  </a:moveTo>
                  <a:lnTo>
                    <a:pt x="745067" y="0"/>
                  </a:lnTo>
                  <a:lnTo>
                    <a:pt x="745067" y="419100"/>
                  </a:lnTo>
                  <a:lnTo>
                    <a:pt x="0" y="419100"/>
                  </a:lnTo>
                  <a:close/>
                </a:path>
              </a:pathLst>
            </a:custGeom>
            <a:solidFill>
              <a:srgbClr val="003C8D">
                <a:alpha val="60000"/>
              </a:srgbClr>
            </a:solidFill>
          </p:spPr>
        </p:sp>
        <p:sp>
          <p:nvSpPr>
            <p:cNvPr id="5" name="TextBox 5"/>
            <p:cNvSpPr txBox="1"/>
            <p:nvPr/>
          </p:nvSpPr>
          <p:spPr>
            <a:xfrm>
              <a:off x="0" y="-66675"/>
              <a:ext cx="745067" cy="485775"/>
            </a:xfrm>
            <a:prstGeom prst="rect">
              <a:avLst/>
            </a:prstGeom>
          </p:spPr>
          <p:txBody>
            <a:bodyPr lIns="50800" tIns="50800" rIns="50800" bIns="50800" rtlCol="0" anchor="ctr"/>
            <a:lstStyle/>
            <a:p>
              <a:pPr algn="ctr">
                <a:lnSpc>
                  <a:spcPts val="2800"/>
                </a:lnSpc>
              </a:pPr>
              <a:endParaRPr/>
            </a:p>
          </p:txBody>
        </p:sp>
      </p:grpSp>
      <p:grpSp>
        <p:nvGrpSpPr>
          <p:cNvPr id="6" name="Group 6"/>
          <p:cNvGrpSpPr/>
          <p:nvPr/>
        </p:nvGrpSpPr>
        <p:grpSpPr>
          <a:xfrm>
            <a:off x="0" y="527917"/>
            <a:ext cx="2886598" cy="1121337"/>
            <a:chOff x="0" y="0"/>
            <a:chExt cx="1078867" cy="419100"/>
          </a:xfrm>
        </p:grpSpPr>
        <p:sp>
          <p:nvSpPr>
            <p:cNvPr id="7" name="Freeform 7"/>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8" name="TextBox 8"/>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9" name="Freeform 9"/>
          <p:cNvSpPr/>
          <p:nvPr/>
        </p:nvSpPr>
        <p:spPr>
          <a:xfrm>
            <a:off x="757563" y="603771"/>
            <a:ext cx="1723784" cy="969628"/>
          </a:xfrm>
          <a:custGeom>
            <a:avLst/>
            <a:gdLst/>
            <a:ahLst/>
            <a:cxnLst/>
            <a:rect l="l" t="t" r="r" b="b"/>
            <a:pathLst>
              <a:path w="1723784" h="969628">
                <a:moveTo>
                  <a:pt x="0" y="0"/>
                </a:moveTo>
                <a:lnTo>
                  <a:pt x="1723783" y="0"/>
                </a:lnTo>
                <a:lnTo>
                  <a:pt x="1723783" y="969628"/>
                </a:lnTo>
                <a:lnTo>
                  <a:pt x="0" y="969628"/>
                </a:lnTo>
                <a:lnTo>
                  <a:pt x="0" y="0"/>
                </a:lnTo>
                <a:close/>
              </a:path>
            </a:pathLst>
          </a:custGeom>
          <a:blipFill>
            <a:blip r:embed="rId3"/>
            <a:stretch>
              <a:fillRect/>
            </a:stretch>
          </a:blipFill>
        </p:spPr>
      </p:sp>
      <p:grpSp>
        <p:nvGrpSpPr>
          <p:cNvPr id="10" name="Group 10"/>
          <p:cNvGrpSpPr/>
          <p:nvPr/>
        </p:nvGrpSpPr>
        <p:grpSpPr>
          <a:xfrm rot="-10800000">
            <a:off x="15401402" y="527917"/>
            <a:ext cx="2886598" cy="1121337"/>
            <a:chOff x="0" y="0"/>
            <a:chExt cx="1078867" cy="419100"/>
          </a:xfrm>
        </p:grpSpPr>
        <p:sp>
          <p:nvSpPr>
            <p:cNvPr id="11" name="Freeform 11"/>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12" name="TextBox 12"/>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13" name="Freeform 13"/>
          <p:cNvSpPr/>
          <p:nvPr/>
        </p:nvSpPr>
        <p:spPr>
          <a:xfrm>
            <a:off x="16381211" y="804972"/>
            <a:ext cx="1389127" cy="567227"/>
          </a:xfrm>
          <a:custGeom>
            <a:avLst/>
            <a:gdLst/>
            <a:ahLst/>
            <a:cxnLst/>
            <a:rect l="l" t="t" r="r" b="b"/>
            <a:pathLst>
              <a:path w="1389127" h="567227">
                <a:moveTo>
                  <a:pt x="0" y="0"/>
                </a:moveTo>
                <a:lnTo>
                  <a:pt x="1389127" y="0"/>
                </a:lnTo>
                <a:lnTo>
                  <a:pt x="1389127" y="567227"/>
                </a:lnTo>
                <a:lnTo>
                  <a:pt x="0" y="567227"/>
                </a:lnTo>
                <a:lnTo>
                  <a:pt x="0" y="0"/>
                </a:lnTo>
                <a:close/>
              </a:path>
            </a:pathLst>
          </a:custGeom>
          <a:blipFill>
            <a:blip r:embed="rId4"/>
            <a:stretch>
              <a:fillRect/>
            </a:stretch>
          </a:blipFill>
        </p:spPr>
      </p:sp>
      <p:sp>
        <p:nvSpPr>
          <p:cNvPr id="14" name="Freeform 14"/>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5"/>
            <a:stretch>
              <a:fillRect/>
            </a:stretch>
          </a:blipFill>
        </p:spPr>
      </p:sp>
      <p:grpSp>
        <p:nvGrpSpPr>
          <p:cNvPr id="15" name="Group 15"/>
          <p:cNvGrpSpPr/>
          <p:nvPr/>
        </p:nvGrpSpPr>
        <p:grpSpPr>
          <a:xfrm>
            <a:off x="-1115" y="9661191"/>
            <a:ext cx="15869159" cy="476836"/>
            <a:chOff x="0" y="0"/>
            <a:chExt cx="4179532" cy="125587"/>
          </a:xfrm>
        </p:grpSpPr>
        <p:sp>
          <p:nvSpPr>
            <p:cNvPr id="16" name="Freeform 16"/>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7" name="TextBox 17"/>
            <p:cNvSpPr txBox="1"/>
            <p:nvPr/>
          </p:nvSpPr>
          <p:spPr>
            <a:xfrm>
              <a:off x="0" y="19050"/>
              <a:ext cx="4179532" cy="106537"/>
            </a:xfrm>
            <a:prstGeom prst="rect">
              <a:avLst/>
            </a:prstGeom>
          </p:spPr>
          <p:txBody>
            <a:bodyPr lIns="50800" tIns="50800" rIns="50800" bIns="50800" rtlCol="0" anchor="ctr"/>
            <a:lstStyle/>
            <a:p>
              <a:pPr algn="ctr">
                <a:lnSpc>
                  <a:spcPts val="1704"/>
                </a:lnSpc>
              </a:pPr>
              <a:endParaRPr/>
            </a:p>
          </p:txBody>
        </p:sp>
      </p:grpSp>
      <p:grpSp>
        <p:nvGrpSpPr>
          <p:cNvPr id="19" name="Group 19"/>
          <p:cNvGrpSpPr/>
          <p:nvPr/>
        </p:nvGrpSpPr>
        <p:grpSpPr>
          <a:xfrm>
            <a:off x="1028700" y="2380873"/>
            <a:ext cx="5714424" cy="2525234"/>
            <a:chOff x="0" y="0"/>
            <a:chExt cx="7619233" cy="3366978"/>
          </a:xfrm>
        </p:grpSpPr>
        <p:grpSp>
          <p:nvGrpSpPr>
            <p:cNvPr id="20" name="Group 20"/>
            <p:cNvGrpSpPr/>
            <p:nvPr/>
          </p:nvGrpSpPr>
          <p:grpSpPr>
            <a:xfrm>
              <a:off x="0" y="0"/>
              <a:ext cx="7619233" cy="3366978"/>
              <a:chOff x="0" y="0"/>
              <a:chExt cx="643614" cy="284417"/>
            </a:xfrm>
          </p:grpSpPr>
          <p:sp>
            <p:nvSpPr>
              <p:cNvPr id="21" name="Freeform 21"/>
              <p:cNvSpPr/>
              <p:nvPr/>
            </p:nvSpPr>
            <p:spPr>
              <a:xfrm>
                <a:off x="0" y="0"/>
                <a:ext cx="643614" cy="284417"/>
              </a:xfrm>
              <a:custGeom>
                <a:avLst/>
                <a:gdLst/>
                <a:ahLst/>
                <a:cxnLst/>
                <a:rect l="l" t="t" r="r" b="b"/>
                <a:pathLst>
                  <a:path w="643614" h="284417">
                    <a:moveTo>
                      <a:pt x="125583" y="0"/>
                    </a:moveTo>
                    <a:lnTo>
                      <a:pt x="518031" y="0"/>
                    </a:lnTo>
                    <a:cubicBezTo>
                      <a:pt x="587389" y="0"/>
                      <a:pt x="643614" y="56225"/>
                      <a:pt x="643614" y="125583"/>
                    </a:cubicBezTo>
                    <a:lnTo>
                      <a:pt x="643614" y="158833"/>
                    </a:lnTo>
                    <a:cubicBezTo>
                      <a:pt x="643614" y="228191"/>
                      <a:pt x="587389" y="284417"/>
                      <a:pt x="518031" y="284417"/>
                    </a:cubicBezTo>
                    <a:lnTo>
                      <a:pt x="125583" y="284417"/>
                    </a:lnTo>
                    <a:cubicBezTo>
                      <a:pt x="56225" y="284417"/>
                      <a:pt x="0" y="228191"/>
                      <a:pt x="0" y="158833"/>
                    </a:cubicBezTo>
                    <a:lnTo>
                      <a:pt x="0" y="125583"/>
                    </a:lnTo>
                    <a:cubicBezTo>
                      <a:pt x="0" y="56225"/>
                      <a:pt x="56225" y="0"/>
                      <a:pt x="125583" y="0"/>
                    </a:cubicBezTo>
                    <a:close/>
                  </a:path>
                </a:pathLst>
              </a:custGeom>
              <a:solidFill>
                <a:srgbClr val="FFFFFF"/>
              </a:solidFill>
            </p:spPr>
          </p:sp>
          <p:sp>
            <p:nvSpPr>
              <p:cNvPr id="22" name="TextBox 22"/>
              <p:cNvSpPr txBox="1"/>
              <p:nvPr/>
            </p:nvSpPr>
            <p:spPr>
              <a:xfrm>
                <a:off x="0" y="-57150"/>
                <a:ext cx="643614" cy="341567"/>
              </a:xfrm>
              <a:prstGeom prst="rect">
                <a:avLst/>
              </a:prstGeom>
            </p:spPr>
            <p:txBody>
              <a:bodyPr lIns="39109" tIns="39109" rIns="39109" bIns="39109" rtlCol="0" anchor="ctr"/>
              <a:lstStyle/>
              <a:p>
                <a:pPr algn="ctr">
                  <a:lnSpc>
                    <a:spcPts val="2799"/>
                  </a:lnSpc>
                </a:pPr>
                <a:endParaRPr/>
              </a:p>
            </p:txBody>
          </p:sp>
        </p:grpSp>
        <p:sp>
          <p:nvSpPr>
            <p:cNvPr id="23" name="Freeform 23"/>
            <p:cNvSpPr/>
            <p:nvPr/>
          </p:nvSpPr>
          <p:spPr>
            <a:xfrm>
              <a:off x="917382" y="525187"/>
              <a:ext cx="5780941" cy="2316605"/>
            </a:xfrm>
            <a:custGeom>
              <a:avLst/>
              <a:gdLst/>
              <a:ahLst/>
              <a:cxnLst/>
              <a:rect l="l" t="t" r="r" b="b"/>
              <a:pathLst>
                <a:path w="5780941" h="2316605">
                  <a:moveTo>
                    <a:pt x="0" y="0"/>
                  </a:moveTo>
                  <a:lnTo>
                    <a:pt x="5780942" y="0"/>
                  </a:lnTo>
                  <a:lnTo>
                    <a:pt x="5780942" y="2316604"/>
                  </a:lnTo>
                  <a:lnTo>
                    <a:pt x="0" y="2316604"/>
                  </a:lnTo>
                  <a:lnTo>
                    <a:pt x="0" y="0"/>
                  </a:lnTo>
                  <a:close/>
                </a:path>
              </a:pathLst>
            </a:custGeom>
            <a:blipFill>
              <a:blip r:embed="rId6"/>
              <a:stretch>
                <a:fillRect t="-688" b="-688"/>
              </a:stretch>
            </a:blipFill>
          </p:spPr>
        </p:sp>
      </p:grpSp>
      <p:sp>
        <p:nvSpPr>
          <p:cNvPr id="24" name="TextBox 24"/>
          <p:cNvSpPr txBox="1"/>
          <p:nvPr/>
        </p:nvSpPr>
        <p:spPr>
          <a:xfrm>
            <a:off x="7933464" y="2323723"/>
            <a:ext cx="9325836" cy="3181350"/>
          </a:xfrm>
          <a:prstGeom prst="rect">
            <a:avLst/>
          </a:prstGeom>
        </p:spPr>
        <p:txBody>
          <a:bodyPr lIns="0" tIns="0" rIns="0" bIns="0" rtlCol="0" anchor="t">
            <a:spAutoFit/>
          </a:bodyPr>
          <a:lstStyle/>
          <a:p>
            <a:pPr algn="just">
              <a:lnSpc>
                <a:spcPts val="4200"/>
              </a:lnSpc>
            </a:pPr>
            <a:r>
              <a:rPr lang="en-US" sz="3000" b="1">
                <a:solidFill>
                  <a:srgbClr val="FFFFFF"/>
                </a:solidFill>
                <a:latin typeface="Montserrat Bold"/>
                <a:ea typeface="Montserrat Bold"/>
                <a:cs typeface="Montserrat Bold"/>
                <a:sym typeface="Montserrat Bold"/>
              </a:rPr>
              <a:t>PT Permodalan Nasional Madani atau PT PNM</a:t>
            </a:r>
            <a:r>
              <a:rPr lang="en-US" sz="3000">
                <a:solidFill>
                  <a:srgbClr val="FFFFFF"/>
                </a:solidFill>
                <a:latin typeface="Montserrat Light"/>
                <a:ea typeface="Montserrat Light"/>
                <a:cs typeface="Montserrat Light"/>
                <a:sym typeface="Montserrat Light"/>
              </a:rPr>
              <a:t>, merupakan perusahaan keuangan BUMN (Badan Usaha Milik Negara) yang hadir sebagai solusi peningkatan kesejahteraan melalui akses permodalan, pendampingan dan program peningkatan kapasitas para pelaku usaha.</a:t>
            </a:r>
          </a:p>
        </p:txBody>
      </p:sp>
      <p:sp>
        <p:nvSpPr>
          <p:cNvPr id="25" name="TextBox 25"/>
          <p:cNvSpPr txBox="1"/>
          <p:nvPr/>
        </p:nvSpPr>
        <p:spPr>
          <a:xfrm>
            <a:off x="1744029" y="5971798"/>
            <a:ext cx="15515271" cy="2647950"/>
          </a:xfrm>
          <a:prstGeom prst="rect">
            <a:avLst/>
          </a:prstGeom>
        </p:spPr>
        <p:txBody>
          <a:bodyPr lIns="0" tIns="0" rIns="0" bIns="0" rtlCol="0" anchor="t">
            <a:spAutoFit/>
          </a:bodyPr>
          <a:lstStyle/>
          <a:p>
            <a:pPr algn="l">
              <a:lnSpc>
                <a:spcPts val="4200"/>
              </a:lnSpc>
            </a:pPr>
            <a:r>
              <a:rPr lang="en-US" sz="3000">
                <a:solidFill>
                  <a:srgbClr val="FFFFFF"/>
                </a:solidFill>
                <a:latin typeface="Montserrat Light"/>
                <a:ea typeface="Montserrat Light"/>
                <a:cs typeface="Montserrat Light"/>
                <a:sym typeface="Montserrat Light"/>
              </a:rPr>
              <a:t>PT. Permodalan Nasional Madani </a:t>
            </a:r>
            <a:r>
              <a:rPr lang="en-US" sz="3000" b="1">
                <a:solidFill>
                  <a:srgbClr val="FFFFFF"/>
                </a:solidFill>
                <a:latin typeface="Montserrat Bold"/>
                <a:ea typeface="Montserrat Bold"/>
                <a:cs typeface="Montserrat Bold"/>
                <a:sym typeface="Montserrat Bold"/>
              </a:rPr>
              <a:t>berdiri sejak tahun 1999</a:t>
            </a:r>
            <a:r>
              <a:rPr lang="en-US" sz="3000">
                <a:solidFill>
                  <a:srgbClr val="FFFFFF"/>
                </a:solidFill>
                <a:latin typeface="Montserrat Light"/>
                <a:ea typeface="Montserrat Light"/>
                <a:cs typeface="Montserrat Light"/>
                <a:sym typeface="Montserrat Light"/>
              </a:rPr>
              <a:t> tepatnya pada tanggal 1 Juni</a:t>
            </a:r>
          </a:p>
          <a:p>
            <a:pPr algn="l">
              <a:lnSpc>
                <a:spcPts val="4200"/>
              </a:lnSpc>
            </a:pPr>
            <a:r>
              <a:rPr lang="en-US" sz="3000">
                <a:solidFill>
                  <a:srgbClr val="FFFFFF"/>
                </a:solidFill>
                <a:latin typeface="Montserrat Light"/>
                <a:ea typeface="Montserrat Light"/>
                <a:cs typeface="Montserrat Light"/>
                <a:sym typeface="Montserrat Light"/>
              </a:rPr>
              <a:t>Didirikan oleh salah satu mantan presiden Republik Indonesia yaitu </a:t>
            </a:r>
            <a:r>
              <a:rPr lang="en-US" sz="3000" b="1">
                <a:solidFill>
                  <a:srgbClr val="FFFFFF"/>
                </a:solidFill>
                <a:latin typeface="Montserrat Bold"/>
                <a:ea typeface="Montserrat Bold"/>
                <a:cs typeface="Montserrat Bold"/>
                <a:sym typeface="Montserrat Bold"/>
              </a:rPr>
              <a:t> B.J. Habibie</a:t>
            </a:r>
            <a:r>
              <a:rPr lang="en-US" sz="3000">
                <a:solidFill>
                  <a:srgbClr val="FFFFFF"/>
                </a:solidFill>
                <a:latin typeface="Montserrat Light"/>
                <a:ea typeface="Montserrat Light"/>
                <a:cs typeface="Montserrat Light"/>
                <a:sym typeface="Montserrat Light"/>
              </a:rPr>
              <a:t> </a:t>
            </a:r>
          </a:p>
          <a:p>
            <a:pPr algn="l">
              <a:lnSpc>
                <a:spcPts val="4200"/>
              </a:lnSpc>
            </a:pPr>
            <a:r>
              <a:rPr lang="en-US" sz="3000">
                <a:solidFill>
                  <a:srgbClr val="FFFFFF"/>
                </a:solidFill>
                <a:latin typeface="Montserrat Light"/>
                <a:ea typeface="Montserrat Light"/>
                <a:cs typeface="Montserrat Light"/>
                <a:sym typeface="Montserrat Light"/>
              </a:rPr>
              <a:t>Tujuan pendirian PNM adalah sebagai </a:t>
            </a:r>
            <a:r>
              <a:rPr lang="en-US" sz="3000" b="1">
                <a:solidFill>
                  <a:srgbClr val="FFFFFF"/>
                </a:solidFill>
                <a:latin typeface="Montserrat Bold"/>
                <a:ea typeface="Montserrat Bold"/>
                <a:cs typeface="Montserrat Bold"/>
                <a:sym typeface="Montserrat Bold"/>
              </a:rPr>
              <a:t>pemberdayaan UMKMK</a:t>
            </a:r>
            <a:r>
              <a:rPr lang="en-US" sz="3000">
                <a:solidFill>
                  <a:srgbClr val="FFFFFF"/>
                </a:solidFill>
                <a:latin typeface="Montserrat Light"/>
                <a:ea typeface="Montserrat Light"/>
                <a:cs typeface="Montserrat Light"/>
                <a:sym typeface="Montserrat Light"/>
              </a:rPr>
              <a:t> melalui pembiayaan dan jasa manajemen.</a:t>
            </a:r>
          </a:p>
        </p:txBody>
      </p:sp>
      <p:sp>
        <p:nvSpPr>
          <p:cNvPr id="26" name="TextBox 8">
            <a:extLst>
              <a:ext uri="{FF2B5EF4-FFF2-40B4-BE49-F238E27FC236}">
                <a16:creationId xmlns:a16="http://schemas.microsoft.com/office/drawing/2014/main" id="{1E46FD9C-FDA6-3299-C078-980D26959949}"/>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67276" y="-2648041"/>
            <a:ext cx="21622553" cy="16233547"/>
          </a:xfrm>
          <a:custGeom>
            <a:avLst/>
            <a:gdLst/>
            <a:ahLst/>
            <a:cxnLst/>
            <a:rect l="l" t="t" r="r" b="b"/>
            <a:pathLst>
              <a:path w="21622553" h="16233547">
                <a:moveTo>
                  <a:pt x="0" y="0"/>
                </a:moveTo>
                <a:lnTo>
                  <a:pt x="21622552" y="0"/>
                </a:lnTo>
                <a:lnTo>
                  <a:pt x="21622552" y="16233548"/>
                </a:lnTo>
                <a:lnTo>
                  <a:pt x="0" y="16233548"/>
                </a:lnTo>
                <a:lnTo>
                  <a:pt x="0" y="0"/>
                </a:lnTo>
                <a:close/>
              </a:path>
            </a:pathLst>
          </a:custGeom>
          <a:blipFill>
            <a:blip r:embed="rId2"/>
            <a:stretch>
              <a:fillRect/>
            </a:stretch>
          </a:blipFill>
        </p:spPr>
      </p:sp>
      <p:grpSp>
        <p:nvGrpSpPr>
          <p:cNvPr id="3" name="Group 3"/>
          <p:cNvGrpSpPr/>
          <p:nvPr/>
        </p:nvGrpSpPr>
        <p:grpSpPr>
          <a:xfrm>
            <a:off x="0" y="37064"/>
            <a:ext cx="18288000" cy="10287000"/>
            <a:chOff x="0" y="0"/>
            <a:chExt cx="745067" cy="419100"/>
          </a:xfrm>
        </p:grpSpPr>
        <p:sp>
          <p:nvSpPr>
            <p:cNvPr id="4" name="Freeform 4"/>
            <p:cNvSpPr/>
            <p:nvPr/>
          </p:nvSpPr>
          <p:spPr>
            <a:xfrm>
              <a:off x="0" y="0"/>
              <a:ext cx="745067" cy="419100"/>
            </a:xfrm>
            <a:custGeom>
              <a:avLst/>
              <a:gdLst/>
              <a:ahLst/>
              <a:cxnLst/>
              <a:rect l="l" t="t" r="r" b="b"/>
              <a:pathLst>
                <a:path w="745067" h="419100">
                  <a:moveTo>
                    <a:pt x="0" y="0"/>
                  </a:moveTo>
                  <a:lnTo>
                    <a:pt x="745067" y="0"/>
                  </a:lnTo>
                  <a:lnTo>
                    <a:pt x="745067" y="419100"/>
                  </a:lnTo>
                  <a:lnTo>
                    <a:pt x="0" y="419100"/>
                  </a:lnTo>
                  <a:close/>
                </a:path>
              </a:pathLst>
            </a:custGeom>
            <a:solidFill>
              <a:srgbClr val="003C8D">
                <a:alpha val="69804"/>
              </a:srgbClr>
            </a:solidFill>
          </p:spPr>
        </p:sp>
        <p:sp>
          <p:nvSpPr>
            <p:cNvPr id="5" name="TextBox 5"/>
            <p:cNvSpPr txBox="1"/>
            <p:nvPr/>
          </p:nvSpPr>
          <p:spPr>
            <a:xfrm>
              <a:off x="0" y="-66675"/>
              <a:ext cx="745067" cy="485775"/>
            </a:xfrm>
            <a:prstGeom prst="rect">
              <a:avLst/>
            </a:prstGeom>
          </p:spPr>
          <p:txBody>
            <a:bodyPr lIns="50800" tIns="50800" rIns="50800" bIns="50800" rtlCol="0" anchor="ctr"/>
            <a:lstStyle/>
            <a:p>
              <a:pPr algn="ctr">
                <a:lnSpc>
                  <a:spcPts val="2800"/>
                </a:lnSpc>
              </a:pPr>
              <a:endParaRPr/>
            </a:p>
          </p:txBody>
        </p:sp>
      </p:grpSp>
      <p:grpSp>
        <p:nvGrpSpPr>
          <p:cNvPr id="6" name="Group 6"/>
          <p:cNvGrpSpPr/>
          <p:nvPr/>
        </p:nvGrpSpPr>
        <p:grpSpPr>
          <a:xfrm>
            <a:off x="0" y="527917"/>
            <a:ext cx="2886598" cy="1121337"/>
            <a:chOff x="0" y="0"/>
            <a:chExt cx="1078867" cy="419100"/>
          </a:xfrm>
        </p:grpSpPr>
        <p:sp>
          <p:nvSpPr>
            <p:cNvPr id="7" name="Freeform 7"/>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8" name="TextBox 8"/>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9" name="Freeform 9"/>
          <p:cNvSpPr/>
          <p:nvPr/>
        </p:nvSpPr>
        <p:spPr>
          <a:xfrm>
            <a:off x="757563" y="603771"/>
            <a:ext cx="1723784" cy="969628"/>
          </a:xfrm>
          <a:custGeom>
            <a:avLst/>
            <a:gdLst/>
            <a:ahLst/>
            <a:cxnLst/>
            <a:rect l="l" t="t" r="r" b="b"/>
            <a:pathLst>
              <a:path w="1723784" h="969628">
                <a:moveTo>
                  <a:pt x="0" y="0"/>
                </a:moveTo>
                <a:lnTo>
                  <a:pt x="1723783" y="0"/>
                </a:lnTo>
                <a:lnTo>
                  <a:pt x="1723783" y="969628"/>
                </a:lnTo>
                <a:lnTo>
                  <a:pt x="0" y="969628"/>
                </a:lnTo>
                <a:lnTo>
                  <a:pt x="0" y="0"/>
                </a:lnTo>
                <a:close/>
              </a:path>
            </a:pathLst>
          </a:custGeom>
          <a:blipFill>
            <a:blip r:embed="rId3"/>
            <a:stretch>
              <a:fillRect/>
            </a:stretch>
          </a:blipFill>
        </p:spPr>
      </p:sp>
      <p:grpSp>
        <p:nvGrpSpPr>
          <p:cNvPr id="10" name="Group 10"/>
          <p:cNvGrpSpPr/>
          <p:nvPr/>
        </p:nvGrpSpPr>
        <p:grpSpPr>
          <a:xfrm rot="-10800000">
            <a:off x="15401402" y="527917"/>
            <a:ext cx="2886598" cy="1121337"/>
            <a:chOff x="0" y="0"/>
            <a:chExt cx="1078867" cy="419100"/>
          </a:xfrm>
        </p:grpSpPr>
        <p:sp>
          <p:nvSpPr>
            <p:cNvPr id="11" name="Freeform 11"/>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12" name="TextBox 12"/>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13" name="Freeform 13"/>
          <p:cNvSpPr/>
          <p:nvPr/>
        </p:nvSpPr>
        <p:spPr>
          <a:xfrm>
            <a:off x="16381211" y="804972"/>
            <a:ext cx="1389127" cy="567227"/>
          </a:xfrm>
          <a:custGeom>
            <a:avLst/>
            <a:gdLst/>
            <a:ahLst/>
            <a:cxnLst/>
            <a:rect l="l" t="t" r="r" b="b"/>
            <a:pathLst>
              <a:path w="1389127" h="567227">
                <a:moveTo>
                  <a:pt x="0" y="0"/>
                </a:moveTo>
                <a:lnTo>
                  <a:pt x="1389127" y="0"/>
                </a:lnTo>
                <a:lnTo>
                  <a:pt x="1389127" y="567227"/>
                </a:lnTo>
                <a:lnTo>
                  <a:pt x="0" y="567227"/>
                </a:lnTo>
                <a:lnTo>
                  <a:pt x="0" y="0"/>
                </a:lnTo>
                <a:close/>
              </a:path>
            </a:pathLst>
          </a:custGeom>
          <a:blipFill>
            <a:blip r:embed="rId4"/>
            <a:stretch>
              <a:fillRect/>
            </a:stretch>
          </a:blipFill>
        </p:spPr>
      </p:sp>
      <p:sp>
        <p:nvSpPr>
          <p:cNvPr id="14" name="Freeform 14"/>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5"/>
            <a:stretch>
              <a:fillRect/>
            </a:stretch>
          </a:blipFill>
        </p:spPr>
      </p:sp>
      <p:grpSp>
        <p:nvGrpSpPr>
          <p:cNvPr id="15" name="Group 15"/>
          <p:cNvGrpSpPr/>
          <p:nvPr/>
        </p:nvGrpSpPr>
        <p:grpSpPr>
          <a:xfrm>
            <a:off x="-1115" y="9661191"/>
            <a:ext cx="15869159" cy="476836"/>
            <a:chOff x="0" y="0"/>
            <a:chExt cx="4179532" cy="125587"/>
          </a:xfrm>
        </p:grpSpPr>
        <p:sp>
          <p:nvSpPr>
            <p:cNvPr id="16" name="Freeform 16"/>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7" name="TextBox 17"/>
            <p:cNvSpPr txBox="1"/>
            <p:nvPr/>
          </p:nvSpPr>
          <p:spPr>
            <a:xfrm>
              <a:off x="0" y="19050"/>
              <a:ext cx="4179532" cy="106537"/>
            </a:xfrm>
            <a:prstGeom prst="rect">
              <a:avLst/>
            </a:prstGeom>
          </p:spPr>
          <p:txBody>
            <a:bodyPr lIns="50800" tIns="50800" rIns="50800" bIns="50800" rtlCol="0" anchor="ctr"/>
            <a:lstStyle/>
            <a:p>
              <a:pPr algn="ctr">
                <a:lnSpc>
                  <a:spcPts val="1704"/>
                </a:lnSpc>
              </a:pPr>
              <a:endParaRPr/>
            </a:p>
          </p:txBody>
        </p:sp>
      </p:grpSp>
      <p:grpSp>
        <p:nvGrpSpPr>
          <p:cNvPr id="19" name="Group 19"/>
          <p:cNvGrpSpPr/>
          <p:nvPr/>
        </p:nvGrpSpPr>
        <p:grpSpPr>
          <a:xfrm>
            <a:off x="1028700" y="5347539"/>
            <a:ext cx="3510665" cy="1572427"/>
            <a:chOff x="0" y="0"/>
            <a:chExt cx="4680886" cy="2096569"/>
          </a:xfrm>
        </p:grpSpPr>
        <p:grpSp>
          <p:nvGrpSpPr>
            <p:cNvPr id="20" name="Group 20"/>
            <p:cNvGrpSpPr/>
            <p:nvPr/>
          </p:nvGrpSpPr>
          <p:grpSpPr>
            <a:xfrm>
              <a:off x="0" y="0"/>
              <a:ext cx="4680886" cy="2096569"/>
              <a:chOff x="0" y="0"/>
              <a:chExt cx="635000" cy="284417"/>
            </a:xfrm>
          </p:grpSpPr>
          <p:sp>
            <p:nvSpPr>
              <p:cNvPr id="21" name="Freeform 21"/>
              <p:cNvSpPr/>
              <p:nvPr/>
            </p:nvSpPr>
            <p:spPr>
              <a:xfrm>
                <a:off x="0" y="0"/>
                <a:ext cx="635000" cy="284417"/>
              </a:xfrm>
              <a:custGeom>
                <a:avLst/>
                <a:gdLst/>
                <a:ahLst/>
                <a:cxnLst/>
                <a:rect l="l" t="t" r="r" b="b"/>
                <a:pathLst>
                  <a:path w="635000" h="284417">
                    <a:moveTo>
                      <a:pt x="127287" y="0"/>
                    </a:moveTo>
                    <a:lnTo>
                      <a:pt x="507713" y="0"/>
                    </a:lnTo>
                    <a:cubicBezTo>
                      <a:pt x="578012" y="0"/>
                      <a:pt x="635000" y="56988"/>
                      <a:pt x="635000" y="127287"/>
                    </a:cubicBezTo>
                    <a:lnTo>
                      <a:pt x="635000" y="157130"/>
                    </a:lnTo>
                    <a:cubicBezTo>
                      <a:pt x="635000" y="227428"/>
                      <a:pt x="578012" y="284417"/>
                      <a:pt x="507713" y="284417"/>
                    </a:cubicBezTo>
                    <a:lnTo>
                      <a:pt x="127287" y="284417"/>
                    </a:lnTo>
                    <a:cubicBezTo>
                      <a:pt x="56988" y="284417"/>
                      <a:pt x="0" y="227428"/>
                      <a:pt x="0" y="157130"/>
                    </a:cubicBezTo>
                    <a:lnTo>
                      <a:pt x="0" y="127287"/>
                    </a:lnTo>
                    <a:cubicBezTo>
                      <a:pt x="0" y="56988"/>
                      <a:pt x="56988" y="0"/>
                      <a:pt x="127287" y="0"/>
                    </a:cubicBezTo>
                    <a:close/>
                  </a:path>
                </a:pathLst>
              </a:custGeom>
              <a:solidFill>
                <a:srgbClr val="FFFFFF"/>
              </a:solidFill>
            </p:spPr>
          </p:sp>
          <p:sp>
            <p:nvSpPr>
              <p:cNvPr id="22" name="TextBox 22"/>
              <p:cNvSpPr txBox="1"/>
              <p:nvPr/>
            </p:nvSpPr>
            <p:spPr>
              <a:xfrm>
                <a:off x="0" y="-57150"/>
                <a:ext cx="635000" cy="341567"/>
              </a:xfrm>
              <a:prstGeom prst="rect">
                <a:avLst/>
              </a:prstGeom>
            </p:spPr>
            <p:txBody>
              <a:bodyPr lIns="39109" tIns="39109" rIns="39109" bIns="39109" rtlCol="0" anchor="ctr"/>
              <a:lstStyle/>
              <a:p>
                <a:pPr algn="ctr">
                  <a:lnSpc>
                    <a:spcPts val="2799"/>
                  </a:lnSpc>
                </a:pPr>
                <a:endParaRPr/>
              </a:p>
            </p:txBody>
          </p:sp>
        </p:grpSp>
        <p:sp>
          <p:nvSpPr>
            <p:cNvPr id="23" name="Freeform 23"/>
            <p:cNvSpPr/>
            <p:nvPr/>
          </p:nvSpPr>
          <p:spPr>
            <a:xfrm>
              <a:off x="973617" y="340952"/>
              <a:ext cx="2733651" cy="1414664"/>
            </a:xfrm>
            <a:custGeom>
              <a:avLst/>
              <a:gdLst/>
              <a:ahLst/>
              <a:cxnLst/>
              <a:rect l="l" t="t" r="r" b="b"/>
              <a:pathLst>
                <a:path w="2733651" h="1414664">
                  <a:moveTo>
                    <a:pt x="0" y="0"/>
                  </a:moveTo>
                  <a:lnTo>
                    <a:pt x="2733652" y="0"/>
                  </a:lnTo>
                  <a:lnTo>
                    <a:pt x="2733652" y="1414665"/>
                  </a:lnTo>
                  <a:lnTo>
                    <a:pt x="0" y="1414665"/>
                  </a:lnTo>
                  <a:lnTo>
                    <a:pt x="0" y="0"/>
                  </a:lnTo>
                  <a:close/>
                </a:path>
              </a:pathLst>
            </a:custGeom>
            <a:blipFill>
              <a:blip r:embed="rId6"/>
              <a:stretch>
                <a:fillRect/>
              </a:stretch>
            </a:blipFill>
          </p:spPr>
        </p:sp>
      </p:grpSp>
      <p:grpSp>
        <p:nvGrpSpPr>
          <p:cNvPr id="24" name="Group 24"/>
          <p:cNvGrpSpPr/>
          <p:nvPr/>
        </p:nvGrpSpPr>
        <p:grpSpPr>
          <a:xfrm>
            <a:off x="3332530" y="2850385"/>
            <a:ext cx="3510665" cy="1572427"/>
            <a:chOff x="0" y="0"/>
            <a:chExt cx="4680886" cy="2096569"/>
          </a:xfrm>
        </p:grpSpPr>
        <p:grpSp>
          <p:nvGrpSpPr>
            <p:cNvPr id="25" name="Group 25"/>
            <p:cNvGrpSpPr/>
            <p:nvPr/>
          </p:nvGrpSpPr>
          <p:grpSpPr>
            <a:xfrm>
              <a:off x="0" y="0"/>
              <a:ext cx="4680886" cy="2096569"/>
              <a:chOff x="0" y="0"/>
              <a:chExt cx="635000" cy="284417"/>
            </a:xfrm>
          </p:grpSpPr>
          <p:sp>
            <p:nvSpPr>
              <p:cNvPr id="26" name="Freeform 26"/>
              <p:cNvSpPr/>
              <p:nvPr/>
            </p:nvSpPr>
            <p:spPr>
              <a:xfrm>
                <a:off x="0" y="0"/>
                <a:ext cx="635000" cy="284417"/>
              </a:xfrm>
              <a:custGeom>
                <a:avLst/>
                <a:gdLst/>
                <a:ahLst/>
                <a:cxnLst/>
                <a:rect l="l" t="t" r="r" b="b"/>
                <a:pathLst>
                  <a:path w="635000" h="284417">
                    <a:moveTo>
                      <a:pt x="127287" y="0"/>
                    </a:moveTo>
                    <a:lnTo>
                      <a:pt x="507713" y="0"/>
                    </a:lnTo>
                    <a:cubicBezTo>
                      <a:pt x="578012" y="0"/>
                      <a:pt x="635000" y="56988"/>
                      <a:pt x="635000" y="127287"/>
                    </a:cubicBezTo>
                    <a:lnTo>
                      <a:pt x="635000" y="157130"/>
                    </a:lnTo>
                    <a:cubicBezTo>
                      <a:pt x="635000" y="227428"/>
                      <a:pt x="578012" y="284417"/>
                      <a:pt x="507713" y="284417"/>
                    </a:cubicBezTo>
                    <a:lnTo>
                      <a:pt x="127287" y="284417"/>
                    </a:lnTo>
                    <a:cubicBezTo>
                      <a:pt x="56988" y="284417"/>
                      <a:pt x="0" y="227428"/>
                      <a:pt x="0" y="157130"/>
                    </a:cubicBezTo>
                    <a:lnTo>
                      <a:pt x="0" y="127287"/>
                    </a:lnTo>
                    <a:cubicBezTo>
                      <a:pt x="0" y="56988"/>
                      <a:pt x="56988" y="0"/>
                      <a:pt x="127287" y="0"/>
                    </a:cubicBezTo>
                    <a:close/>
                  </a:path>
                </a:pathLst>
              </a:custGeom>
              <a:solidFill>
                <a:srgbClr val="FFFFFF"/>
              </a:solidFill>
            </p:spPr>
          </p:sp>
          <p:sp>
            <p:nvSpPr>
              <p:cNvPr id="27" name="TextBox 27"/>
              <p:cNvSpPr txBox="1"/>
              <p:nvPr/>
            </p:nvSpPr>
            <p:spPr>
              <a:xfrm>
                <a:off x="0" y="-57150"/>
                <a:ext cx="635000" cy="341567"/>
              </a:xfrm>
              <a:prstGeom prst="rect">
                <a:avLst/>
              </a:prstGeom>
            </p:spPr>
            <p:txBody>
              <a:bodyPr lIns="39109" tIns="39109" rIns="39109" bIns="39109" rtlCol="0" anchor="ctr"/>
              <a:lstStyle/>
              <a:p>
                <a:pPr algn="ctr">
                  <a:lnSpc>
                    <a:spcPts val="2799"/>
                  </a:lnSpc>
                </a:pPr>
                <a:endParaRPr/>
              </a:p>
            </p:txBody>
          </p:sp>
        </p:grpSp>
        <p:sp>
          <p:nvSpPr>
            <p:cNvPr id="28" name="Freeform 28"/>
            <p:cNvSpPr/>
            <p:nvPr/>
          </p:nvSpPr>
          <p:spPr>
            <a:xfrm>
              <a:off x="789403" y="352305"/>
              <a:ext cx="3102081" cy="1391959"/>
            </a:xfrm>
            <a:custGeom>
              <a:avLst/>
              <a:gdLst/>
              <a:ahLst/>
              <a:cxnLst/>
              <a:rect l="l" t="t" r="r" b="b"/>
              <a:pathLst>
                <a:path w="3102081" h="1391959">
                  <a:moveTo>
                    <a:pt x="0" y="0"/>
                  </a:moveTo>
                  <a:lnTo>
                    <a:pt x="3102080" y="0"/>
                  </a:lnTo>
                  <a:lnTo>
                    <a:pt x="3102080" y="1391959"/>
                  </a:lnTo>
                  <a:lnTo>
                    <a:pt x="0" y="1391959"/>
                  </a:lnTo>
                  <a:lnTo>
                    <a:pt x="0" y="0"/>
                  </a:lnTo>
                  <a:close/>
                </a:path>
              </a:pathLst>
            </a:custGeom>
            <a:blipFill>
              <a:blip r:embed="rId7"/>
              <a:stretch>
                <a:fillRect l="-19762" t="-61893" r="-21226" b="-62536"/>
              </a:stretch>
            </a:blipFill>
          </p:spPr>
        </p:sp>
      </p:grpSp>
      <p:grpSp>
        <p:nvGrpSpPr>
          <p:cNvPr id="29" name="Group 29"/>
          <p:cNvGrpSpPr/>
          <p:nvPr/>
        </p:nvGrpSpPr>
        <p:grpSpPr>
          <a:xfrm>
            <a:off x="5633335" y="5347539"/>
            <a:ext cx="3510665" cy="1572427"/>
            <a:chOff x="0" y="0"/>
            <a:chExt cx="4680886" cy="2096569"/>
          </a:xfrm>
        </p:grpSpPr>
        <p:grpSp>
          <p:nvGrpSpPr>
            <p:cNvPr id="30" name="Group 30"/>
            <p:cNvGrpSpPr/>
            <p:nvPr/>
          </p:nvGrpSpPr>
          <p:grpSpPr>
            <a:xfrm>
              <a:off x="0" y="0"/>
              <a:ext cx="4680886" cy="2096569"/>
              <a:chOff x="0" y="0"/>
              <a:chExt cx="635000" cy="284417"/>
            </a:xfrm>
          </p:grpSpPr>
          <p:sp>
            <p:nvSpPr>
              <p:cNvPr id="31" name="Freeform 31"/>
              <p:cNvSpPr/>
              <p:nvPr/>
            </p:nvSpPr>
            <p:spPr>
              <a:xfrm>
                <a:off x="0" y="0"/>
                <a:ext cx="635000" cy="284417"/>
              </a:xfrm>
              <a:custGeom>
                <a:avLst/>
                <a:gdLst/>
                <a:ahLst/>
                <a:cxnLst/>
                <a:rect l="l" t="t" r="r" b="b"/>
                <a:pathLst>
                  <a:path w="635000" h="284417">
                    <a:moveTo>
                      <a:pt x="127287" y="0"/>
                    </a:moveTo>
                    <a:lnTo>
                      <a:pt x="507713" y="0"/>
                    </a:lnTo>
                    <a:cubicBezTo>
                      <a:pt x="578012" y="0"/>
                      <a:pt x="635000" y="56988"/>
                      <a:pt x="635000" y="127287"/>
                    </a:cubicBezTo>
                    <a:lnTo>
                      <a:pt x="635000" y="157130"/>
                    </a:lnTo>
                    <a:cubicBezTo>
                      <a:pt x="635000" y="227428"/>
                      <a:pt x="578012" y="284417"/>
                      <a:pt x="507713" y="284417"/>
                    </a:cubicBezTo>
                    <a:lnTo>
                      <a:pt x="127287" y="284417"/>
                    </a:lnTo>
                    <a:cubicBezTo>
                      <a:pt x="56988" y="284417"/>
                      <a:pt x="0" y="227428"/>
                      <a:pt x="0" y="157130"/>
                    </a:cubicBezTo>
                    <a:lnTo>
                      <a:pt x="0" y="127287"/>
                    </a:lnTo>
                    <a:cubicBezTo>
                      <a:pt x="0" y="56988"/>
                      <a:pt x="56988" y="0"/>
                      <a:pt x="127287" y="0"/>
                    </a:cubicBezTo>
                    <a:close/>
                  </a:path>
                </a:pathLst>
              </a:custGeom>
              <a:solidFill>
                <a:srgbClr val="FFFFFF"/>
              </a:solidFill>
            </p:spPr>
          </p:sp>
          <p:sp>
            <p:nvSpPr>
              <p:cNvPr id="32" name="TextBox 32"/>
              <p:cNvSpPr txBox="1"/>
              <p:nvPr/>
            </p:nvSpPr>
            <p:spPr>
              <a:xfrm>
                <a:off x="0" y="-57150"/>
                <a:ext cx="635000" cy="341567"/>
              </a:xfrm>
              <a:prstGeom prst="rect">
                <a:avLst/>
              </a:prstGeom>
            </p:spPr>
            <p:txBody>
              <a:bodyPr lIns="39109" tIns="39109" rIns="39109" bIns="39109" rtlCol="0" anchor="ctr"/>
              <a:lstStyle/>
              <a:p>
                <a:pPr algn="ctr">
                  <a:lnSpc>
                    <a:spcPts val="2799"/>
                  </a:lnSpc>
                </a:pPr>
                <a:endParaRPr/>
              </a:p>
            </p:txBody>
          </p:sp>
        </p:grpSp>
        <p:sp>
          <p:nvSpPr>
            <p:cNvPr id="33" name="Freeform 33"/>
            <p:cNvSpPr/>
            <p:nvPr/>
          </p:nvSpPr>
          <p:spPr>
            <a:xfrm>
              <a:off x="973617" y="493012"/>
              <a:ext cx="2733651" cy="1110546"/>
            </a:xfrm>
            <a:custGeom>
              <a:avLst/>
              <a:gdLst/>
              <a:ahLst/>
              <a:cxnLst/>
              <a:rect l="l" t="t" r="r" b="b"/>
              <a:pathLst>
                <a:path w="2733651" h="1110546">
                  <a:moveTo>
                    <a:pt x="0" y="0"/>
                  </a:moveTo>
                  <a:lnTo>
                    <a:pt x="2733652" y="0"/>
                  </a:lnTo>
                  <a:lnTo>
                    <a:pt x="2733652" y="1110545"/>
                  </a:lnTo>
                  <a:lnTo>
                    <a:pt x="0" y="1110545"/>
                  </a:lnTo>
                  <a:lnTo>
                    <a:pt x="0" y="0"/>
                  </a:lnTo>
                  <a:close/>
                </a:path>
              </a:pathLst>
            </a:custGeom>
            <a:blipFill>
              <a:blip r:embed="rId8"/>
              <a:stretch>
                <a:fillRect/>
              </a:stretch>
            </a:blipFill>
          </p:spPr>
        </p:sp>
      </p:grpSp>
      <p:sp>
        <p:nvSpPr>
          <p:cNvPr id="34" name="Freeform 34"/>
          <p:cNvSpPr/>
          <p:nvPr/>
        </p:nvSpPr>
        <p:spPr>
          <a:xfrm>
            <a:off x="2784032" y="4422812"/>
            <a:ext cx="2303831" cy="896577"/>
          </a:xfrm>
          <a:custGeom>
            <a:avLst/>
            <a:gdLst/>
            <a:ahLst/>
            <a:cxnLst/>
            <a:rect l="l" t="t" r="r" b="b"/>
            <a:pathLst>
              <a:path w="2303831" h="896577">
                <a:moveTo>
                  <a:pt x="2303831" y="0"/>
                </a:moveTo>
                <a:lnTo>
                  <a:pt x="2303831" y="179066"/>
                </a:lnTo>
                <a:cubicBezTo>
                  <a:pt x="2303831" y="277961"/>
                  <a:pt x="2223660" y="358131"/>
                  <a:pt x="2124765" y="358131"/>
                </a:cubicBezTo>
                <a:lnTo>
                  <a:pt x="257175" y="358131"/>
                </a:lnTo>
                <a:cubicBezTo>
                  <a:pt x="115141" y="358131"/>
                  <a:pt x="0" y="473272"/>
                  <a:pt x="0" y="615306"/>
                </a:cubicBezTo>
                <a:lnTo>
                  <a:pt x="0" y="896578"/>
                </a:lnTo>
              </a:path>
            </a:pathLst>
          </a:custGeom>
          <a:ln w="114300" cap="flat">
            <a:solidFill>
              <a:srgbClr val="FFFFFF"/>
            </a:solidFill>
            <a:prstDash val="solid"/>
            <a:headEnd type="none" w="sm" len="sm"/>
            <a:tailEnd type="none" w="sm" len="sm"/>
          </a:ln>
        </p:spPr>
      </p:sp>
      <p:sp>
        <p:nvSpPr>
          <p:cNvPr id="35" name="Freeform 35"/>
          <p:cNvSpPr/>
          <p:nvPr/>
        </p:nvSpPr>
        <p:spPr>
          <a:xfrm>
            <a:off x="5087863" y="4398382"/>
            <a:ext cx="2300805" cy="921007"/>
          </a:xfrm>
          <a:custGeom>
            <a:avLst/>
            <a:gdLst/>
            <a:ahLst/>
            <a:cxnLst/>
            <a:rect l="l" t="t" r="r" b="b"/>
            <a:pathLst>
              <a:path w="2300805" h="921007">
                <a:moveTo>
                  <a:pt x="0" y="0"/>
                </a:moveTo>
                <a:lnTo>
                  <a:pt x="0" y="191281"/>
                </a:lnTo>
                <a:cubicBezTo>
                  <a:pt x="0" y="242011"/>
                  <a:pt x="20152" y="290665"/>
                  <a:pt x="56025" y="326537"/>
                </a:cubicBezTo>
                <a:cubicBezTo>
                  <a:pt x="91896" y="362409"/>
                  <a:pt x="140550" y="382561"/>
                  <a:pt x="191280" y="382561"/>
                </a:cubicBezTo>
                <a:lnTo>
                  <a:pt x="2043630" y="382561"/>
                </a:lnTo>
                <a:cubicBezTo>
                  <a:pt x="2185664" y="382561"/>
                  <a:pt x="2300805" y="497702"/>
                  <a:pt x="2300805" y="639736"/>
                </a:cubicBezTo>
                <a:lnTo>
                  <a:pt x="2300805" y="921008"/>
                </a:lnTo>
              </a:path>
            </a:pathLst>
          </a:custGeom>
          <a:ln w="114300" cap="flat">
            <a:solidFill>
              <a:srgbClr val="FFFFFF"/>
            </a:solidFill>
            <a:prstDash val="solid"/>
            <a:headEnd type="none" w="sm" len="sm"/>
            <a:tailEnd type="none" w="sm" len="sm"/>
          </a:ln>
        </p:spPr>
      </p:sp>
      <p:sp>
        <p:nvSpPr>
          <p:cNvPr id="36" name="TextBox 36"/>
          <p:cNvSpPr txBox="1"/>
          <p:nvPr/>
        </p:nvSpPr>
        <p:spPr>
          <a:xfrm>
            <a:off x="9959758" y="5402058"/>
            <a:ext cx="7299542" cy="3892549"/>
          </a:xfrm>
          <a:prstGeom prst="rect">
            <a:avLst/>
          </a:prstGeom>
        </p:spPr>
        <p:txBody>
          <a:bodyPr lIns="0" tIns="0" rIns="0" bIns="0" rtlCol="0" anchor="t">
            <a:spAutoFit/>
          </a:bodyPr>
          <a:lstStyle/>
          <a:p>
            <a:pPr algn="just">
              <a:lnSpc>
                <a:spcPts val="2800"/>
              </a:lnSpc>
            </a:pPr>
            <a:r>
              <a:rPr lang="en-US" sz="2000" b="1">
                <a:solidFill>
                  <a:srgbClr val="FFFFFF"/>
                </a:solidFill>
                <a:latin typeface="Poppins Bold"/>
                <a:ea typeface="Poppins Bold"/>
                <a:cs typeface="Poppins Bold"/>
                <a:sym typeface="Poppins Bold"/>
              </a:rPr>
              <a:t>“BRI sebagai induk holdong bersama PNM dan Pgadaian yang tergabung dalam holding ultra mikro ini sudah menjadi ekosistem luar biasa untuk memajukan UMKM kita,” Erick Tohir (Menteri BUMN 2019 - 2025)</a:t>
            </a:r>
          </a:p>
          <a:p>
            <a:pPr algn="just">
              <a:lnSpc>
                <a:spcPts val="2800"/>
              </a:lnSpc>
            </a:pPr>
            <a:endParaRPr lang="en-US" sz="2000" b="1">
              <a:solidFill>
                <a:srgbClr val="FFFFFF"/>
              </a:solidFill>
              <a:latin typeface="Poppins Bold"/>
              <a:ea typeface="Poppins Bold"/>
              <a:cs typeface="Poppins Bold"/>
              <a:sym typeface="Poppins Bold"/>
            </a:endParaRPr>
          </a:p>
          <a:p>
            <a:pPr algn="just">
              <a:lnSpc>
                <a:spcPts val="2800"/>
              </a:lnSpc>
            </a:pPr>
            <a:r>
              <a:rPr lang="en-US" sz="2000">
                <a:solidFill>
                  <a:srgbClr val="FFFFFF"/>
                </a:solidFill>
                <a:latin typeface="Poppins"/>
                <a:ea typeface="Poppins"/>
                <a:cs typeface="Poppins"/>
                <a:sym typeface="Poppins"/>
              </a:rPr>
              <a:t>Holding Ultra Mikro ialah BRI bersama Pegadaian dan PNM didirikan pada 2021</a:t>
            </a:r>
          </a:p>
          <a:p>
            <a:pPr algn="just">
              <a:lnSpc>
                <a:spcPts val="2800"/>
              </a:lnSpc>
            </a:pPr>
            <a:r>
              <a:rPr lang="en-US" sz="2000">
                <a:solidFill>
                  <a:srgbClr val="FFFFFF"/>
                </a:solidFill>
                <a:latin typeface="Poppins"/>
                <a:ea typeface="Poppins"/>
                <a:cs typeface="Poppins"/>
                <a:sym typeface="Poppins"/>
              </a:rPr>
              <a:t>Pegadaian merupakan pemberi gadai terbesar di Indonesia, PNM merupakan pemimpin dalam penyaluran pinjaman modal berbasis kelompok di Indonesia</a:t>
            </a:r>
          </a:p>
        </p:txBody>
      </p:sp>
      <p:sp>
        <p:nvSpPr>
          <p:cNvPr id="37" name="TextBox 37"/>
          <p:cNvSpPr txBox="1"/>
          <p:nvPr/>
        </p:nvSpPr>
        <p:spPr>
          <a:xfrm>
            <a:off x="1028700" y="1874256"/>
            <a:ext cx="8115300" cy="667891"/>
          </a:xfrm>
          <a:prstGeom prst="rect">
            <a:avLst/>
          </a:prstGeom>
        </p:spPr>
        <p:txBody>
          <a:bodyPr lIns="0" tIns="0" rIns="0" bIns="0" rtlCol="0" anchor="t">
            <a:spAutoFit/>
          </a:bodyPr>
          <a:lstStyle/>
          <a:p>
            <a:pPr algn="ctr">
              <a:lnSpc>
                <a:spcPts val="5171"/>
              </a:lnSpc>
            </a:pPr>
            <a:r>
              <a:rPr lang="en-US" sz="3694" b="1">
                <a:solidFill>
                  <a:srgbClr val="FFFFFF"/>
                </a:solidFill>
                <a:latin typeface="Poppins Bold"/>
                <a:ea typeface="Poppins Bold"/>
                <a:cs typeface="Poppins Bold"/>
                <a:sym typeface="Poppins Bold"/>
              </a:rPr>
              <a:t>HOLDING ULTRA MIKRO INDONESIA</a:t>
            </a:r>
          </a:p>
        </p:txBody>
      </p:sp>
      <p:sp>
        <p:nvSpPr>
          <p:cNvPr id="38" name="TextBox 8">
            <a:extLst>
              <a:ext uri="{FF2B5EF4-FFF2-40B4-BE49-F238E27FC236}">
                <a16:creationId xmlns:a16="http://schemas.microsoft.com/office/drawing/2014/main" id="{9227B341-2371-50A8-40D2-D2EBCEF7FCDA}"/>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997102"/>
            <a:ext cx="18288000" cy="12201525"/>
          </a:xfrm>
          <a:custGeom>
            <a:avLst/>
            <a:gdLst/>
            <a:ahLst/>
            <a:cxnLst/>
            <a:rect l="l" t="t" r="r" b="b"/>
            <a:pathLst>
              <a:path w="18288000" h="12201525">
                <a:moveTo>
                  <a:pt x="0" y="0"/>
                </a:moveTo>
                <a:lnTo>
                  <a:pt x="18288000" y="0"/>
                </a:lnTo>
                <a:lnTo>
                  <a:pt x="18288000" y="12201525"/>
                </a:lnTo>
                <a:lnTo>
                  <a:pt x="0" y="12201525"/>
                </a:lnTo>
                <a:lnTo>
                  <a:pt x="0" y="0"/>
                </a:lnTo>
                <a:close/>
              </a:path>
            </a:pathLst>
          </a:custGeom>
          <a:blipFill>
            <a:blip r:embed="rId2"/>
            <a:stretch>
              <a:fillRect/>
            </a:stretch>
          </a:blipFill>
        </p:spPr>
      </p:sp>
      <p:grpSp>
        <p:nvGrpSpPr>
          <p:cNvPr id="3" name="Group 3"/>
          <p:cNvGrpSpPr/>
          <p:nvPr/>
        </p:nvGrpSpPr>
        <p:grpSpPr>
          <a:xfrm>
            <a:off x="0" y="0"/>
            <a:ext cx="18288000" cy="10287000"/>
            <a:chOff x="0" y="0"/>
            <a:chExt cx="745067" cy="419100"/>
          </a:xfrm>
        </p:grpSpPr>
        <p:sp>
          <p:nvSpPr>
            <p:cNvPr id="4" name="Freeform 4"/>
            <p:cNvSpPr/>
            <p:nvPr/>
          </p:nvSpPr>
          <p:spPr>
            <a:xfrm>
              <a:off x="0" y="0"/>
              <a:ext cx="745067" cy="419100"/>
            </a:xfrm>
            <a:custGeom>
              <a:avLst/>
              <a:gdLst/>
              <a:ahLst/>
              <a:cxnLst/>
              <a:rect l="l" t="t" r="r" b="b"/>
              <a:pathLst>
                <a:path w="745067" h="419100">
                  <a:moveTo>
                    <a:pt x="0" y="0"/>
                  </a:moveTo>
                  <a:lnTo>
                    <a:pt x="745067" y="0"/>
                  </a:lnTo>
                  <a:lnTo>
                    <a:pt x="745067" y="419100"/>
                  </a:lnTo>
                  <a:lnTo>
                    <a:pt x="0" y="419100"/>
                  </a:lnTo>
                  <a:close/>
                </a:path>
              </a:pathLst>
            </a:custGeom>
            <a:solidFill>
              <a:srgbClr val="003C8D">
                <a:alpha val="60000"/>
              </a:srgbClr>
            </a:solidFill>
          </p:spPr>
        </p:sp>
        <p:sp>
          <p:nvSpPr>
            <p:cNvPr id="5" name="TextBox 5"/>
            <p:cNvSpPr txBox="1"/>
            <p:nvPr/>
          </p:nvSpPr>
          <p:spPr>
            <a:xfrm>
              <a:off x="0" y="-66675"/>
              <a:ext cx="745067" cy="485775"/>
            </a:xfrm>
            <a:prstGeom prst="rect">
              <a:avLst/>
            </a:prstGeom>
          </p:spPr>
          <p:txBody>
            <a:bodyPr lIns="50800" tIns="50800" rIns="50800" bIns="50800" rtlCol="0" anchor="ctr"/>
            <a:lstStyle/>
            <a:p>
              <a:pPr algn="ctr">
                <a:lnSpc>
                  <a:spcPts val="2800"/>
                </a:lnSpc>
              </a:pPr>
              <a:endParaRPr/>
            </a:p>
          </p:txBody>
        </p:sp>
      </p:grpSp>
      <p:grpSp>
        <p:nvGrpSpPr>
          <p:cNvPr id="6" name="Group 6"/>
          <p:cNvGrpSpPr/>
          <p:nvPr/>
        </p:nvGrpSpPr>
        <p:grpSpPr>
          <a:xfrm>
            <a:off x="0" y="527917"/>
            <a:ext cx="2886598" cy="1121337"/>
            <a:chOff x="0" y="0"/>
            <a:chExt cx="1078867" cy="419100"/>
          </a:xfrm>
        </p:grpSpPr>
        <p:sp>
          <p:nvSpPr>
            <p:cNvPr id="7" name="Freeform 7"/>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8" name="TextBox 8"/>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9" name="Freeform 9"/>
          <p:cNvSpPr/>
          <p:nvPr/>
        </p:nvSpPr>
        <p:spPr>
          <a:xfrm>
            <a:off x="757563" y="603771"/>
            <a:ext cx="1723784" cy="969628"/>
          </a:xfrm>
          <a:custGeom>
            <a:avLst/>
            <a:gdLst/>
            <a:ahLst/>
            <a:cxnLst/>
            <a:rect l="l" t="t" r="r" b="b"/>
            <a:pathLst>
              <a:path w="1723784" h="969628">
                <a:moveTo>
                  <a:pt x="0" y="0"/>
                </a:moveTo>
                <a:lnTo>
                  <a:pt x="1723783" y="0"/>
                </a:lnTo>
                <a:lnTo>
                  <a:pt x="1723783" y="969628"/>
                </a:lnTo>
                <a:lnTo>
                  <a:pt x="0" y="969628"/>
                </a:lnTo>
                <a:lnTo>
                  <a:pt x="0" y="0"/>
                </a:lnTo>
                <a:close/>
              </a:path>
            </a:pathLst>
          </a:custGeom>
          <a:blipFill>
            <a:blip r:embed="rId3"/>
            <a:stretch>
              <a:fillRect/>
            </a:stretch>
          </a:blipFill>
        </p:spPr>
      </p:sp>
      <p:grpSp>
        <p:nvGrpSpPr>
          <p:cNvPr id="10" name="Group 10"/>
          <p:cNvGrpSpPr/>
          <p:nvPr/>
        </p:nvGrpSpPr>
        <p:grpSpPr>
          <a:xfrm rot="-10800000">
            <a:off x="15401402" y="527917"/>
            <a:ext cx="2886598" cy="1121337"/>
            <a:chOff x="0" y="0"/>
            <a:chExt cx="1078867" cy="419100"/>
          </a:xfrm>
        </p:grpSpPr>
        <p:sp>
          <p:nvSpPr>
            <p:cNvPr id="11" name="Freeform 11"/>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12" name="TextBox 12"/>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13" name="Freeform 13"/>
          <p:cNvSpPr/>
          <p:nvPr/>
        </p:nvSpPr>
        <p:spPr>
          <a:xfrm>
            <a:off x="16381211" y="804972"/>
            <a:ext cx="1389127" cy="567227"/>
          </a:xfrm>
          <a:custGeom>
            <a:avLst/>
            <a:gdLst/>
            <a:ahLst/>
            <a:cxnLst/>
            <a:rect l="l" t="t" r="r" b="b"/>
            <a:pathLst>
              <a:path w="1389127" h="567227">
                <a:moveTo>
                  <a:pt x="0" y="0"/>
                </a:moveTo>
                <a:lnTo>
                  <a:pt x="1389127" y="0"/>
                </a:lnTo>
                <a:lnTo>
                  <a:pt x="1389127" y="567227"/>
                </a:lnTo>
                <a:lnTo>
                  <a:pt x="0" y="567227"/>
                </a:lnTo>
                <a:lnTo>
                  <a:pt x="0" y="0"/>
                </a:lnTo>
                <a:close/>
              </a:path>
            </a:pathLst>
          </a:custGeom>
          <a:blipFill>
            <a:blip r:embed="rId4"/>
            <a:stretch>
              <a:fillRect/>
            </a:stretch>
          </a:blipFill>
        </p:spPr>
      </p:sp>
      <p:grpSp>
        <p:nvGrpSpPr>
          <p:cNvPr id="14" name="Group 14"/>
          <p:cNvGrpSpPr/>
          <p:nvPr/>
        </p:nvGrpSpPr>
        <p:grpSpPr>
          <a:xfrm>
            <a:off x="-683978" y="2014069"/>
            <a:ext cx="11471768" cy="7614352"/>
            <a:chOff x="0" y="0"/>
            <a:chExt cx="2360446" cy="1566739"/>
          </a:xfrm>
        </p:grpSpPr>
        <p:sp>
          <p:nvSpPr>
            <p:cNvPr id="15" name="Freeform 15"/>
            <p:cNvSpPr/>
            <p:nvPr/>
          </p:nvSpPr>
          <p:spPr>
            <a:xfrm>
              <a:off x="0" y="0"/>
              <a:ext cx="2360446" cy="1566739"/>
            </a:xfrm>
            <a:custGeom>
              <a:avLst/>
              <a:gdLst/>
              <a:ahLst/>
              <a:cxnLst/>
              <a:rect l="l" t="t" r="r" b="b"/>
              <a:pathLst>
                <a:path w="2360446" h="1566739">
                  <a:moveTo>
                    <a:pt x="5272" y="0"/>
                  </a:moveTo>
                  <a:lnTo>
                    <a:pt x="2355174" y="0"/>
                  </a:lnTo>
                  <a:cubicBezTo>
                    <a:pt x="2356572" y="0"/>
                    <a:pt x="2357913" y="555"/>
                    <a:pt x="2358902" y="1544"/>
                  </a:cubicBezTo>
                  <a:cubicBezTo>
                    <a:pt x="2359891" y="2533"/>
                    <a:pt x="2360446" y="3874"/>
                    <a:pt x="2360446" y="5272"/>
                  </a:cubicBezTo>
                  <a:lnTo>
                    <a:pt x="2360446" y="1561467"/>
                  </a:lnTo>
                  <a:cubicBezTo>
                    <a:pt x="2360446" y="1564379"/>
                    <a:pt x="2358086" y="1566739"/>
                    <a:pt x="2355174" y="1566739"/>
                  </a:cubicBezTo>
                  <a:lnTo>
                    <a:pt x="5272" y="1566739"/>
                  </a:lnTo>
                  <a:cubicBezTo>
                    <a:pt x="3874" y="1566739"/>
                    <a:pt x="2533" y="1566184"/>
                    <a:pt x="1544" y="1565195"/>
                  </a:cubicBezTo>
                  <a:cubicBezTo>
                    <a:pt x="555" y="1564206"/>
                    <a:pt x="0" y="1562865"/>
                    <a:pt x="0" y="1561467"/>
                  </a:cubicBezTo>
                  <a:lnTo>
                    <a:pt x="0" y="5272"/>
                  </a:lnTo>
                  <a:cubicBezTo>
                    <a:pt x="0" y="3874"/>
                    <a:pt x="555" y="2533"/>
                    <a:pt x="1544" y="1544"/>
                  </a:cubicBezTo>
                  <a:cubicBezTo>
                    <a:pt x="2533" y="555"/>
                    <a:pt x="3874" y="0"/>
                    <a:pt x="5272" y="0"/>
                  </a:cubicBezTo>
                  <a:close/>
                </a:path>
              </a:pathLst>
            </a:custGeom>
            <a:solidFill>
              <a:srgbClr val="003C8D">
                <a:alpha val="69804"/>
              </a:srgbClr>
            </a:solidFill>
          </p:spPr>
        </p:sp>
        <p:sp>
          <p:nvSpPr>
            <p:cNvPr id="16" name="TextBox 16"/>
            <p:cNvSpPr txBox="1"/>
            <p:nvPr/>
          </p:nvSpPr>
          <p:spPr>
            <a:xfrm>
              <a:off x="0" y="-57150"/>
              <a:ext cx="2360446" cy="1623889"/>
            </a:xfrm>
            <a:prstGeom prst="rect">
              <a:avLst/>
            </a:prstGeom>
          </p:spPr>
          <p:txBody>
            <a:bodyPr lIns="50800" tIns="50800" rIns="50800" bIns="50800" rtlCol="0" anchor="ctr"/>
            <a:lstStyle/>
            <a:p>
              <a:pPr algn="ctr">
                <a:lnSpc>
                  <a:spcPts val="3220"/>
                </a:lnSpc>
              </a:pPr>
              <a:endParaRPr/>
            </a:p>
          </p:txBody>
        </p:sp>
      </p:grpSp>
      <p:grpSp>
        <p:nvGrpSpPr>
          <p:cNvPr id="17" name="Group 17"/>
          <p:cNvGrpSpPr/>
          <p:nvPr/>
        </p:nvGrpSpPr>
        <p:grpSpPr>
          <a:xfrm>
            <a:off x="9536279" y="4314685"/>
            <a:ext cx="9887230" cy="9887230"/>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3C8D">
                <a:alpha val="69804"/>
              </a:srgbClr>
            </a:solidFill>
          </p:spPr>
        </p:sp>
        <p:sp>
          <p:nvSpPr>
            <p:cNvPr id="19" name="TextBox 19"/>
            <p:cNvSpPr txBox="1"/>
            <p:nvPr/>
          </p:nvSpPr>
          <p:spPr>
            <a:xfrm>
              <a:off x="76200" y="19050"/>
              <a:ext cx="660400" cy="717550"/>
            </a:xfrm>
            <a:prstGeom prst="rect">
              <a:avLst/>
            </a:prstGeom>
          </p:spPr>
          <p:txBody>
            <a:bodyPr lIns="50800" tIns="50800" rIns="50800" bIns="50800" rtlCol="0" anchor="ctr"/>
            <a:lstStyle/>
            <a:p>
              <a:pPr algn="ctr">
                <a:lnSpc>
                  <a:spcPts val="3220"/>
                </a:lnSpc>
              </a:pPr>
              <a:endParaRPr/>
            </a:p>
          </p:txBody>
        </p:sp>
      </p:grpSp>
      <p:grpSp>
        <p:nvGrpSpPr>
          <p:cNvPr id="20" name="Group 20"/>
          <p:cNvGrpSpPr/>
          <p:nvPr/>
        </p:nvGrpSpPr>
        <p:grpSpPr>
          <a:xfrm>
            <a:off x="10929333" y="1470283"/>
            <a:ext cx="6329967" cy="2676580"/>
            <a:chOff x="0" y="0"/>
            <a:chExt cx="8439956" cy="3568773"/>
          </a:xfrm>
        </p:grpSpPr>
        <p:grpSp>
          <p:nvGrpSpPr>
            <p:cNvPr id="21" name="Group 21"/>
            <p:cNvGrpSpPr/>
            <p:nvPr/>
          </p:nvGrpSpPr>
          <p:grpSpPr>
            <a:xfrm>
              <a:off x="0" y="0"/>
              <a:ext cx="8439956" cy="3568773"/>
              <a:chOff x="0" y="0"/>
              <a:chExt cx="672630" cy="284417"/>
            </a:xfrm>
          </p:grpSpPr>
          <p:sp>
            <p:nvSpPr>
              <p:cNvPr id="22" name="Freeform 22"/>
              <p:cNvSpPr/>
              <p:nvPr/>
            </p:nvSpPr>
            <p:spPr>
              <a:xfrm>
                <a:off x="0" y="0"/>
                <a:ext cx="672630" cy="284417"/>
              </a:xfrm>
              <a:custGeom>
                <a:avLst/>
                <a:gdLst/>
                <a:ahLst/>
                <a:cxnLst/>
                <a:rect l="l" t="t" r="r" b="b"/>
                <a:pathLst>
                  <a:path w="672630" h="284417">
                    <a:moveTo>
                      <a:pt x="120166" y="0"/>
                    </a:moveTo>
                    <a:lnTo>
                      <a:pt x="552464" y="0"/>
                    </a:lnTo>
                    <a:cubicBezTo>
                      <a:pt x="618830" y="0"/>
                      <a:pt x="672630" y="53800"/>
                      <a:pt x="672630" y="120166"/>
                    </a:cubicBezTo>
                    <a:lnTo>
                      <a:pt x="672630" y="164251"/>
                    </a:lnTo>
                    <a:cubicBezTo>
                      <a:pt x="672630" y="230616"/>
                      <a:pt x="618830" y="284417"/>
                      <a:pt x="552464" y="284417"/>
                    </a:cubicBezTo>
                    <a:lnTo>
                      <a:pt x="120166" y="284417"/>
                    </a:lnTo>
                    <a:cubicBezTo>
                      <a:pt x="53800" y="284417"/>
                      <a:pt x="0" y="230616"/>
                      <a:pt x="0" y="164251"/>
                    </a:cubicBezTo>
                    <a:lnTo>
                      <a:pt x="0" y="120166"/>
                    </a:lnTo>
                    <a:cubicBezTo>
                      <a:pt x="0" y="53800"/>
                      <a:pt x="53800" y="0"/>
                      <a:pt x="120166" y="0"/>
                    </a:cubicBezTo>
                    <a:close/>
                  </a:path>
                </a:pathLst>
              </a:custGeom>
              <a:solidFill>
                <a:srgbClr val="FFFFFF"/>
              </a:solidFill>
            </p:spPr>
          </p:sp>
          <p:sp>
            <p:nvSpPr>
              <p:cNvPr id="23" name="TextBox 23"/>
              <p:cNvSpPr txBox="1"/>
              <p:nvPr/>
            </p:nvSpPr>
            <p:spPr>
              <a:xfrm>
                <a:off x="0" y="-57150"/>
                <a:ext cx="672630" cy="341567"/>
              </a:xfrm>
              <a:prstGeom prst="rect">
                <a:avLst/>
              </a:prstGeom>
            </p:spPr>
            <p:txBody>
              <a:bodyPr lIns="39109" tIns="39109" rIns="39109" bIns="39109" rtlCol="0" anchor="ctr"/>
              <a:lstStyle/>
              <a:p>
                <a:pPr algn="ctr">
                  <a:lnSpc>
                    <a:spcPts val="2799"/>
                  </a:lnSpc>
                </a:pPr>
                <a:endParaRPr/>
              </a:p>
            </p:txBody>
          </p:sp>
        </p:grpSp>
        <p:sp>
          <p:nvSpPr>
            <p:cNvPr id="24" name="Freeform 24"/>
            <p:cNvSpPr/>
            <p:nvPr/>
          </p:nvSpPr>
          <p:spPr>
            <a:xfrm>
              <a:off x="1016200" y="556663"/>
              <a:ext cx="6403649" cy="2455447"/>
            </a:xfrm>
            <a:custGeom>
              <a:avLst/>
              <a:gdLst/>
              <a:ahLst/>
              <a:cxnLst/>
              <a:rect l="l" t="t" r="r" b="b"/>
              <a:pathLst>
                <a:path w="6403649" h="2455447">
                  <a:moveTo>
                    <a:pt x="0" y="0"/>
                  </a:moveTo>
                  <a:lnTo>
                    <a:pt x="6403650" y="0"/>
                  </a:lnTo>
                  <a:lnTo>
                    <a:pt x="6403650" y="2455447"/>
                  </a:lnTo>
                  <a:lnTo>
                    <a:pt x="0" y="2455447"/>
                  </a:lnTo>
                  <a:lnTo>
                    <a:pt x="0" y="0"/>
                  </a:lnTo>
                  <a:close/>
                </a:path>
              </a:pathLst>
            </a:custGeom>
            <a:blipFill>
              <a:blip r:embed="rId5"/>
              <a:stretch>
                <a:fillRect t="-2973" b="-2973"/>
              </a:stretch>
            </a:blipFill>
          </p:spPr>
        </p:sp>
      </p:grpSp>
      <p:sp>
        <p:nvSpPr>
          <p:cNvPr id="25" name="Freeform 25"/>
          <p:cNvSpPr/>
          <p:nvPr/>
        </p:nvSpPr>
        <p:spPr>
          <a:xfrm>
            <a:off x="9734998" y="3660372"/>
            <a:ext cx="9489792" cy="6626628"/>
          </a:xfrm>
          <a:custGeom>
            <a:avLst/>
            <a:gdLst/>
            <a:ahLst/>
            <a:cxnLst/>
            <a:rect l="l" t="t" r="r" b="b"/>
            <a:pathLst>
              <a:path w="9489792" h="6626628">
                <a:moveTo>
                  <a:pt x="0" y="0"/>
                </a:moveTo>
                <a:lnTo>
                  <a:pt x="9489792" y="0"/>
                </a:lnTo>
                <a:lnTo>
                  <a:pt x="9489792" y="6626628"/>
                </a:lnTo>
                <a:lnTo>
                  <a:pt x="0" y="6626628"/>
                </a:lnTo>
                <a:lnTo>
                  <a:pt x="0" y="0"/>
                </a:lnTo>
                <a:close/>
              </a:path>
            </a:pathLst>
          </a:custGeom>
          <a:blipFill>
            <a:blip r:embed="rId6"/>
            <a:stretch>
              <a:fillRect l="-19657" t="-14075"/>
            </a:stretch>
          </a:blipFill>
        </p:spPr>
      </p:sp>
      <p:sp>
        <p:nvSpPr>
          <p:cNvPr id="26" name="Freeform 26"/>
          <p:cNvSpPr/>
          <p:nvPr/>
        </p:nvSpPr>
        <p:spPr>
          <a:xfrm>
            <a:off x="5939286" y="2158193"/>
            <a:ext cx="624457" cy="553425"/>
          </a:xfrm>
          <a:custGeom>
            <a:avLst/>
            <a:gdLst/>
            <a:ahLst/>
            <a:cxnLst/>
            <a:rect l="l" t="t" r="r" b="b"/>
            <a:pathLst>
              <a:path w="624457" h="553425">
                <a:moveTo>
                  <a:pt x="0" y="0"/>
                </a:moveTo>
                <a:lnTo>
                  <a:pt x="624457" y="0"/>
                </a:lnTo>
                <a:lnTo>
                  <a:pt x="624457" y="553425"/>
                </a:lnTo>
                <a:lnTo>
                  <a:pt x="0" y="553425"/>
                </a:lnTo>
                <a:lnTo>
                  <a:pt x="0" y="0"/>
                </a:lnTo>
                <a:close/>
              </a:path>
            </a:pathLst>
          </a:custGeom>
          <a:blipFill>
            <a:blip>
              <a:extLst>
                <a:ext uri="{96DAC541-7B7A-43D3-8B79-37D633B846F1}">
                  <asvg:svgBlip xmlns:asvg="http://schemas.microsoft.com/office/drawing/2016/SVG/main" r:embed="rId7"/>
                </a:ext>
              </a:extLst>
            </a:blip>
            <a:stretch>
              <a:fillRect/>
            </a:stretch>
          </a:blipFill>
        </p:spPr>
      </p:sp>
      <p:sp>
        <p:nvSpPr>
          <p:cNvPr id="27" name="Freeform 27"/>
          <p:cNvSpPr/>
          <p:nvPr/>
        </p:nvSpPr>
        <p:spPr>
          <a:xfrm>
            <a:off x="5939286" y="4081084"/>
            <a:ext cx="624457" cy="572939"/>
          </a:xfrm>
          <a:custGeom>
            <a:avLst/>
            <a:gdLst/>
            <a:ahLst/>
            <a:cxnLst/>
            <a:rect l="l" t="t" r="r" b="b"/>
            <a:pathLst>
              <a:path w="624457" h="572939">
                <a:moveTo>
                  <a:pt x="0" y="0"/>
                </a:moveTo>
                <a:lnTo>
                  <a:pt x="624457" y="0"/>
                </a:lnTo>
                <a:lnTo>
                  <a:pt x="624457" y="572939"/>
                </a:lnTo>
                <a:lnTo>
                  <a:pt x="0" y="572939"/>
                </a:lnTo>
                <a:lnTo>
                  <a:pt x="0" y="0"/>
                </a:lnTo>
                <a:close/>
              </a:path>
            </a:pathLst>
          </a:custGeom>
          <a:blipFill>
            <a:blip>
              <a:extLst>
                <a:ext uri="{96DAC541-7B7A-43D3-8B79-37D633B846F1}">
                  <asvg:svgBlip xmlns:asvg="http://schemas.microsoft.com/office/drawing/2016/SVG/main" r:embed="rId8"/>
                </a:ext>
              </a:extLst>
            </a:blip>
            <a:stretch>
              <a:fillRect/>
            </a:stretch>
          </a:blipFill>
        </p:spPr>
      </p:sp>
      <p:sp>
        <p:nvSpPr>
          <p:cNvPr id="28" name="TextBox 28"/>
          <p:cNvSpPr txBox="1"/>
          <p:nvPr/>
        </p:nvSpPr>
        <p:spPr>
          <a:xfrm>
            <a:off x="237497" y="2702941"/>
            <a:ext cx="9628818" cy="1073150"/>
          </a:xfrm>
          <a:prstGeom prst="rect">
            <a:avLst/>
          </a:prstGeom>
        </p:spPr>
        <p:txBody>
          <a:bodyPr lIns="0" tIns="0" rIns="0" bIns="0" rtlCol="0" anchor="t">
            <a:spAutoFit/>
          </a:bodyPr>
          <a:lstStyle/>
          <a:p>
            <a:pPr algn="ctr">
              <a:lnSpc>
                <a:spcPts val="2800"/>
              </a:lnSpc>
            </a:pPr>
            <a:r>
              <a:rPr lang="en-US" sz="2000">
                <a:solidFill>
                  <a:srgbClr val="FFFFFF"/>
                </a:solidFill>
                <a:latin typeface="Poppins"/>
                <a:ea typeface="Poppins"/>
                <a:cs typeface="Poppins"/>
                <a:sym typeface="Poppins"/>
              </a:rPr>
              <a:t>Menjadi Lembaga Keuangan Terkemuka Melalui Pelayanan, Pemberdayaan dan Penciptaan Nilai Tambah bagi pengusaha Ultra Mikro dan Mikro secara berkelanjutan.</a:t>
            </a:r>
          </a:p>
        </p:txBody>
      </p:sp>
      <p:sp>
        <p:nvSpPr>
          <p:cNvPr id="29" name="TextBox 29"/>
          <p:cNvSpPr txBox="1"/>
          <p:nvPr/>
        </p:nvSpPr>
        <p:spPr>
          <a:xfrm>
            <a:off x="4597551" y="1976371"/>
            <a:ext cx="1341735" cy="793246"/>
          </a:xfrm>
          <a:prstGeom prst="rect">
            <a:avLst/>
          </a:prstGeom>
        </p:spPr>
        <p:txBody>
          <a:bodyPr lIns="0" tIns="0" rIns="0" bIns="0" rtlCol="0" anchor="t">
            <a:spAutoFit/>
          </a:bodyPr>
          <a:lstStyle/>
          <a:p>
            <a:pPr algn="l">
              <a:lnSpc>
                <a:spcPts val="6152"/>
              </a:lnSpc>
            </a:pPr>
            <a:r>
              <a:rPr lang="en-US" sz="4394" b="1" i="1">
                <a:solidFill>
                  <a:srgbClr val="FFFFFF"/>
                </a:solidFill>
                <a:latin typeface="Poppins Bold Italics"/>
                <a:ea typeface="Poppins Bold Italics"/>
                <a:cs typeface="Poppins Bold Italics"/>
                <a:sym typeface="Poppins Bold Italics"/>
              </a:rPr>
              <a:t>VISI  </a:t>
            </a:r>
          </a:p>
        </p:txBody>
      </p:sp>
      <p:sp>
        <p:nvSpPr>
          <p:cNvPr id="30" name="TextBox 30"/>
          <p:cNvSpPr txBox="1"/>
          <p:nvPr/>
        </p:nvSpPr>
        <p:spPr>
          <a:xfrm>
            <a:off x="4597551" y="3909018"/>
            <a:ext cx="1188839" cy="793246"/>
          </a:xfrm>
          <a:prstGeom prst="rect">
            <a:avLst/>
          </a:prstGeom>
        </p:spPr>
        <p:txBody>
          <a:bodyPr lIns="0" tIns="0" rIns="0" bIns="0" rtlCol="0" anchor="t">
            <a:spAutoFit/>
          </a:bodyPr>
          <a:lstStyle/>
          <a:p>
            <a:pPr algn="l">
              <a:lnSpc>
                <a:spcPts val="6152"/>
              </a:lnSpc>
            </a:pPr>
            <a:r>
              <a:rPr lang="en-US" sz="4394" b="1" i="1">
                <a:solidFill>
                  <a:srgbClr val="FFFFFF"/>
                </a:solidFill>
                <a:latin typeface="Poppins Bold Italics"/>
                <a:ea typeface="Poppins Bold Italics"/>
                <a:cs typeface="Poppins Bold Italics"/>
                <a:sym typeface="Poppins Bold Italics"/>
              </a:rPr>
              <a:t>MISI</a:t>
            </a:r>
          </a:p>
        </p:txBody>
      </p:sp>
      <p:sp>
        <p:nvSpPr>
          <p:cNvPr id="31" name="TextBox 31"/>
          <p:cNvSpPr txBox="1"/>
          <p:nvPr/>
        </p:nvSpPr>
        <p:spPr>
          <a:xfrm>
            <a:off x="197279" y="4692739"/>
            <a:ext cx="9709255" cy="4597400"/>
          </a:xfrm>
          <a:prstGeom prst="rect">
            <a:avLst/>
          </a:prstGeom>
        </p:spPr>
        <p:txBody>
          <a:bodyPr lIns="0" tIns="0" rIns="0" bIns="0" rtlCol="0" anchor="t">
            <a:spAutoFit/>
          </a:bodyPr>
          <a:lstStyle/>
          <a:p>
            <a:pPr marL="431801" lvl="1" indent="-215900" algn="just">
              <a:lnSpc>
                <a:spcPts val="2800"/>
              </a:lnSpc>
              <a:buFont typeface="Arial"/>
              <a:buChar char="•"/>
            </a:pPr>
            <a:r>
              <a:rPr lang="en-US" sz="2000">
                <a:solidFill>
                  <a:srgbClr val="FFFFFF"/>
                </a:solidFill>
                <a:latin typeface="Poppins"/>
                <a:ea typeface="Poppins"/>
                <a:cs typeface="Poppins"/>
                <a:sym typeface="Poppins"/>
              </a:rPr>
              <a:t>Memberikan akses layanan pembiayaan lebih luas kepada pengusaha ultra mikro dan mikro serta pemberdayaan berkesinambungan yang memberikan nilai tambah dan manfaat nyata terhadap masyarakat;</a:t>
            </a:r>
          </a:p>
          <a:p>
            <a:pPr marL="431801" lvl="1" indent="-215900" algn="just">
              <a:lnSpc>
                <a:spcPts val="2800"/>
              </a:lnSpc>
              <a:buFont typeface="Arial"/>
              <a:buChar char="•"/>
            </a:pPr>
            <a:r>
              <a:rPr lang="en-US" sz="2000">
                <a:solidFill>
                  <a:srgbClr val="FFFFFF"/>
                </a:solidFill>
                <a:latin typeface="Poppins"/>
                <a:ea typeface="Poppins"/>
                <a:cs typeface="Poppins"/>
                <a:sym typeface="Poppins"/>
              </a:rPr>
              <a:t>Memperkuat kinerja usaha dengan meningkatkan profitabilitas melalui pendapatan yang terus tumbuh, inovasi untuk efisiensi dan efektifitas proses kerja dengan pengelolaan risiko yang terkendali serta tata kelola yang baik;</a:t>
            </a:r>
          </a:p>
          <a:p>
            <a:pPr marL="431801" lvl="1" indent="-215900" algn="just">
              <a:lnSpc>
                <a:spcPts val="2800"/>
              </a:lnSpc>
              <a:buFont typeface="Arial"/>
              <a:buChar char="•"/>
            </a:pPr>
            <a:r>
              <a:rPr lang="en-US" sz="2000">
                <a:solidFill>
                  <a:srgbClr val="FFFFFF"/>
                </a:solidFill>
                <a:latin typeface="Poppins"/>
                <a:ea typeface="Poppins"/>
                <a:cs typeface="Poppins"/>
                <a:sym typeface="Poppins"/>
              </a:rPr>
              <a:t>Mengembangkan ekosistem, untuk memberikan kontribusi secara finansial dan sumber pertumbuhan pengusaha ultra mikro dan mikro dalam Holding Ultra Mikro;</a:t>
            </a:r>
          </a:p>
          <a:p>
            <a:pPr marL="431801" lvl="1" indent="-215900" algn="just">
              <a:lnSpc>
                <a:spcPts val="2800"/>
              </a:lnSpc>
              <a:buFont typeface="Arial"/>
              <a:buChar char="•"/>
            </a:pPr>
            <a:r>
              <a:rPr lang="en-US" sz="2000">
                <a:solidFill>
                  <a:srgbClr val="FFFFFF"/>
                </a:solidFill>
                <a:latin typeface="Poppins"/>
                <a:ea typeface="Poppins"/>
                <a:cs typeface="Poppins"/>
                <a:sym typeface="Poppins"/>
              </a:rPr>
              <a:t>Meningkatkan produktivitas dan kompetensi pegawai menjadi terbaik, beretika serta profesional dalam mengelola pembiayaan dan pemberdayaan berbasis kelompok</a:t>
            </a:r>
          </a:p>
        </p:txBody>
      </p:sp>
      <p:sp>
        <p:nvSpPr>
          <p:cNvPr id="32" name="Freeform 32"/>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9"/>
            <a:stretch>
              <a:fillRect/>
            </a:stretch>
          </a:blipFill>
        </p:spPr>
      </p:sp>
      <p:grpSp>
        <p:nvGrpSpPr>
          <p:cNvPr id="33" name="Group 33"/>
          <p:cNvGrpSpPr/>
          <p:nvPr/>
        </p:nvGrpSpPr>
        <p:grpSpPr>
          <a:xfrm>
            <a:off x="-1115" y="9661191"/>
            <a:ext cx="15869159" cy="476836"/>
            <a:chOff x="0" y="0"/>
            <a:chExt cx="4179532" cy="125587"/>
          </a:xfrm>
        </p:grpSpPr>
        <p:sp>
          <p:nvSpPr>
            <p:cNvPr id="34" name="Freeform 34"/>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35" name="TextBox 35"/>
            <p:cNvSpPr txBox="1"/>
            <p:nvPr/>
          </p:nvSpPr>
          <p:spPr>
            <a:xfrm>
              <a:off x="0" y="19050"/>
              <a:ext cx="4179532" cy="106537"/>
            </a:xfrm>
            <a:prstGeom prst="rect">
              <a:avLst/>
            </a:prstGeom>
          </p:spPr>
          <p:txBody>
            <a:bodyPr lIns="50800" tIns="50800" rIns="50800" bIns="50800" rtlCol="0" anchor="ctr"/>
            <a:lstStyle/>
            <a:p>
              <a:pPr algn="ctr">
                <a:lnSpc>
                  <a:spcPts val="1704"/>
                </a:lnSpc>
              </a:pPr>
              <a:endParaRPr/>
            </a:p>
          </p:txBody>
        </p:sp>
      </p:grpSp>
      <p:sp>
        <p:nvSpPr>
          <p:cNvPr id="37" name="TextBox 8">
            <a:extLst>
              <a:ext uri="{FF2B5EF4-FFF2-40B4-BE49-F238E27FC236}">
                <a16:creationId xmlns:a16="http://schemas.microsoft.com/office/drawing/2014/main" id="{FBB8B3F1-35B7-7D59-4B2C-6546939F7DC7}"/>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3716000"/>
          </a:xfrm>
          <a:custGeom>
            <a:avLst/>
            <a:gdLst/>
            <a:ahLst/>
            <a:cxnLst/>
            <a:rect l="l" t="t" r="r" b="b"/>
            <a:pathLst>
              <a:path w="18288000" h="13716000">
                <a:moveTo>
                  <a:pt x="0" y="0"/>
                </a:moveTo>
                <a:lnTo>
                  <a:pt x="18288000" y="0"/>
                </a:lnTo>
                <a:lnTo>
                  <a:pt x="18288000" y="13716000"/>
                </a:lnTo>
                <a:lnTo>
                  <a:pt x="0" y="13716000"/>
                </a:lnTo>
                <a:lnTo>
                  <a:pt x="0" y="0"/>
                </a:lnTo>
                <a:close/>
              </a:path>
            </a:pathLst>
          </a:custGeom>
          <a:blipFill>
            <a:blip r:embed="rId2"/>
            <a:stretch>
              <a:fillRect/>
            </a:stretch>
          </a:blipFill>
        </p:spPr>
      </p:sp>
      <p:grpSp>
        <p:nvGrpSpPr>
          <p:cNvPr id="3" name="Group 3"/>
          <p:cNvGrpSpPr/>
          <p:nvPr/>
        </p:nvGrpSpPr>
        <p:grpSpPr>
          <a:xfrm>
            <a:off x="0" y="0"/>
            <a:ext cx="18288000" cy="10287000"/>
            <a:chOff x="0" y="0"/>
            <a:chExt cx="745067" cy="419100"/>
          </a:xfrm>
        </p:grpSpPr>
        <p:sp>
          <p:nvSpPr>
            <p:cNvPr id="4" name="Freeform 4"/>
            <p:cNvSpPr/>
            <p:nvPr/>
          </p:nvSpPr>
          <p:spPr>
            <a:xfrm>
              <a:off x="0" y="0"/>
              <a:ext cx="745067" cy="419100"/>
            </a:xfrm>
            <a:custGeom>
              <a:avLst/>
              <a:gdLst/>
              <a:ahLst/>
              <a:cxnLst/>
              <a:rect l="l" t="t" r="r" b="b"/>
              <a:pathLst>
                <a:path w="745067" h="419100">
                  <a:moveTo>
                    <a:pt x="0" y="0"/>
                  </a:moveTo>
                  <a:lnTo>
                    <a:pt x="745067" y="0"/>
                  </a:lnTo>
                  <a:lnTo>
                    <a:pt x="745067" y="419100"/>
                  </a:lnTo>
                  <a:lnTo>
                    <a:pt x="0" y="419100"/>
                  </a:lnTo>
                  <a:close/>
                </a:path>
              </a:pathLst>
            </a:custGeom>
            <a:solidFill>
              <a:srgbClr val="003C8D">
                <a:alpha val="60000"/>
              </a:srgbClr>
            </a:solidFill>
          </p:spPr>
        </p:sp>
        <p:sp>
          <p:nvSpPr>
            <p:cNvPr id="5" name="TextBox 5"/>
            <p:cNvSpPr txBox="1"/>
            <p:nvPr/>
          </p:nvSpPr>
          <p:spPr>
            <a:xfrm>
              <a:off x="0" y="-66675"/>
              <a:ext cx="745067" cy="485775"/>
            </a:xfrm>
            <a:prstGeom prst="rect">
              <a:avLst/>
            </a:prstGeom>
          </p:spPr>
          <p:txBody>
            <a:bodyPr lIns="50800" tIns="50800" rIns="50800" bIns="50800" rtlCol="0" anchor="ctr"/>
            <a:lstStyle/>
            <a:p>
              <a:pPr algn="ctr">
                <a:lnSpc>
                  <a:spcPts val="2800"/>
                </a:lnSpc>
              </a:pPr>
              <a:endParaRPr/>
            </a:p>
          </p:txBody>
        </p:sp>
      </p:grpSp>
      <p:grpSp>
        <p:nvGrpSpPr>
          <p:cNvPr id="6" name="Group 6"/>
          <p:cNvGrpSpPr/>
          <p:nvPr/>
        </p:nvGrpSpPr>
        <p:grpSpPr>
          <a:xfrm>
            <a:off x="0" y="527917"/>
            <a:ext cx="2886598" cy="1121337"/>
            <a:chOff x="0" y="0"/>
            <a:chExt cx="1078867" cy="419100"/>
          </a:xfrm>
        </p:grpSpPr>
        <p:sp>
          <p:nvSpPr>
            <p:cNvPr id="7" name="Freeform 7"/>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8" name="TextBox 8"/>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9" name="Freeform 9"/>
          <p:cNvSpPr/>
          <p:nvPr/>
        </p:nvSpPr>
        <p:spPr>
          <a:xfrm>
            <a:off x="757563" y="603771"/>
            <a:ext cx="1723784" cy="969628"/>
          </a:xfrm>
          <a:custGeom>
            <a:avLst/>
            <a:gdLst/>
            <a:ahLst/>
            <a:cxnLst/>
            <a:rect l="l" t="t" r="r" b="b"/>
            <a:pathLst>
              <a:path w="1723784" h="969628">
                <a:moveTo>
                  <a:pt x="0" y="0"/>
                </a:moveTo>
                <a:lnTo>
                  <a:pt x="1723783" y="0"/>
                </a:lnTo>
                <a:lnTo>
                  <a:pt x="1723783" y="969628"/>
                </a:lnTo>
                <a:lnTo>
                  <a:pt x="0" y="969628"/>
                </a:lnTo>
                <a:lnTo>
                  <a:pt x="0" y="0"/>
                </a:lnTo>
                <a:close/>
              </a:path>
            </a:pathLst>
          </a:custGeom>
          <a:blipFill>
            <a:blip r:embed="rId3"/>
            <a:stretch>
              <a:fillRect/>
            </a:stretch>
          </a:blipFill>
        </p:spPr>
      </p:sp>
      <p:grpSp>
        <p:nvGrpSpPr>
          <p:cNvPr id="10" name="Group 10"/>
          <p:cNvGrpSpPr/>
          <p:nvPr/>
        </p:nvGrpSpPr>
        <p:grpSpPr>
          <a:xfrm rot="-10800000">
            <a:off x="15401402" y="527917"/>
            <a:ext cx="2886598" cy="1121337"/>
            <a:chOff x="0" y="0"/>
            <a:chExt cx="1078867" cy="419100"/>
          </a:xfrm>
        </p:grpSpPr>
        <p:sp>
          <p:nvSpPr>
            <p:cNvPr id="11" name="Freeform 11"/>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12" name="TextBox 12"/>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13" name="Freeform 13"/>
          <p:cNvSpPr/>
          <p:nvPr/>
        </p:nvSpPr>
        <p:spPr>
          <a:xfrm>
            <a:off x="16381211" y="804972"/>
            <a:ext cx="1389127" cy="567227"/>
          </a:xfrm>
          <a:custGeom>
            <a:avLst/>
            <a:gdLst/>
            <a:ahLst/>
            <a:cxnLst/>
            <a:rect l="l" t="t" r="r" b="b"/>
            <a:pathLst>
              <a:path w="1389127" h="567227">
                <a:moveTo>
                  <a:pt x="0" y="0"/>
                </a:moveTo>
                <a:lnTo>
                  <a:pt x="1389127" y="0"/>
                </a:lnTo>
                <a:lnTo>
                  <a:pt x="1389127" y="567227"/>
                </a:lnTo>
                <a:lnTo>
                  <a:pt x="0" y="567227"/>
                </a:lnTo>
                <a:lnTo>
                  <a:pt x="0" y="0"/>
                </a:lnTo>
                <a:close/>
              </a:path>
            </a:pathLst>
          </a:custGeom>
          <a:blipFill>
            <a:blip r:embed="rId4"/>
            <a:stretch>
              <a:fillRect/>
            </a:stretch>
          </a:blipFill>
        </p:spPr>
      </p:sp>
      <p:sp>
        <p:nvSpPr>
          <p:cNvPr id="14" name="Freeform 14"/>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5"/>
            <a:stretch>
              <a:fillRect/>
            </a:stretch>
          </a:blipFill>
        </p:spPr>
      </p:sp>
      <p:grpSp>
        <p:nvGrpSpPr>
          <p:cNvPr id="15" name="Group 15"/>
          <p:cNvGrpSpPr/>
          <p:nvPr/>
        </p:nvGrpSpPr>
        <p:grpSpPr>
          <a:xfrm>
            <a:off x="-1115" y="9661191"/>
            <a:ext cx="15869159" cy="476836"/>
            <a:chOff x="0" y="0"/>
            <a:chExt cx="4179532" cy="125587"/>
          </a:xfrm>
        </p:grpSpPr>
        <p:sp>
          <p:nvSpPr>
            <p:cNvPr id="16" name="Freeform 16"/>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7" name="TextBox 17"/>
            <p:cNvSpPr txBox="1"/>
            <p:nvPr/>
          </p:nvSpPr>
          <p:spPr>
            <a:xfrm>
              <a:off x="0" y="19050"/>
              <a:ext cx="4179532" cy="106537"/>
            </a:xfrm>
            <a:prstGeom prst="rect">
              <a:avLst/>
            </a:prstGeom>
          </p:spPr>
          <p:txBody>
            <a:bodyPr lIns="50800" tIns="50800" rIns="50800" bIns="50800" rtlCol="0" anchor="ctr"/>
            <a:lstStyle/>
            <a:p>
              <a:pPr algn="ctr">
                <a:lnSpc>
                  <a:spcPts val="1704"/>
                </a:lnSpc>
              </a:pPr>
              <a:endParaRPr/>
            </a:p>
          </p:txBody>
        </p:sp>
      </p:grpSp>
      <p:grpSp>
        <p:nvGrpSpPr>
          <p:cNvPr id="18" name="Group 18"/>
          <p:cNvGrpSpPr/>
          <p:nvPr/>
        </p:nvGrpSpPr>
        <p:grpSpPr>
          <a:xfrm>
            <a:off x="3142745" y="3664666"/>
            <a:ext cx="11370252" cy="3193334"/>
            <a:chOff x="0" y="0"/>
            <a:chExt cx="1296745" cy="364191"/>
          </a:xfrm>
        </p:grpSpPr>
        <p:sp>
          <p:nvSpPr>
            <p:cNvPr id="19" name="Freeform 19"/>
            <p:cNvSpPr/>
            <p:nvPr/>
          </p:nvSpPr>
          <p:spPr>
            <a:xfrm>
              <a:off x="0" y="0"/>
              <a:ext cx="1296745" cy="364191"/>
            </a:xfrm>
            <a:custGeom>
              <a:avLst/>
              <a:gdLst/>
              <a:ahLst/>
              <a:cxnLst/>
              <a:rect l="l" t="t" r="r" b="b"/>
              <a:pathLst>
                <a:path w="1296745" h="364191">
                  <a:moveTo>
                    <a:pt x="13299" y="0"/>
                  </a:moveTo>
                  <a:lnTo>
                    <a:pt x="1283446" y="0"/>
                  </a:lnTo>
                  <a:cubicBezTo>
                    <a:pt x="1290791" y="0"/>
                    <a:pt x="1296745" y="5954"/>
                    <a:pt x="1296745" y="13299"/>
                  </a:cubicBezTo>
                  <a:lnTo>
                    <a:pt x="1296745" y="350892"/>
                  </a:lnTo>
                  <a:cubicBezTo>
                    <a:pt x="1296745" y="358237"/>
                    <a:pt x="1290791" y="364191"/>
                    <a:pt x="1283446" y="364191"/>
                  </a:cubicBezTo>
                  <a:lnTo>
                    <a:pt x="13299" y="364191"/>
                  </a:lnTo>
                  <a:cubicBezTo>
                    <a:pt x="5954" y="364191"/>
                    <a:pt x="0" y="358237"/>
                    <a:pt x="0" y="350892"/>
                  </a:cubicBezTo>
                  <a:lnTo>
                    <a:pt x="0" y="13299"/>
                  </a:lnTo>
                  <a:cubicBezTo>
                    <a:pt x="0" y="5954"/>
                    <a:pt x="5954" y="0"/>
                    <a:pt x="13299" y="0"/>
                  </a:cubicBezTo>
                  <a:close/>
                </a:path>
              </a:pathLst>
            </a:custGeom>
            <a:solidFill>
              <a:srgbClr val="062652"/>
            </a:solidFill>
          </p:spPr>
          <p:txBody>
            <a:bodyPr/>
            <a:lstStyle/>
            <a:p>
              <a:endParaRPr lang="en-ID" dirty="0"/>
            </a:p>
          </p:txBody>
        </p:sp>
        <p:sp>
          <p:nvSpPr>
            <p:cNvPr id="20" name="TextBox 20"/>
            <p:cNvSpPr txBox="1"/>
            <p:nvPr/>
          </p:nvSpPr>
          <p:spPr>
            <a:xfrm>
              <a:off x="0" y="-57150"/>
              <a:ext cx="1296745" cy="421341"/>
            </a:xfrm>
            <a:prstGeom prst="rect">
              <a:avLst/>
            </a:prstGeom>
          </p:spPr>
          <p:txBody>
            <a:bodyPr lIns="50800" tIns="50800" rIns="50800" bIns="50800" rtlCol="0" anchor="ctr"/>
            <a:lstStyle/>
            <a:p>
              <a:pPr algn="ctr">
                <a:lnSpc>
                  <a:spcPts val="3234"/>
                </a:lnSpc>
              </a:pPr>
              <a:endParaRPr/>
            </a:p>
          </p:txBody>
        </p:sp>
      </p:grpSp>
      <p:sp>
        <p:nvSpPr>
          <p:cNvPr id="21" name="Freeform 21"/>
          <p:cNvSpPr/>
          <p:nvPr/>
        </p:nvSpPr>
        <p:spPr>
          <a:xfrm>
            <a:off x="3252484" y="3664666"/>
            <a:ext cx="11150774" cy="3193334"/>
          </a:xfrm>
          <a:custGeom>
            <a:avLst/>
            <a:gdLst/>
            <a:ahLst/>
            <a:cxnLst/>
            <a:rect l="l" t="t" r="r" b="b"/>
            <a:pathLst>
              <a:path w="11150774" h="3193334">
                <a:moveTo>
                  <a:pt x="0" y="0"/>
                </a:moveTo>
                <a:lnTo>
                  <a:pt x="11150774" y="0"/>
                </a:lnTo>
                <a:lnTo>
                  <a:pt x="11150774" y="3193334"/>
                </a:lnTo>
                <a:lnTo>
                  <a:pt x="0" y="3193334"/>
                </a:lnTo>
                <a:lnTo>
                  <a:pt x="0" y="0"/>
                </a:lnTo>
                <a:close/>
              </a:path>
            </a:pathLst>
          </a:custGeom>
          <a:blipFill>
            <a:blip r:embed="rId6"/>
            <a:stretch>
              <a:fillRect l="-1968" t="-9372" b="-5704"/>
            </a:stretch>
          </a:blipFill>
        </p:spPr>
      </p:sp>
      <p:grpSp>
        <p:nvGrpSpPr>
          <p:cNvPr id="23" name="Group 23"/>
          <p:cNvGrpSpPr/>
          <p:nvPr/>
        </p:nvGrpSpPr>
        <p:grpSpPr>
          <a:xfrm>
            <a:off x="1619455" y="7296617"/>
            <a:ext cx="14961281" cy="1591312"/>
            <a:chOff x="0" y="0"/>
            <a:chExt cx="1706291" cy="181485"/>
          </a:xfrm>
        </p:grpSpPr>
        <p:sp>
          <p:nvSpPr>
            <p:cNvPr id="24" name="Freeform 24"/>
            <p:cNvSpPr/>
            <p:nvPr/>
          </p:nvSpPr>
          <p:spPr>
            <a:xfrm>
              <a:off x="0" y="0"/>
              <a:ext cx="1706291" cy="181485"/>
            </a:xfrm>
            <a:custGeom>
              <a:avLst/>
              <a:gdLst/>
              <a:ahLst/>
              <a:cxnLst/>
              <a:rect l="l" t="t" r="r" b="b"/>
              <a:pathLst>
                <a:path w="1706291" h="181485">
                  <a:moveTo>
                    <a:pt x="10107" y="0"/>
                  </a:moveTo>
                  <a:lnTo>
                    <a:pt x="1696185" y="0"/>
                  </a:lnTo>
                  <a:cubicBezTo>
                    <a:pt x="1701766" y="0"/>
                    <a:pt x="1706291" y="4525"/>
                    <a:pt x="1706291" y="10107"/>
                  </a:cubicBezTo>
                  <a:lnTo>
                    <a:pt x="1706291" y="171378"/>
                  </a:lnTo>
                  <a:cubicBezTo>
                    <a:pt x="1706291" y="174058"/>
                    <a:pt x="1705227" y="176629"/>
                    <a:pt x="1703331" y="178524"/>
                  </a:cubicBezTo>
                  <a:cubicBezTo>
                    <a:pt x="1701436" y="180420"/>
                    <a:pt x="1698865" y="181485"/>
                    <a:pt x="1696185" y="181485"/>
                  </a:cubicBezTo>
                  <a:lnTo>
                    <a:pt x="10107" y="181485"/>
                  </a:lnTo>
                  <a:cubicBezTo>
                    <a:pt x="7426" y="181485"/>
                    <a:pt x="4856" y="180420"/>
                    <a:pt x="2960" y="178524"/>
                  </a:cubicBezTo>
                  <a:cubicBezTo>
                    <a:pt x="1065" y="176629"/>
                    <a:pt x="0" y="174058"/>
                    <a:pt x="0" y="171378"/>
                  </a:cubicBezTo>
                  <a:lnTo>
                    <a:pt x="0" y="10107"/>
                  </a:lnTo>
                  <a:cubicBezTo>
                    <a:pt x="0" y="7426"/>
                    <a:pt x="1065" y="4856"/>
                    <a:pt x="2960" y="2960"/>
                  </a:cubicBezTo>
                  <a:cubicBezTo>
                    <a:pt x="4856" y="1065"/>
                    <a:pt x="7426" y="0"/>
                    <a:pt x="10107" y="0"/>
                  </a:cubicBezTo>
                  <a:close/>
                </a:path>
              </a:pathLst>
            </a:custGeom>
            <a:solidFill>
              <a:srgbClr val="062652"/>
            </a:solidFill>
          </p:spPr>
        </p:sp>
        <p:sp>
          <p:nvSpPr>
            <p:cNvPr id="25" name="TextBox 25"/>
            <p:cNvSpPr txBox="1"/>
            <p:nvPr/>
          </p:nvSpPr>
          <p:spPr>
            <a:xfrm>
              <a:off x="0" y="-57150"/>
              <a:ext cx="1706291" cy="238635"/>
            </a:xfrm>
            <a:prstGeom prst="rect">
              <a:avLst/>
            </a:prstGeom>
          </p:spPr>
          <p:txBody>
            <a:bodyPr lIns="50800" tIns="50800" rIns="50800" bIns="50800" rtlCol="0" anchor="ctr"/>
            <a:lstStyle/>
            <a:p>
              <a:pPr algn="ctr">
                <a:lnSpc>
                  <a:spcPts val="3234"/>
                </a:lnSpc>
              </a:pPr>
              <a:endParaRPr/>
            </a:p>
          </p:txBody>
        </p:sp>
      </p:grpSp>
      <p:sp>
        <p:nvSpPr>
          <p:cNvPr id="26" name="TextBox 26"/>
          <p:cNvSpPr txBox="1"/>
          <p:nvPr/>
        </p:nvSpPr>
        <p:spPr>
          <a:xfrm>
            <a:off x="1104662" y="7153742"/>
            <a:ext cx="16078675" cy="1734187"/>
          </a:xfrm>
          <a:prstGeom prst="rect">
            <a:avLst/>
          </a:prstGeom>
        </p:spPr>
        <p:txBody>
          <a:bodyPr lIns="0" tIns="0" rIns="0" bIns="0" rtlCol="0" anchor="t">
            <a:spAutoFit/>
          </a:bodyPr>
          <a:lstStyle/>
          <a:p>
            <a:pPr algn="ctr">
              <a:lnSpc>
                <a:spcPts val="6789"/>
              </a:lnSpc>
            </a:pPr>
            <a:r>
              <a:rPr lang="en-US" sz="4849" b="1">
                <a:solidFill>
                  <a:srgbClr val="0167B3"/>
                </a:solidFill>
                <a:latin typeface="Poppins Bold"/>
                <a:ea typeface="Poppins Bold"/>
                <a:cs typeface="Poppins Bold"/>
                <a:sym typeface="Poppins Bold"/>
              </a:rPr>
              <a:t>INTEGRITY | </a:t>
            </a:r>
            <a:r>
              <a:rPr lang="en-US" sz="4849" b="1">
                <a:solidFill>
                  <a:srgbClr val="F6931E"/>
                </a:solidFill>
                <a:latin typeface="Poppins Bold"/>
                <a:ea typeface="Poppins Bold"/>
                <a:cs typeface="Poppins Bold"/>
                <a:sym typeface="Poppins Bold"/>
              </a:rPr>
              <a:t>COLLABORATIVE </a:t>
            </a:r>
            <a:r>
              <a:rPr lang="en-US" sz="4849" b="1">
                <a:solidFill>
                  <a:srgbClr val="0167B3"/>
                </a:solidFill>
                <a:latin typeface="Poppins Bold"/>
                <a:ea typeface="Poppins Bold"/>
                <a:cs typeface="Poppins Bold"/>
                <a:sym typeface="Poppins Bold"/>
              </a:rPr>
              <a:t>| ACCOUNTABILITY</a:t>
            </a:r>
          </a:p>
          <a:p>
            <a:pPr algn="ctr">
              <a:lnSpc>
                <a:spcPts val="6789"/>
              </a:lnSpc>
              <a:spcBef>
                <a:spcPct val="0"/>
              </a:spcBef>
            </a:pPr>
            <a:r>
              <a:rPr lang="en-US" sz="4849" b="1">
                <a:solidFill>
                  <a:srgbClr val="FF914D"/>
                </a:solidFill>
                <a:latin typeface="Poppins Bold"/>
                <a:ea typeface="Poppins Bold"/>
                <a:cs typeface="Poppins Bold"/>
                <a:sym typeface="Poppins Bold"/>
              </a:rPr>
              <a:t>GROWTH MINDSET </a:t>
            </a:r>
            <a:r>
              <a:rPr lang="en-US" sz="4849" b="1">
                <a:solidFill>
                  <a:srgbClr val="0167B3"/>
                </a:solidFill>
                <a:latin typeface="Poppins Bold"/>
                <a:ea typeface="Poppins Bold"/>
                <a:cs typeface="Poppins Bold"/>
                <a:sym typeface="Poppins Bold"/>
              </a:rPr>
              <a:t>| CUSTOMER FOCUS </a:t>
            </a:r>
          </a:p>
        </p:txBody>
      </p:sp>
      <p:sp>
        <p:nvSpPr>
          <p:cNvPr id="27" name="TextBox 27"/>
          <p:cNvSpPr txBox="1"/>
          <p:nvPr/>
        </p:nvSpPr>
        <p:spPr>
          <a:xfrm>
            <a:off x="3515371" y="2168410"/>
            <a:ext cx="11257259" cy="888365"/>
          </a:xfrm>
          <a:prstGeom prst="rect">
            <a:avLst/>
          </a:prstGeom>
        </p:spPr>
        <p:txBody>
          <a:bodyPr lIns="0" tIns="0" rIns="0" bIns="0" rtlCol="0" anchor="t">
            <a:spAutoFit/>
          </a:bodyPr>
          <a:lstStyle/>
          <a:p>
            <a:pPr algn="l">
              <a:lnSpc>
                <a:spcPts val="6579"/>
              </a:lnSpc>
            </a:pPr>
            <a:r>
              <a:rPr lang="en-US" sz="6999" b="1">
                <a:solidFill>
                  <a:srgbClr val="FFFFFF"/>
                </a:solidFill>
                <a:latin typeface="Montserrat Bold"/>
                <a:ea typeface="Montserrat Bold"/>
                <a:cs typeface="Montserrat Bold"/>
                <a:sym typeface="Montserrat Bold"/>
              </a:rPr>
              <a:t>BUDAYA PERUSAHAAN</a:t>
            </a:r>
          </a:p>
        </p:txBody>
      </p:sp>
      <p:sp>
        <p:nvSpPr>
          <p:cNvPr id="28" name="TextBox 8">
            <a:extLst>
              <a:ext uri="{FF2B5EF4-FFF2-40B4-BE49-F238E27FC236}">
                <a16:creationId xmlns:a16="http://schemas.microsoft.com/office/drawing/2014/main" id="{DA308E29-5C2A-8D89-3AF3-91F53F7BD4D1}"/>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3716000"/>
          </a:xfrm>
          <a:custGeom>
            <a:avLst/>
            <a:gdLst/>
            <a:ahLst/>
            <a:cxnLst/>
            <a:rect l="l" t="t" r="r" b="b"/>
            <a:pathLst>
              <a:path w="18288000" h="13716000">
                <a:moveTo>
                  <a:pt x="0" y="0"/>
                </a:moveTo>
                <a:lnTo>
                  <a:pt x="18288000" y="0"/>
                </a:lnTo>
                <a:lnTo>
                  <a:pt x="18288000" y="13716000"/>
                </a:lnTo>
                <a:lnTo>
                  <a:pt x="0" y="13716000"/>
                </a:lnTo>
                <a:lnTo>
                  <a:pt x="0" y="0"/>
                </a:lnTo>
                <a:close/>
              </a:path>
            </a:pathLst>
          </a:custGeom>
          <a:blipFill>
            <a:blip r:embed="rId2"/>
            <a:stretch>
              <a:fillRect/>
            </a:stretch>
          </a:blipFill>
        </p:spPr>
      </p:sp>
      <p:grpSp>
        <p:nvGrpSpPr>
          <p:cNvPr id="3" name="Group 3"/>
          <p:cNvGrpSpPr/>
          <p:nvPr/>
        </p:nvGrpSpPr>
        <p:grpSpPr>
          <a:xfrm>
            <a:off x="0" y="0"/>
            <a:ext cx="18288000" cy="10287000"/>
            <a:chOff x="0" y="0"/>
            <a:chExt cx="745067" cy="419100"/>
          </a:xfrm>
        </p:grpSpPr>
        <p:sp>
          <p:nvSpPr>
            <p:cNvPr id="4" name="Freeform 4"/>
            <p:cNvSpPr/>
            <p:nvPr/>
          </p:nvSpPr>
          <p:spPr>
            <a:xfrm>
              <a:off x="0" y="0"/>
              <a:ext cx="745067" cy="419100"/>
            </a:xfrm>
            <a:custGeom>
              <a:avLst/>
              <a:gdLst/>
              <a:ahLst/>
              <a:cxnLst/>
              <a:rect l="l" t="t" r="r" b="b"/>
              <a:pathLst>
                <a:path w="745067" h="419100">
                  <a:moveTo>
                    <a:pt x="0" y="0"/>
                  </a:moveTo>
                  <a:lnTo>
                    <a:pt x="745067" y="0"/>
                  </a:lnTo>
                  <a:lnTo>
                    <a:pt x="745067" y="419100"/>
                  </a:lnTo>
                  <a:lnTo>
                    <a:pt x="0" y="419100"/>
                  </a:lnTo>
                  <a:close/>
                </a:path>
              </a:pathLst>
            </a:custGeom>
            <a:solidFill>
              <a:srgbClr val="003C8D">
                <a:alpha val="60000"/>
              </a:srgbClr>
            </a:solidFill>
          </p:spPr>
        </p:sp>
        <p:sp>
          <p:nvSpPr>
            <p:cNvPr id="5" name="TextBox 5"/>
            <p:cNvSpPr txBox="1"/>
            <p:nvPr/>
          </p:nvSpPr>
          <p:spPr>
            <a:xfrm>
              <a:off x="0" y="-66675"/>
              <a:ext cx="745067" cy="485775"/>
            </a:xfrm>
            <a:prstGeom prst="rect">
              <a:avLst/>
            </a:prstGeom>
          </p:spPr>
          <p:txBody>
            <a:bodyPr lIns="50800" tIns="50800" rIns="50800" bIns="50800" rtlCol="0" anchor="ctr"/>
            <a:lstStyle/>
            <a:p>
              <a:pPr algn="ctr">
                <a:lnSpc>
                  <a:spcPts val="2800"/>
                </a:lnSpc>
              </a:pPr>
              <a:endParaRPr/>
            </a:p>
          </p:txBody>
        </p:sp>
      </p:grpSp>
      <p:grpSp>
        <p:nvGrpSpPr>
          <p:cNvPr id="6" name="Group 6"/>
          <p:cNvGrpSpPr/>
          <p:nvPr/>
        </p:nvGrpSpPr>
        <p:grpSpPr>
          <a:xfrm>
            <a:off x="0" y="527917"/>
            <a:ext cx="2886598" cy="1121337"/>
            <a:chOff x="0" y="0"/>
            <a:chExt cx="1078867" cy="419100"/>
          </a:xfrm>
        </p:grpSpPr>
        <p:sp>
          <p:nvSpPr>
            <p:cNvPr id="7" name="Freeform 7"/>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8" name="TextBox 8"/>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9" name="Freeform 9"/>
          <p:cNvSpPr/>
          <p:nvPr/>
        </p:nvSpPr>
        <p:spPr>
          <a:xfrm>
            <a:off x="757563" y="603771"/>
            <a:ext cx="1723784" cy="969628"/>
          </a:xfrm>
          <a:custGeom>
            <a:avLst/>
            <a:gdLst/>
            <a:ahLst/>
            <a:cxnLst/>
            <a:rect l="l" t="t" r="r" b="b"/>
            <a:pathLst>
              <a:path w="1723784" h="969628">
                <a:moveTo>
                  <a:pt x="0" y="0"/>
                </a:moveTo>
                <a:lnTo>
                  <a:pt x="1723783" y="0"/>
                </a:lnTo>
                <a:lnTo>
                  <a:pt x="1723783" y="969628"/>
                </a:lnTo>
                <a:lnTo>
                  <a:pt x="0" y="969628"/>
                </a:lnTo>
                <a:lnTo>
                  <a:pt x="0" y="0"/>
                </a:lnTo>
                <a:close/>
              </a:path>
            </a:pathLst>
          </a:custGeom>
          <a:blipFill>
            <a:blip r:embed="rId3"/>
            <a:stretch>
              <a:fillRect/>
            </a:stretch>
          </a:blipFill>
        </p:spPr>
      </p:sp>
      <p:grpSp>
        <p:nvGrpSpPr>
          <p:cNvPr id="10" name="Group 10"/>
          <p:cNvGrpSpPr/>
          <p:nvPr/>
        </p:nvGrpSpPr>
        <p:grpSpPr>
          <a:xfrm rot="-10800000">
            <a:off x="15401402" y="527917"/>
            <a:ext cx="2886598" cy="1121337"/>
            <a:chOff x="0" y="0"/>
            <a:chExt cx="1078867" cy="419100"/>
          </a:xfrm>
        </p:grpSpPr>
        <p:sp>
          <p:nvSpPr>
            <p:cNvPr id="11" name="Freeform 11"/>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12" name="TextBox 12"/>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13" name="Freeform 13"/>
          <p:cNvSpPr/>
          <p:nvPr/>
        </p:nvSpPr>
        <p:spPr>
          <a:xfrm>
            <a:off x="16381211" y="804972"/>
            <a:ext cx="1389127" cy="567227"/>
          </a:xfrm>
          <a:custGeom>
            <a:avLst/>
            <a:gdLst/>
            <a:ahLst/>
            <a:cxnLst/>
            <a:rect l="l" t="t" r="r" b="b"/>
            <a:pathLst>
              <a:path w="1389127" h="567227">
                <a:moveTo>
                  <a:pt x="0" y="0"/>
                </a:moveTo>
                <a:lnTo>
                  <a:pt x="1389127" y="0"/>
                </a:lnTo>
                <a:lnTo>
                  <a:pt x="1389127" y="567227"/>
                </a:lnTo>
                <a:lnTo>
                  <a:pt x="0" y="567227"/>
                </a:lnTo>
                <a:lnTo>
                  <a:pt x="0" y="0"/>
                </a:lnTo>
                <a:close/>
              </a:path>
            </a:pathLst>
          </a:custGeom>
          <a:blipFill>
            <a:blip r:embed="rId4"/>
            <a:stretch>
              <a:fillRect/>
            </a:stretch>
          </a:blipFill>
        </p:spPr>
      </p:sp>
      <p:sp>
        <p:nvSpPr>
          <p:cNvPr id="14" name="Freeform 14"/>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5"/>
            <a:stretch>
              <a:fillRect/>
            </a:stretch>
          </a:blipFill>
        </p:spPr>
      </p:sp>
      <p:grpSp>
        <p:nvGrpSpPr>
          <p:cNvPr id="15" name="Group 15"/>
          <p:cNvGrpSpPr/>
          <p:nvPr/>
        </p:nvGrpSpPr>
        <p:grpSpPr>
          <a:xfrm>
            <a:off x="-1115" y="9661191"/>
            <a:ext cx="15869159" cy="476836"/>
            <a:chOff x="0" y="0"/>
            <a:chExt cx="4179532" cy="125587"/>
          </a:xfrm>
        </p:grpSpPr>
        <p:sp>
          <p:nvSpPr>
            <p:cNvPr id="16" name="Freeform 16"/>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7" name="TextBox 17"/>
            <p:cNvSpPr txBox="1"/>
            <p:nvPr/>
          </p:nvSpPr>
          <p:spPr>
            <a:xfrm>
              <a:off x="0" y="19050"/>
              <a:ext cx="4179532" cy="106537"/>
            </a:xfrm>
            <a:prstGeom prst="rect">
              <a:avLst/>
            </a:prstGeom>
          </p:spPr>
          <p:txBody>
            <a:bodyPr lIns="50800" tIns="50800" rIns="50800" bIns="50800" rtlCol="0" anchor="ctr"/>
            <a:lstStyle/>
            <a:p>
              <a:pPr algn="ctr">
                <a:lnSpc>
                  <a:spcPts val="1704"/>
                </a:lnSpc>
              </a:pPr>
              <a:endParaRPr/>
            </a:p>
          </p:txBody>
        </p:sp>
      </p:grpSp>
      <p:sp>
        <p:nvSpPr>
          <p:cNvPr id="19" name="Freeform 19"/>
          <p:cNvSpPr/>
          <p:nvPr/>
        </p:nvSpPr>
        <p:spPr>
          <a:xfrm>
            <a:off x="6503565" y="1028700"/>
            <a:ext cx="5280870" cy="1706745"/>
          </a:xfrm>
          <a:custGeom>
            <a:avLst/>
            <a:gdLst/>
            <a:ahLst/>
            <a:cxnLst/>
            <a:rect l="l" t="t" r="r" b="b"/>
            <a:pathLst>
              <a:path w="5280870" h="1706745">
                <a:moveTo>
                  <a:pt x="0" y="0"/>
                </a:moveTo>
                <a:lnTo>
                  <a:pt x="5280870" y="0"/>
                </a:lnTo>
                <a:lnTo>
                  <a:pt x="5280870" y="1706745"/>
                </a:lnTo>
                <a:lnTo>
                  <a:pt x="0" y="1706745"/>
                </a:lnTo>
                <a:lnTo>
                  <a:pt x="0" y="0"/>
                </a:lnTo>
                <a:close/>
              </a:path>
            </a:pathLst>
          </a:custGeom>
          <a:blipFill>
            <a:blip r:embed="rId6"/>
            <a:stretch>
              <a:fillRect/>
            </a:stretch>
          </a:blipFill>
        </p:spPr>
      </p:sp>
      <p:sp>
        <p:nvSpPr>
          <p:cNvPr id="20" name="Freeform 20"/>
          <p:cNvSpPr/>
          <p:nvPr/>
        </p:nvSpPr>
        <p:spPr>
          <a:xfrm rot="-399164">
            <a:off x="984056" y="4834268"/>
            <a:ext cx="5427109" cy="3395777"/>
          </a:xfrm>
          <a:custGeom>
            <a:avLst/>
            <a:gdLst/>
            <a:ahLst/>
            <a:cxnLst/>
            <a:rect l="l" t="t" r="r" b="b"/>
            <a:pathLst>
              <a:path w="5427109" h="3395777">
                <a:moveTo>
                  <a:pt x="0" y="0"/>
                </a:moveTo>
                <a:lnTo>
                  <a:pt x="5427109" y="0"/>
                </a:lnTo>
                <a:lnTo>
                  <a:pt x="5427109" y="3395776"/>
                </a:lnTo>
                <a:lnTo>
                  <a:pt x="0" y="3395776"/>
                </a:lnTo>
                <a:lnTo>
                  <a:pt x="0" y="0"/>
                </a:lnTo>
                <a:close/>
              </a:path>
            </a:pathLst>
          </a:custGeom>
          <a:blipFill>
            <a:blip r:embed="rId7"/>
            <a:stretch>
              <a:fillRect t="-2785" b="-57033"/>
            </a:stretch>
          </a:blipFill>
        </p:spPr>
      </p:sp>
      <p:grpSp>
        <p:nvGrpSpPr>
          <p:cNvPr id="21" name="Group 21"/>
          <p:cNvGrpSpPr/>
          <p:nvPr/>
        </p:nvGrpSpPr>
        <p:grpSpPr>
          <a:xfrm rot="5015558">
            <a:off x="1983799" y="3829643"/>
            <a:ext cx="3419829" cy="5405026"/>
            <a:chOff x="0" y="0"/>
            <a:chExt cx="900696" cy="1423546"/>
          </a:xfrm>
        </p:grpSpPr>
        <p:sp>
          <p:nvSpPr>
            <p:cNvPr id="22" name="Freeform 22"/>
            <p:cNvSpPr/>
            <p:nvPr/>
          </p:nvSpPr>
          <p:spPr>
            <a:xfrm>
              <a:off x="0" y="0"/>
              <a:ext cx="900696" cy="1423546"/>
            </a:xfrm>
            <a:custGeom>
              <a:avLst/>
              <a:gdLst/>
              <a:ahLst/>
              <a:cxnLst/>
              <a:rect l="l" t="t" r="r" b="b"/>
              <a:pathLst>
                <a:path w="900696" h="1423546">
                  <a:moveTo>
                    <a:pt x="0" y="0"/>
                  </a:moveTo>
                  <a:lnTo>
                    <a:pt x="900696" y="0"/>
                  </a:lnTo>
                  <a:lnTo>
                    <a:pt x="900696" y="1423546"/>
                  </a:lnTo>
                  <a:lnTo>
                    <a:pt x="0" y="1423546"/>
                  </a:lnTo>
                  <a:close/>
                </a:path>
              </a:pathLst>
            </a:custGeom>
            <a:gradFill rotWithShape="1">
              <a:gsLst>
                <a:gs pos="0">
                  <a:srgbClr val="FFFFFF">
                    <a:alpha val="100000"/>
                  </a:srgbClr>
                </a:gs>
                <a:gs pos="50000">
                  <a:srgbClr val="FFFFFF">
                    <a:alpha val="10000"/>
                  </a:srgbClr>
                </a:gs>
                <a:gs pos="100000">
                  <a:srgbClr val="FFFFFF">
                    <a:alpha val="20500"/>
                  </a:srgbClr>
                </a:gs>
              </a:gsLst>
              <a:lin ang="0"/>
            </a:gradFill>
          </p:spPr>
        </p:sp>
        <p:sp>
          <p:nvSpPr>
            <p:cNvPr id="23" name="TextBox 23"/>
            <p:cNvSpPr txBox="1"/>
            <p:nvPr/>
          </p:nvSpPr>
          <p:spPr>
            <a:xfrm>
              <a:off x="0" y="-57150"/>
              <a:ext cx="900696" cy="1480696"/>
            </a:xfrm>
            <a:prstGeom prst="rect">
              <a:avLst/>
            </a:prstGeom>
          </p:spPr>
          <p:txBody>
            <a:bodyPr lIns="50800" tIns="50800" rIns="50800" bIns="50800" rtlCol="0" anchor="ctr"/>
            <a:lstStyle/>
            <a:p>
              <a:pPr algn="ctr">
                <a:lnSpc>
                  <a:spcPts val="2799"/>
                </a:lnSpc>
              </a:pPr>
              <a:endParaRPr/>
            </a:p>
          </p:txBody>
        </p:sp>
      </p:grpSp>
      <p:sp>
        <p:nvSpPr>
          <p:cNvPr id="24" name="Freeform 24"/>
          <p:cNvSpPr/>
          <p:nvPr/>
        </p:nvSpPr>
        <p:spPr>
          <a:xfrm rot="506563">
            <a:off x="12191806" y="3961983"/>
            <a:ext cx="5513500" cy="3515513"/>
          </a:xfrm>
          <a:custGeom>
            <a:avLst/>
            <a:gdLst/>
            <a:ahLst/>
            <a:cxnLst/>
            <a:rect l="l" t="t" r="r" b="b"/>
            <a:pathLst>
              <a:path w="5513500" h="3515513">
                <a:moveTo>
                  <a:pt x="0" y="0"/>
                </a:moveTo>
                <a:lnTo>
                  <a:pt x="5513500" y="0"/>
                </a:lnTo>
                <a:lnTo>
                  <a:pt x="5513500" y="3515513"/>
                </a:lnTo>
                <a:lnTo>
                  <a:pt x="0" y="3515513"/>
                </a:lnTo>
                <a:lnTo>
                  <a:pt x="0" y="0"/>
                </a:lnTo>
                <a:close/>
              </a:path>
            </a:pathLst>
          </a:custGeom>
          <a:blipFill>
            <a:blip>
              <a:extLst>
                <a:ext uri="{96DAC541-7B7A-43D3-8B79-37D633B846F1}">
                  <asvg:svgBlip xmlns:asvg="http://schemas.microsoft.com/office/drawing/2016/SVG/main" r:embed="rId8"/>
                </a:ext>
              </a:extLst>
            </a:blip>
            <a:stretch>
              <a:fillRect t="-5372"/>
            </a:stretch>
          </a:blipFill>
        </p:spPr>
      </p:sp>
      <p:sp>
        <p:nvSpPr>
          <p:cNvPr id="25" name="Freeform 25"/>
          <p:cNvSpPr/>
          <p:nvPr/>
        </p:nvSpPr>
        <p:spPr>
          <a:xfrm rot="40828">
            <a:off x="6473049" y="5691649"/>
            <a:ext cx="5549731" cy="3400186"/>
          </a:xfrm>
          <a:custGeom>
            <a:avLst/>
            <a:gdLst/>
            <a:ahLst/>
            <a:cxnLst/>
            <a:rect l="l" t="t" r="r" b="b"/>
            <a:pathLst>
              <a:path w="5549731" h="3400186">
                <a:moveTo>
                  <a:pt x="0" y="0"/>
                </a:moveTo>
                <a:lnTo>
                  <a:pt x="5549731" y="0"/>
                </a:lnTo>
                <a:lnTo>
                  <a:pt x="5549731" y="3400186"/>
                </a:lnTo>
                <a:lnTo>
                  <a:pt x="0" y="3400186"/>
                </a:lnTo>
                <a:lnTo>
                  <a:pt x="0" y="0"/>
                </a:lnTo>
                <a:close/>
              </a:path>
            </a:pathLst>
          </a:custGeom>
          <a:blipFill>
            <a:blip>
              <a:extLst>
                <a:ext uri="{96DAC541-7B7A-43D3-8B79-37D633B846F1}">
                  <asvg:svgBlip xmlns:asvg="http://schemas.microsoft.com/office/drawing/2016/SVG/main" r:embed="rId9"/>
                </a:ext>
              </a:extLst>
            </a:blip>
            <a:stretch>
              <a:fillRect b="-57283"/>
            </a:stretch>
          </a:blipFill>
        </p:spPr>
      </p:sp>
      <p:grpSp>
        <p:nvGrpSpPr>
          <p:cNvPr id="26" name="Group 26"/>
          <p:cNvGrpSpPr/>
          <p:nvPr/>
        </p:nvGrpSpPr>
        <p:grpSpPr>
          <a:xfrm rot="5438375">
            <a:off x="7538000" y="4689229"/>
            <a:ext cx="3419829" cy="5405026"/>
            <a:chOff x="0" y="0"/>
            <a:chExt cx="900696" cy="1423546"/>
          </a:xfrm>
        </p:grpSpPr>
        <p:sp>
          <p:nvSpPr>
            <p:cNvPr id="27" name="Freeform 27"/>
            <p:cNvSpPr/>
            <p:nvPr/>
          </p:nvSpPr>
          <p:spPr>
            <a:xfrm>
              <a:off x="0" y="0"/>
              <a:ext cx="900696" cy="1423546"/>
            </a:xfrm>
            <a:custGeom>
              <a:avLst/>
              <a:gdLst/>
              <a:ahLst/>
              <a:cxnLst/>
              <a:rect l="l" t="t" r="r" b="b"/>
              <a:pathLst>
                <a:path w="900696" h="1423546">
                  <a:moveTo>
                    <a:pt x="0" y="0"/>
                  </a:moveTo>
                  <a:lnTo>
                    <a:pt x="900696" y="0"/>
                  </a:lnTo>
                  <a:lnTo>
                    <a:pt x="900696" y="1423546"/>
                  </a:lnTo>
                  <a:lnTo>
                    <a:pt x="0" y="1423546"/>
                  </a:lnTo>
                  <a:close/>
                </a:path>
              </a:pathLst>
            </a:custGeom>
            <a:gradFill rotWithShape="1">
              <a:gsLst>
                <a:gs pos="0">
                  <a:srgbClr val="FFFFFF">
                    <a:alpha val="100000"/>
                  </a:srgbClr>
                </a:gs>
                <a:gs pos="50000">
                  <a:srgbClr val="FFFFFF">
                    <a:alpha val="10000"/>
                  </a:srgbClr>
                </a:gs>
                <a:gs pos="100000">
                  <a:srgbClr val="FFFFFF">
                    <a:alpha val="20500"/>
                  </a:srgbClr>
                </a:gs>
              </a:gsLst>
              <a:lin ang="0"/>
            </a:gradFill>
          </p:spPr>
        </p:sp>
        <p:sp>
          <p:nvSpPr>
            <p:cNvPr id="28" name="TextBox 28"/>
            <p:cNvSpPr txBox="1"/>
            <p:nvPr/>
          </p:nvSpPr>
          <p:spPr>
            <a:xfrm>
              <a:off x="0" y="-57150"/>
              <a:ext cx="900696" cy="1480696"/>
            </a:xfrm>
            <a:prstGeom prst="rect">
              <a:avLst/>
            </a:prstGeom>
          </p:spPr>
          <p:txBody>
            <a:bodyPr lIns="50800" tIns="50800" rIns="50800" bIns="50800" rtlCol="0" anchor="ctr"/>
            <a:lstStyle/>
            <a:p>
              <a:pPr algn="ctr">
                <a:lnSpc>
                  <a:spcPts val="2799"/>
                </a:lnSpc>
              </a:pPr>
              <a:endParaRPr/>
            </a:p>
          </p:txBody>
        </p:sp>
      </p:grpSp>
      <p:sp>
        <p:nvSpPr>
          <p:cNvPr id="29" name="TextBox 29"/>
          <p:cNvSpPr txBox="1"/>
          <p:nvPr/>
        </p:nvSpPr>
        <p:spPr>
          <a:xfrm>
            <a:off x="1028700" y="2735129"/>
            <a:ext cx="14746222" cy="876937"/>
          </a:xfrm>
          <a:prstGeom prst="rect">
            <a:avLst/>
          </a:prstGeom>
        </p:spPr>
        <p:txBody>
          <a:bodyPr lIns="0" tIns="0" rIns="0" bIns="0" rtlCol="0" anchor="t">
            <a:spAutoFit/>
          </a:bodyPr>
          <a:lstStyle/>
          <a:p>
            <a:pPr algn="l">
              <a:lnSpc>
                <a:spcPts val="6789"/>
              </a:lnSpc>
              <a:spcBef>
                <a:spcPct val="0"/>
              </a:spcBef>
            </a:pPr>
            <a:r>
              <a:rPr lang="en-US" sz="4849" b="1">
                <a:solidFill>
                  <a:srgbClr val="FFFFFF"/>
                </a:solidFill>
                <a:latin typeface="Poppins Bold"/>
                <a:ea typeface="Poppins Bold"/>
                <a:cs typeface="Poppins Bold"/>
                <a:sym typeface="Poppins Bold"/>
              </a:rPr>
              <a:t>INTEGRITY</a:t>
            </a:r>
          </a:p>
        </p:txBody>
      </p:sp>
      <p:grpSp>
        <p:nvGrpSpPr>
          <p:cNvPr id="30" name="Group 30"/>
          <p:cNvGrpSpPr/>
          <p:nvPr/>
        </p:nvGrpSpPr>
        <p:grpSpPr>
          <a:xfrm rot="5891930">
            <a:off x="13182066" y="2960058"/>
            <a:ext cx="3553134" cy="5539370"/>
            <a:chOff x="0" y="0"/>
            <a:chExt cx="935805" cy="1458929"/>
          </a:xfrm>
        </p:grpSpPr>
        <p:sp>
          <p:nvSpPr>
            <p:cNvPr id="31" name="Freeform 31"/>
            <p:cNvSpPr/>
            <p:nvPr/>
          </p:nvSpPr>
          <p:spPr>
            <a:xfrm>
              <a:off x="0" y="0"/>
              <a:ext cx="935805" cy="1458929"/>
            </a:xfrm>
            <a:custGeom>
              <a:avLst/>
              <a:gdLst/>
              <a:ahLst/>
              <a:cxnLst/>
              <a:rect l="l" t="t" r="r" b="b"/>
              <a:pathLst>
                <a:path w="935805" h="1458929">
                  <a:moveTo>
                    <a:pt x="0" y="0"/>
                  </a:moveTo>
                  <a:lnTo>
                    <a:pt x="935805" y="0"/>
                  </a:lnTo>
                  <a:lnTo>
                    <a:pt x="935805" y="1458929"/>
                  </a:lnTo>
                  <a:lnTo>
                    <a:pt x="0" y="1458929"/>
                  </a:lnTo>
                  <a:close/>
                </a:path>
              </a:pathLst>
            </a:custGeom>
            <a:gradFill rotWithShape="1">
              <a:gsLst>
                <a:gs pos="0">
                  <a:srgbClr val="FFFFFF">
                    <a:alpha val="100000"/>
                  </a:srgbClr>
                </a:gs>
                <a:gs pos="50000">
                  <a:srgbClr val="FFFFFF">
                    <a:alpha val="10000"/>
                  </a:srgbClr>
                </a:gs>
                <a:gs pos="100000">
                  <a:srgbClr val="FFFFFF">
                    <a:alpha val="20500"/>
                  </a:srgbClr>
                </a:gs>
              </a:gsLst>
              <a:lin ang="0"/>
            </a:gradFill>
          </p:spPr>
        </p:sp>
        <p:sp>
          <p:nvSpPr>
            <p:cNvPr id="32" name="TextBox 32"/>
            <p:cNvSpPr txBox="1"/>
            <p:nvPr/>
          </p:nvSpPr>
          <p:spPr>
            <a:xfrm>
              <a:off x="0" y="-57150"/>
              <a:ext cx="935805" cy="1516079"/>
            </a:xfrm>
            <a:prstGeom prst="rect">
              <a:avLst/>
            </a:prstGeom>
          </p:spPr>
          <p:txBody>
            <a:bodyPr lIns="50800" tIns="50800" rIns="50800" bIns="50800" rtlCol="0" anchor="ctr"/>
            <a:lstStyle/>
            <a:p>
              <a:pPr algn="ctr">
                <a:lnSpc>
                  <a:spcPts val="2799"/>
                </a:lnSpc>
              </a:pPr>
              <a:endParaRPr/>
            </a:p>
          </p:txBody>
        </p:sp>
      </p:grpSp>
      <p:sp>
        <p:nvSpPr>
          <p:cNvPr id="33" name="TextBox 33"/>
          <p:cNvSpPr txBox="1"/>
          <p:nvPr/>
        </p:nvSpPr>
        <p:spPr>
          <a:xfrm rot="-381333">
            <a:off x="877528" y="4885364"/>
            <a:ext cx="5339024" cy="675640"/>
          </a:xfrm>
          <a:prstGeom prst="rect">
            <a:avLst/>
          </a:prstGeom>
        </p:spPr>
        <p:txBody>
          <a:bodyPr lIns="0" tIns="0" rIns="0" bIns="0" rtlCol="0" anchor="t">
            <a:spAutoFit/>
          </a:bodyPr>
          <a:lstStyle/>
          <a:p>
            <a:pPr algn="l">
              <a:lnSpc>
                <a:spcPts val="2660"/>
              </a:lnSpc>
              <a:spcBef>
                <a:spcPct val="0"/>
              </a:spcBef>
            </a:pPr>
            <a:r>
              <a:rPr lang="en-US" sz="1900">
                <a:solidFill>
                  <a:srgbClr val="002960"/>
                </a:solidFill>
                <a:latin typeface="Poppins"/>
                <a:ea typeface="Poppins"/>
                <a:cs typeface="Poppins"/>
                <a:sym typeface="Poppins"/>
              </a:rPr>
              <a:t>Bekerja Profesional, menerapkan tata kelola dan manajemen risiko yang terukur</a:t>
            </a:r>
          </a:p>
        </p:txBody>
      </p:sp>
      <p:sp>
        <p:nvSpPr>
          <p:cNvPr id="34" name="TextBox 34"/>
          <p:cNvSpPr txBox="1"/>
          <p:nvPr/>
        </p:nvSpPr>
        <p:spPr>
          <a:xfrm rot="28465">
            <a:off x="6571492" y="5686503"/>
            <a:ext cx="5339024" cy="342265"/>
          </a:xfrm>
          <a:prstGeom prst="rect">
            <a:avLst/>
          </a:prstGeom>
        </p:spPr>
        <p:txBody>
          <a:bodyPr lIns="0" tIns="0" rIns="0" bIns="0" rtlCol="0" anchor="t">
            <a:spAutoFit/>
          </a:bodyPr>
          <a:lstStyle/>
          <a:p>
            <a:pPr algn="l">
              <a:lnSpc>
                <a:spcPts val="2660"/>
              </a:lnSpc>
              <a:spcBef>
                <a:spcPct val="0"/>
              </a:spcBef>
            </a:pPr>
            <a:r>
              <a:rPr lang="en-US" sz="1900">
                <a:solidFill>
                  <a:srgbClr val="002960"/>
                </a:solidFill>
                <a:latin typeface="Poppins"/>
                <a:ea typeface="Poppins"/>
                <a:cs typeface="Poppins"/>
                <a:sym typeface="Poppins"/>
              </a:rPr>
              <a:t>Konsisten dalam perkataan dan perbuatan</a:t>
            </a:r>
          </a:p>
        </p:txBody>
      </p:sp>
      <p:sp>
        <p:nvSpPr>
          <p:cNvPr id="35" name="TextBox 35"/>
          <p:cNvSpPr txBox="1"/>
          <p:nvPr/>
        </p:nvSpPr>
        <p:spPr>
          <a:xfrm rot="494221">
            <a:off x="12506675" y="4092034"/>
            <a:ext cx="5339024" cy="675640"/>
          </a:xfrm>
          <a:prstGeom prst="rect">
            <a:avLst/>
          </a:prstGeom>
        </p:spPr>
        <p:txBody>
          <a:bodyPr lIns="0" tIns="0" rIns="0" bIns="0" rtlCol="0" anchor="t">
            <a:spAutoFit/>
          </a:bodyPr>
          <a:lstStyle/>
          <a:p>
            <a:pPr algn="l">
              <a:lnSpc>
                <a:spcPts val="2660"/>
              </a:lnSpc>
              <a:spcBef>
                <a:spcPct val="0"/>
              </a:spcBef>
            </a:pPr>
            <a:r>
              <a:rPr lang="en-US" sz="1900">
                <a:solidFill>
                  <a:srgbClr val="002960"/>
                </a:solidFill>
                <a:latin typeface="Poppins"/>
                <a:ea typeface="Poppins"/>
                <a:cs typeface="Poppins"/>
                <a:sym typeface="Poppins"/>
              </a:rPr>
              <a:t>Tidak mentolerir setiap bentuk pelanggaran dan gratifikasi</a:t>
            </a:r>
          </a:p>
        </p:txBody>
      </p:sp>
      <p:sp>
        <p:nvSpPr>
          <p:cNvPr id="36" name="TextBox 8">
            <a:extLst>
              <a:ext uri="{FF2B5EF4-FFF2-40B4-BE49-F238E27FC236}">
                <a16:creationId xmlns:a16="http://schemas.microsoft.com/office/drawing/2014/main" id="{7E8506C9-465C-59EA-5C5B-C4A68B9B5E4F}"/>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3716000"/>
          </a:xfrm>
          <a:custGeom>
            <a:avLst/>
            <a:gdLst/>
            <a:ahLst/>
            <a:cxnLst/>
            <a:rect l="l" t="t" r="r" b="b"/>
            <a:pathLst>
              <a:path w="18288000" h="13716000">
                <a:moveTo>
                  <a:pt x="0" y="0"/>
                </a:moveTo>
                <a:lnTo>
                  <a:pt x="18288000" y="0"/>
                </a:lnTo>
                <a:lnTo>
                  <a:pt x="18288000" y="13716000"/>
                </a:lnTo>
                <a:lnTo>
                  <a:pt x="0" y="13716000"/>
                </a:lnTo>
                <a:lnTo>
                  <a:pt x="0" y="0"/>
                </a:lnTo>
                <a:close/>
              </a:path>
            </a:pathLst>
          </a:custGeom>
          <a:blipFill>
            <a:blip r:embed="rId2"/>
            <a:stretch>
              <a:fillRect/>
            </a:stretch>
          </a:blipFill>
        </p:spPr>
      </p:sp>
      <p:grpSp>
        <p:nvGrpSpPr>
          <p:cNvPr id="3" name="Group 3"/>
          <p:cNvGrpSpPr/>
          <p:nvPr/>
        </p:nvGrpSpPr>
        <p:grpSpPr>
          <a:xfrm>
            <a:off x="0" y="0"/>
            <a:ext cx="18288000" cy="10287000"/>
            <a:chOff x="0" y="0"/>
            <a:chExt cx="745067" cy="419100"/>
          </a:xfrm>
        </p:grpSpPr>
        <p:sp>
          <p:nvSpPr>
            <p:cNvPr id="4" name="Freeform 4"/>
            <p:cNvSpPr/>
            <p:nvPr/>
          </p:nvSpPr>
          <p:spPr>
            <a:xfrm>
              <a:off x="0" y="0"/>
              <a:ext cx="745067" cy="419100"/>
            </a:xfrm>
            <a:custGeom>
              <a:avLst/>
              <a:gdLst/>
              <a:ahLst/>
              <a:cxnLst/>
              <a:rect l="l" t="t" r="r" b="b"/>
              <a:pathLst>
                <a:path w="745067" h="419100">
                  <a:moveTo>
                    <a:pt x="0" y="0"/>
                  </a:moveTo>
                  <a:lnTo>
                    <a:pt x="745067" y="0"/>
                  </a:lnTo>
                  <a:lnTo>
                    <a:pt x="745067" y="419100"/>
                  </a:lnTo>
                  <a:lnTo>
                    <a:pt x="0" y="419100"/>
                  </a:lnTo>
                  <a:close/>
                </a:path>
              </a:pathLst>
            </a:custGeom>
            <a:solidFill>
              <a:srgbClr val="003C8D">
                <a:alpha val="60000"/>
              </a:srgbClr>
            </a:solidFill>
          </p:spPr>
        </p:sp>
        <p:sp>
          <p:nvSpPr>
            <p:cNvPr id="5" name="TextBox 5"/>
            <p:cNvSpPr txBox="1"/>
            <p:nvPr/>
          </p:nvSpPr>
          <p:spPr>
            <a:xfrm>
              <a:off x="0" y="-66675"/>
              <a:ext cx="745067" cy="485775"/>
            </a:xfrm>
            <a:prstGeom prst="rect">
              <a:avLst/>
            </a:prstGeom>
          </p:spPr>
          <p:txBody>
            <a:bodyPr lIns="50800" tIns="50800" rIns="50800" bIns="50800" rtlCol="0" anchor="ctr"/>
            <a:lstStyle/>
            <a:p>
              <a:pPr algn="ctr">
                <a:lnSpc>
                  <a:spcPts val="2800"/>
                </a:lnSpc>
              </a:pPr>
              <a:endParaRPr/>
            </a:p>
          </p:txBody>
        </p:sp>
      </p:grpSp>
      <p:grpSp>
        <p:nvGrpSpPr>
          <p:cNvPr id="6" name="Group 6"/>
          <p:cNvGrpSpPr/>
          <p:nvPr/>
        </p:nvGrpSpPr>
        <p:grpSpPr>
          <a:xfrm>
            <a:off x="0" y="527917"/>
            <a:ext cx="2886598" cy="1121337"/>
            <a:chOff x="0" y="0"/>
            <a:chExt cx="1078867" cy="419100"/>
          </a:xfrm>
        </p:grpSpPr>
        <p:sp>
          <p:nvSpPr>
            <p:cNvPr id="7" name="Freeform 7"/>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8" name="TextBox 8"/>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9" name="Freeform 9"/>
          <p:cNvSpPr/>
          <p:nvPr/>
        </p:nvSpPr>
        <p:spPr>
          <a:xfrm>
            <a:off x="757563" y="603771"/>
            <a:ext cx="1723784" cy="969628"/>
          </a:xfrm>
          <a:custGeom>
            <a:avLst/>
            <a:gdLst/>
            <a:ahLst/>
            <a:cxnLst/>
            <a:rect l="l" t="t" r="r" b="b"/>
            <a:pathLst>
              <a:path w="1723784" h="969628">
                <a:moveTo>
                  <a:pt x="0" y="0"/>
                </a:moveTo>
                <a:lnTo>
                  <a:pt x="1723783" y="0"/>
                </a:lnTo>
                <a:lnTo>
                  <a:pt x="1723783" y="969628"/>
                </a:lnTo>
                <a:lnTo>
                  <a:pt x="0" y="969628"/>
                </a:lnTo>
                <a:lnTo>
                  <a:pt x="0" y="0"/>
                </a:lnTo>
                <a:close/>
              </a:path>
            </a:pathLst>
          </a:custGeom>
          <a:blipFill>
            <a:blip r:embed="rId3"/>
            <a:stretch>
              <a:fillRect/>
            </a:stretch>
          </a:blipFill>
        </p:spPr>
      </p:sp>
      <p:grpSp>
        <p:nvGrpSpPr>
          <p:cNvPr id="10" name="Group 10"/>
          <p:cNvGrpSpPr/>
          <p:nvPr/>
        </p:nvGrpSpPr>
        <p:grpSpPr>
          <a:xfrm rot="-10800000">
            <a:off x="15401402" y="527917"/>
            <a:ext cx="2886598" cy="1121337"/>
            <a:chOff x="0" y="0"/>
            <a:chExt cx="1078867" cy="419100"/>
          </a:xfrm>
        </p:grpSpPr>
        <p:sp>
          <p:nvSpPr>
            <p:cNvPr id="11" name="Freeform 11"/>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12" name="TextBox 12"/>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13" name="Freeform 13"/>
          <p:cNvSpPr/>
          <p:nvPr/>
        </p:nvSpPr>
        <p:spPr>
          <a:xfrm>
            <a:off x="16381211" y="804972"/>
            <a:ext cx="1389127" cy="567227"/>
          </a:xfrm>
          <a:custGeom>
            <a:avLst/>
            <a:gdLst/>
            <a:ahLst/>
            <a:cxnLst/>
            <a:rect l="l" t="t" r="r" b="b"/>
            <a:pathLst>
              <a:path w="1389127" h="567227">
                <a:moveTo>
                  <a:pt x="0" y="0"/>
                </a:moveTo>
                <a:lnTo>
                  <a:pt x="1389127" y="0"/>
                </a:lnTo>
                <a:lnTo>
                  <a:pt x="1389127" y="567227"/>
                </a:lnTo>
                <a:lnTo>
                  <a:pt x="0" y="567227"/>
                </a:lnTo>
                <a:lnTo>
                  <a:pt x="0" y="0"/>
                </a:lnTo>
                <a:close/>
              </a:path>
            </a:pathLst>
          </a:custGeom>
          <a:blipFill>
            <a:blip r:embed="rId4"/>
            <a:stretch>
              <a:fillRect/>
            </a:stretch>
          </a:blipFill>
        </p:spPr>
      </p:sp>
      <p:sp>
        <p:nvSpPr>
          <p:cNvPr id="14" name="Freeform 14"/>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5"/>
            <a:stretch>
              <a:fillRect/>
            </a:stretch>
          </a:blipFill>
        </p:spPr>
      </p:sp>
      <p:grpSp>
        <p:nvGrpSpPr>
          <p:cNvPr id="15" name="Group 15"/>
          <p:cNvGrpSpPr/>
          <p:nvPr/>
        </p:nvGrpSpPr>
        <p:grpSpPr>
          <a:xfrm>
            <a:off x="-1115" y="9661191"/>
            <a:ext cx="15869159" cy="476836"/>
            <a:chOff x="0" y="0"/>
            <a:chExt cx="4179532" cy="125587"/>
          </a:xfrm>
        </p:grpSpPr>
        <p:sp>
          <p:nvSpPr>
            <p:cNvPr id="16" name="Freeform 16"/>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7" name="TextBox 17"/>
            <p:cNvSpPr txBox="1"/>
            <p:nvPr/>
          </p:nvSpPr>
          <p:spPr>
            <a:xfrm>
              <a:off x="0" y="19050"/>
              <a:ext cx="4179532" cy="106537"/>
            </a:xfrm>
            <a:prstGeom prst="rect">
              <a:avLst/>
            </a:prstGeom>
          </p:spPr>
          <p:txBody>
            <a:bodyPr lIns="50800" tIns="50800" rIns="50800" bIns="50800" rtlCol="0" anchor="ctr"/>
            <a:lstStyle/>
            <a:p>
              <a:pPr algn="ctr">
                <a:lnSpc>
                  <a:spcPts val="1704"/>
                </a:lnSpc>
              </a:pPr>
              <a:endParaRPr/>
            </a:p>
          </p:txBody>
        </p:sp>
      </p:grpSp>
      <p:sp>
        <p:nvSpPr>
          <p:cNvPr id="19" name="Freeform 19"/>
          <p:cNvSpPr/>
          <p:nvPr/>
        </p:nvSpPr>
        <p:spPr>
          <a:xfrm>
            <a:off x="6503565" y="1028700"/>
            <a:ext cx="5280870" cy="1706745"/>
          </a:xfrm>
          <a:custGeom>
            <a:avLst/>
            <a:gdLst/>
            <a:ahLst/>
            <a:cxnLst/>
            <a:rect l="l" t="t" r="r" b="b"/>
            <a:pathLst>
              <a:path w="5280870" h="1706745">
                <a:moveTo>
                  <a:pt x="0" y="0"/>
                </a:moveTo>
                <a:lnTo>
                  <a:pt x="5280870" y="0"/>
                </a:lnTo>
                <a:lnTo>
                  <a:pt x="5280870" y="1706745"/>
                </a:lnTo>
                <a:lnTo>
                  <a:pt x="0" y="1706745"/>
                </a:lnTo>
                <a:lnTo>
                  <a:pt x="0" y="0"/>
                </a:lnTo>
                <a:close/>
              </a:path>
            </a:pathLst>
          </a:custGeom>
          <a:blipFill>
            <a:blip r:embed="rId6"/>
            <a:stretch>
              <a:fillRect/>
            </a:stretch>
          </a:blipFill>
        </p:spPr>
      </p:sp>
      <p:sp>
        <p:nvSpPr>
          <p:cNvPr id="20" name="Freeform 20"/>
          <p:cNvSpPr/>
          <p:nvPr/>
        </p:nvSpPr>
        <p:spPr>
          <a:xfrm>
            <a:off x="6545402" y="5743652"/>
            <a:ext cx="5333948" cy="3379169"/>
          </a:xfrm>
          <a:custGeom>
            <a:avLst/>
            <a:gdLst/>
            <a:ahLst/>
            <a:cxnLst/>
            <a:rect l="l" t="t" r="r" b="b"/>
            <a:pathLst>
              <a:path w="5333948" h="3379169">
                <a:moveTo>
                  <a:pt x="0" y="0"/>
                </a:moveTo>
                <a:lnTo>
                  <a:pt x="5333948" y="0"/>
                </a:lnTo>
                <a:lnTo>
                  <a:pt x="5333948" y="3379169"/>
                </a:lnTo>
                <a:lnTo>
                  <a:pt x="0" y="3379169"/>
                </a:lnTo>
                <a:lnTo>
                  <a:pt x="0" y="0"/>
                </a:lnTo>
                <a:close/>
              </a:path>
            </a:pathLst>
          </a:custGeom>
          <a:blipFill>
            <a:blip>
              <a:extLst>
                <a:ext uri="{96DAC541-7B7A-43D3-8B79-37D633B846F1}">
                  <asvg:svgBlip xmlns:asvg="http://schemas.microsoft.com/office/drawing/2016/SVG/main" r:embed="rId7"/>
                </a:ext>
              </a:extLst>
            </a:blip>
            <a:stretch>
              <a:fillRect r="-1638" b="-18721"/>
            </a:stretch>
          </a:blipFill>
        </p:spPr>
      </p:sp>
      <p:sp>
        <p:nvSpPr>
          <p:cNvPr id="21" name="Freeform 21"/>
          <p:cNvSpPr/>
          <p:nvPr/>
        </p:nvSpPr>
        <p:spPr>
          <a:xfrm>
            <a:off x="757563" y="3945099"/>
            <a:ext cx="5440716" cy="3473459"/>
          </a:xfrm>
          <a:custGeom>
            <a:avLst/>
            <a:gdLst/>
            <a:ahLst/>
            <a:cxnLst/>
            <a:rect l="l" t="t" r="r" b="b"/>
            <a:pathLst>
              <a:path w="5440716" h="3473459">
                <a:moveTo>
                  <a:pt x="0" y="0"/>
                </a:moveTo>
                <a:lnTo>
                  <a:pt x="5440716" y="0"/>
                </a:lnTo>
                <a:lnTo>
                  <a:pt x="5440716" y="3473458"/>
                </a:lnTo>
                <a:lnTo>
                  <a:pt x="0" y="3473458"/>
                </a:lnTo>
                <a:lnTo>
                  <a:pt x="0" y="0"/>
                </a:lnTo>
                <a:close/>
              </a:path>
            </a:pathLst>
          </a:custGeom>
          <a:blipFill>
            <a:blip>
              <a:extLst>
                <a:ext uri="{96DAC541-7B7A-43D3-8B79-37D633B846F1}">
                  <asvg:svgBlip xmlns:asvg="http://schemas.microsoft.com/office/drawing/2016/SVG/main" r:embed="rId8"/>
                </a:ext>
              </a:extLst>
            </a:blip>
            <a:stretch>
              <a:fillRect r="-112" b="-14046"/>
            </a:stretch>
          </a:blipFill>
        </p:spPr>
      </p:sp>
      <p:grpSp>
        <p:nvGrpSpPr>
          <p:cNvPr id="22" name="Group 22"/>
          <p:cNvGrpSpPr/>
          <p:nvPr/>
        </p:nvGrpSpPr>
        <p:grpSpPr>
          <a:xfrm rot="5400000">
            <a:off x="7538000" y="4689229"/>
            <a:ext cx="3419829" cy="5405026"/>
            <a:chOff x="0" y="0"/>
            <a:chExt cx="900696" cy="1423546"/>
          </a:xfrm>
        </p:grpSpPr>
        <p:sp>
          <p:nvSpPr>
            <p:cNvPr id="23" name="Freeform 23"/>
            <p:cNvSpPr/>
            <p:nvPr/>
          </p:nvSpPr>
          <p:spPr>
            <a:xfrm>
              <a:off x="0" y="0"/>
              <a:ext cx="900696" cy="1423546"/>
            </a:xfrm>
            <a:custGeom>
              <a:avLst/>
              <a:gdLst/>
              <a:ahLst/>
              <a:cxnLst/>
              <a:rect l="l" t="t" r="r" b="b"/>
              <a:pathLst>
                <a:path w="900696" h="1423546">
                  <a:moveTo>
                    <a:pt x="0" y="0"/>
                  </a:moveTo>
                  <a:lnTo>
                    <a:pt x="900696" y="0"/>
                  </a:lnTo>
                  <a:lnTo>
                    <a:pt x="900696" y="1423546"/>
                  </a:lnTo>
                  <a:lnTo>
                    <a:pt x="0" y="1423546"/>
                  </a:lnTo>
                  <a:close/>
                </a:path>
              </a:pathLst>
            </a:custGeom>
            <a:gradFill rotWithShape="1">
              <a:gsLst>
                <a:gs pos="0">
                  <a:srgbClr val="FFFFFF">
                    <a:alpha val="100000"/>
                  </a:srgbClr>
                </a:gs>
                <a:gs pos="50000">
                  <a:srgbClr val="FFFFFF">
                    <a:alpha val="15000"/>
                  </a:srgbClr>
                </a:gs>
                <a:gs pos="100000">
                  <a:srgbClr val="FFFFFF">
                    <a:alpha val="20500"/>
                  </a:srgbClr>
                </a:gs>
              </a:gsLst>
              <a:lin ang="0"/>
            </a:gradFill>
          </p:spPr>
        </p:sp>
        <p:sp>
          <p:nvSpPr>
            <p:cNvPr id="24" name="TextBox 24"/>
            <p:cNvSpPr txBox="1"/>
            <p:nvPr/>
          </p:nvSpPr>
          <p:spPr>
            <a:xfrm>
              <a:off x="0" y="-57150"/>
              <a:ext cx="900696" cy="1480696"/>
            </a:xfrm>
            <a:prstGeom prst="rect">
              <a:avLst/>
            </a:prstGeom>
          </p:spPr>
          <p:txBody>
            <a:bodyPr lIns="50800" tIns="50800" rIns="50800" bIns="50800" rtlCol="0" anchor="ctr"/>
            <a:lstStyle/>
            <a:p>
              <a:pPr algn="ctr">
                <a:lnSpc>
                  <a:spcPts val="2799"/>
                </a:lnSpc>
              </a:pPr>
              <a:endParaRPr/>
            </a:p>
          </p:txBody>
        </p:sp>
      </p:grpSp>
      <p:grpSp>
        <p:nvGrpSpPr>
          <p:cNvPr id="25" name="Group 25"/>
          <p:cNvGrpSpPr/>
          <p:nvPr/>
        </p:nvGrpSpPr>
        <p:grpSpPr>
          <a:xfrm rot="5400000">
            <a:off x="1791998" y="2952500"/>
            <a:ext cx="3419829" cy="5405026"/>
            <a:chOff x="0" y="0"/>
            <a:chExt cx="900696" cy="1423546"/>
          </a:xfrm>
        </p:grpSpPr>
        <p:sp>
          <p:nvSpPr>
            <p:cNvPr id="26" name="Freeform 26"/>
            <p:cNvSpPr/>
            <p:nvPr/>
          </p:nvSpPr>
          <p:spPr>
            <a:xfrm>
              <a:off x="0" y="0"/>
              <a:ext cx="900696" cy="1423546"/>
            </a:xfrm>
            <a:custGeom>
              <a:avLst/>
              <a:gdLst/>
              <a:ahLst/>
              <a:cxnLst/>
              <a:rect l="l" t="t" r="r" b="b"/>
              <a:pathLst>
                <a:path w="900696" h="1423546">
                  <a:moveTo>
                    <a:pt x="0" y="0"/>
                  </a:moveTo>
                  <a:lnTo>
                    <a:pt x="900696" y="0"/>
                  </a:lnTo>
                  <a:lnTo>
                    <a:pt x="900696" y="1423546"/>
                  </a:lnTo>
                  <a:lnTo>
                    <a:pt x="0" y="1423546"/>
                  </a:lnTo>
                  <a:close/>
                </a:path>
              </a:pathLst>
            </a:custGeom>
            <a:gradFill rotWithShape="1">
              <a:gsLst>
                <a:gs pos="0">
                  <a:srgbClr val="FFFFFF">
                    <a:alpha val="100000"/>
                  </a:srgbClr>
                </a:gs>
                <a:gs pos="50000">
                  <a:srgbClr val="FFFFFF">
                    <a:alpha val="15000"/>
                  </a:srgbClr>
                </a:gs>
                <a:gs pos="100000">
                  <a:srgbClr val="FFFFFF">
                    <a:alpha val="20500"/>
                  </a:srgbClr>
                </a:gs>
              </a:gsLst>
              <a:lin ang="0"/>
            </a:gradFill>
          </p:spPr>
        </p:sp>
        <p:sp>
          <p:nvSpPr>
            <p:cNvPr id="27" name="TextBox 27"/>
            <p:cNvSpPr txBox="1"/>
            <p:nvPr/>
          </p:nvSpPr>
          <p:spPr>
            <a:xfrm>
              <a:off x="0" y="-57150"/>
              <a:ext cx="900696" cy="1480696"/>
            </a:xfrm>
            <a:prstGeom prst="rect">
              <a:avLst/>
            </a:prstGeom>
          </p:spPr>
          <p:txBody>
            <a:bodyPr lIns="50800" tIns="50800" rIns="50800" bIns="50800" rtlCol="0" anchor="ctr"/>
            <a:lstStyle/>
            <a:p>
              <a:pPr algn="ctr">
                <a:lnSpc>
                  <a:spcPts val="2799"/>
                </a:lnSpc>
              </a:pPr>
              <a:endParaRPr/>
            </a:p>
          </p:txBody>
        </p:sp>
      </p:grpSp>
      <p:sp>
        <p:nvSpPr>
          <p:cNvPr id="28" name="Freeform 28"/>
          <p:cNvSpPr/>
          <p:nvPr/>
        </p:nvSpPr>
        <p:spPr>
          <a:xfrm>
            <a:off x="12353876" y="3945099"/>
            <a:ext cx="5367603" cy="3448787"/>
          </a:xfrm>
          <a:custGeom>
            <a:avLst/>
            <a:gdLst/>
            <a:ahLst/>
            <a:cxnLst/>
            <a:rect l="l" t="t" r="r" b="b"/>
            <a:pathLst>
              <a:path w="5367603" h="3448787">
                <a:moveTo>
                  <a:pt x="0" y="0"/>
                </a:moveTo>
                <a:lnTo>
                  <a:pt x="5367603" y="0"/>
                </a:lnTo>
                <a:lnTo>
                  <a:pt x="5367603" y="3448786"/>
                </a:lnTo>
                <a:lnTo>
                  <a:pt x="0" y="3448786"/>
                </a:lnTo>
                <a:lnTo>
                  <a:pt x="0" y="0"/>
                </a:lnTo>
                <a:close/>
              </a:path>
            </a:pathLst>
          </a:custGeom>
          <a:blipFill>
            <a:blip r:embed="rId9"/>
            <a:stretch>
              <a:fillRect t="-14201" r="-82" b="-59031"/>
            </a:stretch>
          </a:blipFill>
        </p:spPr>
      </p:sp>
      <p:grpSp>
        <p:nvGrpSpPr>
          <p:cNvPr id="29" name="Group 29"/>
          <p:cNvGrpSpPr/>
          <p:nvPr/>
        </p:nvGrpSpPr>
        <p:grpSpPr>
          <a:xfrm rot="5400000">
            <a:off x="13327763" y="2925685"/>
            <a:ext cx="3419829" cy="5405026"/>
            <a:chOff x="0" y="0"/>
            <a:chExt cx="900696" cy="1423546"/>
          </a:xfrm>
        </p:grpSpPr>
        <p:sp>
          <p:nvSpPr>
            <p:cNvPr id="30" name="Freeform 30"/>
            <p:cNvSpPr/>
            <p:nvPr/>
          </p:nvSpPr>
          <p:spPr>
            <a:xfrm>
              <a:off x="0" y="0"/>
              <a:ext cx="900696" cy="1423546"/>
            </a:xfrm>
            <a:custGeom>
              <a:avLst/>
              <a:gdLst/>
              <a:ahLst/>
              <a:cxnLst/>
              <a:rect l="l" t="t" r="r" b="b"/>
              <a:pathLst>
                <a:path w="900696" h="1423546">
                  <a:moveTo>
                    <a:pt x="0" y="0"/>
                  </a:moveTo>
                  <a:lnTo>
                    <a:pt x="900696" y="0"/>
                  </a:lnTo>
                  <a:lnTo>
                    <a:pt x="900696" y="1423546"/>
                  </a:lnTo>
                  <a:lnTo>
                    <a:pt x="0" y="1423546"/>
                  </a:lnTo>
                  <a:close/>
                </a:path>
              </a:pathLst>
            </a:custGeom>
            <a:gradFill rotWithShape="1">
              <a:gsLst>
                <a:gs pos="0">
                  <a:srgbClr val="FFFFFF">
                    <a:alpha val="100000"/>
                  </a:srgbClr>
                </a:gs>
                <a:gs pos="50000">
                  <a:srgbClr val="FFFFFF">
                    <a:alpha val="32500"/>
                  </a:srgbClr>
                </a:gs>
                <a:gs pos="100000">
                  <a:srgbClr val="FFFFFF">
                    <a:alpha val="0"/>
                  </a:srgbClr>
                </a:gs>
              </a:gsLst>
              <a:lin ang="0"/>
            </a:gradFill>
          </p:spPr>
        </p:sp>
        <p:sp>
          <p:nvSpPr>
            <p:cNvPr id="31" name="TextBox 31"/>
            <p:cNvSpPr txBox="1"/>
            <p:nvPr/>
          </p:nvSpPr>
          <p:spPr>
            <a:xfrm>
              <a:off x="0" y="-57150"/>
              <a:ext cx="900696" cy="1480696"/>
            </a:xfrm>
            <a:prstGeom prst="rect">
              <a:avLst/>
            </a:prstGeom>
          </p:spPr>
          <p:txBody>
            <a:bodyPr lIns="50800" tIns="50800" rIns="50800" bIns="50800" rtlCol="0" anchor="ctr"/>
            <a:lstStyle/>
            <a:p>
              <a:pPr algn="ctr">
                <a:lnSpc>
                  <a:spcPts val="2799"/>
                </a:lnSpc>
              </a:pPr>
              <a:endParaRPr/>
            </a:p>
          </p:txBody>
        </p:sp>
      </p:grpSp>
      <p:sp>
        <p:nvSpPr>
          <p:cNvPr id="32" name="TextBox 32"/>
          <p:cNvSpPr txBox="1"/>
          <p:nvPr/>
        </p:nvSpPr>
        <p:spPr>
          <a:xfrm>
            <a:off x="6578403" y="5686502"/>
            <a:ext cx="5339024" cy="640080"/>
          </a:xfrm>
          <a:prstGeom prst="rect">
            <a:avLst/>
          </a:prstGeom>
        </p:spPr>
        <p:txBody>
          <a:bodyPr lIns="0" tIns="0" rIns="0" bIns="0" rtlCol="0" anchor="t">
            <a:spAutoFit/>
          </a:bodyPr>
          <a:lstStyle/>
          <a:p>
            <a:pPr algn="l">
              <a:lnSpc>
                <a:spcPts val="2520"/>
              </a:lnSpc>
              <a:spcBef>
                <a:spcPct val="0"/>
              </a:spcBef>
            </a:pPr>
            <a:r>
              <a:rPr lang="en-US" sz="1800">
                <a:solidFill>
                  <a:srgbClr val="002960"/>
                </a:solidFill>
                <a:latin typeface="Poppins"/>
                <a:ea typeface="Poppins"/>
                <a:cs typeface="Poppins"/>
                <a:sym typeface="Poppins"/>
              </a:rPr>
              <a:t>Berani berpendapat dan berkontribusi secara aktif untuk mencapai tujuan bersama</a:t>
            </a:r>
          </a:p>
        </p:txBody>
      </p:sp>
      <p:sp>
        <p:nvSpPr>
          <p:cNvPr id="33" name="TextBox 33"/>
          <p:cNvSpPr txBox="1"/>
          <p:nvPr/>
        </p:nvSpPr>
        <p:spPr>
          <a:xfrm>
            <a:off x="1028700" y="2735129"/>
            <a:ext cx="14746222" cy="876937"/>
          </a:xfrm>
          <a:prstGeom prst="rect">
            <a:avLst/>
          </a:prstGeom>
        </p:spPr>
        <p:txBody>
          <a:bodyPr lIns="0" tIns="0" rIns="0" bIns="0" rtlCol="0" anchor="t">
            <a:spAutoFit/>
          </a:bodyPr>
          <a:lstStyle/>
          <a:p>
            <a:pPr algn="l">
              <a:lnSpc>
                <a:spcPts val="6789"/>
              </a:lnSpc>
              <a:spcBef>
                <a:spcPct val="0"/>
              </a:spcBef>
            </a:pPr>
            <a:r>
              <a:rPr lang="en-US" sz="4849" b="1">
                <a:solidFill>
                  <a:srgbClr val="FFFFFF"/>
                </a:solidFill>
                <a:latin typeface="Poppins Bold"/>
                <a:ea typeface="Poppins Bold"/>
                <a:cs typeface="Poppins Bold"/>
                <a:sym typeface="Poppins Bold"/>
              </a:rPr>
              <a:t>COLLABORATIVE</a:t>
            </a:r>
          </a:p>
        </p:txBody>
      </p:sp>
      <p:sp>
        <p:nvSpPr>
          <p:cNvPr id="34" name="TextBox 34"/>
          <p:cNvSpPr txBox="1"/>
          <p:nvPr/>
        </p:nvSpPr>
        <p:spPr>
          <a:xfrm>
            <a:off x="832401" y="3949773"/>
            <a:ext cx="5339024" cy="640080"/>
          </a:xfrm>
          <a:prstGeom prst="rect">
            <a:avLst/>
          </a:prstGeom>
        </p:spPr>
        <p:txBody>
          <a:bodyPr lIns="0" tIns="0" rIns="0" bIns="0" rtlCol="0" anchor="t">
            <a:spAutoFit/>
          </a:bodyPr>
          <a:lstStyle/>
          <a:p>
            <a:pPr algn="l">
              <a:lnSpc>
                <a:spcPts val="2520"/>
              </a:lnSpc>
              <a:spcBef>
                <a:spcPct val="0"/>
              </a:spcBef>
            </a:pPr>
            <a:r>
              <a:rPr lang="en-US" sz="1800">
                <a:solidFill>
                  <a:srgbClr val="002960"/>
                </a:solidFill>
                <a:latin typeface="Poppins"/>
                <a:ea typeface="Poppins"/>
                <a:cs typeface="Poppins"/>
                <a:sym typeface="Poppins"/>
              </a:rPr>
              <a:t>Menempatkan kepentingan perusahaan diatas kepentingan pribadi dan tim</a:t>
            </a:r>
          </a:p>
        </p:txBody>
      </p:sp>
      <p:sp>
        <p:nvSpPr>
          <p:cNvPr id="35" name="TextBox 35"/>
          <p:cNvSpPr txBox="1"/>
          <p:nvPr/>
        </p:nvSpPr>
        <p:spPr>
          <a:xfrm>
            <a:off x="12368166" y="3922958"/>
            <a:ext cx="5339024" cy="640080"/>
          </a:xfrm>
          <a:prstGeom prst="rect">
            <a:avLst/>
          </a:prstGeom>
        </p:spPr>
        <p:txBody>
          <a:bodyPr lIns="0" tIns="0" rIns="0" bIns="0" rtlCol="0" anchor="t">
            <a:spAutoFit/>
          </a:bodyPr>
          <a:lstStyle/>
          <a:p>
            <a:pPr algn="l">
              <a:lnSpc>
                <a:spcPts val="2520"/>
              </a:lnSpc>
              <a:spcBef>
                <a:spcPct val="0"/>
              </a:spcBef>
            </a:pPr>
            <a:r>
              <a:rPr lang="en-US" sz="1800">
                <a:solidFill>
                  <a:srgbClr val="002960"/>
                </a:solidFill>
                <a:latin typeface="Poppins"/>
                <a:ea typeface="Poppins"/>
                <a:cs typeface="Poppins"/>
                <a:sym typeface="Poppins"/>
              </a:rPr>
              <a:t>Membangun komunikasi terbuka berdasarkan asas saling percaya</a:t>
            </a:r>
          </a:p>
        </p:txBody>
      </p:sp>
      <p:sp>
        <p:nvSpPr>
          <p:cNvPr id="36" name="TextBox 8">
            <a:extLst>
              <a:ext uri="{FF2B5EF4-FFF2-40B4-BE49-F238E27FC236}">
                <a16:creationId xmlns:a16="http://schemas.microsoft.com/office/drawing/2014/main" id="{0D721705-788F-7153-2EAD-7DBFB6496CA9}"/>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3716000"/>
          </a:xfrm>
          <a:custGeom>
            <a:avLst/>
            <a:gdLst/>
            <a:ahLst/>
            <a:cxnLst/>
            <a:rect l="l" t="t" r="r" b="b"/>
            <a:pathLst>
              <a:path w="18288000" h="13716000">
                <a:moveTo>
                  <a:pt x="0" y="0"/>
                </a:moveTo>
                <a:lnTo>
                  <a:pt x="18288000" y="0"/>
                </a:lnTo>
                <a:lnTo>
                  <a:pt x="18288000" y="13716000"/>
                </a:lnTo>
                <a:lnTo>
                  <a:pt x="0" y="13716000"/>
                </a:lnTo>
                <a:lnTo>
                  <a:pt x="0" y="0"/>
                </a:lnTo>
                <a:close/>
              </a:path>
            </a:pathLst>
          </a:custGeom>
          <a:blipFill>
            <a:blip r:embed="rId2"/>
            <a:stretch>
              <a:fillRect/>
            </a:stretch>
          </a:blipFill>
        </p:spPr>
      </p:sp>
      <p:grpSp>
        <p:nvGrpSpPr>
          <p:cNvPr id="3" name="Group 3"/>
          <p:cNvGrpSpPr/>
          <p:nvPr/>
        </p:nvGrpSpPr>
        <p:grpSpPr>
          <a:xfrm>
            <a:off x="0" y="0"/>
            <a:ext cx="18288000" cy="10287000"/>
            <a:chOff x="0" y="0"/>
            <a:chExt cx="745067" cy="419100"/>
          </a:xfrm>
        </p:grpSpPr>
        <p:sp>
          <p:nvSpPr>
            <p:cNvPr id="4" name="Freeform 4"/>
            <p:cNvSpPr/>
            <p:nvPr/>
          </p:nvSpPr>
          <p:spPr>
            <a:xfrm>
              <a:off x="0" y="0"/>
              <a:ext cx="745067" cy="419100"/>
            </a:xfrm>
            <a:custGeom>
              <a:avLst/>
              <a:gdLst/>
              <a:ahLst/>
              <a:cxnLst/>
              <a:rect l="l" t="t" r="r" b="b"/>
              <a:pathLst>
                <a:path w="745067" h="419100">
                  <a:moveTo>
                    <a:pt x="0" y="0"/>
                  </a:moveTo>
                  <a:lnTo>
                    <a:pt x="745067" y="0"/>
                  </a:lnTo>
                  <a:lnTo>
                    <a:pt x="745067" y="419100"/>
                  </a:lnTo>
                  <a:lnTo>
                    <a:pt x="0" y="419100"/>
                  </a:lnTo>
                  <a:close/>
                </a:path>
              </a:pathLst>
            </a:custGeom>
            <a:solidFill>
              <a:srgbClr val="003C8D">
                <a:alpha val="60000"/>
              </a:srgbClr>
            </a:solidFill>
          </p:spPr>
        </p:sp>
        <p:sp>
          <p:nvSpPr>
            <p:cNvPr id="5" name="TextBox 5"/>
            <p:cNvSpPr txBox="1"/>
            <p:nvPr/>
          </p:nvSpPr>
          <p:spPr>
            <a:xfrm>
              <a:off x="0" y="-66675"/>
              <a:ext cx="745067" cy="485775"/>
            </a:xfrm>
            <a:prstGeom prst="rect">
              <a:avLst/>
            </a:prstGeom>
          </p:spPr>
          <p:txBody>
            <a:bodyPr lIns="50800" tIns="50800" rIns="50800" bIns="50800" rtlCol="0" anchor="ctr"/>
            <a:lstStyle/>
            <a:p>
              <a:pPr algn="ctr">
                <a:lnSpc>
                  <a:spcPts val="2800"/>
                </a:lnSpc>
              </a:pPr>
              <a:endParaRPr/>
            </a:p>
          </p:txBody>
        </p:sp>
      </p:grpSp>
      <p:grpSp>
        <p:nvGrpSpPr>
          <p:cNvPr id="6" name="Group 6"/>
          <p:cNvGrpSpPr/>
          <p:nvPr/>
        </p:nvGrpSpPr>
        <p:grpSpPr>
          <a:xfrm>
            <a:off x="0" y="527917"/>
            <a:ext cx="2886598" cy="1121337"/>
            <a:chOff x="0" y="0"/>
            <a:chExt cx="1078867" cy="419100"/>
          </a:xfrm>
        </p:grpSpPr>
        <p:sp>
          <p:nvSpPr>
            <p:cNvPr id="7" name="Freeform 7"/>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8" name="TextBox 8"/>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9" name="Freeform 9"/>
          <p:cNvSpPr/>
          <p:nvPr/>
        </p:nvSpPr>
        <p:spPr>
          <a:xfrm>
            <a:off x="757563" y="603771"/>
            <a:ext cx="1723784" cy="969628"/>
          </a:xfrm>
          <a:custGeom>
            <a:avLst/>
            <a:gdLst/>
            <a:ahLst/>
            <a:cxnLst/>
            <a:rect l="l" t="t" r="r" b="b"/>
            <a:pathLst>
              <a:path w="1723784" h="969628">
                <a:moveTo>
                  <a:pt x="0" y="0"/>
                </a:moveTo>
                <a:lnTo>
                  <a:pt x="1723783" y="0"/>
                </a:lnTo>
                <a:lnTo>
                  <a:pt x="1723783" y="969628"/>
                </a:lnTo>
                <a:lnTo>
                  <a:pt x="0" y="969628"/>
                </a:lnTo>
                <a:lnTo>
                  <a:pt x="0" y="0"/>
                </a:lnTo>
                <a:close/>
              </a:path>
            </a:pathLst>
          </a:custGeom>
          <a:blipFill>
            <a:blip r:embed="rId3"/>
            <a:stretch>
              <a:fillRect/>
            </a:stretch>
          </a:blipFill>
        </p:spPr>
      </p:sp>
      <p:grpSp>
        <p:nvGrpSpPr>
          <p:cNvPr id="10" name="Group 10"/>
          <p:cNvGrpSpPr/>
          <p:nvPr/>
        </p:nvGrpSpPr>
        <p:grpSpPr>
          <a:xfrm rot="-10800000">
            <a:off x="15401402" y="527917"/>
            <a:ext cx="2886598" cy="1121337"/>
            <a:chOff x="0" y="0"/>
            <a:chExt cx="1078867" cy="419100"/>
          </a:xfrm>
        </p:grpSpPr>
        <p:sp>
          <p:nvSpPr>
            <p:cNvPr id="11" name="Freeform 11"/>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12" name="TextBox 12"/>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13" name="Freeform 13"/>
          <p:cNvSpPr/>
          <p:nvPr/>
        </p:nvSpPr>
        <p:spPr>
          <a:xfrm>
            <a:off x="16381211" y="804972"/>
            <a:ext cx="1389127" cy="567227"/>
          </a:xfrm>
          <a:custGeom>
            <a:avLst/>
            <a:gdLst/>
            <a:ahLst/>
            <a:cxnLst/>
            <a:rect l="l" t="t" r="r" b="b"/>
            <a:pathLst>
              <a:path w="1389127" h="567227">
                <a:moveTo>
                  <a:pt x="0" y="0"/>
                </a:moveTo>
                <a:lnTo>
                  <a:pt x="1389127" y="0"/>
                </a:lnTo>
                <a:lnTo>
                  <a:pt x="1389127" y="567227"/>
                </a:lnTo>
                <a:lnTo>
                  <a:pt x="0" y="567227"/>
                </a:lnTo>
                <a:lnTo>
                  <a:pt x="0" y="0"/>
                </a:lnTo>
                <a:close/>
              </a:path>
            </a:pathLst>
          </a:custGeom>
          <a:blipFill>
            <a:blip r:embed="rId4"/>
            <a:stretch>
              <a:fillRect/>
            </a:stretch>
          </a:blipFill>
        </p:spPr>
      </p:sp>
      <p:sp>
        <p:nvSpPr>
          <p:cNvPr id="14" name="Freeform 14"/>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5"/>
            <a:stretch>
              <a:fillRect/>
            </a:stretch>
          </a:blipFill>
        </p:spPr>
      </p:sp>
      <p:grpSp>
        <p:nvGrpSpPr>
          <p:cNvPr id="15" name="Group 15"/>
          <p:cNvGrpSpPr/>
          <p:nvPr/>
        </p:nvGrpSpPr>
        <p:grpSpPr>
          <a:xfrm>
            <a:off x="-1115" y="9661191"/>
            <a:ext cx="15869159" cy="476836"/>
            <a:chOff x="0" y="0"/>
            <a:chExt cx="4179532" cy="125587"/>
          </a:xfrm>
        </p:grpSpPr>
        <p:sp>
          <p:nvSpPr>
            <p:cNvPr id="16" name="Freeform 16"/>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7" name="TextBox 17"/>
            <p:cNvSpPr txBox="1"/>
            <p:nvPr/>
          </p:nvSpPr>
          <p:spPr>
            <a:xfrm>
              <a:off x="0" y="19050"/>
              <a:ext cx="4179532" cy="106537"/>
            </a:xfrm>
            <a:prstGeom prst="rect">
              <a:avLst/>
            </a:prstGeom>
          </p:spPr>
          <p:txBody>
            <a:bodyPr lIns="50800" tIns="50800" rIns="50800" bIns="50800" rtlCol="0" anchor="ctr"/>
            <a:lstStyle/>
            <a:p>
              <a:pPr algn="ctr">
                <a:lnSpc>
                  <a:spcPts val="1704"/>
                </a:lnSpc>
              </a:pPr>
              <a:endParaRPr/>
            </a:p>
          </p:txBody>
        </p:sp>
      </p:grpSp>
      <p:sp>
        <p:nvSpPr>
          <p:cNvPr id="19" name="Freeform 19"/>
          <p:cNvSpPr/>
          <p:nvPr/>
        </p:nvSpPr>
        <p:spPr>
          <a:xfrm>
            <a:off x="6503565" y="1028700"/>
            <a:ext cx="5280870" cy="1706745"/>
          </a:xfrm>
          <a:custGeom>
            <a:avLst/>
            <a:gdLst/>
            <a:ahLst/>
            <a:cxnLst/>
            <a:rect l="l" t="t" r="r" b="b"/>
            <a:pathLst>
              <a:path w="5280870" h="1706745">
                <a:moveTo>
                  <a:pt x="0" y="0"/>
                </a:moveTo>
                <a:lnTo>
                  <a:pt x="5280870" y="0"/>
                </a:lnTo>
                <a:lnTo>
                  <a:pt x="5280870" y="1706745"/>
                </a:lnTo>
                <a:lnTo>
                  <a:pt x="0" y="1706745"/>
                </a:lnTo>
                <a:lnTo>
                  <a:pt x="0" y="0"/>
                </a:lnTo>
                <a:close/>
              </a:path>
            </a:pathLst>
          </a:custGeom>
          <a:blipFill>
            <a:blip r:embed="rId6"/>
            <a:stretch>
              <a:fillRect/>
            </a:stretch>
          </a:blipFill>
        </p:spPr>
      </p:sp>
      <p:sp>
        <p:nvSpPr>
          <p:cNvPr id="20" name="Freeform 20"/>
          <p:cNvSpPr/>
          <p:nvPr/>
        </p:nvSpPr>
        <p:spPr>
          <a:xfrm>
            <a:off x="552127" y="4552308"/>
            <a:ext cx="5405026" cy="3413546"/>
          </a:xfrm>
          <a:custGeom>
            <a:avLst/>
            <a:gdLst/>
            <a:ahLst/>
            <a:cxnLst/>
            <a:rect l="l" t="t" r="r" b="b"/>
            <a:pathLst>
              <a:path w="5405026" h="3413546">
                <a:moveTo>
                  <a:pt x="0" y="0"/>
                </a:moveTo>
                <a:lnTo>
                  <a:pt x="5405026" y="0"/>
                </a:lnTo>
                <a:lnTo>
                  <a:pt x="5405026" y="3413546"/>
                </a:lnTo>
                <a:lnTo>
                  <a:pt x="0" y="3413546"/>
                </a:lnTo>
                <a:lnTo>
                  <a:pt x="0" y="0"/>
                </a:lnTo>
                <a:close/>
              </a:path>
            </a:pathLst>
          </a:custGeom>
          <a:blipFill>
            <a:blip>
              <a:extLst>
                <a:ext uri="{96DAC541-7B7A-43D3-8B79-37D633B846F1}">
                  <asvg:svgBlip xmlns:asvg="http://schemas.microsoft.com/office/drawing/2016/SVG/main" r:embed="rId7"/>
                </a:ext>
              </a:extLst>
            </a:blip>
            <a:stretch>
              <a:fillRect b="-52006"/>
            </a:stretch>
          </a:blipFill>
        </p:spPr>
      </p:sp>
      <p:grpSp>
        <p:nvGrpSpPr>
          <p:cNvPr id="21" name="Group 21"/>
          <p:cNvGrpSpPr/>
          <p:nvPr/>
        </p:nvGrpSpPr>
        <p:grpSpPr>
          <a:xfrm rot="5400000">
            <a:off x="1544726" y="3559709"/>
            <a:ext cx="3419829" cy="5405026"/>
            <a:chOff x="0" y="0"/>
            <a:chExt cx="900696" cy="1423546"/>
          </a:xfrm>
        </p:grpSpPr>
        <p:sp>
          <p:nvSpPr>
            <p:cNvPr id="22" name="Freeform 22"/>
            <p:cNvSpPr/>
            <p:nvPr/>
          </p:nvSpPr>
          <p:spPr>
            <a:xfrm>
              <a:off x="0" y="0"/>
              <a:ext cx="900696" cy="1423546"/>
            </a:xfrm>
            <a:custGeom>
              <a:avLst/>
              <a:gdLst/>
              <a:ahLst/>
              <a:cxnLst/>
              <a:rect l="l" t="t" r="r" b="b"/>
              <a:pathLst>
                <a:path w="900696" h="1423546">
                  <a:moveTo>
                    <a:pt x="0" y="0"/>
                  </a:moveTo>
                  <a:lnTo>
                    <a:pt x="900696" y="0"/>
                  </a:lnTo>
                  <a:lnTo>
                    <a:pt x="900696" y="1423546"/>
                  </a:lnTo>
                  <a:lnTo>
                    <a:pt x="0" y="1423546"/>
                  </a:lnTo>
                  <a:close/>
                </a:path>
              </a:pathLst>
            </a:custGeom>
            <a:gradFill rotWithShape="1">
              <a:gsLst>
                <a:gs pos="0">
                  <a:srgbClr val="FFFFFF">
                    <a:alpha val="100000"/>
                  </a:srgbClr>
                </a:gs>
                <a:gs pos="50000">
                  <a:srgbClr val="FFFFFF">
                    <a:alpha val="15000"/>
                  </a:srgbClr>
                </a:gs>
                <a:gs pos="100000">
                  <a:srgbClr val="FFFFFF">
                    <a:alpha val="20500"/>
                  </a:srgbClr>
                </a:gs>
              </a:gsLst>
              <a:lin ang="0"/>
            </a:gradFill>
          </p:spPr>
        </p:sp>
        <p:sp>
          <p:nvSpPr>
            <p:cNvPr id="23" name="TextBox 23"/>
            <p:cNvSpPr txBox="1"/>
            <p:nvPr/>
          </p:nvSpPr>
          <p:spPr>
            <a:xfrm>
              <a:off x="0" y="-57150"/>
              <a:ext cx="900696" cy="1480696"/>
            </a:xfrm>
            <a:prstGeom prst="rect">
              <a:avLst/>
            </a:prstGeom>
          </p:spPr>
          <p:txBody>
            <a:bodyPr lIns="50800" tIns="50800" rIns="50800" bIns="50800" rtlCol="0" anchor="ctr"/>
            <a:lstStyle/>
            <a:p>
              <a:pPr algn="ctr">
                <a:lnSpc>
                  <a:spcPts val="2799"/>
                </a:lnSpc>
              </a:pPr>
              <a:endParaRPr/>
            </a:p>
          </p:txBody>
        </p:sp>
      </p:grpSp>
      <p:sp>
        <p:nvSpPr>
          <p:cNvPr id="24" name="Freeform 24"/>
          <p:cNvSpPr/>
          <p:nvPr/>
        </p:nvSpPr>
        <p:spPr>
          <a:xfrm>
            <a:off x="6366591" y="4601965"/>
            <a:ext cx="5554817" cy="3365031"/>
          </a:xfrm>
          <a:custGeom>
            <a:avLst/>
            <a:gdLst/>
            <a:ahLst/>
            <a:cxnLst/>
            <a:rect l="l" t="t" r="r" b="b"/>
            <a:pathLst>
              <a:path w="5554817" h="3365031">
                <a:moveTo>
                  <a:pt x="0" y="0"/>
                </a:moveTo>
                <a:lnTo>
                  <a:pt x="5554818" y="0"/>
                </a:lnTo>
                <a:lnTo>
                  <a:pt x="5554818" y="3365032"/>
                </a:lnTo>
                <a:lnTo>
                  <a:pt x="0" y="3365032"/>
                </a:lnTo>
                <a:lnTo>
                  <a:pt x="0" y="0"/>
                </a:lnTo>
                <a:close/>
              </a:path>
            </a:pathLst>
          </a:custGeom>
          <a:blipFill>
            <a:blip r:embed="rId8"/>
            <a:stretch>
              <a:fillRect t="-9102" b="-75807"/>
            </a:stretch>
          </a:blipFill>
        </p:spPr>
      </p:sp>
      <p:grpSp>
        <p:nvGrpSpPr>
          <p:cNvPr id="25" name="Group 25"/>
          <p:cNvGrpSpPr/>
          <p:nvPr/>
        </p:nvGrpSpPr>
        <p:grpSpPr>
          <a:xfrm rot="5400000">
            <a:off x="7434086" y="3559709"/>
            <a:ext cx="3419829" cy="5405026"/>
            <a:chOff x="0" y="0"/>
            <a:chExt cx="900696" cy="1423546"/>
          </a:xfrm>
        </p:grpSpPr>
        <p:sp>
          <p:nvSpPr>
            <p:cNvPr id="26" name="Freeform 26"/>
            <p:cNvSpPr/>
            <p:nvPr/>
          </p:nvSpPr>
          <p:spPr>
            <a:xfrm>
              <a:off x="0" y="0"/>
              <a:ext cx="900696" cy="1423546"/>
            </a:xfrm>
            <a:custGeom>
              <a:avLst/>
              <a:gdLst/>
              <a:ahLst/>
              <a:cxnLst/>
              <a:rect l="l" t="t" r="r" b="b"/>
              <a:pathLst>
                <a:path w="900696" h="1423546">
                  <a:moveTo>
                    <a:pt x="0" y="0"/>
                  </a:moveTo>
                  <a:lnTo>
                    <a:pt x="900696" y="0"/>
                  </a:lnTo>
                  <a:lnTo>
                    <a:pt x="900696" y="1423546"/>
                  </a:lnTo>
                  <a:lnTo>
                    <a:pt x="0" y="1423546"/>
                  </a:lnTo>
                  <a:close/>
                </a:path>
              </a:pathLst>
            </a:custGeom>
            <a:gradFill rotWithShape="1">
              <a:gsLst>
                <a:gs pos="0">
                  <a:srgbClr val="FFFFFF">
                    <a:alpha val="100000"/>
                  </a:srgbClr>
                </a:gs>
                <a:gs pos="50000">
                  <a:srgbClr val="FFFFFF">
                    <a:alpha val="15000"/>
                  </a:srgbClr>
                </a:gs>
                <a:gs pos="100000">
                  <a:srgbClr val="FFFFFF">
                    <a:alpha val="20500"/>
                  </a:srgbClr>
                </a:gs>
              </a:gsLst>
              <a:lin ang="0"/>
            </a:gradFill>
          </p:spPr>
        </p:sp>
        <p:sp>
          <p:nvSpPr>
            <p:cNvPr id="27" name="TextBox 27"/>
            <p:cNvSpPr txBox="1"/>
            <p:nvPr/>
          </p:nvSpPr>
          <p:spPr>
            <a:xfrm>
              <a:off x="0" y="-57150"/>
              <a:ext cx="900696" cy="1480696"/>
            </a:xfrm>
            <a:prstGeom prst="rect">
              <a:avLst/>
            </a:prstGeom>
          </p:spPr>
          <p:txBody>
            <a:bodyPr lIns="50800" tIns="50800" rIns="50800" bIns="50800" rtlCol="0" anchor="ctr"/>
            <a:lstStyle/>
            <a:p>
              <a:pPr algn="ctr">
                <a:lnSpc>
                  <a:spcPts val="2799"/>
                </a:lnSpc>
              </a:pPr>
              <a:endParaRPr/>
            </a:p>
          </p:txBody>
        </p:sp>
      </p:grpSp>
      <p:sp>
        <p:nvSpPr>
          <p:cNvPr id="28" name="Freeform 28"/>
          <p:cNvSpPr/>
          <p:nvPr/>
        </p:nvSpPr>
        <p:spPr>
          <a:xfrm>
            <a:off x="13005049" y="4614132"/>
            <a:ext cx="3985544" cy="3391336"/>
          </a:xfrm>
          <a:custGeom>
            <a:avLst/>
            <a:gdLst/>
            <a:ahLst/>
            <a:cxnLst/>
            <a:rect l="l" t="t" r="r" b="b"/>
            <a:pathLst>
              <a:path w="3985544" h="3391336">
                <a:moveTo>
                  <a:pt x="0" y="0"/>
                </a:moveTo>
                <a:lnTo>
                  <a:pt x="3985544" y="0"/>
                </a:lnTo>
                <a:lnTo>
                  <a:pt x="3985544" y="3391336"/>
                </a:lnTo>
                <a:lnTo>
                  <a:pt x="0" y="3391336"/>
                </a:lnTo>
                <a:lnTo>
                  <a:pt x="0" y="0"/>
                </a:lnTo>
                <a:close/>
              </a:path>
            </a:pathLst>
          </a:custGeom>
          <a:blipFill>
            <a:blip>
              <a:extLst>
                <a:ext uri="{96DAC541-7B7A-43D3-8B79-37D633B846F1}">
                  <asvg:svgBlip xmlns:asvg="http://schemas.microsoft.com/office/drawing/2016/SVG/main" r:embed="rId9"/>
                </a:ext>
              </a:extLst>
            </a:blip>
            <a:stretch>
              <a:fillRect/>
            </a:stretch>
          </a:blipFill>
        </p:spPr>
      </p:sp>
      <p:grpSp>
        <p:nvGrpSpPr>
          <p:cNvPr id="29" name="Group 29"/>
          <p:cNvGrpSpPr/>
          <p:nvPr/>
        </p:nvGrpSpPr>
        <p:grpSpPr>
          <a:xfrm rot="5400000">
            <a:off x="13323445" y="3559709"/>
            <a:ext cx="3419829" cy="5405026"/>
            <a:chOff x="0" y="0"/>
            <a:chExt cx="900696" cy="1423546"/>
          </a:xfrm>
        </p:grpSpPr>
        <p:sp>
          <p:nvSpPr>
            <p:cNvPr id="30" name="Freeform 30"/>
            <p:cNvSpPr/>
            <p:nvPr/>
          </p:nvSpPr>
          <p:spPr>
            <a:xfrm>
              <a:off x="0" y="0"/>
              <a:ext cx="900696" cy="1423546"/>
            </a:xfrm>
            <a:custGeom>
              <a:avLst/>
              <a:gdLst/>
              <a:ahLst/>
              <a:cxnLst/>
              <a:rect l="l" t="t" r="r" b="b"/>
              <a:pathLst>
                <a:path w="900696" h="1423546">
                  <a:moveTo>
                    <a:pt x="0" y="0"/>
                  </a:moveTo>
                  <a:lnTo>
                    <a:pt x="900696" y="0"/>
                  </a:lnTo>
                  <a:lnTo>
                    <a:pt x="900696" y="1423546"/>
                  </a:lnTo>
                  <a:lnTo>
                    <a:pt x="0" y="1423546"/>
                  </a:lnTo>
                  <a:close/>
                </a:path>
              </a:pathLst>
            </a:custGeom>
            <a:gradFill rotWithShape="1">
              <a:gsLst>
                <a:gs pos="0">
                  <a:srgbClr val="FFFFFF">
                    <a:alpha val="100000"/>
                  </a:srgbClr>
                </a:gs>
                <a:gs pos="50000">
                  <a:srgbClr val="FFFFFF">
                    <a:alpha val="15000"/>
                  </a:srgbClr>
                </a:gs>
                <a:gs pos="100000">
                  <a:srgbClr val="FFFFFF">
                    <a:alpha val="20500"/>
                  </a:srgbClr>
                </a:gs>
              </a:gsLst>
              <a:lin ang="0"/>
            </a:gradFill>
          </p:spPr>
        </p:sp>
        <p:sp>
          <p:nvSpPr>
            <p:cNvPr id="31" name="TextBox 31"/>
            <p:cNvSpPr txBox="1"/>
            <p:nvPr/>
          </p:nvSpPr>
          <p:spPr>
            <a:xfrm>
              <a:off x="0" y="-57150"/>
              <a:ext cx="900696" cy="1480696"/>
            </a:xfrm>
            <a:prstGeom prst="rect">
              <a:avLst/>
            </a:prstGeom>
          </p:spPr>
          <p:txBody>
            <a:bodyPr lIns="50800" tIns="50800" rIns="50800" bIns="50800" rtlCol="0" anchor="ctr"/>
            <a:lstStyle/>
            <a:p>
              <a:pPr algn="ctr">
                <a:lnSpc>
                  <a:spcPts val="2799"/>
                </a:lnSpc>
              </a:pPr>
              <a:endParaRPr/>
            </a:p>
          </p:txBody>
        </p:sp>
      </p:grpSp>
      <p:sp>
        <p:nvSpPr>
          <p:cNvPr id="32" name="TextBox 32"/>
          <p:cNvSpPr txBox="1"/>
          <p:nvPr/>
        </p:nvSpPr>
        <p:spPr>
          <a:xfrm>
            <a:off x="1028700" y="2735129"/>
            <a:ext cx="14746222" cy="876937"/>
          </a:xfrm>
          <a:prstGeom prst="rect">
            <a:avLst/>
          </a:prstGeom>
        </p:spPr>
        <p:txBody>
          <a:bodyPr lIns="0" tIns="0" rIns="0" bIns="0" rtlCol="0" anchor="t">
            <a:spAutoFit/>
          </a:bodyPr>
          <a:lstStyle/>
          <a:p>
            <a:pPr algn="l">
              <a:lnSpc>
                <a:spcPts val="6789"/>
              </a:lnSpc>
              <a:spcBef>
                <a:spcPct val="0"/>
              </a:spcBef>
            </a:pPr>
            <a:r>
              <a:rPr lang="en-US" sz="4849" b="1">
                <a:solidFill>
                  <a:srgbClr val="FFFFFF"/>
                </a:solidFill>
                <a:latin typeface="Poppins Bold"/>
                <a:ea typeface="Poppins Bold"/>
                <a:cs typeface="Poppins Bold"/>
                <a:sym typeface="Poppins Bold"/>
              </a:rPr>
              <a:t>ACCOUNTABILITY</a:t>
            </a:r>
          </a:p>
        </p:txBody>
      </p:sp>
      <p:sp>
        <p:nvSpPr>
          <p:cNvPr id="33" name="TextBox 33"/>
          <p:cNvSpPr txBox="1"/>
          <p:nvPr/>
        </p:nvSpPr>
        <p:spPr>
          <a:xfrm>
            <a:off x="604179" y="4556982"/>
            <a:ext cx="5339024" cy="640080"/>
          </a:xfrm>
          <a:prstGeom prst="rect">
            <a:avLst/>
          </a:prstGeom>
        </p:spPr>
        <p:txBody>
          <a:bodyPr lIns="0" tIns="0" rIns="0" bIns="0" rtlCol="0" anchor="t">
            <a:spAutoFit/>
          </a:bodyPr>
          <a:lstStyle/>
          <a:p>
            <a:pPr algn="l">
              <a:lnSpc>
                <a:spcPts val="2520"/>
              </a:lnSpc>
              <a:spcBef>
                <a:spcPct val="0"/>
              </a:spcBef>
            </a:pPr>
            <a:r>
              <a:rPr lang="en-US" sz="1800">
                <a:solidFill>
                  <a:srgbClr val="002960"/>
                </a:solidFill>
                <a:latin typeface="Poppins"/>
                <a:ea typeface="Poppins"/>
                <a:cs typeface="Poppins"/>
                <a:sym typeface="Poppins"/>
              </a:rPr>
              <a:t>Bertanggung jawab untuk tumbuh sehat dan sustain</a:t>
            </a:r>
          </a:p>
        </p:txBody>
      </p:sp>
      <p:sp>
        <p:nvSpPr>
          <p:cNvPr id="34" name="TextBox 34"/>
          <p:cNvSpPr txBox="1"/>
          <p:nvPr/>
        </p:nvSpPr>
        <p:spPr>
          <a:xfrm>
            <a:off x="6474488" y="4556982"/>
            <a:ext cx="5339024" cy="640080"/>
          </a:xfrm>
          <a:prstGeom prst="rect">
            <a:avLst/>
          </a:prstGeom>
        </p:spPr>
        <p:txBody>
          <a:bodyPr lIns="0" tIns="0" rIns="0" bIns="0" rtlCol="0" anchor="t">
            <a:spAutoFit/>
          </a:bodyPr>
          <a:lstStyle/>
          <a:p>
            <a:pPr algn="l">
              <a:lnSpc>
                <a:spcPts val="2520"/>
              </a:lnSpc>
              <a:spcBef>
                <a:spcPct val="0"/>
              </a:spcBef>
            </a:pPr>
            <a:r>
              <a:rPr lang="en-US" sz="1800">
                <a:solidFill>
                  <a:srgbClr val="002960"/>
                </a:solidFill>
                <a:latin typeface="Poppins"/>
                <a:ea typeface="Poppins"/>
                <a:cs typeface="Poppins"/>
                <a:sym typeface="Poppins"/>
              </a:rPr>
              <a:t>Menerapkan disiplin eksekusi untuk hal optimal</a:t>
            </a:r>
          </a:p>
        </p:txBody>
      </p:sp>
      <p:sp>
        <p:nvSpPr>
          <p:cNvPr id="35" name="TextBox 35"/>
          <p:cNvSpPr txBox="1"/>
          <p:nvPr/>
        </p:nvSpPr>
        <p:spPr>
          <a:xfrm>
            <a:off x="12363848" y="4556982"/>
            <a:ext cx="5339024" cy="325755"/>
          </a:xfrm>
          <a:prstGeom prst="rect">
            <a:avLst/>
          </a:prstGeom>
        </p:spPr>
        <p:txBody>
          <a:bodyPr lIns="0" tIns="0" rIns="0" bIns="0" rtlCol="0" anchor="t">
            <a:spAutoFit/>
          </a:bodyPr>
          <a:lstStyle/>
          <a:p>
            <a:pPr algn="l">
              <a:lnSpc>
                <a:spcPts val="2520"/>
              </a:lnSpc>
              <a:spcBef>
                <a:spcPct val="0"/>
              </a:spcBef>
            </a:pPr>
            <a:r>
              <a:rPr lang="en-US" sz="1800">
                <a:solidFill>
                  <a:srgbClr val="002960"/>
                </a:solidFill>
                <a:latin typeface="Poppins"/>
                <a:ea typeface="Poppins"/>
                <a:cs typeface="Poppins"/>
                <a:sym typeface="Poppins"/>
              </a:rPr>
              <a:t>Terus melakukan pengembangan diri dan tim</a:t>
            </a:r>
          </a:p>
        </p:txBody>
      </p:sp>
      <p:sp>
        <p:nvSpPr>
          <p:cNvPr id="36" name="TextBox 8">
            <a:extLst>
              <a:ext uri="{FF2B5EF4-FFF2-40B4-BE49-F238E27FC236}">
                <a16:creationId xmlns:a16="http://schemas.microsoft.com/office/drawing/2014/main" id="{238E31C7-A8BF-DB15-8683-C22F170ADAEB}"/>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grpSp>
        <p:nvGrpSpPr>
          <p:cNvPr id="3" name="Group 3"/>
          <p:cNvGrpSpPr/>
          <p:nvPr/>
        </p:nvGrpSpPr>
        <p:grpSpPr>
          <a:xfrm>
            <a:off x="5351066" y="2150737"/>
            <a:ext cx="7585868" cy="2567069"/>
            <a:chOff x="0" y="0"/>
            <a:chExt cx="10114490" cy="3422758"/>
          </a:xfrm>
        </p:grpSpPr>
        <p:grpSp>
          <p:nvGrpSpPr>
            <p:cNvPr id="4" name="Group 4"/>
            <p:cNvGrpSpPr/>
            <p:nvPr/>
          </p:nvGrpSpPr>
          <p:grpSpPr>
            <a:xfrm>
              <a:off x="0" y="0"/>
              <a:ext cx="10114490" cy="3422758"/>
              <a:chOff x="0" y="0"/>
              <a:chExt cx="1168831" cy="395534"/>
            </a:xfrm>
          </p:grpSpPr>
          <p:sp>
            <p:nvSpPr>
              <p:cNvPr id="5" name="Freeform 5"/>
              <p:cNvSpPr/>
              <p:nvPr/>
            </p:nvSpPr>
            <p:spPr>
              <a:xfrm>
                <a:off x="0" y="0"/>
                <a:ext cx="1168831" cy="395534"/>
              </a:xfrm>
              <a:custGeom>
                <a:avLst/>
                <a:gdLst/>
                <a:ahLst/>
                <a:cxnLst/>
                <a:rect l="l" t="t" r="r" b="b"/>
                <a:pathLst>
                  <a:path w="1168831" h="395534">
                    <a:moveTo>
                      <a:pt x="965631" y="0"/>
                    </a:moveTo>
                    <a:cubicBezTo>
                      <a:pt x="1077855" y="0"/>
                      <a:pt x="1168831" y="88543"/>
                      <a:pt x="1168831" y="197767"/>
                    </a:cubicBezTo>
                    <a:cubicBezTo>
                      <a:pt x="1168831" y="306991"/>
                      <a:pt x="1077855" y="395534"/>
                      <a:pt x="965631" y="395534"/>
                    </a:cubicBezTo>
                    <a:lnTo>
                      <a:pt x="203200" y="395534"/>
                    </a:lnTo>
                    <a:cubicBezTo>
                      <a:pt x="90976" y="395534"/>
                      <a:pt x="0" y="306991"/>
                      <a:pt x="0" y="197767"/>
                    </a:cubicBezTo>
                    <a:cubicBezTo>
                      <a:pt x="0" y="88543"/>
                      <a:pt x="90976" y="0"/>
                      <a:pt x="203200" y="0"/>
                    </a:cubicBezTo>
                    <a:close/>
                  </a:path>
                </a:pathLst>
              </a:custGeom>
              <a:solidFill>
                <a:srgbClr val="10316B"/>
              </a:solidFill>
              <a:ln w="142875" cap="sq">
                <a:solidFill>
                  <a:srgbClr val="F2F7FF"/>
                </a:solidFill>
                <a:prstDash val="solid"/>
                <a:miter/>
              </a:ln>
            </p:spPr>
          </p:sp>
          <p:sp>
            <p:nvSpPr>
              <p:cNvPr id="6" name="TextBox 6"/>
              <p:cNvSpPr txBox="1"/>
              <p:nvPr/>
            </p:nvSpPr>
            <p:spPr>
              <a:xfrm>
                <a:off x="0" y="-57150"/>
                <a:ext cx="1168831" cy="452684"/>
              </a:xfrm>
              <a:prstGeom prst="rect">
                <a:avLst/>
              </a:prstGeom>
            </p:spPr>
            <p:txBody>
              <a:bodyPr lIns="50800" tIns="50800" rIns="50800" bIns="50800" rtlCol="0" anchor="ctr"/>
              <a:lstStyle/>
              <a:p>
                <a:pPr algn="ctr">
                  <a:lnSpc>
                    <a:spcPts val="3511"/>
                  </a:lnSpc>
                </a:pPr>
                <a:endParaRPr/>
              </a:p>
            </p:txBody>
          </p:sp>
        </p:grpSp>
        <p:sp>
          <p:nvSpPr>
            <p:cNvPr id="7" name="TextBox 7"/>
            <p:cNvSpPr txBox="1"/>
            <p:nvPr/>
          </p:nvSpPr>
          <p:spPr>
            <a:xfrm>
              <a:off x="1228613" y="990382"/>
              <a:ext cx="7657265" cy="1508670"/>
            </a:xfrm>
            <a:prstGeom prst="rect">
              <a:avLst/>
            </a:prstGeom>
          </p:spPr>
          <p:txBody>
            <a:bodyPr lIns="0" tIns="0" rIns="0" bIns="0" rtlCol="0" anchor="t">
              <a:spAutoFit/>
            </a:bodyPr>
            <a:lstStyle/>
            <a:p>
              <a:pPr marL="0" lvl="0" indent="0" algn="ctr">
                <a:lnSpc>
                  <a:spcPts val="8563"/>
                </a:lnSpc>
              </a:pPr>
              <a:r>
                <a:rPr lang="en-US" sz="7784" spc="389">
                  <a:solidFill>
                    <a:srgbClr val="FFCE63"/>
                  </a:solidFill>
                  <a:latin typeface="Archivo Black"/>
                  <a:ea typeface="Archivo Black"/>
                  <a:cs typeface="Archivo Black"/>
                  <a:sym typeface="Archivo Black"/>
                </a:rPr>
                <a:t>7.460.000</a:t>
              </a:r>
            </a:p>
          </p:txBody>
        </p:sp>
      </p:grpSp>
      <p:grpSp>
        <p:nvGrpSpPr>
          <p:cNvPr id="8" name="Group 8"/>
          <p:cNvGrpSpPr/>
          <p:nvPr/>
        </p:nvGrpSpPr>
        <p:grpSpPr>
          <a:xfrm>
            <a:off x="2603348" y="5440441"/>
            <a:ext cx="3086100" cy="4091864"/>
            <a:chOff x="0" y="0"/>
            <a:chExt cx="635000" cy="841947"/>
          </a:xfrm>
        </p:grpSpPr>
        <p:sp>
          <p:nvSpPr>
            <p:cNvPr id="9" name="Freeform 9"/>
            <p:cNvSpPr/>
            <p:nvPr/>
          </p:nvSpPr>
          <p:spPr>
            <a:xfrm>
              <a:off x="0" y="0"/>
              <a:ext cx="635000" cy="841947"/>
            </a:xfrm>
            <a:custGeom>
              <a:avLst/>
              <a:gdLst/>
              <a:ahLst/>
              <a:cxnLst/>
              <a:rect l="l" t="t" r="r" b="b"/>
              <a:pathLst>
                <a:path w="635000" h="841947">
                  <a:moveTo>
                    <a:pt x="48997" y="0"/>
                  </a:moveTo>
                  <a:lnTo>
                    <a:pt x="586003" y="0"/>
                  </a:lnTo>
                  <a:cubicBezTo>
                    <a:pt x="598998" y="0"/>
                    <a:pt x="611460" y="5162"/>
                    <a:pt x="620649" y="14351"/>
                  </a:cubicBezTo>
                  <a:cubicBezTo>
                    <a:pt x="629838" y="23540"/>
                    <a:pt x="635000" y="36002"/>
                    <a:pt x="635000" y="48997"/>
                  </a:cubicBezTo>
                  <a:lnTo>
                    <a:pt x="635000" y="792950"/>
                  </a:lnTo>
                  <a:cubicBezTo>
                    <a:pt x="635000" y="820011"/>
                    <a:pt x="613063" y="841947"/>
                    <a:pt x="586003" y="841947"/>
                  </a:cubicBezTo>
                  <a:lnTo>
                    <a:pt x="48997" y="841947"/>
                  </a:lnTo>
                  <a:cubicBezTo>
                    <a:pt x="36002" y="841947"/>
                    <a:pt x="23540" y="836785"/>
                    <a:pt x="14351" y="827596"/>
                  </a:cubicBezTo>
                  <a:cubicBezTo>
                    <a:pt x="5162" y="818408"/>
                    <a:pt x="0" y="805945"/>
                    <a:pt x="0" y="792950"/>
                  </a:cubicBezTo>
                  <a:lnTo>
                    <a:pt x="0" y="48997"/>
                  </a:lnTo>
                  <a:cubicBezTo>
                    <a:pt x="0" y="36002"/>
                    <a:pt x="5162" y="23540"/>
                    <a:pt x="14351" y="14351"/>
                  </a:cubicBezTo>
                  <a:cubicBezTo>
                    <a:pt x="23540" y="5162"/>
                    <a:pt x="36002" y="0"/>
                    <a:pt x="48997" y="0"/>
                  </a:cubicBezTo>
                  <a:close/>
                </a:path>
              </a:pathLst>
            </a:custGeom>
            <a:solidFill>
              <a:srgbClr val="002960"/>
            </a:solidFill>
          </p:spPr>
        </p:sp>
        <p:sp>
          <p:nvSpPr>
            <p:cNvPr id="10" name="TextBox 10"/>
            <p:cNvSpPr txBox="1"/>
            <p:nvPr/>
          </p:nvSpPr>
          <p:spPr>
            <a:xfrm>
              <a:off x="0" y="-66675"/>
              <a:ext cx="635000" cy="908622"/>
            </a:xfrm>
            <a:prstGeom prst="rect">
              <a:avLst/>
            </a:prstGeom>
          </p:spPr>
          <p:txBody>
            <a:bodyPr lIns="50800" tIns="50800" rIns="50800" bIns="50800" rtlCol="0" anchor="ctr"/>
            <a:lstStyle/>
            <a:p>
              <a:pPr algn="ctr">
                <a:lnSpc>
                  <a:spcPts val="3556"/>
                </a:lnSpc>
              </a:pPr>
              <a:endParaRPr/>
            </a:p>
          </p:txBody>
        </p:sp>
      </p:grpSp>
      <p:grpSp>
        <p:nvGrpSpPr>
          <p:cNvPr id="11" name="Group 11"/>
          <p:cNvGrpSpPr/>
          <p:nvPr/>
        </p:nvGrpSpPr>
        <p:grpSpPr>
          <a:xfrm>
            <a:off x="2428150" y="5793414"/>
            <a:ext cx="3436497" cy="2938057"/>
            <a:chOff x="0" y="0"/>
            <a:chExt cx="4581996" cy="3917409"/>
          </a:xfrm>
        </p:grpSpPr>
        <p:sp>
          <p:nvSpPr>
            <p:cNvPr id="12" name="Freeform 12"/>
            <p:cNvSpPr/>
            <p:nvPr/>
          </p:nvSpPr>
          <p:spPr>
            <a:xfrm>
              <a:off x="1202629" y="594145"/>
              <a:ext cx="2176738" cy="3323264"/>
            </a:xfrm>
            <a:custGeom>
              <a:avLst/>
              <a:gdLst/>
              <a:ahLst/>
              <a:cxnLst/>
              <a:rect l="l" t="t" r="r" b="b"/>
              <a:pathLst>
                <a:path w="2176738" h="3323264">
                  <a:moveTo>
                    <a:pt x="0" y="0"/>
                  </a:moveTo>
                  <a:lnTo>
                    <a:pt x="2176738" y="0"/>
                  </a:lnTo>
                  <a:lnTo>
                    <a:pt x="2176738" y="3323264"/>
                  </a:lnTo>
                  <a:lnTo>
                    <a:pt x="0" y="3323264"/>
                  </a:lnTo>
                  <a:lnTo>
                    <a:pt x="0" y="0"/>
                  </a:lnTo>
                  <a:close/>
                </a:path>
              </a:pathLst>
            </a:custGeom>
            <a:blipFill>
              <a:blip r:embed="rId3"/>
              <a:stretch>
                <a:fillRect/>
              </a:stretch>
            </a:blipFill>
          </p:spPr>
        </p:sp>
        <p:sp>
          <p:nvSpPr>
            <p:cNvPr id="13" name="TextBox 13"/>
            <p:cNvSpPr txBox="1"/>
            <p:nvPr/>
          </p:nvSpPr>
          <p:spPr>
            <a:xfrm>
              <a:off x="0" y="-66675"/>
              <a:ext cx="4581996" cy="577541"/>
            </a:xfrm>
            <a:prstGeom prst="rect">
              <a:avLst/>
            </a:prstGeom>
          </p:spPr>
          <p:txBody>
            <a:bodyPr lIns="0" tIns="0" rIns="0" bIns="0" rtlCol="0" anchor="t">
              <a:spAutoFit/>
            </a:bodyPr>
            <a:lstStyle/>
            <a:p>
              <a:pPr marL="0" lvl="0" indent="0" algn="ctr">
                <a:lnSpc>
                  <a:spcPts val="3556"/>
                </a:lnSpc>
              </a:pPr>
              <a:r>
                <a:rPr lang="en-US" sz="2540" b="1" spc="127">
                  <a:solidFill>
                    <a:srgbClr val="FBE136"/>
                  </a:solidFill>
                  <a:latin typeface="Arimo Bold"/>
                  <a:ea typeface="Arimo Bold"/>
                  <a:cs typeface="Arimo Bold"/>
                  <a:sym typeface="Arimo Bold"/>
                </a:rPr>
                <a:t>YOGYAKARTA</a:t>
              </a:r>
            </a:p>
          </p:txBody>
        </p:sp>
      </p:grpSp>
      <p:grpSp>
        <p:nvGrpSpPr>
          <p:cNvPr id="14" name="Group 14"/>
          <p:cNvGrpSpPr/>
          <p:nvPr/>
        </p:nvGrpSpPr>
        <p:grpSpPr>
          <a:xfrm>
            <a:off x="7693767" y="5440441"/>
            <a:ext cx="3086100" cy="4091864"/>
            <a:chOff x="0" y="0"/>
            <a:chExt cx="635000" cy="841947"/>
          </a:xfrm>
        </p:grpSpPr>
        <p:sp>
          <p:nvSpPr>
            <p:cNvPr id="15" name="Freeform 15"/>
            <p:cNvSpPr/>
            <p:nvPr/>
          </p:nvSpPr>
          <p:spPr>
            <a:xfrm>
              <a:off x="0" y="0"/>
              <a:ext cx="635000" cy="841947"/>
            </a:xfrm>
            <a:custGeom>
              <a:avLst/>
              <a:gdLst/>
              <a:ahLst/>
              <a:cxnLst/>
              <a:rect l="l" t="t" r="r" b="b"/>
              <a:pathLst>
                <a:path w="635000" h="841947">
                  <a:moveTo>
                    <a:pt x="48997" y="0"/>
                  </a:moveTo>
                  <a:lnTo>
                    <a:pt x="586003" y="0"/>
                  </a:lnTo>
                  <a:cubicBezTo>
                    <a:pt x="598998" y="0"/>
                    <a:pt x="611460" y="5162"/>
                    <a:pt x="620649" y="14351"/>
                  </a:cubicBezTo>
                  <a:cubicBezTo>
                    <a:pt x="629838" y="23540"/>
                    <a:pt x="635000" y="36002"/>
                    <a:pt x="635000" y="48997"/>
                  </a:cubicBezTo>
                  <a:lnTo>
                    <a:pt x="635000" y="792950"/>
                  </a:lnTo>
                  <a:cubicBezTo>
                    <a:pt x="635000" y="820011"/>
                    <a:pt x="613063" y="841947"/>
                    <a:pt x="586003" y="841947"/>
                  </a:cubicBezTo>
                  <a:lnTo>
                    <a:pt x="48997" y="841947"/>
                  </a:lnTo>
                  <a:cubicBezTo>
                    <a:pt x="36002" y="841947"/>
                    <a:pt x="23540" y="836785"/>
                    <a:pt x="14351" y="827596"/>
                  </a:cubicBezTo>
                  <a:cubicBezTo>
                    <a:pt x="5162" y="818408"/>
                    <a:pt x="0" y="805945"/>
                    <a:pt x="0" y="792950"/>
                  </a:cubicBezTo>
                  <a:lnTo>
                    <a:pt x="0" y="48997"/>
                  </a:lnTo>
                  <a:cubicBezTo>
                    <a:pt x="0" y="36002"/>
                    <a:pt x="5162" y="23540"/>
                    <a:pt x="14351" y="14351"/>
                  </a:cubicBezTo>
                  <a:cubicBezTo>
                    <a:pt x="23540" y="5162"/>
                    <a:pt x="36002" y="0"/>
                    <a:pt x="48997" y="0"/>
                  </a:cubicBezTo>
                  <a:close/>
                </a:path>
              </a:pathLst>
            </a:custGeom>
            <a:solidFill>
              <a:srgbClr val="002960"/>
            </a:solidFill>
          </p:spPr>
        </p:sp>
        <p:sp>
          <p:nvSpPr>
            <p:cNvPr id="16" name="TextBox 16"/>
            <p:cNvSpPr txBox="1"/>
            <p:nvPr/>
          </p:nvSpPr>
          <p:spPr>
            <a:xfrm>
              <a:off x="0" y="-66675"/>
              <a:ext cx="635000" cy="908622"/>
            </a:xfrm>
            <a:prstGeom prst="rect">
              <a:avLst/>
            </a:prstGeom>
          </p:spPr>
          <p:txBody>
            <a:bodyPr lIns="50800" tIns="50800" rIns="50800" bIns="50800" rtlCol="0" anchor="ctr"/>
            <a:lstStyle/>
            <a:p>
              <a:pPr algn="ctr">
                <a:lnSpc>
                  <a:spcPts val="3556"/>
                </a:lnSpc>
              </a:pPr>
              <a:endParaRPr/>
            </a:p>
          </p:txBody>
        </p:sp>
      </p:grpSp>
      <p:grpSp>
        <p:nvGrpSpPr>
          <p:cNvPr id="17" name="Group 17"/>
          <p:cNvGrpSpPr/>
          <p:nvPr/>
        </p:nvGrpSpPr>
        <p:grpSpPr>
          <a:xfrm>
            <a:off x="7477771" y="5793414"/>
            <a:ext cx="3436497" cy="2938057"/>
            <a:chOff x="0" y="0"/>
            <a:chExt cx="4581996" cy="3917409"/>
          </a:xfrm>
        </p:grpSpPr>
        <p:sp>
          <p:nvSpPr>
            <p:cNvPr id="18" name="Freeform 18"/>
            <p:cNvSpPr/>
            <p:nvPr/>
          </p:nvSpPr>
          <p:spPr>
            <a:xfrm>
              <a:off x="829156" y="594145"/>
              <a:ext cx="3032479" cy="3323264"/>
            </a:xfrm>
            <a:custGeom>
              <a:avLst/>
              <a:gdLst/>
              <a:ahLst/>
              <a:cxnLst/>
              <a:rect l="l" t="t" r="r" b="b"/>
              <a:pathLst>
                <a:path w="3032479" h="3323264">
                  <a:moveTo>
                    <a:pt x="0" y="0"/>
                  </a:moveTo>
                  <a:lnTo>
                    <a:pt x="3032478" y="0"/>
                  </a:lnTo>
                  <a:lnTo>
                    <a:pt x="3032478" y="3323264"/>
                  </a:lnTo>
                  <a:lnTo>
                    <a:pt x="0" y="3323264"/>
                  </a:lnTo>
                  <a:lnTo>
                    <a:pt x="0" y="0"/>
                  </a:lnTo>
                  <a:close/>
                </a:path>
              </a:pathLst>
            </a:custGeom>
            <a:blipFill>
              <a:blip r:embed="rId4"/>
              <a:stretch>
                <a:fillRect/>
              </a:stretch>
            </a:blipFill>
          </p:spPr>
        </p:sp>
        <p:sp>
          <p:nvSpPr>
            <p:cNvPr id="19" name="TextBox 19"/>
            <p:cNvSpPr txBox="1"/>
            <p:nvPr/>
          </p:nvSpPr>
          <p:spPr>
            <a:xfrm>
              <a:off x="0" y="-66675"/>
              <a:ext cx="4581996" cy="577541"/>
            </a:xfrm>
            <a:prstGeom prst="rect">
              <a:avLst/>
            </a:prstGeom>
          </p:spPr>
          <p:txBody>
            <a:bodyPr lIns="0" tIns="0" rIns="0" bIns="0" rtlCol="0" anchor="t">
              <a:spAutoFit/>
            </a:bodyPr>
            <a:lstStyle/>
            <a:p>
              <a:pPr marL="0" lvl="0" indent="0" algn="ctr">
                <a:lnSpc>
                  <a:spcPts val="3556"/>
                </a:lnSpc>
              </a:pPr>
              <a:r>
                <a:rPr lang="en-US" sz="2540" b="1" spc="127">
                  <a:solidFill>
                    <a:srgbClr val="FBE136"/>
                  </a:solidFill>
                  <a:latin typeface="Arimo Bold"/>
                  <a:ea typeface="Arimo Bold"/>
                  <a:cs typeface="Arimo Bold"/>
                  <a:sym typeface="Arimo Bold"/>
                </a:rPr>
                <a:t>SURABAYA</a:t>
              </a:r>
            </a:p>
          </p:txBody>
        </p:sp>
      </p:grpSp>
      <p:grpSp>
        <p:nvGrpSpPr>
          <p:cNvPr id="20" name="Group 20"/>
          <p:cNvGrpSpPr/>
          <p:nvPr/>
        </p:nvGrpSpPr>
        <p:grpSpPr>
          <a:xfrm>
            <a:off x="12717191" y="5440441"/>
            <a:ext cx="3086100" cy="4091864"/>
            <a:chOff x="0" y="0"/>
            <a:chExt cx="635000" cy="841947"/>
          </a:xfrm>
        </p:grpSpPr>
        <p:sp>
          <p:nvSpPr>
            <p:cNvPr id="21" name="Freeform 21"/>
            <p:cNvSpPr/>
            <p:nvPr/>
          </p:nvSpPr>
          <p:spPr>
            <a:xfrm>
              <a:off x="0" y="0"/>
              <a:ext cx="635000" cy="841947"/>
            </a:xfrm>
            <a:custGeom>
              <a:avLst/>
              <a:gdLst/>
              <a:ahLst/>
              <a:cxnLst/>
              <a:rect l="l" t="t" r="r" b="b"/>
              <a:pathLst>
                <a:path w="635000" h="841947">
                  <a:moveTo>
                    <a:pt x="48997" y="0"/>
                  </a:moveTo>
                  <a:lnTo>
                    <a:pt x="586003" y="0"/>
                  </a:lnTo>
                  <a:cubicBezTo>
                    <a:pt x="598998" y="0"/>
                    <a:pt x="611460" y="5162"/>
                    <a:pt x="620649" y="14351"/>
                  </a:cubicBezTo>
                  <a:cubicBezTo>
                    <a:pt x="629838" y="23540"/>
                    <a:pt x="635000" y="36002"/>
                    <a:pt x="635000" y="48997"/>
                  </a:cubicBezTo>
                  <a:lnTo>
                    <a:pt x="635000" y="792950"/>
                  </a:lnTo>
                  <a:cubicBezTo>
                    <a:pt x="635000" y="820011"/>
                    <a:pt x="613063" y="841947"/>
                    <a:pt x="586003" y="841947"/>
                  </a:cubicBezTo>
                  <a:lnTo>
                    <a:pt x="48997" y="841947"/>
                  </a:lnTo>
                  <a:cubicBezTo>
                    <a:pt x="36002" y="841947"/>
                    <a:pt x="23540" y="836785"/>
                    <a:pt x="14351" y="827596"/>
                  </a:cubicBezTo>
                  <a:cubicBezTo>
                    <a:pt x="5162" y="818408"/>
                    <a:pt x="0" y="805945"/>
                    <a:pt x="0" y="792950"/>
                  </a:cubicBezTo>
                  <a:lnTo>
                    <a:pt x="0" y="48997"/>
                  </a:lnTo>
                  <a:cubicBezTo>
                    <a:pt x="0" y="36002"/>
                    <a:pt x="5162" y="23540"/>
                    <a:pt x="14351" y="14351"/>
                  </a:cubicBezTo>
                  <a:cubicBezTo>
                    <a:pt x="23540" y="5162"/>
                    <a:pt x="36002" y="0"/>
                    <a:pt x="48997" y="0"/>
                  </a:cubicBezTo>
                  <a:close/>
                </a:path>
              </a:pathLst>
            </a:custGeom>
            <a:solidFill>
              <a:srgbClr val="002960"/>
            </a:solidFill>
          </p:spPr>
        </p:sp>
        <p:sp>
          <p:nvSpPr>
            <p:cNvPr id="22" name="TextBox 22"/>
            <p:cNvSpPr txBox="1"/>
            <p:nvPr/>
          </p:nvSpPr>
          <p:spPr>
            <a:xfrm>
              <a:off x="0" y="-66675"/>
              <a:ext cx="635000" cy="908622"/>
            </a:xfrm>
            <a:prstGeom prst="rect">
              <a:avLst/>
            </a:prstGeom>
          </p:spPr>
          <p:txBody>
            <a:bodyPr lIns="50800" tIns="50800" rIns="50800" bIns="50800" rtlCol="0" anchor="ctr"/>
            <a:lstStyle/>
            <a:p>
              <a:pPr algn="ctr">
                <a:lnSpc>
                  <a:spcPts val="3556"/>
                </a:lnSpc>
              </a:pPr>
              <a:endParaRPr/>
            </a:p>
          </p:txBody>
        </p:sp>
      </p:grpSp>
      <p:grpSp>
        <p:nvGrpSpPr>
          <p:cNvPr id="23" name="Group 23"/>
          <p:cNvGrpSpPr/>
          <p:nvPr/>
        </p:nvGrpSpPr>
        <p:grpSpPr>
          <a:xfrm>
            <a:off x="12527392" y="5793414"/>
            <a:ext cx="3436497" cy="2938057"/>
            <a:chOff x="0" y="0"/>
            <a:chExt cx="4581996" cy="3917409"/>
          </a:xfrm>
        </p:grpSpPr>
        <p:sp>
          <p:nvSpPr>
            <p:cNvPr id="24" name="Freeform 24"/>
            <p:cNvSpPr/>
            <p:nvPr/>
          </p:nvSpPr>
          <p:spPr>
            <a:xfrm>
              <a:off x="48075" y="594145"/>
              <a:ext cx="4485846" cy="3323264"/>
            </a:xfrm>
            <a:custGeom>
              <a:avLst/>
              <a:gdLst/>
              <a:ahLst/>
              <a:cxnLst/>
              <a:rect l="l" t="t" r="r" b="b"/>
              <a:pathLst>
                <a:path w="4485846" h="3323264">
                  <a:moveTo>
                    <a:pt x="0" y="0"/>
                  </a:moveTo>
                  <a:lnTo>
                    <a:pt x="4485846" y="0"/>
                  </a:lnTo>
                  <a:lnTo>
                    <a:pt x="4485846" y="3323264"/>
                  </a:lnTo>
                  <a:lnTo>
                    <a:pt x="0" y="332326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25" name="TextBox 25"/>
            <p:cNvSpPr txBox="1"/>
            <p:nvPr/>
          </p:nvSpPr>
          <p:spPr>
            <a:xfrm>
              <a:off x="0" y="-66675"/>
              <a:ext cx="4581996" cy="577541"/>
            </a:xfrm>
            <a:prstGeom prst="rect">
              <a:avLst/>
            </a:prstGeom>
          </p:spPr>
          <p:txBody>
            <a:bodyPr lIns="0" tIns="0" rIns="0" bIns="0" rtlCol="0" anchor="t">
              <a:spAutoFit/>
            </a:bodyPr>
            <a:lstStyle/>
            <a:p>
              <a:pPr marL="0" lvl="0" indent="0" algn="ctr">
                <a:lnSpc>
                  <a:spcPts val="3556"/>
                </a:lnSpc>
              </a:pPr>
              <a:r>
                <a:rPr lang="en-US" sz="2540" b="1" spc="127">
                  <a:solidFill>
                    <a:srgbClr val="FBE136"/>
                  </a:solidFill>
                  <a:latin typeface="Arimo Bold"/>
                  <a:ea typeface="Arimo Bold"/>
                  <a:cs typeface="Arimo Bold"/>
                  <a:sym typeface="Arimo Bold"/>
                </a:rPr>
                <a:t>SINGAPURA</a:t>
              </a:r>
            </a:p>
          </p:txBody>
        </p:sp>
      </p:grpSp>
      <p:grpSp>
        <p:nvGrpSpPr>
          <p:cNvPr id="26" name="Group 26"/>
          <p:cNvGrpSpPr/>
          <p:nvPr/>
        </p:nvGrpSpPr>
        <p:grpSpPr>
          <a:xfrm>
            <a:off x="615950" y="1028700"/>
            <a:ext cx="17056100" cy="2966078"/>
            <a:chOff x="0" y="0"/>
            <a:chExt cx="22741467" cy="3954771"/>
          </a:xfrm>
        </p:grpSpPr>
        <p:sp>
          <p:nvSpPr>
            <p:cNvPr id="27" name="TextBox 27"/>
            <p:cNvSpPr txBox="1"/>
            <p:nvPr/>
          </p:nvSpPr>
          <p:spPr>
            <a:xfrm>
              <a:off x="2518448" y="3728621"/>
              <a:ext cx="17704571" cy="226150"/>
            </a:xfrm>
            <a:prstGeom prst="rect">
              <a:avLst/>
            </a:prstGeom>
          </p:spPr>
          <p:txBody>
            <a:bodyPr lIns="0" tIns="0" rIns="0" bIns="0" rtlCol="0" anchor="t">
              <a:spAutoFit/>
            </a:bodyPr>
            <a:lstStyle/>
            <a:p>
              <a:pPr marL="0" lvl="0" indent="0" algn="ctr">
                <a:lnSpc>
                  <a:spcPts val="1284"/>
                </a:lnSpc>
              </a:pPr>
              <a:r>
                <a:rPr lang="en-US" sz="1167" b="1" spc="58">
                  <a:solidFill>
                    <a:srgbClr val="F2F7FF"/>
                  </a:solidFill>
                  <a:latin typeface="Poppins Bold"/>
                  <a:ea typeface="Poppins Bold"/>
                  <a:cs typeface="Poppins Bold"/>
                  <a:sym typeface="Poppins Bold"/>
                </a:rPr>
                <a:t>BPS, TINGKAT PENGANGGURAN TERBUKA, AGUSTUS 2025</a:t>
              </a:r>
            </a:p>
          </p:txBody>
        </p:sp>
        <p:sp>
          <p:nvSpPr>
            <p:cNvPr id="28" name="TextBox 28"/>
            <p:cNvSpPr txBox="1"/>
            <p:nvPr/>
          </p:nvSpPr>
          <p:spPr>
            <a:xfrm>
              <a:off x="0" y="-9525"/>
              <a:ext cx="22741467" cy="813862"/>
            </a:xfrm>
            <a:prstGeom prst="rect">
              <a:avLst/>
            </a:prstGeom>
          </p:spPr>
          <p:txBody>
            <a:bodyPr lIns="0" tIns="0" rIns="0" bIns="0" rtlCol="0" anchor="t">
              <a:spAutoFit/>
            </a:bodyPr>
            <a:lstStyle/>
            <a:p>
              <a:pPr marL="0" lvl="0" indent="0" algn="ctr">
                <a:lnSpc>
                  <a:spcPts val="4400"/>
                </a:lnSpc>
              </a:pPr>
              <a:r>
                <a:rPr lang="en-US" sz="4000" b="1" spc="200">
                  <a:solidFill>
                    <a:srgbClr val="003366"/>
                  </a:solidFill>
                  <a:latin typeface="Poppins Bold"/>
                  <a:ea typeface="Poppins Bold"/>
                  <a:cs typeface="Poppins Bold"/>
                  <a:sym typeface="Poppins Bold"/>
                </a:rPr>
                <a:t>JUMLAH PENGANGGURAN DI INDONESIA</a:t>
              </a:r>
            </a:p>
          </p:txBody>
        </p:sp>
      </p:grpSp>
      <p:sp>
        <p:nvSpPr>
          <p:cNvPr id="29" name="TextBox 29"/>
          <p:cNvSpPr txBox="1"/>
          <p:nvPr/>
        </p:nvSpPr>
        <p:spPr>
          <a:xfrm>
            <a:off x="2324111" y="8804451"/>
            <a:ext cx="3436497" cy="459350"/>
          </a:xfrm>
          <a:prstGeom prst="rect">
            <a:avLst/>
          </a:prstGeom>
        </p:spPr>
        <p:txBody>
          <a:bodyPr lIns="0" tIns="0" rIns="0" bIns="0" rtlCol="0" anchor="t">
            <a:spAutoFit/>
          </a:bodyPr>
          <a:lstStyle/>
          <a:p>
            <a:pPr marL="0" lvl="0" indent="0" algn="ctr">
              <a:lnSpc>
                <a:spcPts val="3556"/>
              </a:lnSpc>
            </a:pPr>
            <a:r>
              <a:rPr lang="en-US" sz="2540" spc="127">
                <a:solidFill>
                  <a:srgbClr val="FBE136"/>
                </a:solidFill>
                <a:latin typeface="Poppins"/>
                <a:ea typeface="Poppins"/>
                <a:cs typeface="Poppins"/>
                <a:sym typeface="Poppins"/>
              </a:rPr>
              <a:t>415.605 JIWA</a:t>
            </a:r>
          </a:p>
        </p:txBody>
      </p:sp>
      <p:sp>
        <p:nvSpPr>
          <p:cNvPr id="30" name="TextBox 30"/>
          <p:cNvSpPr txBox="1"/>
          <p:nvPr/>
        </p:nvSpPr>
        <p:spPr>
          <a:xfrm>
            <a:off x="7518569" y="8804451"/>
            <a:ext cx="3436497" cy="459350"/>
          </a:xfrm>
          <a:prstGeom prst="rect">
            <a:avLst/>
          </a:prstGeom>
        </p:spPr>
        <p:txBody>
          <a:bodyPr lIns="0" tIns="0" rIns="0" bIns="0" rtlCol="0" anchor="t">
            <a:spAutoFit/>
          </a:bodyPr>
          <a:lstStyle/>
          <a:p>
            <a:pPr marL="0" lvl="0" indent="0" algn="ctr">
              <a:lnSpc>
                <a:spcPts val="3556"/>
              </a:lnSpc>
            </a:pPr>
            <a:r>
              <a:rPr lang="en-US" sz="2540" spc="127">
                <a:solidFill>
                  <a:srgbClr val="FBE136"/>
                </a:solidFill>
                <a:latin typeface="Poppins"/>
                <a:ea typeface="Poppins"/>
                <a:cs typeface="Poppins"/>
                <a:sym typeface="Poppins"/>
              </a:rPr>
              <a:t>3.008.760 JIWA</a:t>
            </a:r>
          </a:p>
        </p:txBody>
      </p:sp>
      <p:sp>
        <p:nvSpPr>
          <p:cNvPr id="31" name="TextBox 31"/>
          <p:cNvSpPr txBox="1"/>
          <p:nvPr/>
        </p:nvSpPr>
        <p:spPr>
          <a:xfrm>
            <a:off x="12527392" y="8804451"/>
            <a:ext cx="3436497" cy="459350"/>
          </a:xfrm>
          <a:prstGeom prst="rect">
            <a:avLst/>
          </a:prstGeom>
        </p:spPr>
        <p:txBody>
          <a:bodyPr lIns="0" tIns="0" rIns="0" bIns="0" rtlCol="0" anchor="t">
            <a:spAutoFit/>
          </a:bodyPr>
          <a:lstStyle/>
          <a:p>
            <a:pPr marL="0" lvl="0" indent="0" algn="ctr">
              <a:lnSpc>
                <a:spcPts val="3556"/>
              </a:lnSpc>
            </a:pPr>
            <a:r>
              <a:rPr lang="en-US" sz="2540" spc="127">
                <a:solidFill>
                  <a:srgbClr val="FBE136"/>
                </a:solidFill>
                <a:latin typeface="Poppins"/>
                <a:ea typeface="Poppins"/>
                <a:cs typeface="Poppins"/>
                <a:sym typeface="Poppins"/>
              </a:rPr>
              <a:t>6,11 JUTA JIWA</a:t>
            </a:r>
          </a:p>
        </p:txBody>
      </p:sp>
      <p:sp>
        <p:nvSpPr>
          <p:cNvPr id="32" name="Freeform 32"/>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6"/>
            <a:stretch>
              <a:fillRect/>
            </a:stretch>
          </a:blipFill>
        </p:spPr>
      </p:sp>
      <p:grpSp>
        <p:nvGrpSpPr>
          <p:cNvPr id="33" name="Group 33"/>
          <p:cNvGrpSpPr/>
          <p:nvPr/>
        </p:nvGrpSpPr>
        <p:grpSpPr>
          <a:xfrm>
            <a:off x="-1115" y="9661191"/>
            <a:ext cx="15869159" cy="476836"/>
            <a:chOff x="0" y="0"/>
            <a:chExt cx="4179532" cy="125587"/>
          </a:xfrm>
        </p:grpSpPr>
        <p:sp>
          <p:nvSpPr>
            <p:cNvPr id="34" name="Freeform 34"/>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35" name="TextBox 35"/>
            <p:cNvSpPr txBox="1"/>
            <p:nvPr/>
          </p:nvSpPr>
          <p:spPr>
            <a:xfrm>
              <a:off x="0" y="19050"/>
              <a:ext cx="4179532" cy="106537"/>
            </a:xfrm>
            <a:prstGeom prst="rect">
              <a:avLst/>
            </a:prstGeom>
          </p:spPr>
          <p:txBody>
            <a:bodyPr lIns="50800" tIns="50800" rIns="50800" bIns="50800" rtlCol="0" anchor="ctr"/>
            <a:lstStyle/>
            <a:p>
              <a:pPr algn="ctr">
                <a:lnSpc>
                  <a:spcPts val="1704"/>
                </a:lnSpc>
              </a:pPr>
              <a:endParaRPr/>
            </a:p>
          </p:txBody>
        </p:sp>
      </p:grpSp>
      <p:sp>
        <p:nvSpPr>
          <p:cNvPr id="37" name="TextBox 8">
            <a:extLst>
              <a:ext uri="{FF2B5EF4-FFF2-40B4-BE49-F238E27FC236}">
                <a16:creationId xmlns:a16="http://schemas.microsoft.com/office/drawing/2014/main" id="{76180645-DEDE-84B9-B588-A71E19D5F781}"/>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3716000"/>
          </a:xfrm>
          <a:custGeom>
            <a:avLst/>
            <a:gdLst/>
            <a:ahLst/>
            <a:cxnLst/>
            <a:rect l="l" t="t" r="r" b="b"/>
            <a:pathLst>
              <a:path w="18288000" h="13716000">
                <a:moveTo>
                  <a:pt x="0" y="0"/>
                </a:moveTo>
                <a:lnTo>
                  <a:pt x="18288000" y="0"/>
                </a:lnTo>
                <a:lnTo>
                  <a:pt x="18288000" y="13716000"/>
                </a:lnTo>
                <a:lnTo>
                  <a:pt x="0" y="13716000"/>
                </a:lnTo>
                <a:lnTo>
                  <a:pt x="0" y="0"/>
                </a:lnTo>
                <a:close/>
              </a:path>
            </a:pathLst>
          </a:custGeom>
          <a:blipFill>
            <a:blip r:embed="rId2"/>
            <a:stretch>
              <a:fillRect/>
            </a:stretch>
          </a:blipFill>
        </p:spPr>
      </p:sp>
      <p:grpSp>
        <p:nvGrpSpPr>
          <p:cNvPr id="3" name="Group 3"/>
          <p:cNvGrpSpPr/>
          <p:nvPr/>
        </p:nvGrpSpPr>
        <p:grpSpPr>
          <a:xfrm>
            <a:off x="0" y="0"/>
            <a:ext cx="18288000" cy="10287000"/>
            <a:chOff x="0" y="0"/>
            <a:chExt cx="745067" cy="419100"/>
          </a:xfrm>
        </p:grpSpPr>
        <p:sp>
          <p:nvSpPr>
            <p:cNvPr id="4" name="Freeform 4"/>
            <p:cNvSpPr/>
            <p:nvPr/>
          </p:nvSpPr>
          <p:spPr>
            <a:xfrm>
              <a:off x="0" y="0"/>
              <a:ext cx="745067" cy="419100"/>
            </a:xfrm>
            <a:custGeom>
              <a:avLst/>
              <a:gdLst/>
              <a:ahLst/>
              <a:cxnLst/>
              <a:rect l="l" t="t" r="r" b="b"/>
              <a:pathLst>
                <a:path w="745067" h="419100">
                  <a:moveTo>
                    <a:pt x="0" y="0"/>
                  </a:moveTo>
                  <a:lnTo>
                    <a:pt x="745067" y="0"/>
                  </a:lnTo>
                  <a:lnTo>
                    <a:pt x="745067" y="419100"/>
                  </a:lnTo>
                  <a:lnTo>
                    <a:pt x="0" y="419100"/>
                  </a:lnTo>
                  <a:close/>
                </a:path>
              </a:pathLst>
            </a:custGeom>
            <a:solidFill>
              <a:srgbClr val="003C8D">
                <a:alpha val="60000"/>
              </a:srgbClr>
            </a:solidFill>
          </p:spPr>
        </p:sp>
        <p:sp>
          <p:nvSpPr>
            <p:cNvPr id="5" name="TextBox 5"/>
            <p:cNvSpPr txBox="1"/>
            <p:nvPr/>
          </p:nvSpPr>
          <p:spPr>
            <a:xfrm>
              <a:off x="0" y="-66675"/>
              <a:ext cx="745067" cy="485775"/>
            </a:xfrm>
            <a:prstGeom prst="rect">
              <a:avLst/>
            </a:prstGeom>
          </p:spPr>
          <p:txBody>
            <a:bodyPr lIns="50800" tIns="50800" rIns="50800" bIns="50800" rtlCol="0" anchor="ctr"/>
            <a:lstStyle/>
            <a:p>
              <a:pPr algn="ctr">
                <a:lnSpc>
                  <a:spcPts val="2800"/>
                </a:lnSpc>
              </a:pPr>
              <a:endParaRPr/>
            </a:p>
          </p:txBody>
        </p:sp>
      </p:grpSp>
      <p:grpSp>
        <p:nvGrpSpPr>
          <p:cNvPr id="6" name="Group 6"/>
          <p:cNvGrpSpPr/>
          <p:nvPr/>
        </p:nvGrpSpPr>
        <p:grpSpPr>
          <a:xfrm>
            <a:off x="0" y="527917"/>
            <a:ext cx="2886598" cy="1121337"/>
            <a:chOff x="0" y="0"/>
            <a:chExt cx="1078867" cy="419100"/>
          </a:xfrm>
        </p:grpSpPr>
        <p:sp>
          <p:nvSpPr>
            <p:cNvPr id="7" name="Freeform 7"/>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8" name="TextBox 8"/>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9" name="Freeform 9"/>
          <p:cNvSpPr/>
          <p:nvPr/>
        </p:nvSpPr>
        <p:spPr>
          <a:xfrm>
            <a:off x="757563" y="603771"/>
            <a:ext cx="1723784" cy="969628"/>
          </a:xfrm>
          <a:custGeom>
            <a:avLst/>
            <a:gdLst/>
            <a:ahLst/>
            <a:cxnLst/>
            <a:rect l="l" t="t" r="r" b="b"/>
            <a:pathLst>
              <a:path w="1723784" h="969628">
                <a:moveTo>
                  <a:pt x="0" y="0"/>
                </a:moveTo>
                <a:lnTo>
                  <a:pt x="1723783" y="0"/>
                </a:lnTo>
                <a:lnTo>
                  <a:pt x="1723783" y="969628"/>
                </a:lnTo>
                <a:lnTo>
                  <a:pt x="0" y="969628"/>
                </a:lnTo>
                <a:lnTo>
                  <a:pt x="0" y="0"/>
                </a:lnTo>
                <a:close/>
              </a:path>
            </a:pathLst>
          </a:custGeom>
          <a:blipFill>
            <a:blip r:embed="rId3"/>
            <a:stretch>
              <a:fillRect/>
            </a:stretch>
          </a:blipFill>
        </p:spPr>
      </p:sp>
      <p:grpSp>
        <p:nvGrpSpPr>
          <p:cNvPr id="10" name="Group 10"/>
          <p:cNvGrpSpPr/>
          <p:nvPr/>
        </p:nvGrpSpPr>
        <p:grpSpPr>
          <a:xfrm rot="-10800000">
            <a:off x="15401402" y="527917"/>
            <a:ext cx="2886598" cy="1121337"/>
            <a:chOff x="0" y="0"/>
            <a:chExt cx="1078867" cy="419100"/>
          </a:xfrm>
        </p:grpSpPr>
        <p:sp>
          <p:nvSpPr>
            <p:cNvPr id="11" name="Freeform 11"/>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12" name="TextBox 12"/>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13" name="Freeform 13"/>
          <p:cNvSpPr/>
          <p:nvPr/>
        </p:nvSpPr>
        <p:spPr>
          <a:xfrm>
            <a:off x="16381211" y="804972"/>
            <a:ext cx="1389127" cy="567227"/>
          </a:xfrm>
          <a:custGeom>
            <a:avLst/>
            <a:gdLst/>
            <a:ahLst/>
            <a:cxnLst/>
            <a:rect l="l" t="t" r="r" b="b"/>
            <a:pathLst>
              <a:path w="1389127" h="567227">
                <a:moveTo>
                  <a:pt x="0" y="0"/>
                </a:moveTo>
                <a:lnTo>
                  <a:pt x="1389127" y="0"/>
                </a:lnTo>
                <a:lnTo>
                  <a:pt x="1389127" y="567227"/>
                </a:lnTo>
                <a:lnTo>
                  <a:pt x="0" y="567227"/>
                </a:lnTo>
                <a:lnTo>
                  <a:pt x="0" y="0"/>
                </a:lnTo>
                <a:close/>
              </a:path>
            </a:pathLst>
          </a:custGeom>
          <a:blipFill>
            <a:blip r:embed="rId4"/>
            <a:stretch>
              <a:fillRect/>
            </a:stretch>
          </a:blipFill>
        </p:spPr>
      </p:sp>
      <p:sp>
        <p:nvSpPr>
          <p:cNvPr id="14" name="Freeform 14"/>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5"/>
            <a:stretch>
              <a:fillRect/>
            </a:stretch>
          </a:blipFill>
        </p:spPr>
      </p:sp>
      <p:grpSp>
        <p:nvGrpSpPr>
          <p:cNvPr id="15" name="Group 15"/>
          <p:cNvGrpSpPr/>
          <p:nvPr/>
        </p:nvGrpSpPr>
        <p:grpSpPr>
          <a:xfrm>
            <a:off x="-1115" y="9661191"/>
            <a:ext cx="15869159" cy="476836"/>
            <a:chOff x="0" y="0"/>
            <a:chExt cx="4179532" cy="125587"/>
          </a:xfrm>
        </p:grpSpPr>
        <p:sp>
          <p:nvSpPr>
            <p:cNvPr id="16" name="Freeform 16"/>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7" name="TextBox 17"/>
            <p:cNvSpPr txBox="1"/>
            <p:nvPr/>
          </p:nvSpPr>
          <p:spPr>
            <a:xfrm>
              <a:off x="0" y="19050"/>
              <a:ext cx="4179532" cy="106537"/>
            </a:xfrm>
            <a:prstGeom prst="rect">
              <a:avLst/>
            </a:prstGeom>
          </p:spPr>
          <p:txBody>
            <a:bodyPr lIns="50800" tIns="50800" rIns="50800" bIns="50800" rtlCol="0" anchor="ctr"/>
            <a:lstStyle/>
            <a:p>
              <a:pPr algn="ctr">
                <a:lnSpc>
                  <a:spcPts val="1704"/>
                </a:lnSpc>
              </a:pPr>
              <a:endParaRPr/>
            </a:p>
          </p:txBody>
        </p:sp>
      </p:grpSp>
      <p:sp>
        <p:nvSpPr>
          <p:cNvPr id="19" name="Freeform 19"/>
          <p:cNvSpPr/>
          <p:nvPr/>
        </p:nvSpPr>
        <p:spPr>
          <a:xfrm>
            <a:off x="6503565" y="1028700"/>
            <a:ext cx="5280870" cy="1706745"/>
          </a:xfrm>
          <a:custGeom>
            <a:avLst/>
            <a:gdLst/>
            <a:ahLst/>
            <a:cxnLst/>
            <a:rect l="l" t="t" r="r" b="b"/>
            <a:pathLst>
              <a:path w="5280870" h="1706745">
                <a:moveTo>
                  <a:pt x="0" y="0"/>
                </a:moveTo>
                <a:lnTo>
                  <a:pt x="5280870" y="0"/>
                </a:lnTo>
                <a:lnTo>
                  <a:pt x="5280870" y="1706745"/>
                </a:lnTo>
                <a:lnTo>
                  <a:pt x="0" y="1706745"/>
                </a:lnTo>
                <a:lnTo>
                  <a:pt x="0" y="0"/>
                </a:lnTo>
                <a:close/>
              </a:path>
            </a:pathLst>
          </a:custGeom>
          <a:blipFill>
            <a:blip r:embed="rId6"/>
            <a:stretch>
              <a:fillRect/>
            </a:stretch>
          </a:blipFill>
        </p:spPr>
      </p:sp>
      <p:sp>
        <p:nvSpPr>
          <p:cNvPr id="20" name="Freeform 20"/>
          <p:cNvSpPr/>
          <p:nvPr/>
        </p:nvSpPr>
        <p:spPr>
          <a:xfrm>
            <a:off x="584262" y="5877291"/>
            <a:ext cx="5420471" cy="3381009"/>
          </a:xfrm>
          <a:custGeom>
            <a:avLst/>
            <a:gdLst/>
            <a:ahLst/>
            <a:cxnLst/>
            <a:rect l="l" t="t" r="r" b="b"/>
            <a:pathLst>
              <a:path w="5420471" h="3381009">
                <a:moveTo>
                  <a:pt x="0" y="0"/>
                </a:moveTo>
                <a:lnTo>
                  <a:pt x="5420471" y="0"/>
                </a:lnTo>
                <a:lnTo>
                  <a:pt x="5420471" y="3381009"/>
                </a:lnTo>
                <a:lnTo>
                  <a:pt x="0" y="3381009"/>
                </a:lnTo>
                <a:lnTo>
                  <a:pt x="0" y="0"/>
                </a:lnTo>
                <a:close/>
              </a:path>
            </a:pathLst>
          </a:custGeom>
          <a:blipFill>
            <a:blip r:embed="rId7"/>
            <a:stretch>
              <a:fillRect t="-10015" b="-50305"/>
            </a:stretch>
          </a:blipFill>
        </p:spPr>
      </p:sp>
      <p:grpSp>
        <p:nvGrpSpPr>
          <p:cNvPr id="21" name="Group 21"/>
          <p:cNvGrpSpPr/>
          <p:nvPr/>
        </p:nvGrpSpPr>
        <p:grpSpPr>
          <a:xfrm rot="5400000">
            <a:off x="1543860" y="4812542"/>
            <a:ext cx="3419829" cy="5405026"/>
            <a:chOff x="0" y="0"/>
            <a:chExt cx="900696" cy="1423546"/>
          </a:xfrm>
        </p:grpSpPr>
        <p:sp>
          <p:nvSpPr>
            <p:cNvPr id="22" name="Freeform 22"/>
            <p:cNvSpPr/>
            <p:nvPr/>
          </p:nvSpPr>
          <p:spPr>
            <a:xfrm>
              <a:off x="0" y="0"/>
              <a:ext cx="900696" cy="1423546"/>
            </a:xfrm>
            <a:custGeom>
              <a:avLst/>
              <a:gdLst/>
              <a:ahLst/>
              <a:cxnLst/>
              <a:rect l="l" t="t" r="r" b="b"/>
              <a:pathLst>
                <a:path w="900696" h="1423546">
                  <a:moveTo>
                    <a:pt x="0" y="0"/>
                  </a:moveTo>
                  <a:lnTo>
                    <a:pt x="900696" y="0"/>
                  </a:lnTo>
                  <a:lnTo>
                    <a:pt x="900696" y="1423546"/>
                  </a:lnTo>
                  <a:lnTo>
                    <a:pt x="0" y="1423546"/>
                  </a:lnTo>
                  <a:close/>
                </a:path>
              </a:pathLst>
            </a:custGeom>
            <a:gradFill rotWithShape="1">
              <a:gsLst>
                <a:gs pos="0">
                  <a:srgbClr val="FFFFFF">
                    <a:alpha val="100000"/>
                  </a:srgbClr>
                </a:gs>
                <a:gs pos="50000">
                  <a:srgbClr val="FFFFFF">
                    <a:alpha val="15000"/>
                  </a:srgbClr>
                </a:gs>
                <a:gs pos="100000">
                  <a:srgbClr val="FFFFFF">
                    <a:alpha val="20500"/>
                  </a:srgbClr>
                </a:gs>
              </a:gsLst>
              <a:lin ang="0"/>
            </a:gradFill>
          </p:spPr>
        </p:sp>
        <p:sp>
          <p:nvSpPr>
            <p:cNvPr id="23" name="TextBox 23"/>
            <p:cNvSpPr txBox="1"/>
            <p:nvPr/>
          </p:nvSpPr>
          <p:spPr>
            <a:xfrm>
              <a:off x="0" y="-57150"/>
              <a:ext cx="900696" cy="1480696"/>
            </a:xfrm>
            <a:prstGeom prst="rect">
              <a:avLst/>
            </a:prstGeom>
          </p:spPr>
          <p:txBody>
            <a:bodyPr lIns="50800" tIns="50800" rIns="50800" bIns="50800" rtlCol="0" anchor="ctr"/>
            <a:lstStyle/>
            <a:p>
              <a:pPr algn="ctr">
                <a:lnSpc>
                  <a:spcPts val="2799"/>
                </a:lnSpc>
              </a:pPr>
              <a:endParaRPr/>
            </a:p>
          </p:txBody>
        </p:sp>
      </p:grpSp>
      <p:sp>
        <p:nvSpPr>
          <p:cNvPr id="24" name="Freeform 24"/>
          <p:cNvSpPr/>
          <p:nvPr/>
        </p:nvSpPr>
        <p:spPr>
          <a:xfrm>
            <a:off x="6778200" y="4095226"/>
            <a:ext cx="4731600" cy="3360201"/>
          </a:xfrm>
          <a:custGeom>
            <a:avLst/>
            <a:gdLst/>
            <a:ahLst/>
            <a:cxnLst/>
            <a:rect l="l" t="t" r="r" b="b"/>
            <a:pathLst>
              <a:path w="4731600" h="3360201">
                <a:moveTo>
                  <a:pt x="0" y="0"/>
                </a:moveTo>
                <a:lnTo>
                  <a:pt x="4731600" y="0"/>
                </a:lnTo>
                <a:lnTo>
                  <a:pt x="4731600" y="3360201"/>
                </a:lnTo>
                <a:lnTo>
                  <a:pt x="0" y="3360201"/>
                </a:lnTo>
                <a:lnTo>
                  <a:pt x="0" y="0"/>
                </a:lnTo>
                <a:close/>
              </a:path>
            </a:pathLst>
          </a:custGeom>
          <a:blipFill>
            <a:blip r:embed="rId8"/>
            <a:stretch>
              <a:fillRect b="-21355"/>
            </a:stretch>
          </a:blipFill>
        </p:spPr>
      </p:sp>
      <p:grpSp>
        <p:nvGrpSpPr>
          <p:cNvPr id="25" name="Group 25"/>
          <p:cNvGrpSpPr/>
          <p:nvPr/>
        </p:nvGrpSpPr>
        <p:grpSpPr>
          <a:xfrm rot="5400000">
            <a:off x="7433219" y="3102627"/>
            <a:ext cx="3419829" cy="5405026"/>
            <a:chOff x="0" y="0"/>
            <a:chExt cx="900696" cy="1423546"/>
          </a:xfrm>
        </p:grpSpPr>
        <p:sp>
          <p:nvSpPr>
            <p:cNvPr id="26" name="Freeform 26"/>
            <p:cNvSpPr/>
            <p:nvPr/>
          </p:nvSpPr>
          <p:spPr>
            <a:xfrm>
              <a:off x="0" y="0"/>
              <a:ext cx="900696" cy="1423546"/>
            </a:xfrm>
            <a:custGeom>
              <a:avLst/>
              <a:gdLst/>
              <a:ahLst/>
              <a:cxnLst/>
              <a:rect l="l" t="t" r="r" b="b"/>
              <a:pathLst>
                <a:path w="900696" h="1423546">
                  <a:moveTo>
                    <a:pt x="0" y="0"/>
                  </a:moveTo>
                  <a:lnTo>
                    <a:pt x="900696" y="0"/>
                  </a:lnTo>
                  <a:lnTo>
                    <a:pt x="900696" y="1423546"/>
                  </a:lnTo>
                  <a:lnTo>
                    <a:pt x="0" y="1423546"/>
                  </a:lnTo>
                  <a:close/>
                </a:path>
              </a:pathLst>
            </a:custGeom>
            <a:gradFill rotWithShape="1">
              <a:gsLst>
                <a:gs pos="0">
                  <a:srgbClr val="FFFFFF">
                    <a:alpha val="100000"/>
                  </a:srgbClr>
                </a:gs>
                <a:gs pos="50000">
                  <a:srgbClr val="FFFFFF">
                    <a:alpha val="15000"/>
                  </a:srgbClr>
                </a:gs>
                <a:gs pos="100000">
                  <a:srgbClr val="FFFFFF">
                    <a:alpha val="20500"/>
                  </a:srgbClr>
                </a:gs>
              </a:gsLst>
              <a:lin ang="0"/>
            </a:gradFill>
          </p:spPr>
        </p:sp>
        <p:sp>
          <p:nvSpPr>
            <p:cNvPr id="27" name="TextBox 27"/>
            <p:cNvSpPr txBox="1"/>
            <p:nvPr/>
          </p:nvSpPr>
          <p:spPr>
            <a:xfrm>
              <a:off x="0" y="-57150"/>
              <a:ext cx="900696" cy="1480696"/>
            </a:xfrm>
            <a:prstGeom prst="rect">
              <a:avLst/>
            </a:prstGeom>
          </p:spPr>
          <p:txBody>
            <a:bodyPr lIns="50800" tIns="50800" rIns="50800" bIns="50800" rtlCol="0" anchor="ctr"/>
            <a:lstStyle/>
            <a:p>
              <a:pPr algn="ctr">
                <a:lnSpc>
                  <a:spcPts val="2799"/>
                </a:lnSpc>
              </a:pPr>
              <a:endParaRPr/>
            </a:p>
          </p:txBody>
        </p:sp>
      </p:grpSp>
      <p:sp>
        <p:nvSpPr>
          <p:cNvPr id="28" name="Freeform 28"/>
          <p:cNvSpPr/>
          <p:nvPr/>
        </p:nvSpPr>
        <p:spPr>
          <a:xfrm>
            <a:off x="12617172" y="5863613"/>
            <a:ext cx="4640102" cy="3408366"/>
          </a:xfrm>
          <a:custGeom>
            <a:avLst/>
            <a:gdLst/>
            <a:ahLst/>
            <a:cxnLst/>
            <a:rect l="l" t="t" r="r" b="b"/>
            <a:pathLst>
              <a:path w="4640102" h="3408366">
                <a:moveTo>
                  <a:pt x="0" y="0"/>
                </a:moveTo>
                <a:lnTo>
                  <a:pt x="4640102" y="0"/>
                </a:lnTo>
                <a:lnTo>
                  <a:pt x="4640102" y="3408366"/>
                </a:lnTo>
                <a:lnTo>
                  <a:pt x="0" y="3408366"/>
                </a:lnTo>
                <a:lnTo>
                  <a:pt x="0" y="0"/>
                </a:lnTo>
                <a:close/>
              </a:path>
            </a:pathLst>
          </a:custGeom>
          <a:blipFill>
            <a:blip r:embed="rId9"/>
            <a:stretch>
              <a:fillRect/>
            </a:stretch>
          </a:blipFill>
        </p:spPr>
      </p:sp>
      <p:grpSp>
        <p:nvGrpSpPr>
          <p:cNvPr id="29" name="Group 29"/>
          <p:cNvGrpSpPr/>
          <p:nvPr/>
        </p:nvGrpSpPr>
        <p:grpSpPr>
          <a:xfrm rot="5400000">
            <a:off x="13322579" y="4812542"/>
            <a:ext cx="3419829" cy="5405026"/>
            <a:chOff x="0" y="0"/>
            <a:chExt cx="900696" cy="1423546"/>
          </a:xfrm>
        </p:grpSpPr>
        <p:sp>
          <p:nvSpPr>
            <p:cNvPr id="30" name="Freeform 30"/>
            <p:cNvSpPr/>
            <p:nvPr/>
          </p:nvSpPr>
          <p:spPr>
            <a:xfrm>
              <a:off x="0" y="0"/>
              <a:ext cx="900696" cy="1423546"/>
            </a:xfrm>
            <a:custGeom>
              <a:avLst/>
              <a:gdLst/>
              <a:ahLst/>
              <a:cxnLst/>
              <a:rect l="l" t="t" r="r" b="b"/>
              <a:pathLst>
                <a:path w="900696" h="1423546">
                  <a:moveTo>
                    <a:pt x="0" y="0"/>
                  </a:moveTo>
                  <a:lnTo>
                    <a:pt x="900696" y="0"/>
                  </a:lnTo>
                  <a:lnTo>
                    <a:pt x="900696" y="1423546"/>
                  </a:lnTo>
                  <a:lnTo>
                    <a:pt x="0" y="1423546"/>
                  </a:lnTo>
                  <a:close/>
                </a:path>
              </a:pathLst>
            </a:custGeom>
            <a:gradFill rotWithShape="1">
              <a:gsLst>
                <a:gs pos="0">
                  <a:srgbClr val="FFFFFF">
                    <a:alpha val="100000"/>
                  </a:srgbClr>
                </a:gs>
                <a:gs pos="50000">
                  <a:srgbClr val="FFFFFF">
                    <a:alpha val="15000"/>
                  </a:srgbClr>
                </a:gs>
                <a:gs pos="100000">
                  <a:srgbClr val="FFFFFF">
                    <a:alpha val="20500"/>
                  </a:srgbClr>
                </a:gs>
              </a:gsLst>
              <a:lin ang="0"/>
            </a:gradFill>
          </p:spPr>
        </p:sp>
        <p:sp>
          <p:nvSpPr>
            <p:cNvPr id="31" name="TextBox 31"/>
            <p:cNvSpPr txBox="1"/>
            <p:nvPr/>
          </p:nvSpPr>
          <p:spPr>
            <a:xfrm>
              <a:off x="0" y="-57150"/>
              <a:ext cx="900696" cy="1480696"/>
            </a:xfrm>
            <a:prstGeom prst="rect">
              <a:avLst/>
            </a:prstGeom>
          </p:spPr>
          <p:txBody>
            <a:bodyPr lIns="50800" tIns="50800" rIns="50800" bIns="50800" rtlCol="0" anchor="ctr"/>
            <a:lstStyle/>
            <a:p>
              <a:pPr algn="ctr">
                <a:lnSpc>
                  <a:spcPts val="2799"/>
                </a:lnSpc>
              </a:pPr>
              <a:endParaRPr/>
            </a:p>
          </p:txBody>
        </p:sp>
      </p:grpSp>
      <p:sp>
        <p:nvSpPr>
          <p:cNvPr id="32" name="TextBox 32"/>
          <p:cNvSpPr txBox="1"/>
          <p:nvPr/>
        </p:nvSpPr>
        <p:spPr>
          <a:xfrm>
            <a:off x="1028700" y="2735129"/>
            <a:ext cx="14746222" cy="876937"/>
          </a:xfrm>
          <a:prstGeom prst="rect">
            <a:avLst/>
          </a:prstGeom>
        </p:spPr>
        <p:txBody>
          <a:bodyPr lIns="0" tIns="0" rIns="0" bIns="0" rtlCol="0" anchor="t">
            <a:spAutoFit/>
          </a:bodyPr>
          <a:lstStyle/>
          <a:p>
            <a:pPr algn="l">
              <a:lnSpc>
                <a:spcPts val="6789"/>
              </a:lnSpc>
              <a:spcBef>
                <a:spcPct val="0"/>
              </a:spcBef>
            </a:pPr>
            <a:r>
              <a:rPr lang="en-US" sz="4849" b="1">
                <a:solidFill>
                  <a:srgbClr val="FFFFFF"/>
                </a:solidFill>
                <a:latin typeface="Poppins Bold"/>
                <a:ea typeface="Poppins Bold"/>
                <a:cs typeface="Poppins Bold"/>
                <a:sym typeface="Poppins Bold"/>
              </a:rPr>
              <a:t>GROWTH MINDSET</a:t>
            </a:r>
          </a:p>
        </p:txBody>
      </p:sp>
      <p:sp>
        <p:nvSpPr>
          <p:cNvPr id="33" name="TextBox 33"/>
          <p:cNvSpPr txBox="1"/>
          <p:nvPr/>
        </p:nvSpPr>
        <p:spPr>
          <a:xfrm>
            <a:off x="603312" y="5809814"/>
            <a:ext cx="5339024" cy="640080"/>
          </a:xfrm>
          <a:prstGeom prst="rect">
            <a:avLst/>
          </a:prstGeom>
        </p:spPr>
        <p:txBody>
          <a:bodyPr lIns="0" tIns="0" rIns="0" bIns="0" rtlCol="0" anchor="t">
            <a:spAutoFit/>
          </a:bodyPr>
          <a:lstStyle/>
          <a:p>
            <a:pPr algn="l">
              <a:lnSpc>
                <a:spcPts val="2520"/>
              </a:lnSpc>
              <a:spcBef>
                <a:spcPct val="0"/>
              </a:spcBef>
            </a:pPr>
            <a:r>
              <a:rPr lang="en-US" sz="1800">
                <a:solidFill>
                  <a:srgbClr val="002960"/>
                </a:solidFill>
                <a:latin typeface="Poppins"/>
                <a:ea typeface="Poppins"/>
                <a:cs typeface="Poppins"/>
                <a:sym typeface="Poppins"/>
              </a:rPr>
              <a:t>Memiliki pola pikir inovatif untuk selalu maju dan berkembang</a:t>
            </a:r>
          </a:p>
        </p:txBody>
      </p:sp>
      <p:sp>
        <p:nvSpPr>
          <p:cNvPr id="34" name="TextBox 34"/>
          <p:cNvSpPr txBox="1"/>
          <p:nvPr/>
        </p:nvSpPr>
        <p:spPr>
          <a:xfrm>
            <a:off x="6554248" y="4187712"/>
            <a:ext cx="5339024" cy="640080"/>
          </a:xfrm>
          <a:prstGeom prst="rect">
            <a:avLst/>
          </a:prstGeom>
        </p:spPr>
        <p:txBody>
          <a:bodyPr lIns="0" tIns="0" rIns="0" bIns="0" rtlCol="0" anchor="t">
            <a:spAutoFit/>
          </a:bodyPr>
          <a:lstStyle/>
          <a:p>
            <a:pPr algn="l">
              <a:lnSpc>
                <a:spcPts val="2520"/>
              </a:lnSpc>
              <a:spcBef>
                <a:spcPct val="0"/>
              </a:spcBef>
            </a:pPr>
            <a:r>
              <a:rPr lang="en-US" sz="1800">
                <a:solidFill>
                  <a:srgbClr val="002960"/>
                </a:solidFill>
                <a:latin typeface="Poppins"/>
                <a:ea typeface="Poppins"/>
                <a:cs typeface="Poppins"/>
                <a:sym typeface="Poppins"/>
              </a:rPr>
              <a:t>Tangguh dan pantang menyerah dalam mencapai kinerja terbaik</a:t>
            </a:r>
          </a:p>
        </p:txBody>
      </p:sp>
      <p:sp>
        <p:nvSpPr>
          <p:cNvPr id="35" name="TextBox 35"/>
          <p:cNvSpPr txBox="1"/>
          <p:nvPr/>
        </p:nvSpPr>
        <p:spPr>
          <a:xfrm>
            <a:off x="12362982" y="5809814"/>
            <a:ext cx="5339024" cy="640080"/>
          </a:xfrm>
          <a:prstGeom prst="rect">
            <a:avLst/>
          </a:prstGeom>
        </p:spPr>
        <p:txBody>
          <a:bodyPr lIns="0" tIns="0" rIns="0" bIns="0" rtlCol="0" anchor="t">
            <a:spAutoFit/>
          </a:bodyPr>
          <a:lstStyle/>
          <a:p>
            <a:pPr algn="l">
              <a:lnSpc>
                <a:spcPts val="2520"/>
              </a:lnSpc>
              <a:spcBef>
                <a:spcPct val="0"/>
              </a:spcBef>
            </a:pPr>
            <a:r>
              <a:rPr lang="en-US" sz="1800">
                <a:solidFill>
                  <a:srgbClr val="002960"/>
                </a:solidFill>
                <a:latin typeface="Poppins"/>
                <a:ea typeface="Poppins"/>
                <a:cs typeface="Poppins"/>
                <a:sym typeface="Poppins"/>
              </a:rPr>
              <a:t>Terbuka terhadap masukan dan kritik yang membangun</a:t>
            </a:r>
          </a:p>
        </p:txBody>
      </p:sp>
      <p:sp>
        <p:nvSpPr>
          <p:cNvPr id="36" name="TextBox 8">
            <a:extLst>
              <a:ext uri="{FF2B5EF4-FFF2-40B4-BE49-F238E27FC236}">
                <a16:creationId xmlns:a16="http://schemas.microsoft.com/office/drawing/2014/main" id="{D29EF4FD-206C-F453-9DB9-A84A229F7E4A}"/>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3716000"/>
          </a:xfrm>
          <a:custGeom>
            <a:avLst/>
            <a:gdLst/>
            <a:ahLst/>
            <a:cxnLst/>
            <a:rect l="l" t="t" r="r" b="b"/>
            <a:pathLst>
              <a:path w="18288000" h="13716000">
                <a:moveTo>
                  <a:pt x="0" y="0"/>
                </a:moveTo>
                <a:lnTo>
                  <a:pt x="18288000" y="0"/>
                </a:lnTo>
                <a:lnTo>
                  <a:pt x="18288000" y="13716000"/>
                </a:lnTo>
                <a:lnTo>
                  <a:pt x="0" y="13716000"/>
                </a:lnTo>
                <a:lnTo>
                  <a:pt x="0" y="0"/>
                </a:lnTo>
                <a:close/>
              </a:path>
            </a:pathLst>
          </a:custGeom>
          <a:blipFill>
            <a:blip r:embed="rId2"/>
            <a:stretch>
              <a:fillRect/>
            </a:stretch>
          </a:blipFill>
        </p:spPr>
      </p:sp>
      <p:grpSp>
        <p:nvGrpSpPr>
          <p:cNvPr id="3" name="Group 3"/>
          <p:cNvGrpSpPr/>
          <p:nvPr/>
        </p:nvGrpSpPr>
        <p:grpSpPr>
          <a:xfrm>
            <a:off x="0" y="0"/>
            <a:ext cx="18288000" cy="10287000"/>
            <a:chOff x="0" y="0"/>
            <a:chExt cx="745067" cy="419100"/>
          </a:xfrm>
        </p:grpSpPr>
        <p:sp>
          <p:nvSpPr>
            <p:cNvPr id="4" name="Freeform 4"/>
            <p:cNvSpPr/>
            <p:nvPr/>
          </p:nvSpPr>
          <p:spPr>
            <a:xfrm>
              <a:off x="0" y="0"/>
              <a:ext cx="745067" cy="419100"/>
            </a:xfrm>
            <a:custGeom>
              <a:avLst/>
              <a:gdLst/>
              <a:ahLst/>
              <a:cxnLst/>
              <a:rect l="l" t="t" r="r" b="b"/>
              <a:pathLst>
                <a:path w="745067" h="419100">
                  <a:moveTo>
                    <a:pt x="0" y="0"/>
                  </a:moveTo>
                  <a:lnTo>
                    <a:pt x="745067" y="0"/>
                  </a:lnTo>
                  <a:lnTo>
                    <a:pt x="745067" y="419100"/>
                  </a:lnTo>
                  <a:lnTo>
                    <a:pt x="0" y="419100"/>
                  </a:lnTo>
                  <a:close/>
                </a:path>
              </a:pathLst>
            </a:custGeom>
            <a:solidFill>
              <a:srgbClr val="003C8D">
                <a:alpha val="60000"/>
              </a:srgbClr>
            </a:solidFill>
          </p:spPr>
        </p:sp>
        <p:sp>
          <p:nvSpPr>
            <p:cNvPr id="5" name="TextBox 5"/>
            <p:cNvSpPr txBox="1"/>
            <p:nvPr/>
          </p:nvSpPr>
          <p:spPr>
            <a:xfrm>
              <a:off x="0" y="-66675"/>
              <a:ext cx="745067" cy="485775"/>
            </a:xfrm>
            <a:prstGeom prst="rect">
              <a:avLst/>
            </a:prstGeom>
          </p:spPr>
          <p:txBody>
            <a:bodyPr lIns="50800" tIns="50800" rIns="50800" bIns="50800" rtlCol="0" anchor="ctr"/>
            <a:lstStyle/>
            <a:p>
              <a:pPr algn="ctr">
                <a:lnSpc>
                  <a:spcPts val="2800"/>
                </a:lnSpc>
              </a:pPr>
              <a:endParaRPr/>
            </a:p>
          </p:txBody>
        </p:sp>
      </p:grpSp>
      <p:grpSp>
        <p:nvGrpSpPr>
          <p:cNvPr id="6" name="Group 6"/>
          <p:cNvGrpSpPr/>
          <p:nvPr/>
        </p:nvGrpSpPr>
        <p:grpSpPr>
          <a:xfrm>
            <a:off x="0" y="527917"/>
            <a:ext cx="2886598" cy="1121337"/>
            <a:chOff x="0" y="0"/>
            <a:chExt cx="1078867" cy="419100"/>
          </a:xfrm>
        </p:grpSpPr>
        <p:sp>
          <p:nvSpPr>
            <p:cNvPr id="7" name="Freeform 7"/>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8" name="TextBox 8"/>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9" name="Freeform 9"/>
          <p:cNvSpPr/>
          <p:nvPr/>
        </p:nvSpPr>
        <p:spPr>
          <a:xfrm>
            <a:off x="757563" y="603771"/>
            <a:ext cx="1723784" cy="969628"/>
          </a:xfrm>
          <a:custGeom>
            <a:avLst/>
            <a:gdLst/>
            <a:ahLst/>
            <a:cxnLst/>
            <a:rect l="l" t="t" r="r" b="b"/>
            <a:pathLst>
              <a:path w="1723784" h="969628">
                <a:moveTo>
                  <a:pt x="0" y="0"/>
                </a:moveTo>
                <a:lnTo>
                  <a:pt x="1723783" y="0"/>
                </a:lnTo>
                <a:lnTo>
                  <a:pt x="1723783" y="969628"/>
                </a:lnTo>
                <a:lnTo>
                  <a:pt x="0" y="969628"/>
                </a:lnTo>
                <a:lnTo>
                  <a:pt x="0" y="0"/>
                </a:lnTo>
                <a:close/>
              </a:path>
            </a:pathLst>
          </a:custGeom>
          <a:blipFill>
            <a:blip r:embed="rId3"/>
            <a:stretch>
              <a:fillRect/>
            </a:stretch>
          </a:blipFill>
        </p:spPr>
      </p:sp>
      <p:grpSp>
        <p:nvGrpSpPr>
          <p:cNvPr id="10" name="Group 10"/>
          <p:cNvGrpSpPr/>
          <p:nvPr/>
        </p:nvGrpSpPr>
        <p:grpSpPr>
          <a:xfrm rot="-10800000">
            <a:off x="15401402" y="527917"/>
            <a:ext cx="2886598" cy="1121337"/>
            <a:chOff x="0" y="0"/>
            <a:chExt cx="1078867" cy="419100"/>
          </a:xfrm>
        </p:grpSpPr>
        <p:sp>
          <p:nvSpPr>
            <p:cNvPr id="11" name="Freeform 11"/>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12" name="TextBox 12"/>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13" name="Freeform 13"/>
          <p:cNvSpPr/>
          <p:nvPr/>
        </p:nvSpPr>
        <p:spPr>
          <a:xfrm>
            <a:off x="16381211" y="804972"/>
            <a:ext cx="1389127" cy="567227"/>
          </a:xfrm>
          <a:custGeom>
            <a:avLst/>
            <a:gdLst/>
            <a:ahLst/>
            <a:cxnLst/>
            <a:rect l="l" t="t" r="r" b="b"/>
            <a:pathLst>
              <a:path w="1389127" h="567227">
                <a:moveTo>
                  <a:pt x="0" y="0"/>
                </a:moveTo>
                <a:lnTo>
                  <a:pt x="1389127" y="0"/>
                </a:lnTo>
                <a:lnTo>
                  <a:pt x="1389127" y="567227"/>
                </a:lnTo>
                <a:lnTo>
                  <a:pt x="0" y="567227"/>
                </a:lnTo>
                <a:lnTo>
                  <a:pt x="0" y="0"/>
                </a:lnTo>
                <a:close/>
              </a:path>
            </a:pathLst>
          </a:custGeom>
          <a:blipFill>
            <a:blip r:embed="rId4"/>
            <a:stretch>
              <a:fillRect/>
            </a:stretch>
          </a:blipFill>
        </p:spPr>
      </p:sp>
      <p:sp>
        <p:nvSpPr>
          <p:cNvPr id="14" name="Freeform 14"/>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5"/>
            <a:stretch>
              <a:fillRect/>
            </a:stretch>
          </a:blipFill>
        </p:spPr>
      </p:sp>
      <p:grpSp>
        <p:nvGrpSpPr>
          <p:cNvPr id="15" name="Group 15"/>
          <p:cNvGrpSpPr/>
          <p:nvPr/>
        </p:nvGrpSpPr>
        <p:grpSpPr>
          <a:xfrm>
            <a:off x="-1115" y="9661191"/>
            <a:ext cx="15869159" cy="476836"/>
            <a:chOff x="0" y="0"/>
            <a:chExt cx="4179532" cy="125587"/>
          </a:xfrm>
        </p:grpSpPr>
        <p:sp>
          <p:nvSpPr>
            <p:cNvPr id="16" name="Freeform 16"/>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7" name="TextBox 17"/>
            <p:cNvSpPr txBox="1"/>
            <p:nvPr/>
          </p:nvSpPr>
          <p:spPr>
            <a:xfrm>
              <a:off x="0" y="19050"/>
              <a:ext cx="4179532" cy="106537"/>
            </a:xfrm>
            <a:prstGeom prst="rect">
              <a:avLst/>
            </a:prstGeom>
          </p:spPr>
          <p:txBody>
            <a:bodyPr lIns="50800" tIns="50800" rIns="50800" bIns="50800" rtlCol="0" anchor="ctr"/>
            <a:lstStyle/>
            <a:p>
              <a:pPr algn="ctr">
                <a:lnSpc>
                  <a:spcPts val="1704"/>
                </a:lnSpc>
              </a:pPr>
              <a:endParaRPr/>
            </a:p>
          </p:txBody>
        </p:sp>
      </p:grpSp>
      <p:sp>
        <p:nvSpPr>
          <p:cNvPr id="19" name="Freeform 19"/>
          <p:cNvSpPr/>
          <p:nvPr/>
        </p:nvSpPr>
        <p:spPr>
          <a:xfrm>
            <a:off x="6503565" y="1028700"/>
            <a:ext cx="5280870" cy="1706745"/>
          </a:xfrm>
          <a:custGeom>
            <a:avLst/>
            <a:gdLst/>
            <a:ahLst/>
            <a:cxnLst/>
            <a:rect l="l" t="t" r="r" b="b"/>
            <a:pathLst>
              <a:path w="5280870" h="1706745">
                <a:moveTo>
                  <a:pt x="0" y="0"/>
                </a:moveTo>
                <a:lnTo>
                  <a:pt x="5280870" y="0"/>
                </a:lnTo>
                <a:lnTo>
                  <a:pt x="5280870" y="1706745"/>
                </a:lnTo>
                <a:lnTo>
                  <a:pt x="0" y="1706745"/>
                </a:lnTo>
                <a:lnTo>
                  <a:pt x="0" y="0"/>
                </a:lnTo>
                <a:close/>
              </a:path>
            </a:pathLst>
          </a:custGeom>
          <a:blipFill>
            <a:blip r:embed="rId6"/>
            <a:stretch>
              <a:fillRect/>
            </a:stretch>
          </a:blipFill>
        </p:spPr>
      </p:sp>
      <p:sp>
        <p:nvSpPr>
          <p:cNvPr id="20" name="Freeform 20"/>
          <p:cNvSpPr/>
          <p:nvPr/>
        </p:nvSpPr>
        <p:spPr>
          <a:xfrm rot="-524228">
            <a:off x="588703" y="5863274"/>
            <a:ext cx="5645326" cy="3408366"/>
          </a:xfrm>
          <a:custGeom>
            <a:avLst/>
            <a:gdLst/>
            <a:ahLst/>
            <a:cxnLst/>
            <a:rect l="l" t="t" r="r" b="b"/>
            <a:pathLst>
              <a:path w="5645326" h="3408366">
                <a:moveTo>
                  <a:pt x="0" y="0"/>
                </a:moveTo>
                <a:lnTo>
                  <a:pt x="5645327" y="0"/>
                </a:lnTo>
                <a:lnTo>
                  <a:pt x="5645327" y="3408365"/>
                </a:lnTo>
                <a:lnTo>
                  <a:pt x="0" y="3408365"/>
                </a:lnTo>
                <a:lnTo>
                  <a:pt x="0" y="0"/>
                </a:lnTo>
                <a:close/>
              </a:path>
            </a:pathLst>
          </a:custGeom>
          <a:blipFill>
            <a:blip>
              <a:extLst>
                <a:ext uri="{96DAC541-7B7A-43D3-8B79-37D633B846F1}">
                  <asvg:svgBlip xmlns:asvg="http://schemas.microsoft.com/office/drawing/2016/SVG/main" r:embed="rId7"/>
                </a:ext>
              </a:extLst>
            </a:blip>
            <a:stretch>
              <a:fillRect/>
            </a:stretch>
          </a:blipFill>
        </p:spPr>
      </p:sp>
      <p:grpSp>
        <p:nvGrpSpPr>
          <p:cNvPr id="21" name="Group 21"/>
          <p:cNvGrpSpPr/>
          <p:nvPr/>
        </p:nvGrpSpPr>
        <p:grpSpPr>
          <a:xfrm rot="4875771">
            <a:off x="1679307" y="4709136"/>
            <a:ext cx="3453160" cy="5645326"/>
            <a:chOff x="0" y="0"/>
            <a:chExt cx="909474" cy="1486835"/>
          </a:xfrm>
        </p:grpSpPr>
        <p:sp>
          <p:nvSpPr>
            <p:cNvPr id="22" name="Freeform 22"/>
            <p:cNvSpPr/>
            <p:nvPr/>
          </p:nvSpPr>
          <p:spPr>
            <a:xfrm>
              <a:off x="0" y="0"/>
              <a:ext cx="909474" cy="1486835"/>
            </a:xfrm>
            <a:custGeom>
              <a:avLst/>
              <a:gdLst/>
              <a:ahLst/>
              <a:cxnLst/>
              <a:rect l="l" t="t" r="r" b="b"/>
              <a:pathLst>
                <a:path w="909474" h="1486835">
                  <a:moveTo>
                    <a:pt x="0" y="0"/>
                  </a:moveTo>
                  <a:lnTo>
                    <a:pt x="909474" y="0"/>
                  </a:lnTo>
                  <a:lnTo>
                    <a:pt x="909474" y="1486835"/>
                  </a:lnTo>
                  <a:lnTo>
                    <a:pt x="0" y="1486835"/>
                  </a:lnTo>
                  <a:close/>
                </a:path>
              </a:pathLst>
            </a:custGeom>
            <a:gradFill rotWithShape="1">
              <a:gsLst>
                <a:gs pos="0">
                  <a:srgbClr val="FFFFFF">
                    <a:alpha val="100000"/>
                  </a:srgbClr>
                </a:gs>
                <a:gs pos="50000">
                  <a:srgbClr val="FFFFFF">
                    <a:alpha val="15000"/>
                  </a:srgbClr>
                </a:gs>
                <a:gs pos="100000">
                  <a:srgbClr val="FFFFFF">
                    <a:alpha val="20500"/>
                  </a:srgbClr>
                </a:gs>
              </a:gsLst>
              <a:lin ang="0"/>
            </a:gradFill>
          </p:spPr>
        </p:sp>
        <p:sp>
          <p:nvSpPr>
            <p:cNvPr id="23" name="TextBox 23"/>
            <p:cNvSpPr txBox="1"/>
            <p:nvPr/>
          </p:nvSpPr>
          <p:spPr>
            <a:xfrm>
              <a:off x="0" y="-57150"/>
              <a:ext cx="909474" cy="1543985"/>
            </a:xfrm>
            <a:prstGeom prst="rect">
              <a:avLst/>
            </a:prstGeom>
          </p:spPr>
          <p:txBody>
            <a:bodyPr lIns="50800" tIns="50800" rIns="50800" bIns="50800" rtlCol="0" anchor="ctr"/>
            <a:lstStyle/>
            <a:p>
              <a:pPr algn="ctr">
                <a:lnSpc>
                  <a:spcPts val="2799"/>
                </a:lnSpc>
              </a:pPr>
              <a:endParaRPr/>
            </a:p>
          </p:txBody>
        </p:sp>
      </p:grpSp>
      <p:sp>
        <p:nvSpPr>
          <p:cNvPr id="24" name="Freeform 24"/>
          <p:cNvSpPr/>
          <p:nvPr/>
        </p:nvSpPr>
        <p:spPr>
          <a:xfrm rot="132281">
            <a:off x="6601296" y="4535288"/>
            <a:ext cx="5069179" cy="2960378"/>
          </a:xfrm>
          <a:custGeom>
            <a:avLst/>
            <a:gdLst/>
            <a:ahLst/>
            <a:cxnLst/>
            <a:rect l="l" t="t" r="r" b="b"/>
            <a:pathLst>
              <a:path w="5069179" h="2960378">
                <a:moveTo>
                  <a:pt x="0" y="0"/>
                </a:moveTo>
                <a:lnTo>
                  <a:pt x="5069179" y="0"/>
                </a:lnTo>
                <a:lnTo>
                  <a:pt x="5069179" y="2960378"/>
                </a:lnTo>
                <a:lnTo>
                  <a:pt x="0" y="2960378"/>
                </a:lnTo>
                <a:lnTo>
                  <a:pt x="0" y="0"/>
                </a:lnTo>
                <a:close/>
              </a:path>
            </a:pathLst>
          </a:custGeom>
          <a:blipFill>
            <a:blip r:embed="rId8"/>
            <a:stretch>
              <a:fillRect b="-19863"/>
            </a:stretch>
          </a:blipFill>
        </p:spPr>
      </p:sp>
      <p:grpSp>
        <p:nvGrpSpPr>
          <p:cNvPr id="25" name="Group 25"/>
          <p:cNvGrpSpPr/>
          <p:nvPr/>
        </p:nvGrpSpPr>
        <p:grpSpPr>
          <a:xfrm rot="5532281">
            <a:off x="7433237" y="3101711"/>
            <a:ext cx="3419829" cy="5405026"/>
            <a:chOff x="0" y="0"/>
            <a:chExt cx="900696" cy="1423546"/>
          </a:xfrm>
        </p:grpSpPr>
        <p:sp>
          <p:nvSpPr>
            <p:cNvPr id="26" name="Freeform 26"/>
            <p:cNvSpPr/>
            <p:nvPr/>
          </p:nvSpPr>
          <p:spPr>
            <a:xfrm>
              <a:off x="0" y="0"/>
              <a:ext cx="900696" cy="1423546"/>
            </a:xfrm>
            <a:custGeom>
              <a:avLst/>
              <a:gdLst/>
              <a:ahLst/>
              <a:cxnLst/>
              <a:rect l="l" t="t" r="r" b="b"/>
              <a:pathLst>
                <a:path w="900696" h="1423546">
                  <a:moveTo>
                    <a:pt x="0" y="0"/>
                  </a:moveTo>
                  <a:lnTo>
                    <a:pt x="900696" y="0"/>
                  </a:lnTo>
                  <a:lnTo>
                    <a:pt x="900696" y="1423546"/>
                  </a:lnTo>
                  <a:lnTo>
                    <a:pt x="0" y="1423546"/>
                  </a:lnTo>
                  <a:close/>
                </a:path>
              </a:pathLst>
            </a:custGeom>
            <a:gradFill rotWithShape="1">
              <a:gsLst>
                <a:gs pos="0">
                  <a:srgbClr val="FFFFFF">
                    <a:alpha val="100000"/>
                  </a:srgbClr>
                </a:gs>
                <a:gs pos="50000">
                  <a:srgbClr val="FFFFFF">
                    <a:alpha val="15000"/>
                  </a:srgbClr>
                </a:gs>
                <a:gs pos="100000">
                  <a:srgbClr val="FFFFFF">
                    <a:alpha val="20500"/>
                  </a:srgbClr>
                </a:gs>
              </a:gsLst>
              <a:lin ang="0"/>
            </a:gradFill>
          </p:spPr>
        </p:sp>
        <p:sp>
          <p:nvSpPr>
            <p:cNvPr id="27" name="TextBox 27"/>
            <p:cNvSpPr txBox="1"/>
            <p:nvPr/>
          </p:nvSpPr>
          <p:spPr>
            <a:xfrm>
              <a:off x="0" y="-57150"/>
              <a:ext cx="900696" cy="1480696"/>
            </a:xfrm>
            <a:prstGeom prst="rect">
              <a:avLst/>
            </a:prstGeom>
          </p:spPr>
          <p:txBody>
            <a:bodyPr lIns="50800" tIns="50800" rIns="50800" bIns="50800" rtlCol="0" anchor="ctr"/>
            <a:lstStyle/>
            <a:p>
              <a:pPr algn="ctr">
                <a:lnSpc>
                  <a:spcPts val="2799"/>
                </a:lnSpc>
              </a:pPr>
              <a:endParaRPr/>
            </a:p>
          </p:txBody>
        </p:sp>
      </p:grpSp>
      <p:sp>
        <p:nvSpPr>
          <p:cNvPr id="28" name="Freeform 28"/>
          <p:cNvSpPr/>
          <p:nvPr/>
        </p:nvSpPr>
        <p:spPr>
          <a:xfrm rot="-151357">
            <a:off x="12614468" y="5852848"/>
            <a:ext cx="4462357" cy="3413703"/>
          </a:xfrm>
          <a:custGeom>
            <a:avLst/>
            <a:gdLst/>
            <a:ahLst/>
            <a:cxnLst/>
            <a:rect l="l" t="t" r="r" b="b"/>
            <a:pathLst>
              <a:path w="4462357" h="3413703">
                <a:moveTo>
                  <a:pt x="0" y="0"/>
                </a:moveTo>
                <a:lnTo>
                  <a:pt x="4462357" y="0"/>
                </a:lnTo>
                <a:lnTo>
                  <a:pt x="4462357" y="3413703"/>
                </a:lnTo>
                <a:lnTo>
                  <a:pt x="0" y="3413703"/>
                </a:lnTo>
                <a:lnTo>
                  <a:pt x="0" y="0"/>
                </a:lnTo>
                <a:close/>
              </a:path>
            </a:pathLst>
          </a:custGeom>
          <a:blipFill>
            <a:blip>
              <a:extLst>
                <a:ext uri="{96DAC541-7B7A-43D3-8B79-37D633B846F1}">
                  <asvg:svgBlip xmlns:asvg="http://schemas.microsoft.com/office/drawing/2016/SVG/main" r:embed="rId9"/>
                </a:ext>
              </a:extLst>
            </a:blip>
            <a:stretch>
              <a:fillRect/>
            </a:stretch>
          </a:blipFill>
        </p:spPr>
      </p:sp>
      <p:grpSp>
        <p:nvGrpSpPr>
          <p:cNvPr id="29" name="Group 29"/>
          <p:cNvGrpSpPr/>
          <p:nvPr/>
        </p:nvGrpSpPr>
        <p:grpSpPr>
          <a:xfrm rot="5248642">
            <a:off x="13321846" y="4812558"/>
            <a:ext cx="3419829" cy="5405026"/>
            <a:chOff x="0" y="0"/>
            <a:chExt cx="900696" cy="1423546"/>
          </a:xfrm>
        </p:grpSpPr>
        <p:sp>
          <p:nvSpPr>
            <p:cNvPr id="30" name="Freeform 30"/>
            <p:cNvSpPr/>
            <p:nvPr/>
          </p:nvSpPr>
          <p:spPr>
            <a:xfrm>
              <a:off x="0" y="0"/>
              <a:ext cx="900696" cy="1423546"/>
            </a:xfrm>
            <a:custGeom>
              <a:avLst/>
              <a:gdLst/>
              <a:ahLst/>
              <a:cxnLst/>
              <a:rect l="l" t="t" r="r" b="b"/>
              <a:pathLst>
                <a:path w="900696" h="1423546">
                  <a:moveTo>
                    <a:pt x="0" y="0"/>
                  </a:moveTo>
                  <a:lnTo>
                    <a:pt x="900696" y="0"/>
                  </a:lnTo>
                  <a:lnTo>
                    <a:pt x="900696" y="1423546"/>
                  </a:lnTo>
                  <a:lnTo>
                    <a:pt x="0" y="1423546"/>
                  </a:lnTo>
                  <a:close/>
                </a:path>
              </a:pathLst>
            </a:custGeom>
            <a:gradFill rotWithShape="1">
              <a:gsLst>
                <a:gs pos="0">
                  <a:srgbClr val="FFFFFF">
                    <a:alpha val="100000"/>
                  </a:srgbClr>
                </a:gs>
                <a:gs pos="50000">
                  <a:srgbClr val="FFFFFF">
                    <a:alpha val="15000"/>
                  </a:srgbClr>
                </a:gs>
                <a:gs pos="100000">
                  <a:srgbClr val="FFFFFF">
                    <a:alpha val="20500"/>
                  </a:srgbClr>
                </a:gs>
              </a:gsLst>
              <a:lin ang="0"/>
            </a:gradFill>
          </p:spPr>
        </p:sp>
        <p:sp>
          <p:nvSpPr>
            <p:cNvPr id="31" name="TextBox 31"/>
            <p:cNvSpPr txBox="1"/>
            <p:nvPr/>
          </p:nvSpPr>
          <p:spPr>
            <a:xfrm>
              <a:off x="0" y="-57150"/>
              <a:ext cx="900696" cy="1480696"/>
            </a:xfrm>
            <a:prstGeom prst="rect">
              <a:avLst/>
            </a:prstGeom>
          </p:spPr>
          <p:txBody>
            <a:bodyPr lIns="50800" tIns="50800" rIns="50800" bIns="50800" rtlCol="0" anchor="ctr"/>
            <a:lstStyle/>
            <a:p>
              <a:pPr algn="ctr">
                <a:lnSpc>
                  <a:spcPts val="2799"/>
                </a:lnSpc>
              </a:pPr>
              <a:endParaRPr/>
            </a:p>
          </p:txBody>
        </p:sp>
      </p:grpSp>
      <p:sp>
        <p:nvSpPr>
          <p:cNvPr id="32" name="TextBox 32"/>
          <p:cNvSpPr txBox="1"/>
          <p:nvPr/>
        </p:nvSpPr>
        <p:spPr>
          <a:xfrm>
            <a:off x="1028700" y="2735129"/>
            <a:ext cx="14746222" cy="876937"/>
          </a:xfrm>
          <a:prstGeom prst="rect">
            <a:avLst/>
          </a:prstGeom>
        </p:spPr>
        <p:txBody>
          <a:bodyPr lIns="0" tIns="0" rIns="0" bIns="0" rtlCol="0" anchor="t">
            <a:spAutoFit/>
          </a:bodyPr>
          <a:lstStyle/>
          <a:p>
            <a:pPr algn="l">
              <a:lnSpc>
                <a:spcPts val="6789"/>
              </a:lnSpc>
              <a:spcBef>
                <a:spcPct val="0"/>
              </a:spcBef>
            </a:pPr>
            <a:r>
              <a:rPr lang="en-US" sz="4849" b="1">
                <a:solidFill>
                  <a:srgbClr val="FFFFFF"/>
                </a:solidFill>
                <a:latin typeface="Poppins Bold"/>
                <a:ea typeface="Poppins Bold"/>
                <a:cs typeface="Poppins Bold"/>
                <a:sym typeface="Poppins Bold"/>
              </a:rPr>
              <a:t>CUSTOMER FOCUS </a:t>
            </a:r>
          </a:p>
        </p:txBody>
      </p:sp>
      <p:sp>
        <p:nvSpPr>
          <p:cNvPr id="33" name="TextBox 33"/>
          <p:cNvSpPr txBox="1"/>
          <p:nvPr/>
        </p:nvSpPr>
        <p:spPr>
          <a:xfrm rot="-524228">
            <a:off x="390884" y="5846532"/>
            <a:ext cx="5339024" cy="640080"/>
          </a:xfrm>
          <a:prstGeom prst="rect">
            <a:avLst/>
          </a:prstGeom>
        </p:spPr>
        <p:txBody>
          <a:bodyPr lIns="0" tIns="0" rIns="0" bIns="0" rtlCol="0" anchor="t">
            <a:spAutoFit/>
          </a:bodyPr>
          <a:lstStyle/>
          <a:p>
            <a:pPr algn="l">
              <a:lnSpc>
                <a:spcPts val="2520"/>
              </a:lnSpc>
              <a:spcBef>
                <a:spcPct val="0"/>
              </a:spcBef>
            </a:pPr>
            <a:r>
              <a:rPr lang="en-US" sz="1800">
                <a:solidFill>
                  <a:srgbClr val="002960"/>
                </a:solidFill>
                <a:latin typeface="Poppins"/>
                <a:ea typeface="Poppins"/>
                <a:cs typeface="Poppins"/>
                <a:sym typeface="Poppins"/>
              </a:rPr>
              <a:t>Memberikan layanan cepat, akurat dan memenuhi kebutuhan nasabah</a:t>
            </a:r>
          </a:p>
        </p:txBody>
      </p:sp>
      <p:sp>
        <p:nvSpPr>
          <p:cNvPr id="34" name="TextBox 34"/>
          <p:cNvSpPr txBox="1"/>
          <p:nvPr/>
        </p:nvSpPr>
        <p:spPr>
          <a:xfrm rot="132281">
            <a:off x="6604116" y="4190858"/>
            <a:ext cx="5339024" cy="640080"/>
          </a:xfrm>
          <a:prstGeom prst="rect">
            <a:avLst/>
          </a:prstGeom>
        </p:spPr>
        <p:txBody>
          <a:bodyPr lIns="0" tIns="0" rIns="0" bIns="0" rtlCol="0" anchor="t">
            <a:spAutoFit/>
          </a:bodyPr>
          <a:lstStyle/>
          <a:p>
            <a:pPr algn="l">
              <a:lnSpc>
                <a:spcPts val="2520"/>
              </a:lnSpc>
              <a:spcBef>
                <a:spcPct val="0"/>
              </a:spcBef>
            </a:pPr>
            <a:r>
              <a:rPr lang="en-US" sz="1800">
                <a:solidFill>
                  <a:srgbClr val="002960"/>
                </a:solidFill>
                <a:latin typeface="Poppins"/>
                <a:ea typeface="Poppins"/>
                <a:cs typeface="Poppins"/>
                <a:sym typeface="Poppins"/>
              </a:rPr>
              <a:t>Selalu membina hubungan baik dengan nasabah untuk kepentingan perusahaan</a:t>
            </a:r>
          </a:p>
        </p:txBody>
      </p:sp>
      <p:sp>
        <p:nvSpPr>
          <p:cNvPr id="35" name="TextBox 35"/>
          <p:cNvSpPr txBox="1"/>
          <p:nvPr/>
        </p:nvSpPr>
        <p:spPr>
          <a:xfrm rot="-151357">
            <a:off x="12301280" y="5811173"/>
            <a:ext cx="5339024" cy="640080"/>
          </a:xfrm>
          <a:prstGeom prst="rect">
            <a:avLst/>
          </a:prstGeom>
        </p:spPr>
        <p:txBody>
          <a:bodyPr lIns="0" tIns="0" rIns="0" bIns="0" rtlCol="0" anchor="t">
            <a:spAutoFit/>
          </a:bodyPr>
          <a:lstStyle/>
          <a:p>
            <a:pPr algn="l">
              <a:lnSpc>
                <a:spcPts val="2520"/>
              </a:lnSpc>
              <a:spcBef>
                <a:spcPct val="0"/>
              </a:spcBef>
            </a:pPr>
            <a:r>
              <a:rPr lang="en-US" sz="1800">
                <a:solidFill>
                  <a:srgbClr val="002960"/>
                </a:solidFill>
                <a:latin typeface="Poppins"/>
                <a:ea typeface="Poppins"/>
                <a:cs typeface="Poppins"/>
                <a:sym typeface="Poppins"/>
              </a:rPr>
              <a:t>Menjaga kerahasiaan dan keamanan data nasabah</a:t>
            </a:r>
          </a:p>
        </p:txBody>
      </p:sp>
      <p:sp>
        <p:nvSpPr>
          <p:cNvPr id="36" name="TextBox 8">
            <a:extLst>
              <a:ext uri="{FF2B5EF4-FFF2-40B4-BE49-F238E27FC236}">
                <a16:creationId xmlns:a16="http://schemas.microsoft.com/office/drawing/2014/main" id="{594663CA-6E42-FE55-D72B-798DEC3CA98D}"/>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66" y="308721"/>
            <a:ext cx="18288866" cy="9978279"/>
          </a:xfrm>
          <a:custGeom>
            <a:avLst/>
            <a:gdLst/>
            <a:ahLst/>
            <a:cxnLst/>
            <a:rect l="l" t="t" r="r" b="b"/>
            <a:pathLst>
              <a:path w="18288866" h="9978279">
                <a:moveTo>
                  <a:pt x="0" y="0"/>
                </a:moveTo>
                <a:lnTo>
                  <a:pt x="18288866" y="0"/>
                </a:lnTo>
                <a:lnTo>
                  <a:pt x="18288866" y="9978279"/>
                </a:lnTo>
                <a:lnTo>
                  <a:pt x="0" y="9978279"/>
                </a:lnTo>
                <a:lnTo>
                  <a:pt x="0" y="0"/>
                </a:lnTo>
                <a:close/>
              </a:path>
            </a:pathLst>
          </a:custGeom>
          <a:blipFill>
            <a:blip r:embed="rId2"/>
            <a:stretch>
              <a:fillRect l="-14758" r="-14758"/>
            </a:stretch>
          </a:blipFill>
        </p:spPr>
      </p:sp>
      <p:grpSp>
        <p:nvGrpSpPr>
          <p:cNvPr id="3" name="Group 3"/>
          <p:cNvGrpSpPr/>
          <p:nvPr/>
        </p:nvGrpSpPr>
        <p:grpSpPr>
          <a:xfrm>
            <a:off x="0" y="527917"/>
            <a:ext cx="2886598" cy="1121337"/>
            <a:chOff x="0" y="0"/>
            <a:chExt cx="1078867" cy="419100"/>
          </a:xfrm>
        </p:grpSpPr>
        <p:sp>
          <p:nvSpPr>
            <p:cNvPr id="4" name="Freeform 4"/>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5" name="TextBox 5"/>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6" name="Freeform 6"/>
          <p:cNvSpPr/>
          <p:nvPr/>
        </p:nvSpPr>
        <p:spPr>
          <a:xfrm>
            <a:off x="757563" y="603771"/>
            <a:ext cx="1723784" cy="969628"/>
          </a:xfrm>
          <a:custGeom>
            <a:avLst/>
            <a:gdLst/>
            <a:ahLst/>
            <a:cxnLst/>
            <a:rect l="l" t="t" r="r" b="b"/>
            <a:pathLst>
              <a:path w="1723784" h="969628">
                <a:moveTo>
                  <a:pt x="0" y="0"/>
                </a:moveTo>
                <a:lnTo>
                  <a:pt x="1723783" y="0"/>
                </a:lnTo>
                <a:lnTo>
                  <a:pt x="1723783" y="969628"/>
                </a:lnTo>
                <a:lnTo>
                  <a:pt x="0" y="969628"/>
                </a:lnTo>
                <a:lnTo>
                  <a:pt x="0" y="0"/>
                </a:lnTo>
                <a:close/>
              </a:path>
            </a:pathLst>
          </a:custGeom>
          <a:blipFill>
            <a:blip r:embed="rId3"/>
            <a:stretch>
              <a:fillRect/>
            </a:stretch>
          </a:blipFill>
        </p:spPr>
      </p:sp>
      <p:grpSp>
        <p:nvGrpSpPr>
          <p:cNvPr id="7" name="Group 7"/>
          <p:cNvGrpSpPr/>
          <p:nvPr/>
        </p:nvGrpSpPr>
        <p:grpSpPr>
          <a:xfrm rot="-10800000">
            <a:off x="15401402" y="527917"/>
            <a:ext cx="2886598" cy="1121337"/>
            <a:chOff x="0" y="0"/>
            <a:chExt cx="1078867" cy="419100"/>
          </a:xfrm>
        </p:grpSpPr>
        <p:sp>
          <p:nvSpPr>
            <p:cNvPr id="8" name="Freeform 8"/>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9" name="TextBox 9"/>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10" name="Freeform 10"/>
          <p:cNvSpPr/>
          <p:nvPr/>
        </p:nvSpPr>
        <p:spPr>
          <a:xfrm>
            <a:off x="16381211" y="804972"/>
            <a:ext cx="1389127" cy="567227"/>
          </a:xfrm>
          <a:custGeom>
            <a:avLst/>
            <a:gdLst/>
            <a:ahLst/>
            <a:cxnLst/>
            <a:rect l="l" t="t" r="r" b="b"/>
            <a:pathLst>
              <a:path w="1389127" h="567227">
                <a:moveTo>
                  <a:pt x="0" y="0"/>
                </a:moveTo>
                <a:lnTo>
                  <a:pt x="1389127" y="0"/>
                </a:lnTo>
                <a:lnTo>
                  <a:pt x="1389127" y="567227"/>
                </a:lnTo>
                <a:lnTo>
                  <a:pt x="0" y="567227"/>
                </a:lnTo>
                <a:lnTo>
                  <a:pt x="0" y="0"/>
                </a:lnTo>
                <a:close/>
              </a:path>
            </a:pathLst>
          </a:custGeom>
          <a:blipFill>
            <a:blip r:embed="rId4"/>
            <a:stretch>
              <a:fillRect/>
            </a:stretch>
          </a:blipFill>
        </p:spPr>
      </p:sp>
      <p:grpSp>
        <p:nvGrpSpPr>
          <p:cNvPr id="11" name="Group 11"/>
          <p:cNvGrpSpPr/>
          <p:nvPr/>
        </p:nvGrpSpPr>
        <p:grpSpPr>
          <a:xfrm>
            <a:off x="15997748" y="9661191"/>
            <a:ext cx="2156052" cy="476836"/>
            <a:chOff x="0" y="0"/>
            <a:chExt cx="565751" cy="125123"/>
          </a:xfrm>
        </p:grpSpPr>
        <p:sp>
          <p:nvSpPr>
            <p:cNvPr id="12" name="Freeform 12"/>
            <p:cNvSpPr/>
            <p:nvPr/>
          </p:nvSpPr>
          <p:spPr>
            <a:xfrm>
              <a:off x="0" y="0"/>
              <a:ext cx="565751" cy="125123"/>
            </a:xfrm>
            <a:custGeom>
              <a:avLst/>
              <a:gdLst/>
              <a:ahLst/>
              <a:cxnLst/>
              <a:rect l="l" t="t" r="r" b="b"/>
              <a:pathLst>
                <a:path w="565751" h="125123">
                  <a:moveTo>
                    <a:pt x="0" y="0"/>
                  </a:moveTo>
                  <a:lnTo>
                    <a:pt x="565751" y="0"/>
                  </a:lnTo>
                  <a:lnTo>
                    <a:pt x="565751" y="125123"/>
                  </a:lnTo>
                  <a:lnTo>
                    <a:pt x="0" y="125123"/>
                  </a:lnTo>
                  <a:close/>
                </a:path>
              </a:pathLst>
            </a:custGeom>
            <a:solidFill>
              <a:srgbClr val="FFFFFF"/>
            </a:solidFill>
          </p:spPr>
        </p:sp>
        <p:sp>
          <p:nvSpPr>
            <p:cNvPr id="13" name="TextBox 13"/>
            <p:cNvSpPr txBox="1"/>
            <p:nvPr/>
          </p:nvSpPr>
          <p:spPr>
            <a:xfrm>
              <a:off x="0" y="-57150"/>
              <a:ext cx="565751" cy="182273"/>
            </a:xfrm>
            <a:prstGeom prst="rect">
              <a:avLst/>
            </a:prstGeom>
          </p:spPr>
          <p:txBody>
            <a:bodyPr lIns="50800" tIns="50800" rIns="50800" bIns="50800" rtlCol="0" anchor="ctr"/>
            <a:lstStyle/>
            <a:p>
              <a:pPr algn="ctr">
                <a:lnSpc>
                  <a:spcPts val="2799"/>
                </a:lnSpc>
              </a:pPr>
              <a:endParaRPr/>
            </a:p>
          </p:txBody>
        </p:sp>
      </p:grpSp>
      <p:sp>
        <p:nvSpPr>
          <p:cNvPr id="14" name="Freeform 14"/>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5"/>
            <a:stretch>
              <a:fillRect/>
            </a:stretch>
          </a:blipFill>
        </p:spPr>
      </p:sp>
      <p:grpSp>
        <p:nvGrpSpPr>
          <p:cNvPr id="15" name="Group 15"/>
          <p:cNvGrpSpPr/>
          <p:nvPr/>
        </p:nvGrpSpPr>
        <p:grpSpPr>
          <a:xfrm>
            <a:off x="-1115" y="9661191"/>
            <a:ext cx="15869159" cy="476836"/>
            <a:chOff x="0" y="0"/>
            <a:chExt cx="4179532" cy="125587"/>
          </a:xfrm>
        </p:grpSpPr>
        <p:sp>
          <p:nvSpPr>
            <p:cNvPr id="16" name="Freeform 16"/>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7" name="TextBox 17"/>
            <p:cNvSpPr txBox="1"/>
            <p:nvPr/>
          </p:nvSpPr>
          <p:spPr>
            <a:xfrm>
              <a:off x="0" y="19050"/>
              <a:ext cx="4179532" cy="106537"/>
            </a:xfrm>
            <a:prstGeom prst="rect">
              <a:avLst/>
            </a:prstGeom>
          </p:spPr>
          <p:txBody>
            <a:bodyPr lIns="50800" tIns="50800" rIns="50800" bIns="50800" rtlCol="0" anchor="ctr"/>
            <a:lstStyle/>
            <a:p>
              <a:pPr algn="ctr">
                <a:lnSpc>
                  <a:spcPts val="1704"/>
                </a:lnSpc>
              </a:pPr>
              <a:endParaRPr/>
            </a:p>
          </p:txBody>
        </p:sp>
      </p:grpSp>
      <p:sp>
        <p:nvSpPr>
          <p:cNvPr id="19" name="TextBox 8">
            <a:extLst>
              <a:ext uri="{FF2B5EF4-FFF2-40B4-BE49-F238E27FC236}">
                <a16:creationId xmlns:a16="http://schemas.microsoft.com/office/drawing/2014/main" id="{A9AEBF24-FBDC-22B7-B928-BC2E2D64AA64}"/>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3716000"/>
          </a:xfrm>
          <a:custGeom>
            <a:avLst/>
            <a:gdLst/>
            <a:ahLst/>
            <a:cxnLst/>
            <a:rect l="l" t="t" r="r" b="b"/>
            <a:pathLst>
              <a:path w="18288000" h="13716000">
                <a:moveTo>
                  <a:pt x="0" y="0"/>
                </a:moveTo>
                <a:lnTo>
                  <a:pt x="18288000" y="0"/>
                </a:lnTo>
                <a:lnTo>
                  <a:pt x="18288000" y="13716000"/>
                </a:lnTo>
                <a:lnTo>
                  <a:pt x="0" y="13716000"/>
                </a:lnTo>
                <a:lnTo>
                  <a:pt x="0" y="0"/>
                </a:lnTo>
                <a:close/>
              </a:path>
            </a:pathLst>
          </a:custGeom>
          <a:blipFill>
            <a:blip r:embed="rId2"/>
            <a:stretch>
              <a:fillRect/>
            </a:stretch>
          </a:blipFill>
        </p:spPr>
      </p:sp>
      <p:grpSp>
        <p:nvGrpSpPr>
          <p:cNvPr id="3" name="Group 3"/>
          <p:cNvGrpSpPr/>
          <p:nvPr/>
        </p:nvGrpSpPr>
        <p:grpSpPr>
          <a:xfrm>
            <a:off x="0" y="0"/>
            <a:ext cx="18288000" cy="10287000"/>
            <a:chOff x="0" y="0"/>
            <a:chExt cx="745067" cy="419100"/>
          </a:xfrm>
        </p:grpSpPr>
        <p:sp>
          <p:nvSpPr>
            <p:cNvPr id="4" name="Freeform 4"/>
            <p:cNvSpPr/>
            <p:nvPr/>
          </p:nvSpPr>
          <p:spPr>
            <a:xfrm>
              <a:off x="0" y="0"/>
              <a:ext cx="745067" cy="419100"/>
            </a:xfrm>
            <a:custGeom>
              <a:avLst/>
              <a:gdLst/>
              <a:ahLst/>
              <a:cxnLst/>
              <a:rect l="l" t="t" r="r" b="b"/>
              <a:pathLst>
                <a:path w="745067" h="419100">
                  <a:moveTo>
                    <a:pt x="0" y="0"/>
                  </a:moveTo>
                  <a:lnTo>
                    <a:pt x="745067" y="0"/>
                  </a:lnTo>
                  <a:lnTo>
                    <a:pt x="745067" y="419100"/>
                  </a:lnTo>
                  <a:lnTo>
                    <a:pt x="0" y="419100"/>
                  </a:lnTo>
                  <a:close/>
                </a:path>
              </a:pathLst>
            </a:custGeom>
            <a:solidFill>
              <a:srgbClr val="003C8D">
                <a:alpha val="60000"/>
              </a:srgbClr>
            </a:solidFill>
          </p:spPr>
        </p:sp>
        <p:sp>
          <p:nvSpPr>
            <p:cNvPr id="5" name="TextBox 5"/>
            <p:cNvSpPr txBox="1"/>
            <p:nvPr/>
          </p:nvSpPr>
          <p:spPr>
            <a:xfrm>
              <a:off x="0" y="-66675"/>
              <a:ext cx="745067" cy="485775"/>
            </a:xfrm>
            <a:prstGeom prst="rect">
              <a:avLst/>
            </a:prstGeom>
          </p:spPr>
          <p:txBody>
            <a:bodyPr lIns="50800" tIns="50800" rIns="50800" bIns="50800" rtlCol="0" anchor="ctr"/>
            <a:lstStyle/>
            <a:p>
              <a:pPr algn="ctr">
                <a:lnSpc>
                  <a:spcPts val="2800"/>
                </a:lnSpc>
              </a:pPr>
              <a:endParaRPr/>
            </a:p>
          </p:txBody>
        </p:sp>
      </p:grpSp>
      <p:grpSp>
        <p:nvGrpSpPr>
          <p:cNvPr id="6" name="Group 6"/>
          <p:cNvGrpSpPr/>
          <p:nvPr/>
        </p:nvGrpSpPr>
        <p:grpSpPr>
          <a:xfrm>
            <a:off x="0" y="527917"/>
            <a:ext cx="2886598" cy="1121337"/>
            <a:chOff x="0" y="0"/>
            <a:chExt cx="1078867" cy="419100"/>
          </a:xfrm>
        </p:grpSpPr>
        <p:sp>
          <p:nvSpPr>
            <p:cNvPr id="7" name="Freeform 7"/>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8" name="TextBox 8"/>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9" name="Freeform 9"/>
          <p:cNvSpPr/>
          <p:nvPr/>
        </p:nvSpPr>
        <p:spPr>
          <a:xfrm>
            <a:off x="757563" y="603771"/>
            <a:ext cx="1723784" cy="969628"/>
          </a:xfrm>
          <a:custGeom>
            <a:avLst/>
            <a:gdLst/>
            <a:ahLst/>
            <a:cxnLst/>
            <a:rect l="l" t="t" r="r" b="b"/>
            <a:pathLst>
              <a:path w="1723784" h="969628">
                <a:moveTo>
                  <a:pt x="0" y="0"/>
                </a:moveTo>
                <a:lnTo>
                  <a:pt x="1723783" y="0"/>
                </a:lnTo>
                <a:lnTo>
                  <a:pt x="1723783" y="969628"/>
                </a:lnTo>
                <a:lnTo>
                  <a:pt x="0" y="969628"/>
                </a:lnTo>
                <a:lnTo>
                  <a:pt x="0" y="0"/>
                </a:lnTo>
                <a:close/>
              </a:path>
            </a:pathLst>
          </a:custGeom>
          <a:blipFill>
            <a:blip r:embed="rId3"/>
            <a:stretch>
              <a:fillRect/>
            </a:stretch>
          </a:blipFill>
        </p:spPr>
      </p:sp>
      <p:grpSp>
        <p:nvGrpSpPr>
          <p:cNvPr id="10" name="Group 10"/>
          <p:cNvGrpSpPr/>
          <p:nvPr/>
        </p:nvGrpSpPr>
        <p:grpSpPr>
          <a:xfrm rot="-10800000">
            <a:off x="15401402" y="527917"/>
            <a:ext cx="2886598" cy="1121337"/>
            <a:chOff x="0" y="0"/>
            <a:chExt cx="1078867" cy="419100"/>
          </a:xfrm>
        </p:grpSpPr>
        <p:sp>
          <p:nvSpPr>
            <p:cNvPr id="11" name="Freeform 11"/>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12" name="TextBox 12"/>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13" name="Freeform 13"/>
          <p:cNvSpPr/>
          <p:nvPr/>
        </p:nvSpPr>
        <p:spPr>
          <a:xfrm>
            <a:off x="16381211" y="804972"/>
            <a:ext cx="1389127" cy="567227"/>
          </a:xfrm>
          <a:custGeom>
            <a:avLst/>
            <a:gdLst/>
            <a:ahLst/>
            <a:cxnLst/>
            <a:rect l="l" t="t" r="r" b="b"/>
            <a:pathLst>
              <a:path w="1389127" h="567227">
                <a:moveTo>
                  <a:pt x="0" y="0"/>
                </a:moveTo>
                <a:lnTo>
                  <a:pt x="1389127" y="0"/>
                </a:lnTo>
                <a:lnTo>
                  <a:pt x="1389127" y="567227"/>
                </a:lnTo>
                <a:lnTo>
                  <a:pt x="0" y="567227"/>
                </a:lnTo>
                <a:lnTo>
                  <a:pt x="0" y="0"/>
                </a:lnTo>
                <a:close/>
              </a:path>
            </a:pathLst>
          </a:custGeom>
          <a:blipFill>
            <a:blip r:embed="rId4"/>
            <a:stretch>
              <a:fillRect/>
            </a:stretch>
          </a:blipFill>
        </p:spPr>
      </p:sp>
      <p:sp>
        <p:nvSpPr>
          <p:cNvPr id="14" name="Freeform 14"/>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5"/>
            <a:stretch>
              <a:fillRect/>
            </a:stretch>
          </a:blipFill>
        </p:spPr>
      </p:sp>
      <p:grpSp>
        <p:nvGrpSpPr>
          <p:cNvPr id="15" name="Group 15"/>
          <p:cNvGrpSpPr/>
          <p:nvPr/>
        </p:nvGrpSpPr>
        <p:grpSpPr>
          <a:xfrm>
            <a:off x="-1115" y="9661191"/>
            <a:ext cx="15869159" cy="476836"/>
            <a:chOff x="0" y="0"/>
            <a:chExt cx="4179532" cy="125587"/>
          </a:xfrm>
        </p:grpSpPr>
        <p:sp>
          <p:nvSpPr>
            <p:cNvPr id="16" name="Freeform 16"/>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7" name="TextBox 17"/>
            <p:cNvSpPr txBox="1"/>
            <p:nvPr/>
          </p:nvSpPr>
          <p:spPr>
            <a:xfrm>
              <a:off x="0" y="19050"/>
              <a:ext cx="4179532" cy="106537"/>
            </a:xfrm>
            <a:prstGeom prst="rect">
              <a:avLst/>
            </a:prstGeom>
          </p:spPr>
          <p:txBody>
            <a:bodyPr lIns="50800" tIns="50800" rIns="50800" bIns="50800" rtlCol="0" anchor="ctr"/>
            <a:lstStyle/>
            <a:p>
              <a:pPr algn="ctr">
                <a:lnSpc>
                  <a:spcPts val="1704"/>
                </a:lnSpc>
              </a:pPr>
              <a:endParaRPr/>
            </a:p>
          </p:txBody>
        </p:sp>
      </p:grpSp>
      <p:sp>
        <p:nvSpPr>
          <p:cNvPr id="19" name="Freeform 19"/>
          <p:cNvSpPr/>
          <p:nvPr/>
        </p:nvSpPr>
        <p:spPr>
          <a:xfrm>
            <a:off x="2997746" y="3679914"/>
            <a:ext cx="3856215" cy="1133634"/>
          </a:xfrm>
          <a:custGeom>
            <a:avLst/>
            <a:gdLst/>
            <a:ahLst/>
            <a:cxnLst/>
            <a:rect l="l" t="t" r="r" b="b"/>
            <a:pathLst>
              <a:path w="3856215" h="1133634">
                <a:moveTo>
                  <a:pt x="0" y="0"/>
                </a:moveTo>
                <a:lnTo>
                  <a:pt x="3856215" y="0"/>
                </a:lnTo>
                <a:lnTo>
                  <a:pt x="3856215" y="1133634"/>
                </a:lnTo>
                <a:lnTo>
                  <a:pt x="0" y="1133634"/>
                </a:lnTo>
                <a:lnTo>
                  <a:pt x="0" y="0"/>
                </a:lnTo>
                <a:close/>
              </a:path>
            </a:pathLst>
          </a:custGeom>
          <a:blipFill>
            <a:blip r:embed="rId6"/>
            <a:stretch>
              <a:fillRect/>
            </a:stretch>
          </a:blipFill>
        </p:spPr>
      </p:sp>
      <p:sp>
        <p:nvSpPr>
          <p:cNvPr id="20" name="TextBox 20"/>
          <p:cNvSpPr txBox="1"/>
          <p:nvPr/>
        </p:nvSpPr>
        <p:spPr>
          <a:xfrm>
            <a:off x="4925854" y="1468279"/>
            <a:ext cx="8436292" cy="1095375"/>
          </a:xfrm>
          <a:prstGeom prst="rect">
            <a:avLst/>
          </a:prstGeom>
        </p:spPr>
        <p:txBody>
          <a:bodyPr lIns="0" tIns="0" rIns="0" bIns="0" rtlCol="0" anchor="t">
            <a:spAutoFit/>
          </a:bodyPr>
          <a:lstStyle/>
          <a:p>
            <a:pPr algn="ctr">
              <a:lnSpc>
                <a:spcPts val="8400"/>
              </a:lnSpc>
            </a:pPr>
            <a:r>
              <a:rPr lang="en-US" sz="6000" b="1" spc="744">
                <a:solidFill>
                  <a:srgbClr val="FFFFFF"/>
                </a:solidFill>
                <a:latin typeface="Poppins Bold"/>
                <a:ea typeface="Poppins Bold"/>
                <a:cs typeface="Poppins Bold"/>
                <a:sym typeface="Poppins Bold"/>
              </a:rPr>
              <a:t>BISNIS PNM</a:t>
            </a:r>
          </a:p>
        </p:txBody>
      </p:sp>
      <p:sp>
        <p:nvSpPr>
          <p:cNvPr id="21" name="TextBox 21"/>
          <p:cNvSpPr txBox="1"/>
          <p:nvPr/>
        </p:nvSpPr>
        <p:spPr>
          <a:xfrm>
            <a:off x="1332222" y="5299792"/>
            <a:ext cx="7187264" cy="2806699"/>
          </a:xfrm>
          <a:prstGeom prst="rect">
            <a:avLst/>
          </a:prstGeom>
        </p:spPr>
        <p:txBody>
          <a:bodyPr lIns="0" tIns="0" rIns="0" bIns="0" rtlCol="0" anchor="t">
            <a:spAutoFit/>
          </a:bodyPr>
          <a:lstStyle/>
          <a:p>
            <a:pPr algn="just">
              <a:lnSpc>
                <a:spcPts val="2800"/>
              </a:lnSpc>
            </a:pPr>
            <a:r>
              <a:rPr lang="en-US" sz="2000">
                <a:solidFill>
                  <a:srgbClr val="FFFFFF"/>
                </a:solidFill>
                <a:latin typeface="Montserrat Light"/>
                <a:ea typeface="Montserrat Light"/>
                <a:cs typeface="Montserrat Light"/>
                <a:sym typeface="Montserrat Light"/>
              </a:rPr>
              <a:t>ULaMM merupakan layanan pinjaman modal untuk usaha mikro dan kecil melalui penyaluran pembiayaan yang dilakukan secara langsung bagi </a:t>
            </a:r>
            <a:r>
              <a:rPr lang="en-US" sz="2000" b="1">
                <a:solidFill>
                  <a:srgbClr val="FFFFFF"/>
                </a:solidFill>
                <a:latin typeface="Montserrat Bold"/>
                <a:ea typeface="Montserrat Bold"/>
                <a:cs typeface="Montserrat Bold"/>
                <a:sym typeface="Montserrat Bold"/>
              </a:rPr>
              <a:t>perorangan maupun Bidang Usaha</a:t>
            </a:r>
            <a:r>
              <a:rPr lang="en-US" sz="2000">
                <a:solidFill>
                  <a:srgbClr val="FFFFFF"/>
                </a:solidFill>
                <a:latin typeface="Montserrat Light"/>
                <a:ea typeface="Montserrat Light"/>
                <a:cs typeface="Montserrat Light"/>
                <a:sym typeface="Montserrat Light"/>
              </a:rPr>
              <a:t>. Diluncurkan pada </a:t>
            </a:r>
            <a:r>
              <a:rPr lang="en-US" sz="2000" b="1">
                <a:solidFill>
                  <a:srgbClr val="FFFFFF"/>
                </a:solidFill>
                <a:latin typeface="Montserrat Bold"/>
                <a:ea typeface="Montserrat Bold"/>
                <a:cs typeface="Montserrat Bold"/>
                <a:sym typeface="Montserrat Bold"/>
              </a:rPr>
              <a:t>Agustus 2008</a:t>
            </a:r>
            <a:r>
              <a:rPr lang="en-US" sz="2000">
                <a:solidFill>
                  <a:srgbClr val="FFFFFF"/>
                </a:solidFill>
                <a:latin typeface="Montserrat Light"/>
                <a:ea typeface="Montserrat Light"/>
                <a:cs typeface="Montserrat Light"/>
                <a:sym typeface="Montserrat Light"/>
              </a:rPr>
              <a:t> silam, ULaMM tidak hanya memberikan pinjaman modal. Tetapi juga berbagai program pelatihan, jasa konsultasi. pendampingan, serta dukungan pengelolaan keuangan dan akses pasar bagi nasabah.</a:t>
            </a:r>
          </a:p>
        </p:txBody>
      </p:sp>
      <p:sp>
        <p:nvSpPr>
          <p:cNvPr id="22" name="TextBox 22"/>
          <p:cNvSpPr txBox="1"/>
          <p:nvPr/>
        </p:nvSpPr>
        <p:spPr>
          <a:xfrm>
            <a:off x="9768514" y="5299792"/>
            <a:ext cx="7187264" cy="2454274"/>
          </a:xfrm>
          <a:prstGeom prst="rect">
            <a:avLst/>
          </a:prstGeom>
        </p:spPr>
        <p:txBody>
          <a:bodyPr lIns="0" tIns="0" rIns="0" bIns="0" rtlCol="0" anchor="t">
            <a:spAutoFit/>
          </a:bodyPr>
          <a:lstStyle/>
          <a:p>
            <a:pPr algn="just">
              <a:lnSpc>
                <a:spcPts val="2800"/>
              </a:lnSpc>
            </a:pPr>
            <a:r>
              <a:rPr lang="en-US" sz="2000">
                <a:solidFill>
                  <a:srgbClr val="FFFFFF"/>
                </a:solidFill>
                <a:latin typeface="Montserrat Light"/>
                <a:ea typeface="Montserrat Light"/>
                <a:cs typeface="Montserrat Light"/>
                <a:sym typeface="Montserrat Light"/>
              </a:rPr>
              <a:t>Seiring perkembangan usaha, pada tahun 2015, PNM meluncurkan layanan pinjaman modal untuk </a:t>
            </a:r>
            <a:r>
              <a:rPr lang="en-US" sz="2000" b="1">
                <a:solidFill>
                  <a:srgbClr val="FFFFFF"/>
                </a:solidFill>
                <a:latin typeface="Montserrat Bold"/>
                <a:ea typeface="Montserrat Bold"/>
                <a:cs typeface="Montserrat Bold"/>
                <a:sym typeface="Montserrat Bold"/>
              </a:rPr>
              <a:t>perempuan prasejahtera</a:t>
            </a:r>
            <a:r>
              <a:rPr lang="en-US" sz="2000">
                <a:solidFill>
                  <a:srgbClr val="FFFFFF"/>
                </a:solidFill>
                <a:latin typeface="Montserrat Light"/>
                <a:ea typeface="Montserrat Light"/>
                <a:cs typeface="Montserrat Light"/>
                <a:sym typeface="Montserrat Light"/>
              </a:rPr>
              <a:t> pelaku usaha Ultra mikro melalui program Membina Ekonomi Keluarga Sejahtera (PNM Mekaar). PNM Mekaar dikuatkan dengan </a:t>
            </a:r>
            <a:r>
              <a:rPr lang="en-US" sz="2000" b="1">
                <a:solidFill>
                  <a:srgbClr val="FFFFFF"/>
                </a:solidFill>
                <a:latin typeface="Montserrat Bold"/>
                <a:ea typeface="Montserrat Bold"/>
                <a:cs typeface="Montserrat Bold"/>
                <a:sym typeface="Montserrat Bold"/>
              </a:rPr>
              <a:t>aktivitas pendampingan</a:t>
            </a:r>
            <a:r>
              <a:rPr lang="en-US" sz="2000">
                <a:solidFill>
                  <a:srgbClr val="FFFFFF"/>
                </a:solidFill>
                <a:latin typeface="Montserrat Light"/>
                <a:ea typeface="Montserrat Light"/>
                <a:cs typeface="Montserrat Light"/>
                <a:sym typeface="Montserrat Light"/>
              </a:rPr>
              <a:t> usaha dan dilakukan </a:t>
            </a:r>
            <a:r>
              <a:rPr lang="en-US" sz="2000" b="1">
                <a:solidFill>
                  <a:srgbClr val="FFFFFF"/>
                </a:solidFill>
                <a:latin typeface="Montserrat Bold"/>
                <a:ea typeface="Montserrat Bold"/>
                <a:cs typeface="Montserrat Bold"/>
                <a:sym typeface="Montserrat Bold"/>
              </a:rPr>
              <a:t>secara berkelompok</a:t>
            </a:r>
            <a:r>
              <a:rPr lang="en-US" sz="2000">
                <a:solidFill>
                  <a:srgbClr val="FFFFFF"/>
                </a:solidFill>
                <a:latin typeface="Montserrat Light"/>
                <a:ea typeface="Montserrat Light"/>
                <a:cs typeface="Montserrat Light"/>
                <a:sym typeface="Montserrat Light"/>
              </a:rPr>
              <a:t>.</a:t>
            </a:r>
          </a:p>
        </p:txBody>
      </p:sp>
      <p:grpSp>
        <p:nvGrpSpPr>
          <p:cNvPr id="23" name="Group 23"/>
          <p:cNvGrpSpPr/>
          <p:nvPr/>
        </p:nvGrpSpPr>
        <p:grpSpPr>
          <a:xfrm>
            <a:off x="2984885" y="3377371"/>
            <a:ext cx="3881939" cy="1738720"/>
            <a:chOff x="0" y="0"/>
            <a:chExt cx="5175918" cy="2318294"/>
          </a:xfrm>
        </p:grpSpPr>
        <p:grpSp>
          <p:nvGrpSpPr>
            <p:cNvPr id="24" name="Group 24"/>
            <p:cNvGrpSpPr/>
            <p:nvPr/>
          </p:nvGrpSpPr>
          <p:grpSpPr>
            <a:xfrm>
              <a:off x="0" y="0"/>
              <a:ext cx="5175918" cy="2318294"/>
              <a:chOff x="0" y="0"/>
              <a:chExt cx="635000" cy="284417"/>
            </a:xfrm>
          </p:grpSpPr>
          <p:sp>
            <p:nvSpPr>
              <p:cNvPr id="25" name="Freeform 25"/>
              <p:cNvSpPr/>
              <p:nvPr/>
            </p:nvSpPr>
            <p:spPr>
              <a:xfrm>
                <a:off x="0" y="0"/>
                <a:ext cx="635000" cy="284417"/>
              </a:xfrm>
              <a:custGeom>
                <a:avLst/>
                <a:gdLst/>
                <a:ahLst/>
                <a:cxnLst/>
                <a:rect l="l" t="t" r="r" b="b"/>
                <a:pathLst>
                  <a:path w="635000" h="284417">
                    <a:moveTo>
                      <a:pt x="127287" y="0"/>
                    </a:moveTo>
                    <a:lnTo>
                      <a:pt x="507713" y="0"/>
                    </a:lnTo>
                    <a:cubicBezTo>
                      <a:pt x="578012" y="0"/>
                      <a:pt x="635000" y="56988"/>
                      <a:pt x="635000" y="127287"/>
                    </a:cubicBezTo>
                    <a:lnTo>
                      <a:pt x="635000" y="157130"/>
                    </a:lnTo>
                    <a:cubicBezTo>
                      <a:pt x="635000" y="227428"/>
                      <a:pt x="578012" y="284417"/>
                      <a:pt x="507713" y="284417"/>
                    </a:cubicBezTo>
                    <a:lnTo>
                      <a:pt x="127287" y="284417"/>
                    </a:lnTo>
                    <a:cubicBezTo>
                      <a:pt x="56988" y="284417"/>
                      <a:pt x="0" y="227428"/>
                      <a:pt x="0" y="157130"/>
                    </a:cubicBezTo>
                    <a:lnTo>
                      <a:pt x="0" y="127287"/>
                    </a:lnTo>
                    <a:cubicBezTo>
                      <a:pt x="0" y="56988"/>
                      <a:pt x="56988" y="0"/>
                      <a:pt x="127287" y="0"/>
                    </a:cubicBezTo>
                    <a:close/>
                  </a:path>
                </a:pathLst>
              </a:custGeom>
              <a:solidFill>
                <a:srgbClr val="FFFFFF"/>
              </a:solidFill>
            </p:spPr>
          </p:sp>
          <p:sp>
            <p:nvSpPr>
              <p:cNvPr id="26" name="TextBox 26"/>
              <p:cNvSpPr txBox="1"/>
              <p:nvPr/>
            </p:nvSpPr>
            <p:spPr>
              <a:xfrm>
                <a:off x="0" y="-66675"/>
                <a:ext cx="635000" cy="351092"/>
              </a:xfrm>
              <a:prstGeom prst="rect">
                <a:avLst/>
              </a:prstGeom>
            </p:spPr>
            <p:txBody>
              <a:bodyPr lIns="39109" tIns="39109" rIns="39109" bIns="39109" rtlCol="0" anchor="ctr"/>
              <a:lstStyle/>
              <a:p>
                <a:pPr algn="ctr">
                  <a:lnSpc>
                    <a:spcPts val="2800"/>
                  </a:lnSpc>
                </a:pPr>
                <a:endParaRPr/>
              </a:p>
            </p:txBody>
          </p:sp>
        </p:grpSp>
        <p:sp>
          <p:nvSpPr>
            <p:cNvPr id="27" name="Freeform 27"/>
            <p:cNvSpPr/>
            <p:nvPr/>
          </p:nvSpPr>
          <p:spPr>
            <a:xfrm>
              <a:off x="657211" y="529546"/>
              <a:ext cx="3926329" cy="1259202"/>
            </a:xfrm>
            <a:custGeom>
              <a:avLst/>
              <a:gdLst/>
              <a:ahLst/>
              <a:cxnLst/>
              <a:rect l="l" t="t" r="r" b="b"/>
              <a:pathLst>
                <a:path w="3926329" h="1259202">
                  <a:moveTo>
                    <a:pt x="0" y="0"/>
                  </a:moveTo>
                  <a:lnTo>
                    <a:pt x="3926329" y="0"/>
                  </a:lnTo>
                  <a:lnTo>
                    <a:pt x="3926329" y="1259202"/>
                  </a:lnTo>
                  <a:lnTo>
                    <a:pt x="0" y="1259202"/>
                  </a:lnTo>
                  <a:lnTo>
                    <a:pt x="0" y="0"/>
                  </a:lnTo>
                  <a:close/>
                </a:path>
              </a:pathLst>
            </a:custGeom>
            <a:blipFill>
              <a:blip r:embed="rId7"/>
              <a:stretch>
                <a:fillRect t="-39985" b="-53337"/>
              </a:stretch>
            </a:blipFill>
          </p:spPr>
        </p:sp>
      </p:grpSp>
      <p:grpSp>
        <p:nvGrpSpPr>
          <p:cNvPr id="28" name="Group 28"/>
          <p:cNvGrpSpPr/>
          <p:nvPr/>
        </p:nvGrpSpPr>
        <p:grpSpPr>
          <a:xfrm>
            <a:off x="11421177" y="3347040"/>
            <a:ext cx="3881939" cy="1738720"/>
            <a:chOff x="0" y="0"/>
            <a:chExt cx="5175918" cy="2318294"/>
          </a:xfrm>
        </p:grpSpPr>
        <p:grpSp>
          <p:nvGrpSpPr>
            <p:cNvPr id="29" name="Group 29"/>
            <p:cNvGrpSpPr/>
            <p:nvPr/>
          </p:nvGrpSpPr>
          <p:grpSpPr>
            <a:xfrm>
              <a:off x="0" y="0"/>
              <a:ext cx="5175918" cy="2318294"/>
              <a:chOff x="0" y="0"/>
              <a:chExt cx="635000" cy="284417"/>
            </a:xfrm>
          </p:grpSpPr>
          <p:sp>
            <p:nvSpPr>
              <p:cNvPr id="30" name="Freeform 30"/>
              <p:cNvSpPr/>
              <p:nvPr/>
            </p:nvSpPr>
            <p:spPr>
              <a:xfrm>
                <a:off x="0" y="0"/>
                <a:ext cx="635000" cy="284417"/>
              </a:xfrm>
              <a:custGeom>
                <a:avLst/>
                <a:gdLst/>
                <a:ahLst/>
                <a:cxnLst/>
                <a:rect l="l" t="t" r="r" b="b"/>
                <a:pathLst>
                  <a:path w="635000" h="284417">
                    <a:moveTo>
                      <a:pt x="127287" y="0"/>
                    </a:moveTo>
                    <a:lnTo>
                      <a:pt x="507713" y="0"/>
                    </a:lnTo>
                    <a:cubicBezTo>
                      <a:pt x="578012" y="0"/>
                      <a:pt x="635000" y="56988"/>
                      <a:pt x="635000" y="127287"/>
                    </a:cubicBezTo>
                    <a:lnTo>
                      <a:pt x="635000" y="157130"/>
                    </a:lnTo>
                    <a:cubicBezTo>
                      <a:pt x="635000" y="227428"/>
                      <a:pt x="578012" y="284417"/>
                      <a:pt x="507713" y="284417"/>
                    </a:cubicBezTo>
                    <a:lnTo>
                      <a:pt x="127287" y="284417"/>
                    </a:lnTo>
                    <a:cubicBezTo>
                      <a:pt x="56988" y="284417"/>
                      <a:pt x="0" y="227428"/>
                      <a:pt x="0" y="157130"/>
                    </a:cubicBezTo>
                    <a:lnTo>
                      <a:pt x="0" y="127287"/>
                    </a:lnTo>
                    <a:cubicBezTo>
                      <a:pt x="0" y="56988"/>
                      <a:pt x="56988" y="0"/>
                      <a:pt x="127287" y="0"/>
                    </a:cubicBezTo>
                    <a:close/>
                  </a:path>
                </a:pathLst>
              </a:custGeom>
              <a:solidFill>
                <a:srgbClr val="FFFFFF"/>
              </a:solidFill>
            </p:spPr>
          </p:sp>
          <p:sp>
            <p:nvSpPr>
              <p:cNvPr id="31" name="TextBox 31"/>
              <p:cNvSpPr txBox="1"/>
              <p:nvPr/>
            </p:nvSpPr>
            <p:spPr>
              <a:xfrm>
                <a:off x="0" y="-66675"/>
                <a:ext cx="635000" cy="351092"/>
              </a:xfrm>
              <a:prstGeom prst="rect">
                <a:avLst/>
              </a:prstGeom>
            </p:spPr>
            <p:txBody>
              <a:bodyPr lIns="39109" tIns="39109" rIns="39109" bIns="39109" rtlCol="0" anchor="ctr"/>
              <a:lstStyle/>
              <a:p>
                <a:pPr algn="ctr">
                  <a:lnSpc>
                    <a:spcPts val="2800"/>
                  </a:lnSpc>
                </a:pPr>
                <a:endParaRPr/>
              </a:p>
            </p:txBody>
          </p:sp>
        </p:grpSp>
        <p:sp>
          <p:nvSpPr>
            <p:cNvPr id="32" name="Freeform 32"/>
            <p:cNvSpPr/>
            <p:nvPr/>
          </p:nvSpPr>
          <p:spPr>
            <a:xfrm>
              <a:off x="624794" y="529546"/>
              <a:ext cx="3926329" cy="1259202"/>
            </a:xfrm>
            <a:custGeom>
              <a:avLst/>
              <a:gdLst/>
              <a:ahLst/>
              <a:cxnLst/>
              <a:rect l="l" t="t" r="r" b="b"/>
              <a:pathLst>
                <a:path w="3926329" h="1259202">
                  <a:moveTo>
                    <a:pt x="0" y="0"/>
                  </a:moveTo>
                  <a:lnTo>
                    <a:pt x="3926330" y="0"/>
                  </a:lnTo>
                  <a:lnTo>
                    <a:pt x="3926330" y="1259202"/>
                  </a:lnTo>
                  <a:lnTo>
                    <a:pt x="0" y="1259202"/>
                  </a:lnTo>
                  <a:lnTo>
                    <a:pt x="0" y="0"/>
                  </a:lnTo>
                  <a:close/>
                </a:path>
              </a:pathLst>
            </a:custGeom>
            <a:blipFill>
              <a:blip r:embed="rId8"/>
              <a:stretch>
                <a:fillRect/>
              </a:stretch>
            </a:blipFill>
          </p:spPr>
        </p:sp>
      </p:grpSp>
      <p:sp>
        <p:nvSpPr>
          <p:cNvPr id="33" name="TextBox 8">
            <a:extLst>
              <a:ext uri="{FF2B5EF4-FFF2-40B4-BE49-F238E27FC236}">
                <a16:creationId xmlns:a16="http://schemas.microsoft.com/office/drawing/2014/main" id="{4915D0A8-BEE9-F499-ECB3-10B8F770BD99}"/>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3716000"/>
          </a:xfrm>
          <a:custGeom>
            <a:avLst/>
            <a:gdLst/>
            <a:ahLst/>
            <a:cxnLst/>
            <a:rect l="l" t="t" r="r" b="b"/>
            <a:pathLst>
              <a:path w="18288000" h="13716000">
                <a:moveTo>
                  <a:pt x="0" y="0"/>
                </a:moveTo>
                <a:lnTo>
                  <a:pt x="18288000" y="0"/>
                </a:lnTo>
                <a:lnTo>
                  <a:pt x="18288000" y="13716000"/>
                </a:lnTo>
                <a:lnTo>
                  <a:pt x="0" y="13716000"/>
                </a:lnTo>
                <a:lnTo>
                  <a:pt x="0" y="0"/>
                </a:lnTo>
                <a:close/>
              </a:path>
            </a:pathLst>
          </a:custGeom>
          <a:blipFill>
            <a:blip r:embed="rId2"/>
            <a:stretch>
              <a:fillRect/>
            </a:stretch>
          </a:blipFill>
        </p:spPr>
      </p:sp>
      <p:grpSp>
        <p:nvGrpSpPr>
          <p:cNvPr id="3" name="Group 3"/>
          <p:cNvGrpSpPr/>
          <p:nvPr/>
        </p:nvGrpSpPr>
        <p:grpSpPr>
          <a:xfrm>
            <a:off x="0" y="0"/>
            <a:ext cx="18288000" cy="10287000"/>
            <a:chOff x="0" y="0"/>
            <a:chExt cx="745067" cy="419100"/>
          </a:xfrm>
        </p:grpSpPr>
        <p:sp>
          <p:nvSpPr>
            <p:cNvPr id="4" name="Freeform 4"/>
            <p:cNvSpPr/>
            <p:nvPr/>
          </p:nvSpPr>
          <p:spPr>
            <a:xfrm>
              <a:off x="0" y="0"/>
              <a:ext cx="745067" cy="419100"/>
            </a:xfrm>
            <a:custGeom>
              <a:avLst/>
              <a:gdLst/>
              <a:ahLst/>
              <a:cxnLst/>
              <a:rect l="l" t="t" r="r" b="b"/>
              <a:pathLst>
                <a:path w="745067" h="419100">
                  <a:moveTo>
                    <a:pt x="0" y="0"/>
                  </a:moveTo>
                  <a:lnTo>
                    <a:pt x="745067" y="0"/>
                  </a:lnTo>
                  <a:lnTo>
                    <a:pt x="745067" y="419100"/>
                  </a:lnTo>
                  <a:lnTo>
                    <a:pt x="0" y="419100"/>
                  </a:lnTo>
                  <a:close/>
                </a:path>
              </a:pathLst>
            </a:custGeom>
            <a:solidFill>
              <a:srgbClr val="003C8D">
                <a:alpha val="60000"/>
              </a:srgbClr>
            </a:solidFill>
          </p:spPr>
        </p:sp>
        <p:sp>
          <p:nvSpPr>
            <p:cNvPr id="5" name="TextBox 5"/>
            <p:cNvSpPr txBox="1"/>
            <p:nvPr/>
          </p:nvSpPr>
          <p:spPr>
            <a:xfrm>
              <a:off x="0" y="-66675"/>
              <a:ext cx="745067" cy="485775"/>
            </a:xfrm>
            <a:prstGeom prst="rect">
              <a:avLst/>
            </a:prstGeom>
          </p:spPr>
          <p:txBody>
            <a:bodyPr lIns="50800" tIns="50800" rIns="50800" bIns="50800" rtlCol="0" anchor="ctr"/>
            <a:lstStyle/>
            <a:p>
              <a:pPr algn="ctr">
                <a:lnSpc>
                  <a:spcPts val="2800"/>
                </a:lnSpc>
              </a:pPr>
              <a:endParaRPr/>
            </a:p>
          </p:txBody>
        </p:sp>
      </p:grpSp>
      <p:grpSp>
        <p:nvGrpSpPr>
          <p:cNvPr id="6" name="Group 6"/>
          <p:cNvGrpSpPr/>
          <p:nvPr/>
        </p:nvGrpSpPr>
        <p:grpSpPr>
          <a:xfrm>
            <a:off x="0" y="527917"/>
            <a:ext cx="2886598" cy="1121337"/>
            <a:chOff x="0" y="0"/>
            <a:chExt cx="1078867" cy="419100"/>
          </a:xfrm>
        </p:grpSpPr>
        <p:sp>
          <p:nvSpPr>
            <p:cNvPr id="7" name="Freeform 7"/>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8" name="TextBox 8"/>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9" name="Freeform 9"/>
          <p:cNvSpPr/>
          <p:nvPr/>
        </p:nvSpPr>
        <p:spPr>
          <a:xfrm>
            <a:off x="757563" y="603771"/>
            <a:ext cx="1723784" cy="969628"/>
          </a:xfrm>
          <a:custGeom>
            <a:avLst/>
            <a:gdLst/>
            <a:ahLst/>
            <a:cxnLst/>
            <a:rect l="l" t="t" r="r" b="b"/>
            <a:pathLst>
              <a:path w="1723784" h="969628">
                <a:moveTo>
                  <a:pt x="0" y="0"/>
                </a:moveTo>
                <a:lnTo>
                  <a:pt x="1723783" y="0"/>
                </a:lnTo>
                <a:lnTo>
                  <a:pt x="1723783" y="969628"/>
                </a:lnTo>
                <a:lnTo>
                  <a:pt x="0" y="969628"/>
                </a:lnTo>
                <a:lnTo>
                  <a:pt x="0" y="0"/>
                </a:lnTo>
                <a:close/>
              </a:path>
            </a:pathLst>
          </a:custGeom>
          <a:blipFill>
            <a:blip r:embed="rId3"/>
            <a:stretch>
              <a:fillRect/>
            </a:stretch>
          </a:blipFill>
        </p:spPr>
      </p:sp>
      <p:grpSp>
        <p:nvGrpSpPr>
          <p:cNvPr id="10" name="Group 10"/>
          <p:cNvGrpSpPr/>
          <p:nvPr/>
        </p:nvGrpSpPr>
        <p:grpSpPr>
          <a:xfrm rot="-10800000">
            <a:off x="15401402" y="527917"/>
            <a:ext cx="2886598" cy="1121337"/>
            <a:chOff x="0" y="0"/>
            <a:chExt cx="1078867" cy="419100"/>
          </a:xfrm>
        </p:grpSpPr>
        <p:sp>
          <p:nvSpPr>
            <p:cNvPr id="11" name="Freeform 11"/>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12" name="TextBox 12"/>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13" name="Freeform 13"/>
          <p:cNvSpPr/>
          <p:nvPr/>
        </p:nvSpPr>
        <p:spPr>
          <a:xfrm>
            <a:off x="16381211" y="804972"/>
            <a:ext cx="1389127" cy="567227"/>
          </a:xfrm>
          <a:custGeom>
            <a:avLst/>
            <a:gdLst/>
            <a:ahLst/>
            <a:cxnLst/>
            <a:rect l="l" t="t" r="r" b="b"/>
            <a:pathLst>
              <a:path w="1389127" h="567227">
                <a:moveTo>
                  <a:pt x="0" y="0"/>
                </a:moveTo>
                <a:lnTo>
                  <a:pt x="1389127" y="0"/>
                </a:lnTo>
                <a:lnTo>
                  <a:pt x="1389127" y="567227"/>
                </a:lnTo>
                <a:lnTo>
                  <a:pt x="0" y="567227"/>
                </a:lnTo>
                <a:lnTo>
                  <a:pt x="0" y="0"/>
                </a:lnTo>
                <a:close/>
              </a:path>
            </a:pathLst>
          </a:custGeom>
          <a:blipFill>
            <a:blip r:embed="rId4"/>
            <a:stretch>
              <a:fillRect/>
            </a:stretch>
          </a:blipFill>
        </p:spPr>
      </p:sp>
      <p:sp>
        <p:nvSpPr>
          <p:cNvPr id="14" name="Freeform 14"/>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5"/>
            <a:stretch>
              <a:fillRect/>
            </a:stretch>
          </a:blipFill>
        </p:spPr>
      </p:sp>
      <p:grpSp>
        <p:nvGrpSpPr>
          <p:cNvPr id="15" name="Group 15"/>
          <p:cNvGrpSpPr/>
          <p:nvPr/>
        </p:nvGrpSpPr>
        <p:grpSpPr>
          <a:xfrm>
            <a:off x="-1115" y="9661191"/>
            <a:ext cx="15869159" cy="476836"/>
            <a:chOff x="0" y="0"/>
            <a:chExt cx="4179532" cy="125587"/>
          </a:xfrm>
        </p:grpSpPr>
        <p:sp>
          <p:nvSpPr>
            <p:cNvPr id="16" name="Freeform 16"/>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7" name="TextBox 17"/>
            <p:cNvSpPr txBox="1"/>
            <p:nvPr/>
          </p:nvSpPr>
          <p:spPr>
            <a:xfrm>
              <a:off x="0" y="19050"/>
              <a:ext cx="4179532" cy="106537"/>
            </a:xfrm>
            <a:prstGeom prst="rect">
              <a:avLst/>
            </a:prstGeom>
          </p:spPr>
          <p:txBody>
            <a:bodyPr lIns="50800" tIns="50800" rIns="50800" bIns="50800" rtlCol="0" anchor="ctr"/>
            <a:lstStyle/>
            <a:p>
              <a:pPr algn="ctr">
                <a:lnSpc>
                  <a:spcPts val="1704"/>
                </a:lnSpc>
              </a:pPr>
              <a:endParaRPr/>
            </a:p>
          </p:txBody>
        </p:sp>
      </p:grpSp>
      <p:sp>
        <p:nvSpPr>
          <p:cNvPr id="19" name="Freeform 19"/>
          <p:cNvSpPr/>
          <p:nvPr/>
        </p:nvSpPr>
        <p:spPr>
          <a:xfrm>
            <a:off x="4806979" y="-1833722"/>
            <a:ext cx="8672311" cy="13008466"/>
          </a:xfrm>
          <a:custGeom>
            <a:avLst/>
            <a:gdLst/>
            <a:ahLst/>
            <a:cxnLst/>
            <a:rect l="l" t="t" r="r" b="b"/>
            <a:pathLst>
              <a:path w="8672311" h="13008466">
                <a:moveTo>
                  <a:pt x="0" y="0"/>
                </a:moveTo>
                <a:lnTo>
                  <a:pt x="8672310" y="0"/>
                </a:lnTo>
                <a:lnTo>
                  <a:pt x="8672310" y="13008466"/>
                </a:lnTo>
                <a:lnTo>
                  <a:pt x="0" y="13008466"/>
                </a:lnTo>
                <a:lnTo>
                  <a:pt x="0" y="0"/>
                </a:lnTo>
                <a:close/>
              </a:path>
            </a:pathLst>
          </a:custGeom>
          <a:blipFill>
            <a:blip r:embed="rId6"/>
            <a:stretch>
              <a:fillRect/>
            </a:stretch>
          </a:blipFill>
        </p:spPr>
      </p:sp>
      <p:grpSp>
        <p:nvGrpSpPr>
          <p:cNvPr id="20" name="Group 20"/>
          <p:cNvGrpSpPr/>
          <p:nvPr/>
        </p:nvGrpSpPr>
        <p:grpSpPr>
          <a:xfrm>
            <a:off x="-1343930" y="6659400"/>
            <a:ext cx="19631930" cy="2598900"/>
            <a:chOff x="0" y="0"/>
            <a:chExt cx="3495907" cy="462793"/>
          </a:xfrm>
        </p:grpSpPr>
        <p:sp>
          <p:nvSpPr>
            <p:cNvPr id="21" name="Freeform 21"/>
            <p:cNvSpPr/>
            <p:nvPr/>
          </p:nvSpPr>
          <p:spPr>
            <a:xfrm>
              <a:off x="0" y="0"/>
              <a:ext cx="3495907" cy="462793"/>
            </a:xfrm>
            <a:custGeom>
              <a:avLst/>
              <a:gdLst/>
              <a:ahLst/>
              <a:cxnLst/>
              <a:rect l="l" t="t" r="r" b="b"/>
              <a:pathLst>
                <a:path w="3495907" h="462793">
                  <a:moveTo>
                    <a:pt x="3292707" y="0"/>
                  </a:moveTo>
                  <a:cubicBezTo>
                    <a:pt x="3404931" y="0"/>
                    <a:pt x="3495907" y="103600"/>
                    <a:pt x="3495907" y="231396"/>
                  </a:cubicBezTo>
                  <a:cubicBezTo>
                    <a:pt x="3495907" y="359193"/>
                    <a:pt x="3404931" y="462793"/>
                    <a:pt x="3292707" y="462793"/>
                  </a:cubicBezTo>
                  <a:lnTo>
                    <a:pt x="203200" y="462793"/>
                  </a:lnTo>
                  <a:cubicBezTo>
                    <a:pt x="90976" y="462793"/>
                    <a:pt x="0" y="359193"/>
                    <a:pt x="0" y="231396"/>
                  </a:cubicBezTo>
                  <a:cubicBezTo>
                    <a:pt x="0" y="103600"/>
                    <a:pt x="90976" y="0"/>
                    <a:pt x="203200" y="0"/>
                  </a:cubicBezTo>
                  <a:close/>
                </a:path>
              </a:pathLst>
            </a:custGeom>
            <a:solidFill>
              <a:srgbClr val="10316B"/>
            </a:solidFill>
            <a:ln w="142875" cap="sq">
              <a:solidFill>
                <a:srgbClr val="F2F7FF"/>
              </a:solidFill>
              <a:prstDash val="solid"/>
              <a:miter/>
            </a:ln>
          </p:spPr>
        </p:sp>
        <p:sp>
          <p:nvSpPr>
            <p:cNvPr id="22" name="TextBox 22"/>
            <p:cNvSpPr txBox="1"/>
            <p:nvPr/>
          </p:nvSpPr>
          <p:spPr>
            <a:xfrm>
              <a:off x="0" y="-57150"/>
              <a:ext cx="3495907" cy="519943"/>
            </a:xfrm>
            <a:prstGeom prst="rect">
              <a:avLst/>
            </a:prstGeom>
          </p:spPr>
          <p:txBody>
            <a:bodyPr lIns="50800" tIns="50800" rIns="50800" bIns="50800" rtlCol="0" anchor="ctr"/>
            <a:lstStyle/>
            <a:p>
              <a:pPr algn="ctr">
                <a:lnSpc>
                  <a:spcPts val="3511"/>
                </a:lnSpc>
              </a:pPr>
              <a:endParaRPr/>
            </a:p>
          </p:txBody>
        </p:sp>
      </p:grpSp>
      <p:sp>
        <p:nvSpPr>
          <p:cNvPr id="23" name="TextBox 23"/>
          <p:cNvSpPr txBox="1"/>
          <p:nvPr/>
        </p:nvSpPr>
        <p:spPr>
          <a:xfrm>
            <a:off x="553205" y="7046990"/>
            <a:ext cx="16672310" cy="1833245"/>
          </a:xfrm>
          <a:prstGeom prst="rect">
            <a:avLst/>
          </a:prstGeom>
        </p:spPr>
        <p:txBody>
          <a:bodyPr lIns="0" tIns="0" rIns="0" bIns="0" rtlCol="0" anchor="t">
            <a:spAutoFit/>
          </a:bodyPr>
          <a:lstStyle/>
          <a:p>
            <a:pPr marL="0" lvl="0" indent="0" algn="just">
              <a:lnSpc>
                <a:spcPts val="2860"/>
              </a:lnSpc>
            </a:pPr>
            <a:r>
              <a:rPr lang="en-US" sz="2600" spc="130">
                <a:solidFill>
                  <a:srgbClr val="FFCE63"/>
                </a:solidFill>
                <a:latin typeface="Archivo Black"/>
                <a:ea typeface="Archivo Black"/>
                <a:cs typeface="Archivo Black"/>
                <a:sym typeface="Archivo Black"/>
              </a:rPr>
              <a:t>PNM MEKAAR ADALAH BISNIS DARI PT PERMODALAN NASIONAL MADANI (PNM) YANG MEMBERIKAN MODAL USAHA, PENDAMPINGAN, DAN PEMBINAAN KEPADA PEREMPUAN PELAKU USAHA MIKRO (UMKM) YANG INGIN MEMBUKA ATAU MENGEMBANGKAN USAHANYA AGAR USAHA MEREKA BERKEMBANG DAN EKONOMI KELUARGA MENINGKAT.</a:t>
            </a:r>
          </a:p>
        </p:txBody>
      </p:sp>
      <p:sp>
        <p:nvSpPr>
          <p:cNvPr id="24" name="TextBox 8">
            <a:extLst>
              <a:ext uri="{FF2B5EF4-FFF2-40B4-BE49-F238E27FC236}">
                <a16:creationId xmlns:a16="http://schemas.microsoft.com/office/drawing/2014/main" id="{CFD970EE-9F52-453D-2A05-111AE4EAA7A8}"/>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472377" y="347445"/>
            <a:ext cx="7343246" cy="873125"/>
          </a:xfrm>
          <a:prstGeom prst="rect">
            <a:avLst/>
          </a:prstGeom>
        </p:spPr>
        <p:txBody>
          <a:bodyPr lIns="0" tIns="0" rIns="0" bIns="0" rtlCol="0" anchor="t">
            <a:spAutoFit/>
          </a:bodyPr>
          <a:lstStyle/>
          <a:p>
            <a:pPr algn="ctr">
              <a:lnSpc>
                <a:spcPts val="7000"/>
              </a:lnSpc>
              <a:spcBef>
                <a:spcPct val="0"/>
              </a:spcBef>
            </a:pPr>
            <a:r>
              <a:rPr lang="en-US" sz="5000">
                <a:solidFill>
                  <a:srgbClr val="0167B3"/>
                </a:solidFill>
                <a:latin typeface="Archivo Black"/>
                <a:ea typeface="Archivo Black"/>
                <a:cs typeface="Archivo Black"/>
                <a:sym typeface="Archivo Black"/>
              </a:rPr>
              <a:t>Keterjangkauan PNM</a:t>
            </a:r>
          </a:p>
        </p:txBody>
      </p:sp>
      <p:sp>
        <p:nvSpPr>
          <p:cNvPr id="3" name="Freeform 3"/>
          <p:cNvSpPr/>
          <p:nvPr/>
        </p:nvSpPr>
        <p:spPr>
          <a:xfrm>
            <a:off x="496070" y="1649254"/>
            <a:ext cx="17295860" cy="8206880"/>
          </a:xfrm>
          <a:custGeom>
            <a:avLst/>
            <a:gdLst/>
            <a:ahLst/>
            <a:cxnLst/>
            <a:rect l="l" t="t" r="r" b="b"/>
            <a:pathLst>
              <a:path w="17295860" h="8206880">
                <a:moveTo>
                  <a:pt x="0" y="0"/>
                </a:moveTo>
                <a:lnTo>
                  <a:pt x="17295860" y="0"/>
                </a:lnTo>
                <a:lnTo>
                  <a:pt x="17295860" y="8206880"/>
                </a:lnTo>
                <a:lnTo>
                  <a:pt x="0" y="8206880"/>
                </a:lnTo>
                <a:lnTo>
                  <a:pt x="0" y="0"/>
                </a:lnTo>
                <a:close/>
              </a:path>
            </a:pathLst>
          </a:custGeom>
          <a:blipFill>
            <a:blip r:embed="rId2"/>
            <a:stretch>
              <a:fillRect t="-7564" b="-1534"/>
            </a:stretch>
          </a:blipFill>
        </p:spPr>
      </p:sp>
      <p:grpSp>
        <p:nvGrpSpPr>
          <p:cNvPr id="4" name="Group 4"/>
          <p:cNvGrpSpPr/>
          <p:nvPr/>
        </p:nvGrpSpPr>
        <p:grpSpPr>
          <a:xfrm>
            <a:off x="0" y="527917"/>
            <a:ext cx="2886598" cy="1121337"/>
            <a:chOff x="0" y="0"/>
            <a:chExt cx="1078867" cy="419100"/>
          </a:xfrm>
        </p:grpSpPr>
        <p:sp>
          <p:nvSpPr>
            <p:cNvPr id="5" name="Freeform 5"/>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6" name="TextBox 6"/>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7" name="Freeform 7"/>
          <p:cNvSpPr/>
          <p:nvPr/>
        </p:nvSpPr>
        <p:spPr>
          <a:xfrm>
            <a:off x="757563" y="603771"/>
            <a:ext cx="1723784" cy="969628"/>
          </a:xfrm>
          <a:custGeom>
            <a:avLst/>
            <a:gdLst/>
            <a:ahLst/>
            <a:cxnLst/>
            <a:rect l="l" t="t" r="r" b="b"/>
            <a:pathLst>
              <a:path w="1723784" h="969628">
                <a:moveTo>
                  <a:pt x="0" y="0"/>
                </a:moveTo>
                <a:lnTo>
                  <a:pt x="1723783" y="0"/>
                </a:lnTo>
                <a:lnTo>
                  <a:pt x="1723783" y="969628"/>
                </a:lnTo>
                <a:lnTo>
                  <a:pt x="0" y="969628"/>
                </a:lnTo>
                <a:lnTo>
                  <a:pt x="0" y="0"/>
                </a:lnTo>
                <a:close/>
              </a:path>
            </a:pathLst>
          </a:custGeom>
          <a:blipFill>
            <a:blip r:embed="rId3"/>
            <a:stretch>
              <a:fillRect/>
            </a:stretch>
          </a:blipFill>
        </p:spPr>
      </p:sp>
      <p:grpSp>
        <p:nvGrpSpPr>
          <p:cNvPr id="8" name="Group 8"/>
          <p:cNvGrpSpPr/>
          <p:nvPr/>
        </p:nvGrpSpPr>
        <p:grpSpPr>
          <a:xfrm rot="-10800000">
            <a:off x="15401402" y="527917"/>
            <a:ext cx="2886598" cy="1121337"/>
            <a:chOff x="0" y="0"/>
            <a:chExt cx="1078867" cy="419100"/>
          </a:xfrm>
        </p:grpSpPr>
        <p:sp>
          <p:nvSpPr>
            <p:cNvPr id="9" name="Freeform 9"/>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10" name="TextBox 10"/>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11" name="Freeform 11"/>
          <p:cNvSpPr/>
          <p:nvPr/>
        </p:nvSpPr>
        <p:spPr>
          <a:xfrm>
            <a:off x="16381211" y="804972"/>
            <a:ext cx="1389127" cy="567227"/>
          </a:xfrm>
          <a:custGeom>
            <a:avLst/>
            <a:gdLst/>
            <a:ahLst/>
            <a:cxnLst/>
            <a:rect l="l" t="t" r="r" b="b"/>
            <a:pathLst>
              <a:path w="1389127" h="567227">
                <a:moveTo>
                  <a:pt x="0" y="0"/>
                </a:moveTo>
                <a:lnTo>
                  <a:pt x="1389127" y="0"/>
                </a:lnTo>
                <a:lnTo>
                  <a:pt x="1389127" y="567227"/>
                </a:lnTo>
                <a:lnTo>
                  <a:pt x="0" y="567227"/>
                </a:lnTo>
                <a:lnTo>
                  <a:pt x="0" y="0"/>
                </a:lnTo>
                <a:close/>
              </a:path>
            </a:pathLst>
          </a:custGeom>
          <a:blipFill>
            <a:blip r:embed="rId4"/>
            <a:stretch>
              <a:fillRect/>
            </a:stretch>
          </a:blipFill>
        </p:spPr>
      </p:sp>
      <p:sp>
        <p:nvSpPr>
          <p:cNvPr id="12" name="TextBox 12"/>
          <p:cNvSpPr txBox="1"/>
          <p:nvPr/>
        </p:nvSpPr>
        <p:spPr>
          <a:xfrm>
            <a:off x="76200" y="9899650"/>
            <a:ext cx="4238774" cy="368300"/>
          </a:xfrm>
          <a:prstGeom prst="rect">
            <a:avLst/>
          </a:prstGeom>
        </p:spPr>
        <p:txBody>
          <a:bodyPr lIns="0" tIns="0" rIns="0" bIns="0" rtlCol="0" anchor="t">
            <a:spAutoFit/>
          </a:bodyPr>
          <a:lstStyle/>
          <a:p>
            <a:pPr algn="l">
              <a:lnSpc>
                <a:spcPts val="2800"/>
              </a:lnSpc>
            </a:pPr>
            <a:r>
              <a:rPr lang="en-US" sz="2000" b="1">
                <a:solidFill>
                  <a:srgbClr val="FFFFFF"/>
                </a:solidFill>
                <a:latin typeface="Poppins Bold"/>
                <a:ea typeface="Poppins Bold"/>
                <a:cs typeface="Poppins Bold"/>
                <a:sym typeface="Poppins Bold"/>
              </a:rPr>
              <a:t>PERMODALAN NASIONAL MADANI</a:t>
            </a:r>
          </a:p>
        </p:txBody>
      </p:sp>
      <p:sp>
        <p:nvSpPr>
          <p:cNvPr id="13" name="Freeform 13"/>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5"/>
            <a:stretch>
              <a:fillRect/>
            </a:stretch>
          </a:blipFill>
        </p:spPr>
      </p:sp>
      <p:grpSp>
        <p:nvGrpSpPr>
          <p:cNvPr id="14" name="Group 14"/>
          <p:cNvGrpSpPr/>
          <p:nvPr/>
        </p:nvGrpSpPr>
        <p:grpSpPr>
          <a:xfrm>
            <a:off x="-1115" y="9661191"/>
            <a:ext cx="15869159" cy="476836"/>
            <a:chOff x="0" y="0"/>
            <a:chExt cx="4179532" cy="125587"/>
          </a:xfrm>
        </p:grpSpPr>
        <p:sp>
          <p:nvSpPr>
            <p:cNvPr id="15" name="Freeform 15"/>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6" name="TextBox 16"/>
            <p:cNvSpPr txBox="1"/>
            <p:nvPr/>
          </p:nvSpPr>
          <p:spPr>
            <a:xfrm>
              <a:off x="0" y="19050"/>
              <a:ext cx="4179532" cy="106537"/>
            </a:xfrm>
            <a:prstGeom prst="rect">
              <a:avLst/>
            </a:prstGeom>
          </p:spPr>
          <p:txBody>
            <a:bodyPr lIns="50800" tIns="50800" rIns="50800" bIns="50800" rtlCol="0" anchor="ctr"/>
            <a:lstStyle/>
            <a:p>
              <a:pPr algn="ctr">
                <a:lnSpc>
                  <a:spcPts val="1704"/>
                </a:lnSpc>
              </a:pPr>
              <a:endParaRPr/>
            </a:p>
          </p:txBody>
        </p:sp>
      </p:grpSp>
      <p:sp>
        <p:nvSpPr>
          <p:cNvPr id="18" name="TextBox 8">
            <a:extLst>
              <a:ext uri="{FF2B5EF4-FFF2-40B4-BE49-F238E27FC236}">
                <a16:creationId xmlns:a16="http://schemas.microsoft.com/office/drawing/2014/main" id="{B717CCD3-89EB-99AD-FB23-1E9E73B12C24}"/>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3462" y="-75594"/>
            <a:ext cx="18401462" cy="12259974"/>
          </a:xfrm>
          <a:custGeom>
            <a:avLst/>
            <a:gdLst/>
            <a:ahLst/>
            <a:cxnLst/>
            <a:rect l="l" t="t" r="r" b="b"/>
            <a:pathLst>
              <a:path w="18401462" h="12259974">
                <a:moveTo>
                  <a:pt x="0" y="0"/>
                </a:moveTo>
                <a:lnTo>
                  <a:pt x="18401462" y="0"/>
                </a:lnTo>
                <a:lnTo>
                  <a:pt x="18401462" y="12259974"/>
                </a:lnTo>
                <a:lnTo>
                  <a:pt x="0" y="12259974"/>
                </a:lnTo>
                <a:lnTo>
                  <a:pt x="0" y="0"/>
                </a:lnTo>
                <a:close/>
              </a:path>
            </a:pathLst>
          </a:custGeom>
          <a:blipFill>
            <a:blip r:embed="rId2"/>
            <a:stretch>
              <a:fillRect/>
            </a:stretch>
          </a:blipFill>
        </p:spPr>
      </p:sp>
      <p:grpSp>
        <p:nvGrpSpPr>
          <p:cNvPr id="3" name="Group 3"/>
          <p:cNvGrpSpPr/>
          <p:nvPr/>
        </p:nvGrpSpPr>
        <p:grpSpPr>
          <a:xfrm>
            <a:off x="0" y="0"/>
            <a:ext cx="18288000" cy="10287000"/>
            <a:chOff x="0" y="0"/>
            <a:chExt cx="745067" cy="419100"/>
          </a:xfrm>
        </p:grpSpPr>
        <p:sp>
          <p:nvSpPr>
            <p:cNvPr id="4" name="Freeform 4"/>
            <p:cNvSpPr/>
            <p:nvPr/>
          </p:nvSpPr>
          <p:spPr>
            <a:xfrm>
              <a:off x="0" y="0"/>
              <a:ext cx="745067" cy="419100"/>
            </a:xfrm>
            <a:custGeom>
              <a:avLst/>
              <a:gdLst/>
              <a:ahLst/>
              <a:cxnLst/>
              <a:rect l="l" t="t" r="r" b="b"/>
              <a:pathLst>
                <a:path w="745067" h="419100">
                  <a:moveTo>
                    <a:pt x="0" y="0"/>
                  </a:moveTo>
                  <a:lnTo>
                    <a:pt x="745067" y="0"/>
                  </a:lnTo>
                  <a:lnTo>
                    <a:pt x="745067" y="419100"/>
                  </a:lnTo>
                  <a:lnTo>
                    <a:pt x="0" y="419100"/>
                  </a:lnTo>
                  <a:close/>
                </a:path>
              </a:pathLst>
            </a:custGeom>
            <a:solidFill>
              <a:srgbClr val="003C8D">
                <a:alpha val="60000"/>
              </a:srgbClr>
            </a:solidFill>
          </p:spPr>
        </p:sp>
        <p:sp>
          <p:nvSpPr>
            <p:cNvPr id="5" name="TextBox 5"/>
            <p:cNvSpPr txBox="1"/>
            <p:nvPr/>
          </p:nvSpPr>
          <p:spPr>
            <a:xfrm>
              <a:off x="0" y="-66675"/>
              <a:ext cx="745067" cy="485775"/>
            </a:xfrm>
            <a:prstGeom prst="rect">
              <a:avLst/>
            </a:prstGeom>
          </p:spPr>
          <p:txBody>
            <a:bodyPr lIns="50800" tIns="50800" rIns="50800" bIns="50800" rtlCol="0" anchor="ctr"/>
            <a:lstStyle/>
            <a:p>
              <a:pPr algn="ctr">
                <a:lnSpc>
                  <a:spcPts val="2800"/>
                </a:lnSpc>
              </a:pPr>
              <a:endParaRPr/>
            </a:p>
          </p:txBody>
        </p:sp>
      </p:grpSp>
      <p:sp>
        <p:nvSpPr>
          <p:cNvPr id="6" name="TextBox 6"/>
          <p:cNvSpPr txBox="1"/>
          <p:nvPr/>
        </p:nvSpPr>
        <p:spPr>
          <a:xfrm>
            <a:off x="2619061" y="847725"/>
            <a:ext cx="13049878" cy="3323035"/>
          </a:xfrm>
          <a:prstGeom prst="rect">
            <a:avLst/>
          </a:prstGeom>
        </p:spPr>
        <p:txBody>
          <a:bodyPr lIns="0" tIns="0" rIns="0" bIns="0" rtlCol="0" anchor="t">
            <a:spAutoFit/>
          </a:bodyPr>
          <a:lstStyle/>
          <a:p>
            <a:pPr algn="ctr">
              <a:lnSpc>
                <a:spcPts val="13361"/>
              </a:lnSpc>
              <a:spcBef>
                <a:spcPct val="0"/>
              </a:spcBef>
            </a:pPr>
            <a:r>
              <a:rPr lang="en-US" sz="9543" b="1">
                <a:solidFill>
                  <a:srgbClr val="FFFFFF"/>
                </a:solidFill>
                <a:latin typeface="Montserrat Bold"/>
                <a:ea typeface="Montserrat Bold"/>
                <a:cs typeface="Montserrat Bold"/>
                <a:sym typeface="Montserrat Bold"/>
              </a:rPr>
              <a:t>ACCOUNT OFFICER PNM MEKAAR</a:t>
            </a:r>
          </a:p>
        </p:txBody>
      </p:sp>
      <p:sp>
        <p:nvSpPr>
          <p:cNvPr id="7" name="Freeform 7"/>
          <p:cNvSpPr/>
          <p:nvPr/>
        </p:nvSpPr>
        <p:spPr>
          <a:xfrm>
            <a:off x="189695" y="73440"/>
            <a:ext cx="17733392" cy="11822261"/>
          </a:xfrm>
          <a:custGeom>
            <a:avLst/>
            <a:gdLst/>
            <a:ahLst/>
            <a:cxnLst/>
            <a:rect l="l" t="t" r="r" b="b"/>
            <a:pathLst>
              <a:path w="17733392" h="11822261">
                <a:moveTo>
                  <a:pt x="0" y="0"/>
                </a:moveTo>
                <a:lnTo>
                  <a:pt x="17733392" y="0"/>
                </a:lnTo>
                <a:lnTo>
                  <a:pt x="17733392" y="11822261"/>
                </a:lnTo>
                <a:lnTo>
                  <a:pt x="0" y="11822261"/>
                </a:lnTo>
                <a:lnTo>
                  <a:pt x="0" y="0"/>
                </a:lnTo>
                <a:close/>
              </a:path>
            </a:pathLst>
          </a:custGeom>
          <a:blipFill>
            <a:blip r:embed="rId3"/>
            <a:stretch>
              <a:fillRect/>
            </a:stretch>
          </a:blipFill>
        </p:spPr>
      </p:sp>
      <p:sp>
        <p:nvSpPr>
          <p:cNvPr id="8" name="TextBox 8"/>
          <p:cNvSpPr txBox="1"/>
          <p:nvPr/>
        </p:nvSpPr>
        <p:spPr>
          <a:xfrm>
            <a:off x="2619061" y="847725"/>
            <a:ext cx="13049878" cy="3323035"/>
          </a:xfrm>
          <a:prstGeom prst="rect">
            <a:avLst/>
          </a:prstGeom>
        </p:spPr>
        <p:txBody>
          <a:bodyPr lIns="0" tIns="0" rIns="0" bIns="0" rtlCol="0" anchor="t">
            <a:spAutoFit/>
          </a:bodyPr>
          <a:lstStyle/>
          <a:p>
            <a:pPr algn="ctr">
              <a:lnSpc>
                <a:spcPts val="13361"/>
              </a:lnSpc>
              <a:spcBef>
                <a:spcPct val="0"/>
              </a:spcBef>
            </a:pPr>
            <a:r>
              <a:rPr lang="en-US" sz="9543" b="1">
                <a:solidFill>
                  <a:srgbClr val="FFFFFF"/>
                </a:solidFill>
                <a:latin typeface="Montserrat Bold"/>
                <a:ea typeface="Montserrat Bold"/>
                <a:cs typeface="Montserrat Bold"/>
                <a:sym typeface="Montserrat Bold"/>
              </a:rPr>
              <a:t>ACCOUNT OFFICER PNM MEKAAR</a:t>
            </a:r>
          </a:p>
        </p:txBody>
      </p:sp>
      <p:grpSp>
        <p:nvGrpSpPr>
          <p:cNvPr id="9" name="Group 9"/>
          <p:cNvGrpSpPr/>
          <p:nvPr/>
        </p:nvGrpSpPr>
        <p:grpSpPr>
          <a:xfrm>
            <a:off x="0" y="527917"/>
            <a:ext cx="2886598" cy="1121337"/>
            <a:chOff x="0" y="0"/>
            <a:chExt cx="1078867" cy="419100"/>
          </a:xfrm>
        </p:grpSpPr>
        <p:sp>
          <p:nvSpPr>
            <p:cNvPr id="10" name="Freeform 10"/>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11" name="TextBox 11"/>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12" name="Freeform 12"/>
          <p:cNvSpPr/>
          <p:nvPr/>
        </p:nvSpPr>
        <p:spPr>
          <a:xfrm>
            <a:off x="757563" y="603771"/>
            <a:ext cx="1723784" cy="969628"/>
          </a:xfrm>
          <a:custGeom>
            <a:avLst/>
            <a:gdLst/>
            <a:ahLst/>
            <a:cxnLst/>
            <a:rect l="l" t="t" r="r" b="b"/>
            <a:pathLst>
              <a:path w="1723784" h="969628">
                <a:moveTo>
                  <a:pt x="0" y="0"/>
                </a:moveTo>
                <a:lnTo>
                  <a:pt x="1723783" y="0"/>
                </a:lnTo>
                <a:lnTo>
                  <a:pt x="1723783" y="969628"/>
                </a:lnTo>
                <a:lnTo>
                  <a:pt x="0" y="969628"/>
                </a:lnTo>
                <a:lnTo>
                  <a:pt x="0" y="0"/>
                </a:lnTo>
                <a:close/>
              </a:path>
            </a:pathLst>
          </a:custGeom>
          <a:blipFill>
            <a:blip r:embed="rId4"/>
            <a:stretch>
              <a:fillRect/>
            </a:stretch>
          </a:blipFill>
        </p:spPr>
      </p:sp>
      <p:grpSp>
        <p:nvGrpSpPr>
          <p:cNvPr id="13" name="Group 13"/>
          <p:cNvGrpSpPr/>
          <p:nvPr/>
        </p:nvGrpSpPr>
        <p:grpSpPr>
          <a:xfrm rot="-10800000">
            <a:off x="15401402" y="527917"/>
            <a:ext cx="2886598" cy="1121337"/>
            <a:chOff x="0" y="0"/>
            <a:chExt cx="1078867" cy="419100"/>
          </a:xfrm>
        </p:grpSpPr>
        <p:sp>
          <p:nvSpPr>
            <p:cNvPr id="14" name="Freeform 14"/>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15" name="TextBox 15"/>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16" name="Freeform 16"/>
          <p:cNvSpPr/>
          <p:nvPr/>
        </p:nvSpPr>
        <p:spPr>
          <a:xfrm>
            <a:off x="16381211" y="804972"/>
            <a:ext cx="1389127" cy="567227"/>
          </a:xfrm>
          <a:custGeom>
            <a:avLst/>
            <a:gdLst/>
            <a:ahLst/>
            <a:cxnLst/>
            <a:rect l="l" t="t" r="r" b="b"/>
            <a:pathLst>
              <a:path w="1389127" h="567227">
                <a:moveTo>
                  <a:pt x="0" y="0"/>
                </a:moveTo>
                <a:lnTo>
                  <a:pt x="1389127" y="0"/>
                </a:lnTo>
                <a:lnTo>
                  <a:pt x="1389127" y="567227"/>
                </a:lnTo>
                <a:lnTo>
                  <a:pt x="0" y="567227"/>
                </a:lnTo>
                <a:lnTo>
                  <a:pt x="0" y="0"/>
                </a:lnTo>
                <a:close/>
              </a:path>
            </a:pathLst>
          </a:custGeom>
          <a:blipFill>
            <a:blip r:embed="rId5"/>
            <a:stretch>
              <a:fillRect/>
            </a:stretch>
          </a:blipFill>
        </p:spPr>
      </p:sp>
      <p:sp>
        <p:nvSpPr>
          <p:cNvPr id="17" name="Freeform 17"/>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6"/>
            <a:stretch>
              <a:fillRect/>
            </a:stretch>
          </a:blipFill>
        </p:spPr>
      </p:sp>
      <p:grpSp>
        <p:nvGrpSpPr>
          <p:cNvPr id="18" name="Group 18"/>
          <p:cNvGrpSpPr/>
          <p:nvPr/>
        </p:nvGrpSpPr>
        <p:grpSpPr>
          <a:xfrm>
            <a:off x="-1115" y="9661191"/>
            <a:ext cx="15869159" cy="476836"/>
            <a:chOff x="0" y="0"/>
            <a:chExt cx="4179532" cy="125587"/>
          </a:xfrm>
        </p:grpSpPr>
        <p:sp>
          <p:nvSpPr>
            <p:cNvPr id="19" name="Freeform 19"/>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20" name="TextBox 20"/>
            <p:cNvSpPr txBox="1"/>
            <p:nvPr/>
          </p:nvSpPr>
          <p:spPr>
            <a:xfrm>
              <a:off x="0" y="19050"/>
              <a:ext cx="4179532" cy="106537"/>
            </a:xfrm>
            <a:prstGeom prst="rect">
              <a:avLst/>
            </a:prstGeom>
          </p:spPr>
          <p:txBody>
            <a:bodyPr lIns="50800" tIns="50800" rIns="50800" bIns="50800" rtlCol="0" anchor="ctr"/>
            <a:lstStyle/>
            <a:p>
              <a:pPr algn="ctr">
                <a:lnSpc>
                  <a:spcPts val="1704"/>
                </a:lnSpc>
              </a:pPr>
              <a:endParaRPr/>
            </a:p>
          </p:txBody>
        </p:sp>
      </p:grpSp>
      <p:sp>
        <p:nvSpPr>
          <p:cNvPr id="22" name="TextBox 8">
            <a:extLst>
              <a:ext uri="{FF2B5EF4-FFF2-40B4-BE49-F238E27FC236}">
                <a16:creationId xmlns:a16="http://schemas.microsoft.com/office/drawing/2014/main" id="{7A56DC38-BB16-2687-C8A0-5D5FC648A012}"/>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3462" y="-75594"/>
            <a:ext cx="18401462" cy="12259974"/>
          </a:xfrm>
          <a:custGeom>
            <a:avLst/>
            <a:gdLst/>
            <a:ahLst/>
            <a:cxnLst/>
            <a:rect l="l" t="t" r="r" b="b"/>
            <a:pathLst>
              <a:path w="18401462" h="12259974">
                <a:moveTo>
                  <a:pt x="0" y="0"/>
                </a:moveTo>
                <a:lnTo>
                  <a:pt x="18401462" y="0"/>
                </a:lnTo>
                <a:lnTo>
                  <a:pt x="18401462" y="12259974"/>
                </a:lnTo>
                <a:lnTo>
                  <a:pt x="0" y="12259974"/>
                </a:lnTo>
                <a:lnTo>
                  <a:pt x="0" y="0"/>
                </a:lnTo>
                <a:close/>
              </a:path>
            </a:pathLst>
          </a:custGeom>
          <a:blipFill>
            <a:blip r:embed="rId2"/>
            <a:stretch>
              <a:fillRect/>
            </a:stretch>
          </a:blipFill>
        </p:spPr>
      </p:sp>
      <p:grpSp>
        <p:nvGrpSpPr>
          <p:cNvPr id="3" name="Group 3"/>
          <p:cNvGrpSpPr/>
          <p:nvPr/>
        </p:nvGrpSpPr>
        <p:grpSpPr>
          <a:xfrm>
            <a:off x="0" y="0"/>
            <a:ext cx="18288000" cy="10287000"/>
            <a:chOff x="0" y="0"/>
            <a:chExt cx="745067" cy="419100"/>
          </a:xfrm>
        </p:grpSpPr>
        <p:sp>
          <p:nvSpPr>
            <p:cNvPr id="4" name="Freeform 4"/>
            <p:cNvSpPr/>
            <p:nvPr/>
          </p:nvSpPr>
          <p:spPr>
            <a:xfrm>
              <a:off x="0" y="0"/>
              <a:ext cx="745067" cy="419100"/>
            </a:xfrm>
            <a:custGeom>
              <a:avLst/>
              <a:gdLst/>
              <a:ahLst/>
              <a:cxnLst/>
              <a:rect l="l" t="t" r="r" b="b"/>
              <a:pathLst>
                <a:path w="745067" h="419100">
                  <a:moveTo>
                    <a:pt x="0" y="0"/>
                  </a:moveTo>
                  <a:lnTo>
                    <a:pt x="745067" y="0"/>
                  </a:lnTo>
                  <a:lnTo>
                    <a:pt x="745067" y="419100"/>
                  </a:lnTo>
                  <a:lnTo>
                    <a:pt x="0" y="419100"/>
                  </a:lnTo>
                  <a:close/>
                </a:path>
              </a:pathLst>
            </a:custGeom>
            <a:solidFill>
              <a:srgbClr val="003C8D">
                <a:alpha val="60000"/>
              </a:srgbClr>
            </a:solidFill>
          </p:spPr>
        </p:sp>
        <p:sp>
          <p:nvSpPr>
            <p:cNvPr id="5" name="TextBox 5"/>
            <p:cNvSpPr txBox="1"/>
            <p:nvPr/>
          </p:nvSpPr>
          <p:spPr>
            <a:xfrm>
              <a:off x="0" y="-66675"/>
              <a:ext cx="745067" cy="485775"/>
            </a:xfrm>
            <a:prstGeom prst="rect">
              <a:avLst/>
            </a:prstGeom>
          </p:spPr>
          <p:txBody>
            <a:bodyPr lIns="50800" tIns="50800" rIns="50800" bIns="50800" rtlCol="0" anchor="ctr"/>
            <a:lstStyle/>
            <a:p>
              <a:pPr algn="ctr">
                <a:lnSpc>
                  <a:spcPts val="2800"/>
                </a:lnSpc>
              </a:pPr>
              <a:endParaRPr/>
            </a:p>
          </p:txBody>
        </p:sp>
      </p:grpSp>
      <p:grpSp>
        <p:nvGrpSpPr>
          <p:cNvPr id="6" name="Group 6"/>
          <p:cNvGrpSpPr/>
          <p:nvPr/>
        </p:nvGrpSpPr>
        <p:grpSpPr>
          <a:xfrm>
            <a:off x="0" y="527917"/>
            <a:ext cx="2886598" cy="1121337"/>
            <a:chOff x="0" y="0"/>
            <a:chExt cx="1078867" cy="419100"/>
          </a:xfrm>
        </p:grpSpPr>
        <p:sp>
          <p:nvSpPr>
            <p:cNvPr id="7" name="Freeform 7"/>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8" name="TextBox 8"/>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9" name="Freeform 9"/>
          <p:cNvSpPr/>
          <p:nvPr/>
        </p:nvSpPr>
        <p:spPr>
          <a:xfrm>
            <a:off x="757563" y="603771"/>
            <a:ext cx="1723784" cy="969628"/>
          </a:xfrm>
          <a:custGeom>
            <a:avLst/>
            <a:gdLst/>
            <a:ahLst/>
            <a:cxnLst/>
            <a:rect l="l" t="t" r="r" b="b"/>
            <a:pathLst>
              <a:path w="1723784" h="969628">
                <a:moveTo>
                  <a:pt x="0" y="0"/>
                </a:moveTo>
                <a:lnTo>
                  <a:pt x="1723783" y="0"/>
                </a:lnTo>
                <a:lnTo>
                  <a:pt x="1723783" y="969628"/>
                </a:lnTo>
                <a:lnTo>
                  <a:pt x="0" y="969628"/>
                </a:lnTo>
                <a:lnTo>
                  <a:pt x="0" y="0"/>
                </a:lnTo>
                <a:close/>
              </a:path>
            </a:pathLst>
          </a:custGeom>
          <a:blipFill>
            <a:blip r:embed="rId3"/>
            <a:stretch>
              <a:fillRect/>
            </a:stretch>
          </a:blipFill>
        </p:spPr>
      </p:sp>
      <p:grpSp>
        <p:nvGrpSpPr>
          <p:cNvPr id="10" name="Group 10"/>
          <p:cNvGrpSpPr/>
          <p:nvPr/>
        </p:nvGrpSpPr>
        <p:grpSpPr>
          <a:xfrm rot="-10800000">
            <a:off x="15401402" y="527917"/>
            <a:ext cx="2886598" cy="1121337"/>
            <a:chOff x="0" y="0"/>
            <a:chExt cx="1078867" cy="419100"/>
          </a:xfrm>
        </p:grpSpPr>
        <p:sp>
          <p:nvSpPr>
            <p:cNvPr id="11" name="Freeform 11"/>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12" name="TextBox 12"/>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13" name="Freeform 13"/>
          <p:cNvSpPr/>
          <p:nvPr/>
        </p:nvSpPr>
        <p:spPr>
          <a:xfrm>
            <a:off x="16381211" y="804972"/>
            <a:ext cx="1389127" cy="567227"/>
          </a:xfrm>
          <a:custGeom>
            <a:avLst/>
            <a:gdLst/>
            <a:ahLst/>
            <a:cxnLst/>
            <a:rect l="l" t="t" r="r" b="b"/>
            <a:pathLst>
              <a:path w="1389127" h="567227">
                <a:moveTo>
                  <a:pt x="0" y="0"/>
                </a:moveTo>
                <a:lnTo>
                  <a:pt x="1389127" y="0"/>
                </a:lnTo>
                <a:lnTo>
                  <a:pt x="1389127" y="567227"/>
                </a:lnTo>
                <a:lnTo>
                  <a:pt x="0" y="567227"/>
                </a:lnTo>
                <a:lnTo>
                  <a:pt x="0" y="0"/>
                </a:lnTo>
                <a:close/>
              </a:path>
            </a:pathLst>
          </a:custGeom>
          <a:blipFill>
            <a:blip r:embed="rId4"/>
            <a:stretch>
              <a:fillRect/>
            </a:stretch>
          </a:blipFill>
        </p:spPr>
      </p:sp>
      <p:sp>
        <p:nvSpPr>
          <p:cNvPr id="14" name="Freeform 14"/>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5"/>
            <a:stretch>
              <a:fillRect/>
            </a:stretch>
          </a:blipFill>
        </p:spPr>
      </p:sp>
      <p:grpSp>
        <p:nvGrpSpPr>
          <p:cNvPr id="15" name="Group 15"/>
          <p:cNvGrpSpPr/>
          <p:nvPr/>
        </p:nvGrpSpPr>
        <p:grpSpPr>
          <a:xfrm>
            <a:off x="-1115" y="9661191"/>
            <a:ext cx="15869159" cy="476836"/>
            <a:chOff x="0" y="0"/>
            <a:chExt cx="4179532" cy="125587"/>
          </a:xfrm>
        </p:grpSpPr>
        <p:sp>
          <p:nvSpPr>
            <p:cNvPr id="16" name="Freeform 16"/>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7" name="TextBox 17"/>
            <p:cNvSpPr txBox="1"/>
            <p:nvPr/>
          </p:nvSpPr>
          <p:spPr>
            <a:xfrm>
              <a:off x="0" y="19050"/>
              <a:ext cx="4179532" cy="106537"/>
            </a:xfrm>
            <a:prstGeom prst="rect">
              <a:avLst/>
            </a:prstGeom>
          </p:spPr>
          <p:txBody>
            <a:bodyPr lIns="50800" tIns="50800" rIns="50800" bIns="50800" rtlCol="0" anchor="ctr"/>
            <a:lstStyle/>
            <a:p>
              <a:pPr algn="ctr">
                <a:lnSpc>
                  <a:spcPts val="1704"/>
                </a:lnSpc>
              </a:pPr>
              <a:endParaRPr/>
            </a:p>
          </p:txBody>
        </p:sp>
      </p:grpSp>
      <p:grpSp>
        <p:nvGrpSpPr>
          <p:cNvPr id="19" name="Group 19"/>
          <p:cNvGrpSpPr/>
          <p:nvPr/>
        </p:nvGrpSpPr>
        <p:grpSpPr>
          <a:xfrm>
            <a:off x="4163995" y="1894860"/>
            <a:ext cx="15901951" cy="3383138"/>
            <a:chOff x="0" y="0"/>
            <a:chExt cx="1892889" cy="402712"/>
          </a:xfrm>
        </p:grpSpPr>
        <p:sp>
          <p:nvSpPr>
            <p:cNvPr id="20" name="Freeform 20"/>
            <p:cNvSpPr/>
            <p:nvPr/>
          </p:nvSpPr>
          <p:spPr>
            <a:xfrm>
              <a:off x="0" y="0"/>
              <a:ext cx="1892889" cy="402712"/>
            </a:xfrm>
            <a:custGeom>
              <a:avLst/>
              <a:gdLst/>
              <a:ahLst/>
              <a:cxnLst/>
              <a:rect l="l" t="t" r="r" b="b"/>
              <a:pathLst>
                <a:path w="1892889" h="402712">
                  <a:moveTo>
                    <a:pt x="1689689" y="0"/>
                  </a:moveTo>
                  <a:cubicBezTo>
                    <a:pt x="1801913" y="0"/>
                    <a:pt x="1892889" y="90150"/>
                    <a:pt x="1892889" y="201356"/>
                  </a:cubicBezTo>
                  <a:cubicBezTo>
                    <a:pt x="1892889" y="312562"/>
                    <a:pt x="1801913" y="402712"/>
                    <a:pt x="1689689" y="402712"/>
                  </a:cubicBezTo>
                  <a:lnTo>
                    <a:pt x="203200" y="402712"/>
                  </a:lnTo>
                  <a:cubicBezTo>
                    <a:pt x="90976" y="402712"/>
                    <a:pt x="0" y="312562"/>
                    <a:pt x="0" y="201356"/>
                  </a:cubicBezTo>
                  <a:cubicBezTo>
                    <a:pt x="0" y="90150"/>
                    <a:pt x="90976" y="0"/>
                    <a:pt x="203200" y="0"/>
                  </a:cubicBezTo>
                  <a:close/>
                </a:path>
              </a:pathLst>
            </a:custGeom>
            <a:solidFill>
              <a:srgbClr val="F2F7FF"/>
            </a:solidFill>
            <a:ln cap="sq">
              <a:noFill/>
              <a:prstDash val="solid"/>
              <a:miter/>
            </a:ln>
          </p:spPr>
        </p:sp>
        <p:sp>
          <p:nvSpPr>
            <p:cNvPr id="21" name="TextBox 21"/>
            <p:cNvSpPr txBox="1"/>
            <p:nvPr/>
          </p:nvSpPr>
          <p:spPr>
            <a:xfrm>
              <a:off x="0" y="-57150"/>
              <a:ext cx="1892889" cy="459862"/>
            </a:xfrm>
            <a:prstGeom prst="rect">
              <a:avLst/>
            </a:prstGeom>
          </p:spPr>
          <p:txBody>
            <a:bodyPr lIns="50800" tIns="50800" rIns="50800" bIns="50800" rtlCol="0" anchor="ctr"/>
            <a:lstStyle/>
            <a:p>
              <a:pPr algn="ctr">
                <a:lnSpc>
                  <a:spcPts val="3511"/>
                </a:lnSpc>
              </a:pPr>
              <a:endParaRPr/>
            </a:p>
          </p:txBody>
        </p:sp>
      </p:grpSp>
      <p:sp>
        <p:nvSpPr>
          <p:cNvPr id="22" name="TextBox 22"/>
          <p:cNvSpPr txBox="1"/>
          <p:nvPr/>
        </p:nvSpPr>
        <p:spPr>
          <a:xfrm>
            <a:off x="5018054" y="2420867"/>
            <a:ext cx="11962443" cy="988415"/>
          </a:xfrm>
          <a:prstGeom prst="rect">
            <a:avLst/>
          </a:prstGeom>
        </p:spPr>
        <p:txBody>
          <a:bodyPr lIns="0" tIns="0" rIns="0" bIns="0" rtlCol="0" anchor="t">
            <a:spAutoFit/>
          </a:bodyPr>
          <a:lstStyle/>
          <a:p>
            <a:pPr algn="ctr">
              <a:lnSpc>
                <a:spcPts val="5106"/>
              </a:lnSpc>
            </a:pPr>
            <a:r>
              <a:rPr lang="en-US" sz="4642" spc="232">
                <a:solidFill>
                  <a:srgbClr val="10316B"/>
                </a:solidFill>
                <a:latin typeface="Archivo Black"/>
                <a:ea typeface="Archivo Black"/>
                <a:cs typeface="Archivo Black"/>
                <a:sym typeface="Archivo Black"/>
              </a:rPr>
              <a:t>ACCOUNT OFFICER PNM MEKAAR</a:t>
            </a:r>
          </a:p>
          <a:p>
            <a:pPr marL="0" lvl="0" indent="0" algn="ctr">
              <a:lnSpc>
                <a:spcPts val="2553"/>
              </a:lnSpc>
            </a:pPr>
            <a:r>
              <a:rPr lang="en-US" sz="2321" spc="116">
                <a:solidFill>
                  <a:srgbClr val="10316B"/>
                </a:solidFill>
                <a:latin typeface="Archivo Black"/>
                <a:ea typeface="Archivo Black"/>
                <a:cs typeface="Archivo Black"/>
                <a:sym typeface="Archivo Black"/>
              </a:rPr>
              <a:t>UJUNG TOMBAK PERUSAHAAN </a:t>
            </a:r>
          </a:p>
        </p:txBody>
      </p:sp>
      <p:sp>
        <p:nvSpPr>
          <p:cNvPr id="23" name="TextBox 23"/>
          <p:cNvSpPr txBox="1"/>
          <p:nvPr/>
        </p:nvSpPr>
        <p:spPr>
          <a:xfrm>
            <a:off x="5018054" y="3715392"/>
            <a:ext cx="11962443" cy="1204636"/>
          </a:xfrm>
          <a:prstGeom prst="rect">
            <a:avLst/>
          </a:prstGeom>
        </p:spPr>
        <p:txBody>
          <a:bodyPr lIns="0" tIns="0" rIns="0" bIns="0" rtlCol="0" anchor="t">
            <a:spAutoFit/>
          </a:bodyPr>
          <a:lstStyle/>
          <a:p>
            <a:pPr algn="ctr">
              <a:lnSpc>
                <a:spcPts val="3249"/>
              </a:lnSpc>
            </a:pPr>
            <a:r>
              <a:rPr lang="en-US" sz="2321" spc="232">
                <a:solidFill>
                  <a:srgbClr val="10316B"/>
                </a:solidFill>
                <a:latin typeface="Inter"/>
                <a:ea typeface="Inter"/>
                <a:cs typeface="Inter"/>
                <a:sym typeface="Inter"/>
              </a:rPr>
              <a:t>AO Mekaar adalah peran penting yang langsung berinteraksi dengan masyarakat, khususnya ibu-ibu prasejahtera untuk membantu peningkatan ekonomi.</a:t>
            </a:r>
          </a:p>
        </p:txBody>
      </p:sp>
      <p:sp>
        <p:nvSpPr>
          <p:cNvPr id="24" name="TextBox 24"/>
          <p:cNvSpPr txBox="1"/>
          <p:nvPr/>
        </p:nvSpPr>
        <p:spPr>
          <a:xfrm>
            <a:off x="2886598" y="5458973"/>
            <a:ext cx="13134325" cy="3932915"/>
          </a:xfrm>
          <a:prstGeom prst="rect">
            <a:avLst/>
          </a:prstGeom>
        </p:spPr>
        <p:txBody>
          <a:bodyPr lIns="0" tIns="0" rIns="0" bIns="0" rtlCol="0" anchor="t">
            <a:spAutoFit/>
          </a:bodyPr>
          <a:lstStyle/>
          <a:p>
            <a:pPr algn="ctr">
              <a:lnSpc>
                <a:spcPts val="4022"/>
              </a:lnSpc>
            </a:pPr>
            <a:r>
              <a:rPr lang="en-US" sz="2873" b="1" spc="287">
                <a:solidFill>
                  <a:srgbClr val="FFFFFF"/>
                </a:solidFill>
                <a:latin typeface="Inter Bold"/>
                <a:ea typeface="Inter Bold"/>
                <a:cs typeface="Inter Bold"/>
                <a:sym typeface="Inter Bold"/>
              </a:rPr>
              <a:t>Account Officer PNM Mekaar</a:t>
            </a:r>
          </a:p>
          <a:p>
            <a:pPr marL="528624" lvl="1" indent="-264312" algn="l">
              <a:lnSpc>
                <a:spcPts val="3427"/>
              </a:lnSpc>
              <a:buFont typeface="Arial"/>
              <a:buChar char="•"/>
            </a:pPr>
            <a:r>
              <a:rPr lang="en-US" sz="2448" spc="244">
                <a:solidFill>
                  <a:srgbClr val="FFFFFF"/>
                </a:solidFill>
                <a:latin typeface="Inter"/>
                <a:ea typeface="Inter"/>
                <a:cs typeface="Inter"/>
                <a:sym typeface="Inter"/>
              </a:rPr>
              <a:t>Perempuan </a:t>
            </a:r>
          </a:p>
          <a:p>
            <a:pPr marL="528624" lvl="1" indent="-264312" algn="l">
              <a:lnSpc>
                <a:spcPts val="3427"/>
              </a:lnSpc>
              <a:buFont typeface="Arial"/>
              <a:buChar char="•"/>
            </a:pPr>
            <a:r>
              <a:rPr lang="en-US" sz="2448" spc="244">
                <a:solidFill>
                  <a:srgbClr val="FFFFFF"/>
                </a:solidFill>
                <a:latin typeface="Inter"/>
                <a:ea typeface="Inter"/>
                <a:cs typeface="Inter"/>
                <a:sym typeface="Inter"/>
              </a:rPr>
              <a:t>Usia 18-30 Tahun</a:t>
            </a:r>
          </a:p>
          <a:p>
            <a:pPr marL="528624" lvl="1" indent="-264312" algn="l">
              <a:lnSpc>
                <a:spcPts val="3427"/>
              </a:lnSpc>
              <a:buFont typeface="Arial"/>
              <a:buChar char="•"/>
            </a:pPr>
            <a:r>
              <a:rPr lang="en-US" sz="2448" spc="244">
                <a:solidFill>
                  <a:srgbClr val="FFFFFF"/>
                </a:solidFill>
                <a:latin typeface="Inter"/>
                <a:ea typeface="Inter"/>
                <a:cs typeface="Inter"/>
                <a:sym typeface="Inter"/>
              </a:rPr>
              <a:t>Pendidikan minimal SMA/SMK</a:t>
            </a:r>
          </a:p>
          <a:p>
            <a:pPr marL="528624" lvl="1" indent="-264312" algn="l">
              <a:lnSpc>
                <a:spcPts val="3427"/>
              </a:lnSpc>
              <a:buFont typeface="Arial"/>
              <a:buChar char="•"/>
            </a:pPr>
            <a:r>
              <a:rPr lang="en-US" sz="2448" spc="244">
                <a:solidFill>
                  <a:srgbClr val="FFFFFF"/>
                </a:solidFill>
                <a:latin typeface="Inter"/>
                <a:ea typeface="Inter"/>
                <a:cs typeface="Inter"/>
                <a:sym typeface="Inter"/>
              </a:rPr>
              <a:t>Memiliki E-KTP/KTP Sementara </a:t>
            </a:r>
          </a:p>
          <a:p>
            <a:pPr marL="528624" lvl="1" indent="-264312" algn="l">
              <a:lnSpc>
                <a:spcPts val="3427"/>
              </a:lnSpc>
              <a:buFont typeface="Arial"/>
              <a:buChar char="•"/>
            </a:pPr>
            <a:r>
              <a:rPr lang="en-US" sz="2448" spc="244">
                <a:solidFill>
                  <a:srgbClr val="FFFFFF"/>
                </a:solidFill>
                <a:latin typeface="Inter"/>
                <a:ea typeface="Inter"/>
                <a:cs typeface="Inter"/>
                <a:sym typeface="Inter"/>
              </a:rPr>
              <a:t>Mampu mengendarai motor </a:t>
            </a:r>
          </a:p>
          <a:p>
            <a:pPr marL="528624" lvl="1" indent="-264312" algn="l">
              <a:lnSpc>
                <a:spcPts val="3427"/>
              </a:lnSpc>
              <a:buFont typeface="Arial"/>
              <a:buChar char="•"/>
            </a:pPr>
            <a:r>
              <a:rPr lang="en-US" sz="2448" spc="244">
                <a:solidFill>
                  <a:srgbClr val="FFFFFF"/>
                </a:solidFill>
                <a:latin typeface="Inter"/>
                <a:ea typeface="Inter"/>
                <a:cs typeface="Inter"/>
                <a:sym typeface="Inter"/>
              </a:rPr>
              <a:t>Bersedia bekerja dengan mobilitas tinggi </a:t>
            </a:r>
          </a:p>
          <a:p>
            <a:pPr marL="528624" lvl="1" indent="-264312" algn="l">
              <a:lnSpc>
                <a:spcPts val="3427"/>
              </a:lnSpc>
              <a:buFont typeface="Arial"/>
              <a:buChar char="•"/>
            </a:pPr>
            <a:r>
              <a:rPr lang="en-US" sz="2448" spc="244">
                <a:solidFill>
                  <a:srgbClr val="FFFFFF"/>
                </a:solidFill>
                <a:latin typeface="Inter"/>
                <a:ea typeface="Inter"/>
                <a:cs typeface="Inter"/>
                <a:sym typeface="Inter"/>
              </a:rPr>
              <a:t>Belum Menikah (menyesuaikan wilayah) </a:t>
            </a:r>
          </a:p>
          <a:p>
            <a:pPr marL="528624" lvl="1" indent="-264312" algn="l">
              <a:lnSpc>
                <a:spcPts val="3427"/>
              </a:lnSpc>
              <a:buFont typeface="Arial"/>
              <a:buChar char="•"/>
            </a:pPr>
            <a:r>
              <a:rPr lang="en-US" sz="2448" spc="244">
                <a:solidFill>
                  <a:srgbClr val="FFFFFF"/>
                </a:solidFill>
                <a:latin typeface="Inter"/>
                <a:ea typeface="Inter"/>
                <a:cs typeface="Inter"/>
                <a:sym typeface="Inter"/>
              </a:rPr>
              <a:t>Tidak Sedang Kuliah </a:t>
            </a:r>
          </a:p>
        </p:txBody>
      </p:sp>
      <p:sp>
        <p:nvSpPr>
          <p:cNvPr id="25" name="TextBox 8">
            <a:extLst>
              <a:ext uri="{FF2B5EF4-FFF2-40B4-BE49-F238E27FC236}">
                <a16:creationId xmlns:a16="http://schemas.microsoft.com/office/drawing/2014/main" id="{FAC85DFC-063B-D305-E564-E94ADE31A287}"/>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3462" y="-75594"/>
            <a:ext cx="18401462" cy="12259974"/>
          </a:xfrm>
          <a:custGeom>
            <a:avLst/>
            <a:gdLst/>
            <a:ahLst/>
            <a:cxnLst/>
            <a:rect l="l" t="t" r="r" b="b"/>
            <a:pathLst>
              <a:path w="18401462" h="12259974">
                <a:moveTo>
                  <a:pt x="0" y="0"/>
                </a:moveTo>
                <a:lnTo>
                  <a:pt x="18401462" y="0"/>
                </a:lnTo>
                <a:lnTo>
                  <a:pt x="18401462" y="12259974"/>
                </a:lnTo>
                <a:lnTo>
                  <a:pt x="0" y="12259974"/>
                </a:lnTo>
                <a:lnTo>
                  <a:pt x="0" y="0"/>
                </a:lnTo>
                <a:close/>
              </a:path>
            </a:pathLst>
          </a:custGeom>
          <a:blipFill>
            <a:blip r:embed="rId2"/>
            <a:stretch>
              <a:fillRect/>
            </a:stretch>
          </a:blipFill>
        </p:spPr>
      </p:sp>
      <p:grpSp>
        <p:nvGrpSpPr>
          <p:cNvPr id="3" name="Group 3"/>
          <p:cNvGrpSpPr/>
          <p:nvPr/>
        </p:nvGrpSpPr>
        <p:grpSpPr>
          <a:xfrm>
            <a:off x="0" y="0"/>
            <a:ext cx="18288000" cy="10287000"/>
            <a:chOff x="0" y="0"/>
            <a:chExt cx="745067" cy="419100"/>
          </a:xfrm>
        </p:grpSpPr>
        <p:sp>
          <p:nvSpPr>
            <p:cNvPr id="4" name="Freeform 4"/>
            <p:cNvSpPr/>
            <p:nvPr/>
          </p:nvSpPr>
          <p:spPr>
            <a:xfrm>
              <a:off x="0" y="0"/>
              <a:ext cx="745067" cy="419100"/>
            </a:xfrm>
            <a:custGeom>
              <a:avLst/>
              <a:gdLst/>
              <a:ahLst/>
              <a:cxnLst/>
              <a:rect l="l" t="t" r="r" b="b"/>
              <a:pathLst>
                <a:path w="745067" h="419100">
                  <a:moveTo>
                    <a:pt x="0" y="0"/>
                  </a:moveTo>
                  <a:lnTo>
                    <a:pt x="745067" y="0"/>
                  </a:lnTo>
                  <a:lnTo>
                    <a:pt x="745067" y="419100"/>
                  </a:lnTo>
                  <a:lnTo>
                    <a:pt x="0" y="419100"/>
                  </a:lnTo>
                  <a:close/>
                </a:path>
              </a:pathLst>
            </a:custGeom>
            <a:solidFill>
              <a:srgbClr val="003C8D">
                <a:alpha val="60000"/>
              </a:srgbClr>
            </a:solidFill>
          </p:spPr>
        </p:sp>
        <p:sp>
          <p:nvSpPr>
            <p:cNvPr id="5" name="TextBox 5"/>
            <p:cNvSpPr txBox="1"/>
            <p:nvPr/>
          </p:nvSpPr>
          <p:spPr>
            <a:xfrm>
              <a:off x="0" y="-66675"/>
              <a:ext cx="745067" cy="485775"/>
            </a:xfrm>
            <a:prstGeom prst="rect">
              <a:avLst/>
            </a:prstGeom>
          </p:spPr>
          <p:txBody>
            <a:bodyPr lIns="50800" tIns="50800" rIns="50800" bIns="50800" rtlCol="0" anchor="ctr"/>
            <a:lstStyle/>
            <a:p>
              <a:pPr algn="ctr">
                <a:lnSpc>
                  <a:spcPts val="2800"/>
                </a:lnSpc>
              </a:pPr>
              <a:endParaRPr/>
            </a:p>
          </p:txBody>
        </p:sp>
      </p:grpSp>
      <p:grpSp>
        <p:nvGrpSpPr>
          <p:cNvPr id="6" name="Group 6"/>
          <p:cNvGrpSpPr/>
          <p:nvPr/>
        </p:nvGrpSpPr>
        <p:grpSpPr>
          <a:xfrm>
            <a:off x="0" y="527917"/>
            <a:ext cx="2886598" cy="1121337"/>
            <a:chOff x="0" y="0"/>
            <a:chExt cx="1078867" cy="419100"/>
          </a:xfrm>
        </p:grpSpPr>
        <p:sp>
          <p:nvSpPr>
            <p:cNvPr id="7" name="Freeform 7"/>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8" name="TextBox 8"/>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9" name="Freeform 9"/>
          <p:cNvSpPr/>
          <p:nvPr/>
        </p:nvSpPr>
        <p:spPr>
          <a:xfrm>
            <a:off x="757563" y="603771"/>
            <a:ext cx="1723784" cy="969628"/>
          </a:xfrm>
          <a:custGeom>
            <a:avLst/>
            <a:gdLst/>
            <a:ahLst/>
            <a:cxnLst/>
            <a:rect l="l" t="t" r="r" b="b"/>
            <a:pathLst>
              <a:path w="1723784" h="969628">
                <a:moveTo>
                  <a:pt x="0" y="0"/>
                </a:moveTo>
                <a:lnTo>
                  <a:pt x="1723783" y="0"/>
                </a:lnTo>
                <a:lnTo>
                  <a:pt x="1723783" y="969628"/>
                </a:lnTo>
                <a:lnTo>
                  <a:pt x="0" y="969628"/>
                </a:lnTo>
                <a:lnTo>
                  <a:pt x="0" y="0"/>
                </a:lnTo>
                <a:close/>
              </a:path>
            </a:pathLst>
          </a:custGeom>
          <a:blipFill>
            <a:blip r:embed="rId3"/>
            <a:stretch>
              <a:fillRect/>
            </a:stretch>
          </a:blipFill>
        </p:spPr>
      </p:sp>
      <p:grpSp>
        <p:nvGrpSpPr>
          <p:cNvPr id="10" name="Group 10"/>
          <p:cNvGrpSpPr/>
          <p:nvPr/>
        </p:nvGrpSpPr>
        <p:grpSpPr>
          <a:xfrm rot="-10800000">
            <a:off x="15401402" y="527917"/>
            <a:ext cx="2886598" cy="1121337"/>
            <a:chOff x="0" y="0"/>
            <a:chExt cx="1078867" cy="419100"/>
          </a:xfrm>
        </p:grpSpPr>
        <p:sp>
          <p:nvSpPr>
            <p:cNvPr id="11" name="Freeform 11"/>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12" name="TextBox 12"/>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13" name="Freeform 13"/>
          <p:cNvSpPr/>
          <p:nvPr/>
        </p:nvSpPr>
        <p:spPr>
          <a:xfrm>
            <a:off x="16381211" y="804972"/>
            <a:ext cx="1389127" cy="567227"/>
          </a:xfrm>
          <a:custGeom>
            <a:avLst/>
            <a:gdLst/>
            <a:ahLst/>
            <a:cxnLst/>
            <a:rect l="l" t="t" r="r" b="b"/>
            <a:pathLst>
              <a:path w="1389127" h="567227">
                <a:moveTo>
                  <a:pt x="0" y="0"/>
                </a:moveTo>
                <a:lnTo>
                  <a:pt x="1389127" y="0"/>
                </a:lnTo>
                <a:lnTo>
                  <a:pt x="1389127" y="567227"/>
                </a:lnTo>
                <a:lnTo>
                  <a:pt x="0" y="567227"/>
                </a:lnTo>
                <a:lnTo>
                  <a:pt x="0" y="0"/>
                </a:lnTo>
                <a:close/>
              </a:path>
            </a:pathLst>
          </a:custGeom>
          <a:blipFill>
            <a:blip r:embed="rId4"/>
            <a:stretch>
              <a:fillRect/>
            </a:stretch>
          </a:blipFill>
        </p:spPr>
      </p:sp>
      <p:sp>
        <p:nvSpPr>
          <p:cNvPr id="14" name="Freeform 14"/>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5"/>
            <a:stretch>
              <a:fillRect/>
            </a:stretch>
          </a:blipFill>
        </p:spPr>
      </p:sp>
      <p:grpSp>
        <p:nvGrpSpPr>
          <p:cNvPr id="15" name="Group 15"/>
          <p:cNvGrpSpPr/>
          <p:nvPr/>
        </p:nvGrpSpPr>
        <p:grpSpPr>
          <a:xfrm>
            <a:off x="-1115" y="9661191"/>
            <a:ext cx="15869159" cy="476836"/>
            <a:chOff x="0" y="0"/>
            <a:chExt cx="4179532" cy="125587"/>
          </a:xfrm>
        </p:grpSpPr>
        <p:sp>
          <p:nvSpPr>
            <p:cNvPr id="16" name="Freeform 16"/>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7" name="TextBox 17"/>
            <p:cNvSpPr txBox="1"/>
            <p:nvPr/>
          </p:nvSpPr>
          <p:spPr>
            <a:xfrm>
              <a:off x="0" y="19050"/>
              <a:ext cx="4179532" cy="106537"/>
            </a:xfrm>
            <a:prstGeom prst="rect">
              <a:avLst/>
            </a:prstGeom>
          </p:spPr>
          <p:txBody>
            <a:bodyPr lIns="50800" tIns="50800" rIns="50800" bIns="50800" rtlCol="0" anchor="ctr"/>
            <a:lstStyle/>
            <a:p>
              <a:pPr algn="ctr">
                <a:lnSpc>
                  <a:spcPts val="1704"/>
                </a:lnSpc>
              </a:pPr>
              <a:endParaRPr/>
            </a:p>
          </p:txBody>
        </p:sp>
      </p:grpSp>
      <p:grpSp>
        <p:nvGrpSpPr>
          <p:cNvPr id="19" name="Group 19"/>
          <p:cNvGrpSpPr/>
          <p:nvPr/>
        </p:nvGrpSpPr>
        <p:grpSpPr>
          <a:xfrm>
            <a:off x="-1453883" y="1760362"/>
            <a:ext cx="17835094" cy="3383138"/>
            <a:chOff x="0" y="0"/>
            <a:chExt cx="2123001" cy="402712"/>
          </a:xfrm>
        </p:grpSpPr>
        <p:sp>
          <p:nvSpPr>
            <p:cNvPr id="20" name="Freeform 20"/>
            <p:cNvSpPr/>
            <p:nvPr/>
          </p:nvSpPr>
          <p:spPr>
            <a:xfrm>
              <a:off x="0" y="0"/>
              <a:ext cx="2123001" cy="402712"/>
            </a:xfrm>
            <a:custGeom>
              <a:avLst/>
              <a:gdLst/>
              <a:ahLst/>
              <a:cxnLst/>
              <a:rect l="l" t="t" r="r" b="b"/>
              <a:pathLst>
                <a:path w="2123001" h="402712">
                  <a:moveTo>
                    <a:pt x="1919801" y="0"/>
                  </a:moveTo>
                  <a:cubicBezTo>
                    <a:pt x="2032025" y="0"/>
                    <a:pt x="2123001" y="90150"/>
                    <a:pt x="2123001" y="201356"/>
                  </a:cubicBezTo>
                  <a:cubicBezTo>
                    <a:pt x="2123001" y="312562"/>
                    <a:pt x="2032025" y="402712"/>
                    <a:pt x="1919801" y="402712"/>
                  </a:cubicBezTo>
                  <a:lnTo>
                    <a:pt x="203200" y="402712"/>
                  </a:lnTo>
                  <a:cubicBezTo>
                    <a:pt x="90976" y="402712"/>
                    <a:pt x="0" y="312562"/>
                    <a:pt x="0" y="201356"/>
                  </a:cubicBezTo>
                  <a:cubicBezTo>
                    <a:pt x="0" y="90150"/>
                    <a:pt x="90976" y="0"/>
                    <a:pt x="203200" y="0"/>
                  </a:cubicBezTo>
                  <a:close/>
                </a:path>
              </a:pathLst>
            </a:custGeom>
            <a:solidFill>
              <a:srgbClr val="F2F7FF"/>
            </a:solidFill>
            <a:ln cap="sq">
              <a:noFill/>
              <a:prstDash val="solid"/>
              <a:miter/>
            </a:ln>
          </p:spPr>
        </p:sp>
        <p:sp>
          <p:nvSpPr>
            <p:cNvPr id="21" name="TextBox 21"/>
            <p:cNvSpPr txBox="1"/>
            <p:nvPr/>
          </p:nvSpPr>
          <p:spPr>
            <a:xfrm>
              <a:off x="0" y="-57150"/>
              <a:ext cx="2123001" cy="459862"/>
            </a:xfrm>
            <a:prstGeom prst="rect">
              <a:avLst/>
            </a:prstGeom>
          </p:spPr>
          <p:txBody>
            <a:bodyPr lIns="50800" tIns="50800" rIns="50800" bIns="50800" rtlCol="0" anchor="ctr"/>
            <a:lstStyle/>
            <a:p>
              <a:pPr algn="ctr">
                <a:lnSpc>
                  <a:spcPts val="3511"/>
                </a:lnSpc>
              </a:pPr>
              <a:endParaRPr/>
            </a:p>
          </p:txBody>
        </p:sp>
      </p:grpSp>
      <p:sp>
        <p:nvSpPr>
          <p:cNvPr id="22" name="TextBox 22"/>
          <p:cNvSpPr txBox="1"/>
          <p:nvPr/>
        </p:nvSpPr>
        <p:spPr>
          <a:xfrm>
            <a:off x="1028700" y="2924704"/>
            <a:ext cx="14111218" cy="1102079"/>
          </a:xfrm>
          <a:prstGeom prst="rect">
            <a:avLst/>
          </a:prstGeom>
        </p:spPr>
        <p:txBody>
          <a:bodyPr lIns="0" tIns="0" rIns="0" bIns="0" rtlCol="0" anchor="t">
            <a:spAutoFit/>
          </a:bodyPr>
          <a:lstStyle/>
          <a:p>
            <a:pPr algn="ctr">
              <a:lnSpc>
                <a:spcPts val="5772"/>
              </a:lnSpc>
            </a:pPr>
            <a:r>
              <a:rPr lang="en-US" sz="5247" spc="262">
                <a:solidFill>
                  <a:srgbClr val="002960"/>
                </a:solidFill>
                <a:latin typeface="Archivo Black"/>
                <a:ea typeface="Archivo Black"/>
                <a:cs typeface="Archivo Black"/>
                <a:sym typeface="Archivo Black"/>
              </a:rPr>
              <a:t>TUGAS UTAMA ACCOUNT OFFICER</a:t>
            </a:r>
          </a:p>
          <a:p>
            <a:pPr marL="0" lvl="0" indent="0" algn="ctr">
              <a:lnSpc>
                <a:spcPts val="2886"/>
              </a:lnSpc>
            </a:pPr>
            <a:r>
              <a:rPr lang="en-US" sz="2623" spc="131">
                <a:solidFill>
                  <a:srgbClr val="002960"/>
                </a:solidFill>
                <a:latin typeface="Archivo Black"/>
                <a:ea typeface="Archivo Black"/>
                <a:cs typeface="Archivo Black"/>
                <a:sym typeface="Archivo Black"/>
              </a:rPr>
              <a:t>KERJA LAPANGAN, PENDAMPINGAN NASABAH, ADMINISTRASI</a:t>
            </a:r>
          </a:p>
        </p:txBody>
      </p:sp>
      <p:sp>
        <p:nvSpPr>
          <p:cNvPr id="23" name="TextBox 23"/>
          <p:cNvSpPr txBox="1"/>
          <p:nvPr/>
        </p:nvSpPr>
        <p:spPr>
          <a:xfrm>
            <a:off x="1028700" y="5292391"/>
            <a:ext cx="14412161" cy="4162759"/>
          </a:xfrm>
          <a:prstGeom prst="rect">
            <a:avLst/>
          </a:prstGeom>
        </p:spPr>
        <p:txBody>
          <a:bodyPr lIns="0" tIns="0" rIns="0" bIns="0" rtlCol="0" anchor="t">
            <a:spAutoFit/>
          </a:bodyPr>
          <a:lstStyle/>
          <a:p>
            <a:pPr algn="l">
              <a:lnSpc>
                <a:spcPts val="3306"/>
              </a:lnSpc>
            </a:pPr>
            <a:r>
              <a:rPr lang="en-US" sz="2361" spc="236">
                <a:solidFill>
                  <a:srgbClr val="FFFFFF"/>
                </a:solidFill>
                <a:latin typeface="Inter"/>
                <a:ea typeface="Inter"/>
                <a:cs typeface="Inter"/>
                <a:sym typeface="Inter"/>
              </a:rPr>
              <a:t>Sebagai AO, bukan sekedar petugas lapangan, namun sebagai :</a:t>
            </a:r>
          </a:p>
          <a:p>
            <a:pPr marL="509866" lvl="1" indent="-254933" algn="l">
              <a:lnSpc>
                <a:spcPts val="3306"/>
              </a:lnSpc>
              <a:buFont typeface="Arial"/>
              <a:buChar char="•"/>
            </a:pPr>
            <a:r>
              <a:rPr lang="en-US" sz="2361" spc="236">
                <a:solidFill>
                  <a:srgbClr val="FFFFFF"/>
                </a:solidFill>
                <a:latin typeface="Inter"/>
                <a:ea typeface="Inter"/>
                <a:cs typeface="Inter"/>
                <a:sym typeface="Inter"/>
              </a:rPr>
              <a:t>Jembatan antara harapan dan kesempatan</a:t>
            </a:r>
          </a:p>
          <a:p>
            <a:pPr marL="509866" lvl="1" indent="-254933" algn="l">
              <a:lnSpc>
                <a:spcPts val="3306"/>
              </a:lnSpc>
              <a:buFont typeface="Arial"/>
              <a:buChar char="•"/>
            </a:pPr>
            <a:r>
              <a:rPr lang="en-US" sz="2361" spc="236">
                <a:solidFill>
                  <a:srgbClr val="FFFFFF"/>
                </a:solidFill>
                <a:latin typeface="Inter"/>
                <a:ea typeface="Inter"/>
                <a:cs typeface="Inter"/>
                <a:sym typeface="Inter"/>
              </a:rPr>
              <a:t>Pendamping usaha</a:t>
            </a:r>
          </a:p>
          <a:p>
            <a:pPr marL="509866" lvl="1" indent="-254933" algn="l">
              <a:lnSpc>
                <a:spcPts val="3306"/>
              </a:lnSpc>
              <a:buFont typeface="Arial"/>
              <a:buChar char="•"/>
            </a:pPr>
            <a:r>
              <a:rPr lang="en-US" sz="2361" spc="236">
                <a:solidFill>
                  <a:srgbClr val="FFFFFF"/>
                </a:solidFill>
                <a:latin typeface="Inter"/>
                <a:ea typeface="Inter"/>
                <a:cs typeface="Inter"/>
                <a:sym typeface="Inter"/>
              </a:rPr>
              <a:t>Figur yang dipercaya oleh kelompok</a:t>
            </a:r>
          </a:p>
          <a:p>
            <a:pPr algn="l">
              <a:lnSpc>
                <a:spcPts val="3306"/>
              </a:lnSpc>
            </a:pPr>
            <a:endParaRPr lang="en-US" sz="2361" spc="236">
              <a:solidFill>
                <a:srgbClr val="FFFFFF"/>
              </a:solidFill>
              <a:latin typeface="Inter"/>
              <a:ea typeface="Inter"/>
              <a:cs typeface="Inter"/>
              <a:sym typeface="Inter"/>
            </a:endParaRPr>
          </a:p>
          <a:p>
            <a:pPr algn="l">
              <a:lnSpc>
                <a:spcPts val="3306"/>
              </a:lnSpc>
            </a:pPr>
            <a:r>
              <a:rPr lang="en-US" sz="2361" spc="236">
                <a:solidFill>
                  <a:srgbClr val="FFFFFF"/>
                </a:solidFill>
                <a:latin typeface="Inter"/>
                <a:ea typeface="Inter"/>
                <a:cs typeface="Inter"/>
                <a:sym typeface="Inter"/>
              </a:rPr>
              <a:t>AO membangun itu semua melalui:</a:t>
            </a:r>
          </a:p>
          <a:p>
            <a:pPr marL="509866" lvl="1" indent="-254933" algn="l">
              <a:lnSpc>
                <a:spcPts val="3306"/>
              </a:lnSpc>
              <a:buFont typeface="Arial"/>
              <a:buChar char="•"/>
            </a:pPr>
            <a:r>
              <a:rPr lang="en-US" sz="2361" spc="236">
                <a:solidFill>
                  <a:srgbClr val="FFFFFF"/>
                </a:solidFill>
                <a:latin typeface="Inter"/>
                <a:ea typeface="Inter"/>
                <a:cs typeface="Inter"/>
                <a:sym typeface="Inter"/>
              </a:rPr>
              <a:t>Membangun relasi dan kepercayaan dengan ibu-ibu (nasabah)</a:t>
            </a:r>
          </a:p>
          <a:p>
            <a:pPr marL="509866" lvl="1" indent="-254933" algn="l">
              <a:lnSpc>
                <a:spcPts val="3306"/>
              </a:lnSpc>
              <a:buFont typeface="Arial"/>
              <a:buChar char="•"/>
            </a:pPr>
            <a:r>
              <a:rPr lang="en-US" sz="2361" spc="236">
                <a:solidFill>
                  <a:srgbClr val="FFFFFF"/>
                </a:solidFill>
                <a:latin typeface="Inter"/>
                <a:ea typeface="Inter"/>
                <a:cs typeface="Inter"/>
                <a:sym typeface="Inter"/>
              </a:rPr>
              <a:t>Melakukan penilaian kelayakan pembiayaan dengan penuh tanggung jawab</a:t>
            </a:r>
          </a:p>
          <a:p>
            <a:pPr marL="509866" lvl="1" indent="-254933" algn="l">
              <a:lnSpc>
                <a:spcPts val="3306"/>
              </a:lnSpc>
              <a:buFont typeface="Arial"/>
              <a:buChar char="•"/>
            </a:pPr>
            <a:r>
              <a:rPr lang="en-US" sz="2361" spc="236">
                <a:solidFill>
                  <a:srgbClr val="FFFFFF"/>
                </a:solidFill>
                <a:latin typeface="Inter"/>
                <a:ea typeface="Inter"/>
                <a:cs typeface="Inter"/>
                <a:sym typeface="Inter"/>
              </a:rPr>
              <a:t>Mendampingi kelompok nasabah dalam pertemuan mingguan</a:t>
            </a:r>
          </a:p>
          <a:p>
            <a:pPr marL="509866" lvl="1" indent="-254933" algn="l">
              <a:lnSpc>
                <a:spcPts val="3306"/>
              </a:lnSpc>
              <a:buFont typeface="Arial"/>
              <a:buChar char="•"/>
            </a:pPr>
            <a:r>
              <a:rPr lang="en-US" sz="2361" spc="236">
                <a:solidFill>
                  <a:srgbClr val="FFFFFF"/>
                </a:solidFill>
                <a:latin typeface="Inter"/>
                <a:ea typeface="Inter"/>
                <a:cs typeface="Inter"/>
                <a:sym typeface="Inter"/>
              </a:rPr>
              <a:t>Menjadi bagian dari proses pertumbuhan ekonomi nasabah</a:t>
            </a:r>
          </a:p>
        </p:txBody>
      </p:sp>
      <p:sp>
        <p:nvSpPr>
          <p:cNvPr id="24" name="TextBox 8">
            <a:extLst>
              <a:ext uri="{FF2B5EF4-FFF2-40B4-BE49-F238E27FC236}">
                <a16:creationId xmlns:a16="http://schemas.microsoft.com/office/drawing/2014/main" id="{5D9AA6A8-B5AE-A0FF-D152-FD726E413616}"/>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3462" y="-75594"/>
            <a:ext cx="18401462" cy="12259974"/>
          </a:xfrm>
          <a:custGeom>
            <a:avLst/>
            <a:gdLst/>
            <a:ahLst/>
            <a:cxnLst/>
            <a:rect l="l" t="t" r="r" b="b"/>
            <a:pathLst>
              <a:path w="18401462" h="12259974">
                <a:moveTo>
                  <a:pt x="0" y="0"/>
                </a:moveTo>
                <a:lnTo>
                  <a:pt x="18401462" y="0"/>
                </a:lnTo>
                <a:lnTo>
                  <a:pt x="18401462" y="12259974"/>
                </a:lnTo>
                <a:lnTo>
                  <a:pt x="0" y="12259974"/>
                </a:lnTo>
                <a:lnTo>
                  <a:pt x="0" y="0"/>
                </a:lnTo>
                <a:close/>
              </a:path>
            </a:pathLst>
          </a:custGeom>
          <a:blipFill>
            <a:blip r:embed="rId2"/>
            <a:stretch>
              <a:fillRect/>
            </a:stretch>
          </a:blipFill>
        </p:spPr>
      </p:sp>
      <p:grpSp>
        <p:nvGrpSpPr>
          <p:cNvPr id="3" name="Group 3"/>
          <p:cNvGrpSpPr/>
          <p:nvPr/>
        </p:nvGrpSpPr>
        <p:grpSpPr>
          <a:xfrm>
            <a:off x="0" y="0"/>
            <a:ext cx="18288000" cy="10287000"/>
            <a:chOff x="0" y="0"/>
            <a:chExt cx="745067" cy="419100"/>
          </a:xfrm>
        </p:grpSpPr>
        <p:sp>
          <p:nvSpPr>
            <p:cNvPr id="4" name="Freeform 4"/>
            <p:cNvSpPr/>
            <p:nvPr/>
          </p:nvSpPr>
          <p:spPr>
            <a:xfrm>
              <a:off x="0" y="0"/>
              <a:ext cx="745067" cy="419100"/>
            </a:xfrm>
            <a:custGeom>
              <a:avLst/>
              <a:gdLst/>
              <a:ahLst/>
              <a:cxnLst/>
              <a:rect l="l" t="t" r="r" b="b"/>
              <a:pathLst>
                <a:path w="745067" h="419100">
                  <a:moveTo>
                    <a:pt x="0" y="0"/>
                  </a:moveTo>
                  <a:lnTo>
                    <a:pt x="745067" y="0"/>
                  </a:lnTo>
                  <a:lnTo>
                    <a:pt x="745067" y="419100"/>
                  </a:lnTo>
                  <a:lnTo>
                    <a:pt x="0" y="419100"/>
                  </a:lnTo>
                  <a:close/>
                </a:path>
              </a:pathLst>
            </a:custGeom>
            <a:solidFill>
              <a:srgbClr val="003C8D">
                <a:alpha val="60000"/>
              </a:srgbClr>
            </a:solidFill>
          </p:spPr>
        </p:sp>
        <p:sp>
          <p:nvSpPr>
            <p:cNvPr id="5" name="TextBox 5"/>
            <p:cNvSpPr txBox="1"/>
            <p:nvPr/>
          </p:nvSpPr>
          <p:spPr>
            <a:xfrm>
              <a:off x="0" y="-66675"/>
              <a:ext cx="745067" cy="485775"/>
            </a:xfrm>
            <a:prstGeom prst="rect">
              <a:avLst/>
            </a:prstGeom>
          </p:spPr>
          <p:txBody>
            <a:bodyPr lIns="50800" tIns="50800" rIns="50800" bIns="50800" rtlCol="0" anchor="ctr"/>
            <a:lstStyle/>
            <a:p>
              <a:pPr algn="ctr">
                <a:lnSpc>
                  <a:spcPts val="2800"/>
                </a:lnSpc>
              </a:pPr>
              <a:endParaRPr/>
            </a:p>
          </p:txBody>
        </p:sp>
      </p:grpSp>
      <p:grpSp>
        <p:nvGrpSpPr>
          <p:cNvPr id="6" name="Group 6"/>
          <p:cNvGrpSpPr/>
          <p:nvPr/>
        </p:nvGrpSpPr>
        <p:grpSpPr>
          <a:xfrm>
            <a:off x="0" y="527917"/>
            <a:ext cx="2886598" cy="1121337"/>
            <a:chOff x="0" y="0"/>
            <a:chExt cx="1078867" cy="419100"/>
          </a:xfrm>
        </p:grpSpPr>
        <p:sp>
          <p:nvSpPr>
            <p:cNvPr id="7" name="Freeform 7"/>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8" name="TextBox 8"/>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9" name="Freeform 9"/>
          <p:cNvSpPr/>
          <p:nvPr/>
        </p:nvSpPr>
        <p:spPr>
          <a:xfrm>
            <a:off x="757563" y="603771"/>
            <a:ext cx="1723784" cy="969628"/>
          </a:xfrm>
          <a:custGeom>
            <a:avLst/>
            <a:gdLst/>
            <a:ahLst/>
            <a:cxnLst/>
            <a:rect l="l" t="t" r="r" b="b"/>
            <a:pathLst>
              <a:path w="1723784" h="969628">
                <a:moveTo>
                  <a:pt x="0" y="0"/>
                </a:moveTo>
                <a:lnTo>
                  <a:pt x="1723783" y="0"/>
                </a:lnTo>
                <a:lnTo>
                  <a:pt x="1723783" y="969628"/>
                </a:lnTo>
                <a:lnTo>
                  <a:pt x="0" y="969628"/>
                </a:lnTo>
                <a:lnTo>
                  <a:pt x="0" y="0"/>
                </a:lnTo>
                <a:close/>
              </a:path>
            </a:pathLst>
          </a:custGeom>
          <a:blipFill>
            <a:blip r:embed="rId3"/>
            <a:stretch>
              <a:fillRect/>
            </a:stretch>
          </a:blipFill>
        </p:spPr>
      </p:sp>
      <p:grpSp>
        <p:nvGrpSpPr>
          <p:cNvPr id="10" name="Group 10"/>
          <p:cNvGrpSpPr/>
          <p:nvPr/>
        </p:nvGrpSpPr>
        <p:grpSpPr>
          <a:xfrm rot="-10800000">
            <a:off x="15401402" y="527917"/>
            <a:ext cx="2886598" cy="1121337"/>
            <a:chOff x="0" y="0"/>
            <a:chExt cx="1078867" cy="419100"/>
          </a:xfrm>
        </p:grpSpPr>
        <p:sp>
          <p:nvSpPr>
            <p:cNvPr id="11" name="Freeform 11"/>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12" name="TextBox 12"/>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13" name="Freeform 13"/>
          <p:cNvSpPr/>
          <p:nvPr/>
        </p:nvSpPr>
        <p:spPr>
          <a:xfrm>
            <a:off x="16381211" y="804972"/>
            <a:ext cx="1389127" cy="567227"/>
          </a:xfrm>
          <a:custGeom>
            <a:avLst/>
            <a:gdLst/>
            <a:ahLst/>
            <a:cxnLst/>
            <a:rect l="l" t="t" r="r" b="b"/>
            <a:pathLst>
              <a:path w="1389127" h="567227">
                <a:moveTo>
                  <a:pt x="0" y="0"/>
                </a:moveTo>
                <a:lnTo>
                  <a:pt x="1389127" y="0"/>
                </a:lnTo>
                <a:lnTo>
                  <a:pt x="1389127" y="567227"/>
                </a:lnTo>
                <a:lnTo>
                  <a:pt x="0" y="567227"/>
                </a:lnTo>
                <a:lnTo>
                  <a:pt x="0" y="0"/>
                </a:lnTo>
                <a:close/>
              </a:path>
            </a:pathLst>
          </a:custGeom>
          <a:blipFill>
            <a:blip r:embed="rId4"/>
            <a:stretch>
              <a:fillRect/>
            </a:stretch>
          </a:blipFill>
        </p:spPr>
      </p:sp>
      <p:sp>
        <p:nvSpPr>
          <p:cNvPr id="14" name="Freeform 14"/>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5"/>
            <a:stretch>
              <a:fillRect/>
            </a:stretch>
          </a:blipFill>
        </p:spPr>
      </p:sp>
      <p:grpSp>
        <p:nvGrpSpPr>
          <p:cNvPr id="15" name="Group 15"/>
          <p:cNvGrpSpPr/>
          <p:nvPr/>
        </p:nvGrpSpPr>
        <p:grpSpPr>
          <a:xfrm>
            <a:off x="-1115" y="9661191"/>
            <a:ext cx="15869159" cy="476836"/>
            <a:chOff x="0" y="0"/>
            <a:chExt cx="4179532" cy="125587"/>
          </a:xfrm>
        </p:grpSpPr>
        <p:sp>
          <p:nvSpPr>
            <p:cNvPr id="16" name="Freeform 16"/>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7" name="TextBox 17"/>
            <p:cNvSpPr txBox="1"/>
            <p:nvPr/>
          </p:nvSpPr>
          <p:spPr>
            <a:xfrm>
              <a:off x="0" y="19050"/>
              <a:ext cx="4179532" cy="106537"/>
            </a:xfrm>
            <a:prstGeom prst="rect">
              <a:avLst/>
            </a:prstGeom>
          </p:spPr>
          <p:txBody>
            <a:bodyPr lIns="50800" tIns="50800" rIns="50800" bIns="50800" rtlCol="0" anchor="ctr"/>
            <a:lstStyle/>
            <a:p>
              <a:pPr algn="ctr">
                <a:lnSpc>
                  <a:spcPts val="1704"/>
                </a:lnSpc>
              </a:pPr>
              <a:endParaRPr/>
            </a:p>
          </p:txBody>
        </p:sp>
      </p:grpSp>
      <p:sp>
        <p:nvSpPr>
          <p:cNvPr id="19" name="TextBox 19"/>
          <p:cNvSpPr txBox="1"/>
          <p:nvPr/>
        </p:nvSpPr>
        <p:spPr>
          <a:xfrm>
            <a:off x="3383656" y="1439704"/>
            <a:ext cx="11520687" cy="604019"/>
          </a:xfrm>
          <a:prstGeom prst="rect">
            <a:avLst/>
          </a:prstGeom>
        </p:spPr>
        <p:txBody>
          <a:bodyPr lIns="0" tIns="0" rIns="0" bIns="0" rtlCol="0" anchor="t">
            <a:spAutoFit/>
          </a:bodyPr>
          <a:lstStyle/>
          <a:p>
            <a:pPr marL="0" lvl="0" indent="0" algn="ctr">
              <a:lnSpc>
                <a:spcPts val="4585"/>
              </a:lnSpc>
            </a:pPr>
            <a:r>
              <a:rPr lang="en-US" sz="4168" spc="208">
                <a:solidFill>
                  <a:srgbClr val="F6931E"/>
                </a:solidFill>
                <a:latin typeface="Archivo Black"/>
                <a:ea typeface="Archivo Black"/>
                <a:cs typeface="Archivo Black"/>
                <a:sym typeface="Archivo Black"/>
              </a:rPr>
              <a:t>JADI “ACCOUNT OFFICER = SALES”?</a:t>
            </a:r>
          </a:p>
        </p:txBody>
      </p:sp>
      <p:grpSp>
        <p:nvGrpSpPr>
          <p:cNvPr id="20" name="Group 20"/>
          <p:cNvGrpSpPr/>
          <p:nvPr/>
        </p:nvGrpSpPr>
        <p:grpSpPr>
          <a:xfrm>
            <a:off x="3849521" y="2358048"/>
            <a:ext cx="16495270" cy="1305713"/>
            <a:chOff x="0" y="0"/>
            <a:chExt cx="1949216" cy="154294"/>
          </a:xfrm>
        </p:grpSpPr>
        <p:sp>
          <p:nvSpPr>
            <p:cNvPr id="21" name="Freeform 21"/>
            <p:cNvSpPr/>
            <p:nvPr/>
          </p:nvSpPr>
          <p:spPr>
            <a:xfrm>
              <a:off x="0" y="0"/>
              <a:ext cx="1949216" cy="154294"/>
            </a:xfrm>
            <a:custGeom>
              <a:avLst/>
              <a:gdLst/>
              <a:ahLst/>
              <a:cxnLst/>
              <a:rect l="l" t="t" r="r" b="b"/>
              <a:pathLst>
                <a:path w="1949216" h="154294">
                  <a:moveTo>
                    <a:pt x="1746016" y="0"/>
                  </a:moveTo>
                  <a:cubicBezTo>
                    <a:pt x="1858240" y="0"/>
                    <a:pt x="1949216" y="34540"/>
                    <a:pt x="1949216" y="77147"/>
                  </a:cubicBezTo>
                  <a:cubicBezTo>
                    <a:pt x="1949216" y="119754"/>
                    <a:pt x="1858240" y="154294"/>
                    <a:pt x="1746016" y="154294"/>
                  </a:cubicBezTo>
                  <a:lnTo>
                    <a:pt x="203200" y="154294"/>
                  </a:lnTo>
                  <a:cubicBezTo>
                    <a:pt x="90976" y="154294"/>
                    <a:pt x="0" y="119754"/>
                    <a:pt x="0" y="77147"/>
                  </a:cubicBezTo>
                  <a:cubicBezTo>
                    <a:pt x="0" y="34540"/>
                    <a:pt x="90976" y="0"/>
                    <a:pt x="203200" y="0"/>
                  </a:cubicBezTo>
                  <a:close/>
                </a:path>
              </a:pathLst>
            </a:custGeom>
            <a:solidFill>
              <a:srgbClr val="F2F7FF"/>
            </a:solidFill>
            <a:ln cap="sq">
              <a:noFill/>
              <a:prstDash val="solid"/>
              <a:miter/>
            </a:ln>
          </p:spPr>
        </p:sp>
        <p:sp>
          <p:nvSpPr>
            <p:cNvPr id="22" name="TextBox 22"/>
            <p:cNvSpPr txBox="1"/>
            <p:nvPr/>
          </p:nvSpPr>
          <p:spPr>
            <a:xfrm>
              <a:off x="0" y="-57150"/>
              <a:ext cx="1949216" cy="211444"/>
            </a:xfrm>
            <a:prstGeom prst="rect">
              <a:avLst/>
            </a:prstGeom>
          </p:spPr>
          <p:txBody>
            <a:bodyPr lIns="50800" tIns="50800" rIns="50800" bIns="50800" rtlCol="0" anchor="ctr"/>
            <a:lstStyle/>
            <a:p>
              <a:pPr algn="ctr">
                <a:lnSpc>
                  <a:spcPts val="3511"/>
                </a:lnSpc>
              </a:pPr>
              <a:endParaRPr/>
            </a:p>
          </p:txBody>
        </p:sp>
      </p:grpSp>
      <p:grpSp>
        <p:nvGrpSpPr>
          <p:cNvPr id="23" name="Group 23"/>
          <p:cNvGrpSpPr/>
          <p:nvPr/>
        </p:nvGrpSpPr>
        <p:grpSpPr>
          <a:xfrm>
            <a:off x="-1447694" y="3746793"/>
            <a:ext cx="16687502" cy="1305713"/>
            <a:chOff x="0" y="0"/>
            <a:chExt cx="1971931" cy="154294"/>
          </a:xfrm>
        </p:grpSpPr>
        <p:sp>
          <p:nvSpPr>
            <p:cNvPr id="24" name="Freeform 24"/>
            <p:cNvSpPr/>
            <p:nvPr/>
          </p:nvSpPr>
          <p:spPr>
            <a:xfrm>
              <a:off x="0" y="0"/>
              <a:ext cx="1971931" cy="154294"/>
            </a:xfrm>
            <a:custGeom>
              <a:avLst/>
              <a:gdLst/>
              <a:ahLst/>
              <a:cxnLst/>
              <a:rect l="l" t="t" r="r" b="b"/>
              <a:pathLst>
                <a:path w="1971931" h="154294">
                  <a:moveTo>
                    <a:pt x="1768731" y="0"/>
                  </a:moveTo>
                  <a:cubicBezTo>
                    <a:pt x="1880956" y="0"/>
                    <a:pt x="1971931" y="34540"/>
                    <a:pt x="1971931" y="77147"/>
                  </a:cubicBezTo>
                  <a:cubicBezTo>
                    <a:pt x="1971931" y="119754"/>
                    <a:pt x="1880956" y="154294"/>
                    <a:pt x="1768731" y="154294"/>
                  </a:cubicBezTo>
                  <a:lnTo>
                    <a:pt x="203200" y="154294"/>
                  </a:lnTo>
                  <a:cubicBezTo>
                    <a:pt x="90976" y="154294"/>
                    <a:pt x="0" y="119754"/>
                    <a:pt x="0" y="77147"/>
                  </a:cubicBezTo>
                  <a:cubicBezTo>
                    <a:pt x="0" y="34540"/>
                    <a:pt x="90976" y="0"/>
                    <a:pt x="203200" y="0"/>
                  </a:cubicBezTo>
                  <a:close/>
                </a:path>
              </a:pathLst>
            </a:custGeom>
            <a:solidFill>
              <a:srgbClr val="F2F7FF"/>
            </a:solidFill>
            <a:ln cap="sq">
              <a:noFill/>
              <a:prstDash val="solid"/>
              <a:miter/>
            </a:ln>
          </p:spPr>
        </p:sp>
        <p:sp>
          <p:nvSpPr>
            <p:cNvPr id="25" name="TextBox 25"/>
            <p:cNvSpPr txBox="1"/>
            <p:nvPr/>
          </p:nvSpPr>
          <p:spPr>
            <a:xfrm>
              <a:off x="0" y="-57150"/>
              <a:ext cx="1971931" cy="211444"/>
            </a:xfrm>
            <a:prstGeom prst="rect">
              <a:avLst/>
            </a:prstGeom>
          </p:spPr>
          <p:txBody>
            <a:bodyPr lIns="50800" tIns="50800" rIns="50800" bIns="50800" rtlCol="0" anchor="ctr"/>
            <a:lstStyle/>
            <a:p>
              <a:pPr algn="ctr">
                <a:lnSpc>
                  <a:spcPts val="3511"/>
                </a:lnSpc>
              </a:pPr>
              <a:endParaRPr/>
            </a:p>
          </p:txBody>
        </p:sp>
      </p:grpSp>
      <p:sp>
        <p:nvSpPr>
          <p:cNvPr id="26" name="TextBox 26"/>
          <p:cNvSpPr txBox="1"/>
          <p:nvPr/>
        </p:nvSpPr>
        <p:spPr>
          <a:xfrm>
            <a:off x="6620002" y="2464149"/>
            <a:ext cx="10625364" cy="1036359"/>
          </a:xfrm>
          <a:prstGeom prst="rect">
            <a:avLst/>
          </a:prstGeom>
        </p:spPr>
        <p:txBody>
          <a:bodyPr lIns="0" tIns="0" rIns="0" bIns="0" rtlCol="0" anchor="t">
            <a:spAutoFit/>
          </a:bodyPr>
          <a:lstStyle/>
          <a:p>
            <a:pPr algn="l">
              <a:lnSpc>
                <a:spcPts val="2727"/>
              </a:lnSpc>
            </a:pPr>
            <a:r>
              <a:rPr lang="en-US" sz="1948" spc="97">
                <a:solidFill>
                  <a:srgbClr val="10316B"/>
                </a:solidFill>
                <a:latin typeface="Poppins"/>
                <a:ea typeface="Poppins"/>
                <a:cs typeface="Poppins"/>
                <a:sym typeface="Poppins"/>
              </a:rPr>
              <a:t>MENAWARKAN PRODUK PINJAMAN</a:t>
            </a:r>
          </a:p>
          <a:p>
            <a:pPr algn="l">
              <a:lnSpc>
                <a:spcPts val="2727"/>
              </a:lnSpc>
            </a:pPr>
            <a:r>
              <a:rPr lang="en-US" sz="1948" spc="97">
                <a:solidFill>
                  <a:srgbClr val="10316B"/>
                </a:solidFill>
                <a:latin typeface="Poppins"/>
                <a:ea typeface="Poppins"/>
                <a:cs typeface="Poppins"/>
                <a:sym typeface="Poppins"/>
              </a:rPr>
              <a:t>MELAKUKAN PENCAIRAN PINJAMAN</a:t>
            </a:r>
          </a:p>
          <a:p>
            <a:pPr marL="0" lvl="0" indent="0" algn="l">
              <a:lnSpc>
                <a:spcPts val="2727"/>
              </a:lnSpc>
            </a:pPr>
            <a:r>
              <a:rPr lang="en-US" sz="1948" spc="97">
                <a:solidFill>
                  <a:srgbClr val="10316B"/>
                </a:solidFill>
                <a:latin typeface="Poppins"/>
                <a:ea typeface="Poppins"/>
                <a:cs typeface="Poppins"/>
                <a:sym typeface="Poppins"/>
              </a:rPr>
              <a:t>DAN MELAKUKAN PENARIKAN ANGSURAN PINJAMAN</a:t>
            </a:r>
          </a:p>
        </p:txBody>
      </p:sp>
      <p:sp>
        <p:nvSpPr>
          <p:cNvPr id="27" name="TextBox 27"/>
          <p:cNvSpPr txBox="1"/>
          <p:nvPr/>
        </p:nvSpPr>
        <p:spPr>
          <a:xfrm>
            <a:off x="1843964" y="4025761"/>
            <a:ext cx="11268739" cy="693459"/>
          </a:xfrm>
          <a:prstGeom prst="rect">
            <a:avLst/>
          </a:prstGeom>
        </p:spPr>
        <p:txBody>
          <a:bodyPr lIns="0" tIns="0" rIns="0" bIns="0" rtlCol="0" anchor="t">
            <a:spAutoFit/>
          </a:bodyPr>
          <a:lstStyle/>
          <a:p>
            <a:pPr algn="l">
              <a:lnSpc>
                <a:spcPts val="2727"/>
              </a:lnSpc>
            </a:pPr>
            <a:r>
              <a:rPr lang="en-US" sz="1948" spc="97">
                <a:solidFill>
                  <a:srgbClr val="10316B"/>
                </a:solidFill>
                <a:latin typeface="Poppins"/>
                <a:ea typeface="Poppins"/>
                <a:cs typeface="Poppins"/>
                <a:sym typeface="Poppins"/>
              </a:rPr>
              <a:t>JIKA YA, MEMANG KENAPA?</a:t>
            </a:r>
          </a:p>
          <a:p>
            <a:pPr marL="0" lvl="0" indent="0" algn="l">
              <a:lnSpc>
                <a:spcPts val="2727"/>
              </a:lnSpc>
            </a:pPr>
            <a:r>
              <a:rPr lang="en-US" sz="1948" spc="97">
                <a:solidFill>
                  <a:srgbClr val="10316B"/>
                </a:solidFill>
                <a:latin typeface="Poppins"/>
                <a:ea typeface="Poppins"/>
                <a:cs typeface="Poppins"/>
                <a:sym typeface="Poppins"/>
              </a:rPr>
              <a:t>APAKAH “SALES” ADALAH SEBUAH PEKERJAAN YANG MEMALUKAN?</a:t>
            </a:r>
          </a:p>
        </p:txBody>
      </p:sp>
      <p:grpSp>
        <p:nvGrpSpPr>
          <p:cNvPr id="28" name="Group 28"/>
          <p:cNvGrpSpPr/>
          <p:nvPr/>
        </p:nvGrpSpPr>
        <p:grpSpPr>
          <a:xfrm>
            <a:off x="3849521" y="5136879"/>
            <a:ext cx="17013076" cy="1777580"/>
            <a:chOff x="0" y="0"/>
            <a:chExt cx="2010404" cy="210053"/>
          </a:xfrm>
        </p:grpSpPr>
        <p:sp>
          <p:nvSpPr>
            <p:cNvPr id="29" name="Freeform 29"/>
            <p:cNvSpPr/>
            <p:nvPr/>
          </p:nvSpPr>
          <p:spPr>
            <a:xfrm>
              <a:off x="0" y="0"/>
              <a:ext cx="2010404" cy="210053"/>
            </a:xfrm>
            <a:custGeom>
              <a:avLst/>
              <a:gdLst/>
              <a:ahLst/>
              <a:cxnLst/>
              <a:rect l="l" t="t" r="r" b="b"/>
              <a:pathLst>
                <a:path w="2010404" h="210053">
                  <a:moveTo>
                    <a:pt x="1807204" y="0"/>
                  </a:moveTo>
                  <a:cubicBezTo>
                    <a:pt x="1919428" y="0"/>
                    <a:pt x="2010404" y="47022"/>
                    <a:pt x="2010404" y="105027"/>
                  </a:cubicBezTo>
                  <a:cubicBezTo>
                    <a:pt x="2010404" y="163031"/>
                    <a:pt x="1919428" y="210053"/>
                    <a:pt x="1807204" y="210053"/>
                  </a:cubicBezTo>
                  <a:lnTo>
                    <a:pt x="203200" y="210053"/>
                  </a:lnTo>
                  <a:cubicBezTo>
                    <a:pt x="90976" y="210053"/>
                    <a:pt x="0" y="163031"/>
                    <a:pt x="0" y="105027"/>
                  </a:cubicBezTo>
                  <a:cubicBezTo>
                    <a:pt x="0" y="47022"/>
                    <a:pt x="90976" y="0"/>
                    <a:pt x="203200" y="0"/>
                  </a:cubicBezTo>
                  <a:close/>
                </a:path>
              </a:pathLst>
            </a:custGeom>
            <a:solidFill>
              <a:srgbClr val="F2F7FF"/>
            </a:solidFill>
            <a:ln cap="sq">
              <a:noFill/>
              <a:prstDash val="solid"/>
              <a:miter/>
            </a:ln>
          </p:spPr>
        </p:sp>
        <p:sp>
          <p:nvSpPr>
            <p:cNvPr id="30" name="TextBox 30"/>
            <p:cNvSpPr txBox="1"/>
            <p:nvPr/>
          </p:nvSpPr>
          <p:spPr>
            <a:xfrm>
              <a:off x="0" y="-57150"/>
              <a:ext cx="2010404" cy="267203"/>
            </a:xfrm>
            <a:prstGeom prst="rect">
              <a:avLst/>
            </a:prstGeom>
          </p:spPr>
          <p:txBody>
            <a:bodyPr lIns="50800" tIns="50800" rIns="50800" bIns="50800" rtlCol="0" anchor="ctr"/>
            <a:lstStyle/>
            <a:p>
              <a:pPr algn="ctr">
                <a:lnSpc>
                  <a:spcPts val="3511"/>
                </a:lnSpc>
              </a:pPr>
              <a:endParaRPr/>
            </a:p>
          </p:txBody>
        </p:sp>
      </p:grpSp>
      <p:sp>
        <p:nvSpPr>
          <p:cNvPr id="31" name="TextBox 31"/>
          <p:cNvSpPr txBox="1"/>
          <p:nvPr/>
        </p:nvSpPr>
        <p:spPr>
          <a:xfrm>
            <a:off x="6620002" y="5307464"/>
            <a:ext cx="10625364" cy="1379259"/>
          </a:xfrm>
          <a:prstGeom prst="rect">
            <a:avLst/>
          </a:prstGeom>
        </p:spPr>
        <p:txBody>
          <a:bodyPr lIns="0" tIns="0" rIns="0" bIns="0" rtlCol="0" anchor="t">
            <a:spAutoFit/>
          </a:bodyPr>
          <a:lstStyle/>
          <a:p>
            <a:pPr algn="l">
              <a:lnSpc>
                <a:spcPts val="2727"/>
              </a:lnSpc>
            </a:pPr>
            <a:r>
              <a:rPr lang="en-US" sz="1948" spc="97">
                <a:solidFill>
                  <a:srgbClr val="10316B"/>
                </a:solidFill>
                <a:latin typeface="Poppins"/>
                <a:ea typeface="Poppins"/>
                <a:cs typeface="Poppins"/>
                <a:sym typeface="Poppins"/>
              </a:rPr>
              <a:t>NO...! Sejatinya setiap MANUSIA ADALAH SEORANG SALES</a:t>
            </a:r>
          </a:p>
          <a:p>
            <a:pPr marL="0" lvl="0" indent="0" algn="l">
              <a:lnSpc>
                <a:spcPts val="2727"/>
              </a:lnSpc>
            </a:pPr>
            <a:r>
              <a:rPr lang="en-US" sz="1948" spc="97">
                <a:solidFill>
                  <a:srgbClr val="10316B"/>
                </a:solidFill>
                <a:latin typeface="Poppins"/>
                <a:ea typeface="Poppins"/>
                <a:cs typeface="Poppins"/>
                <a:sym typeface="Poppins"/>
              </a:rPr>
              <a:t>ARTINYA BAHWA DALAM KEHIDUPAN SEHARI-HARI, SADAR ATAU TIDAK, MANUSIA SELALU MELAKUKAN PROSES MENJUAL DAN MEMENGARUHI ORANG LAIN BUKAN HANYA MENJUAL PRODUK, TETAPI MENJUAL DIRI DAN NILAI YANG DIMILIKINYA.</a:t>
            </a:r>
          </a:p>
        </p:txBody>
      </p:sp>
      <p:grpSp>
        <p:nvGrpSpPr>
          <p:cNvPr id="32" name="Group 32"/>
          <p:cNvGrpSpPr/>
          <p:nvPr/>
        </p:nvGrpSpPr>
        <p:grpSpPr>
          <a:xfrm>
            <a:off x="-2688059" y="7063775"/>
            <a:ext cx="17927867" cy="2235826"/>
            <a:chOff x="0" y="0"/>
            <a:chExt cx="2118503" cy="264203"/>
          </a:xfrm>
        </p:grpSpPr>
        <p:sp>
          <p:nvSpPr>
            <p:cNvPr id="33" name="Freeform 33"/>
            <p:cNvSpPr/>
            <p:nvPr/>
          </p:nvSpPr>
          <p:spPr>
            <a:xfrm>
              <a:off x="0" y="0"/>
              <a:ext cx="2118503" cy="264203"/>
            </a:xfrm>
            <a:custGeom>
              <a:avLst/>
              <a:gdLst/>
              <a:ahLst/>
              <a:cxnLst/>
              <a:rect l="l" t="t" r="r" b="b"/>
              <a:pathLst>
                <a:path w="2118503" h="264203">
                  <a:moveTo>
                    <a:pt x="1915303" y="0"/>
                  </a:moveTo>
                  <a:cubicBezTo>
                    <a:pt x="2027527" y="0"/>
                    <a:pt x="2118503" y="59144"/>
                    <a:pt x="2118503" y="132102"/>
                  </a:cubicBezTo>
                  <a:cubicBezTo>
                    <a:pt x="2118503" y="205059"/>
                    <a:pt x="2027527" y="264203"/>
                    <a:pt x="1915303" y="264203"/>
                  </a:cubicBezTo>
                  <a:lnTo>
                    <a:pt x="203200" y="264203"/>
                  </a:lnTo>
                  <a:cubicBezTo>
                    <a:pt x="90976" y="264203"/>
                    <a:pt x="0" y="205059"/>
                    <a:pt x="0" y="132102"/>
                  </a:cubicBezTo>
                  <a:cubicBezTo>
                    <a:pt x="0" y="59144"/>
                    <a:pt x="90976" y="0"/>
                    <a:pt x="203200" y="0"/>
                  </a:cubicBezTo>
                  <a:close/>
                </a:path>
              </a:pathLst>
            </a:custGeom>
            <a:solidFill>
              <a:srgbClr val="F2F7FF"/>
            </a:solidFill>
            <a:ln cap="sq">
              <a:noFill/>
              <a:prstDash val="solid"/>
              <a:miter/>
            </a:ln>
          </p:spPr>
        </p:sp>
        <p:sp>
          <p:nvSpPr>
            <p:cNvPr id="34" name="TextBox 34"/>
            <p:cNvSpPr txBox="1"/>
            <p:nvPr/>
          </p:nvSpPr>
          <p:spPr>
            <a:xfrm>
              <a:off x="0" y="-57150"/>
              <a:ext cx="2118503" cy="321353"/>
            </a:xfrm>
            <a:prstGeom prst="rect">
              <a:avLst/>
            </a:prstGeom>
          </p:spPr>
          <p:txBody>
            <a:bodyPr lIns="50800" tIns="50800" rIns="50800" bIns="50800" rtlCol="0" anchor="ctr"/>
            <a:lstStyle/>
            <a:p>
              <a:pPr algn="ctr">
                <a:lnSpc>
                  <a:spcPts val="3511"/>
                </a:lnSpc>
              </a:pPr>
              <a:endParaRPr/>
            </a:p>
          </p:txBody>
        </p:sp>
      </p:grpSp>
      <p:sp>
        <p:nvSpPr>
          <p:cNvPr id="35" name="TextBox 35"/>
          <p:cNvSpPr txBox="1"/>
          <p:nvPr/>
        </p:nvSpPr>
        <p:spPr>
          <a:xfrm>
            <a:off x="1843964" y="7124833"/>
            <a:ext cx="11201272" cy="2065059"/>
          </a:xfrm>
          <a:prstGeom prst="rect">
            <a:avLst/>
          </a:prstGeom>
        </p:spPr>
        <p:txBody>
          <a:bodyPr lIns="0" tIns="0" rIns="0" bIns="0" rtlCol="0" anchor="t">
            <a:spAutoFit/>
          </a:bodyPr>
          <a:lstStyle/>
          <a:p>
            <a:pPr marL="0" lvl="0" indent="0" algn="l">
              <a:lnSpc>
                <a:spcPts val="2727"/>
              </a:lnSpc>
            </a:pPr>
            <a:r>
              <a:rPr lang="en-US" sz="1948" spc="97">
                <a:solidFill>
                  <a:srgbClr val="10316B"/>
                </a:solidFill>
                <a:latin typeface="Poppins"/>
                <a:ea typeface="Poppins"/>
                <a:cs typeface="Poppins"/>
                <a:sym typeface="Poppins"/>
              </a:rPr>
              <a:t>SALES bukan sekadar profesi, melainkan keterampilan hidup (life skill): keMAMPUAN BERKOMUNIKASI, MEYAKINKAN, MEMBANGUN KEPERCAYAAN, DAN MEMBERI NILAI BAGI ORANG LAIN. SIAPA PUN YANG INGIN BERTUMBUH—DALAM KARIER, USAHA, MAUPUN HUBUNGAN SOSIAL—PERLU MEMAHAMI BAHWA IA SELALU BERADA DALAM PROSES “MENJUAL”, DAN KUALITAS YANG DIJUAL BUKAN BARANG, MELAINKAN MANFAAT DAN NILAI DIRI.</a:t>
            </a:r>
          </a:p>
        </p:txBody>
      </p:sp>
      <p:sp>
        <p:nvSpPr>
          <p:cNvPr id="36" name="TextBox 8">
            <a:extLst>
              <a:ext uri="{FF2B5EF4-FFF2-40B4-BE49-F238E27FC236}">
                <a16:creationId xmlns:a16="http://schemas.microsoft.com/office/drawing/2014/main" id="{DB2B7687-6327-0CE3-0CDC-85585B879F76}"/>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Freeform 3"/>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4" name="Group 4"/>
          <p:cNvGrpSpPr/>
          <p:nvPr/>
        </p:nvGrpSpPr>
        <p:grpSpPr>
          <a:xfrm>
            <a:off x="-1115" y="9661191"/>
            <a:ext cx="15869159" cy="476836"/>
            <a:chOff x="0" y="0"/>
            <a:chExt cx="4179532" cy="125587"/>
          </a:xfrm>
        </p:grpSpPr>
        <p:sp>
          <p:nvSpPr>
            <p:cNvPr id="5" name="Freeform 5"/>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6" name="TextBox 6"/>
            <p:cNvSpPr txBox="1"/>
            <p:nvPr/>
          </p:nvSpPr>
          <p:spPr>
            <a:xfrm>
              <a:off x="0" y="19050"/>
              <a:ext cx="4179532" cy="106537"/>
            </a:xfrm>
            <a:prstGeom prst="rect">
              <a:avLst/>
            </a:prstGeom>
          </p:spPr>
          <p:txBody>
            <a:bodyPr lIns="50800" tIns="50800" rIns="50800" bIns="50800" rtlCol="0" anchor="ctr"/>
            <a:lstStyle/>
            <a:p>
              <a:pPr algn="ctr">
                <a:lnSpc>
                  <a:spcPts val="1704"/>
                </a:lnSpc>
              </a:pPr>
              <a:endParaRPr/>
            </a:p>
          </p:txBody>
        </p:sp>
      </p:grpSp>
      <p:graphicFrame>
        <p:nvGraphicFramePr>
          <p:cNvPr id="8" name="Table 8"/>
          <p:cNvGraphicFramePr>
            <a:graphicFrameLocks noGrp="1"/>
          </p:cNvGraphicFramePr>
          <p:nvPr/>
        </p:nvGraphicFramePr>
        <p:xfrm>
          <a:off x="3339721" y="2680069"/>
          <a:ext cx="11608559" cy="6438901"/>
        </p:xfrm>
        <a:graphic>
          <a:graphicData uri="http://schemas.openxmlformats.org/drawingml/2006/table">
            <a:tbl>
              <a:tblPr/>
              <a:tblGrid>
                <a:gridCol w="4949574">
                  <a:extLst>
                    <a:ext uri="{9D8B030D-6E8A-4147-A177-3AD203B41FA5}">
                      <a16:colId xmlns:a16="http://schemas.microsoft.com/office/drawing/2014/main" val="20000"/>
                    </a:ext>
                  </a:extLst>
                </a:gridCol>
                <a:gridCol w="2173486">
                  <a:extLst>
                    <a:ext uri="{9D8B030D-6E8A-4147-A177-3AD203B41FA5}">
                      <a16:colId xmlns:a16="http://schemas.microsoft.com/office/drawing/2014/main" val="20001"/>
                    </a:ext>
                  </a:extLst>
                </a:gridCol>
                <a:gridCol w="4485499">
                  <a:extLst>
                    <a:ext uri="{9D8B030D-6E8A-4147-A177-3AD203B41FA5}">
                      <a16:colId xmlns:a16="http://schemas.microsoft.com/office/drawing/2014/main" val="20002"/>
                    </a:ext>
                  </a:extLst>
                </a:gridCol>
              </a:tblGrid>
              <a:tr h="919843">
                <a:tc>
                  <a:txBody>
                    <a:bodyPr/>
                    <a:lstStyle/>
                    <a:p>
                      <a:pPr algn="ctr">
                        <a:lnSpc>
                          <a:spcPts val="2799"/>
                        </a:lnSpc>
                        <a:defRPr/>
                      </a:pPr>
                      <a:r>
                        <a:rPr lang="en-US" sz="1999">
                          <a:solidFill>
                            <a:srgbClr val="000000"/>
                          </a:solidFill>
                          <a:latin typeface="Poppins"/>
                          <a:ea typeface="Poppins"/>
                          <a:cs typeface="Poppins"/>
                          <a:sym typeface="Poppins"/>
                        </a:rPr>
                        <a:t>Pendidikan Terakhir</a:t>
                      </a:r>
                      <a:endParaRPr lang="en-US" sz="1100"/>
                    </a:p>
                  </a:txBody>
                  <a:tcPr marL="190500" marR="190500" marT="190500" marB="190500" anchor="ctr">
                    <a:lnL w="38100" cap="flat" cmpd="sng" algn="ctr">
                      <a:solidFill>
                        <a:srgbClr val="0B409C"/>
                      </a:solidFill>
                      <a:prstDash val="solid"/>
                      <a:round/>
                      <a:headEnd type="none" w="med" len="med"/>
                      <a:tailEnd type="none" w="med" len="med"/>
                    </a:lnL>
                    <a:lnR w="38100" cap="flat" cmpd="sng" algn="ctr">
                      <a:solidFill>
                        <a:srgbClr val="0B409C"/>
                      </a:solidFill>
                      <a:prstDash val="solid"/>
                      <a:round/>
                      <a:headEnd type="none" w="med" len="med"/>
                      <a:tailEnd type="none" w="med" len="med"/>
                    </a:lnR>
                    <a:lnT w="38100" cap="flat" cmpd="sng" algn="ctr">
                      <a:solidFill>
                        <a:srgbClr val="0B409C"/>
                      </a:solidFill>
                      <a:prstDash val="solid"/>
                      <a:round/>
                      <a:headEnd type="none" w="med" len="med"/>
                      <a:tailEnd type="none" w="med" len="med"/>
                    </a:lnT>
                    <a:lnB w="38100" cap="flat" cmpd="sng" algn="ctr">
                      <a:solidFill>
                        <a:srgbClr val="0B409C"/>
                      </a:solidFill>
                      <a:prstDash val="solid"/>
                      <a:round/>
                      <a:headEnd type="none" w="med" len="med"/>
                      <a:tailEnd type="none" w="med" len="med"/>
                    </a:lnB>
                    <a:solidFill>
                      <a:srgbClr val="F6931E"/>
                    </a:solidFill>
                  </a:tcPr>
                </a:tc>
                <a:tc>
                  <a:txBody>
                    <a:bodyPr/>
                    <a:lstStyle/>
                    <a:p>
                      <a:pPr algn="ctr">
                        <a:lnSpc>
                          <a:spcPts val="2799"/>
                        </a:lnSpc>
                        <a:defRPr/>
                      </a:pPr>
                      <a:r>
                        <a:rPr lang="en-US" sz="1999">
                          <a:solidFill>
                            <a:srgbClr val="000000"/>
                          </a:solidFill>
                          <a:latin typeface="Poppins"/>
                          <a:ea typeface="Poppins"/>
                          <a:cs typeface="Poppins"/>
                          <a:sym typeface="Poppins"/>
                        </a:rPr>
                        <a:t>TPT (%)</a:t>
                      </a:r>
                      <a:endParaRPr lang="en-US" sz="1100"/>
                    </a:p>
                  </a:txBody>
                  <a:tcPr marL="190500" marR="190500" marT="190500" marB="190500" anchor="ctr">
                    <a:lnL w="38100" cap="flat" cmpd="sng" algn="ctr">
                      <a:solidFill>
                        <a:srgbClr val="0B409C"/>
                      </a:solidFill>
                      <a:prstDash val="solid"/>
                      <a:round/>
                      <a:headEnd type="none" w="med" len="med"/>
                      <a:tailEnd type="none" w="med" len="med"/>
                    </a:lnL>
                    <a:lnR w="38100" cap="flat" cmpd="sng" algn="ctr">
                      <a:solidFill>
                        <a:srgbClr val="0B409C"/>
                      </a:solidFill>
                      <a:prstDash val="solid"/>
                      <a:round/>
                      <a:headEnd type="none" w="med" len="med"/>
                      <a:tailEnd type="none" w="med" len="med"/>
                    </a:lnR>
                    <a:lnT w="38100" cap="flat" cmpd="sng" algn="ctr">
                      <a:solidFill>
                        <a:srgbClr val="0B409C"/>
                      </a:solidFill>
                      <a:prstDash val="solid"/>
                      <a:round/>
                      <a:headEnd type="none" w="med" len="med"/>
                      <a:tailEnd type="none" w="med" len="med"/>
                    </a:lnT>
                    <a:lnB w="38100" cap="flat" cmpd="sng" algn="ctr">
                      <a:solidFill>
                        <a:srgbClr val="0B409C"/>
                      </a:solidFill>
                      <a:prstDash val="solid"/>
                      <a:round/>
                      <a:headEnd type="none" w="med" len="med"/>
                      <a:tailEnd type="none" w="med" len="med"/>
                    </a:lnB>
                    <a:solidFill>
                      <a:srgbClr val="F6931E"/>
                    </a:solidFill>
                  </a:tcPr>
                </a:tc>
                <a:tc>
                  <a:txBody>
                    <a:bodyPr/>
                    <a:lstStyle/>
                    <a:p>
                      <a:pPr algn="ctr">
                        <a:lnSpc>
                          <a:spcPts val="2799"/>
                        </a:lnSpc>
                        <a:defRPr/>
                      </a:pPr>
                      <a:r>
                        <a:rPr lang="en-US" sz="1999">
                          <a:solidFill>
                            <a:srgbClr val="000000"/>
                          </a:solidFill>
                          <a:latin typeface="Poppins"/>
                          <a:ea typeface="Poppins"/>
                          <a:cs typeface="Poppins"/>
                          <a:sym typeface="Poppins"/>
                        </a:rPr>
                        <a:t>Jumlah</a:t>
                      </a:r>
                      <a:endParaRPr lang="en-US" sz="1100"/>
                    </a:p>
                  </a:txBody>
                  <a:tcPr marL="190500" marR="190500" marT="190500" marB="190500" anchor="ctr">
                    <a:lnL w="38100" cap="flat" cmpd="sng" algn="ctr">
                      <a:solidFill>
                        <a:srgbClr val="0B409C"/>
                      </a:solidFill>
                      <a:prstDash val="solid"/>
                      <a:round/>
                      <a:headEnd type="none" w="med" len="med"/>
                      <a:tailEnd type="none" w="med" len="med"/>
                    </a:lnL>
                    <a:lnR w="38100" cap="flat" cmpd="sng" algn="ctr">
                      <a:solidFill>
                        <a:srgbClr val="0B409C"/>
                      </a:solidFill>
                      <a:prstDash val="solid"/>
                      <a:round/>
                      <a:headEnd type="none" w="med" len="med"/>
                      <a:tailEnd type="none" w="med" len="med"/>
                    </a:lnR>
                    <a:lnT w="38100" cap="flat" cmpd="sng" algn="ctr">
                      <a:solidFill>
                        <a:srgbClr val="0B409C"/>
                      </a:solidFill>
                      <a:prstDash val="solid"/>
                      <a:round/>
                      <a:headEnd type="none" w="med" len="med"/>
                      <a:tailEnd type="none" w="med" len="med"/>
                    </a:lnT>
                    <a:lnB w="38100" cap="flat" cmpd="sng" algn="ctr">
                      <a:solidFill>
                        <a:srgbClr val="0B409C"/>
                      </a:solidFill>
                      <a:prstDash val="solid"/>
                      <a:round/>
                      <a:headEnd type="none" w="med" len="med"/>
                      <a:tailEnd type="none" w="med" len="med"/>
                    </a:lnB>
                    <a:solidFill>
                      <a:srgbClr val="F6931E"/>
                    </a:solidFill>
                  </a:tcPr>
                </a:tc>
                <a:extLst>
                  <a:ext uri="{0D108BD9-81ED-4DB2-BD59-A6C34878D82A}">
                    <a16:rowId xmlns:a16="http://schemas.microsoft.com/office/drawing/2014/main" val="10000"/>
                  </a:ext>
                </a:extLst>
              </a:tr>
              <a:tr h="919843">
                <a:tc>
                  <a:txBody>
                    <a:bodyPr/>
                    <a:lstStyle/>
                    <a:p>
                      <a:pPr algn="ctr">
                        <a:lnSpc>
                          <a:spcPts val="2799"/>
                        </a:lnSpc>
                        <a:defRPr/>
                      </a:pPr>
                      <a:r>
                        <a:rPr lang="en-US" sz="1999">
                          <a:solidFill>
                            <a:srgbClr val="000000"/>
                          </a:solidFill>
                          <a:latin typeface="Poppins"/>
                          <a:ea typeface="Poppins"/>
                          <a:cs typeface="Poppins"/>
                          <a:sym typeface="Poppins"/>
                        </a:rPr>
                        <a:t>SD Kebawah</a:t>
                      </a:r>
                      <a:endParaRPr lang="en-US" sz="1100"/>
                    </a:p>
                  </a:txBody>
                  <a:tcPr marL="190500" marR="190500" marT="190500" marB="190500" anchor="ctr">
                    <a:lnL w="38100" cap="flat" cmpd="sng" algn="ctr">
                      <a:solidFill>
                        <a:srgbClr val="0B409C"/>
                      </a:solidFill>
                      <a:prstDash val="solid"/>
                      <a:round/>
                      <a:headEnd type="none" w="med" len="med"/>
                      <a:tailEnd type="none" w="med" len="med"/>
                    </a:lnL>
                    <a:lnR w="38100" cap="flat" cmpd="sng" algn="ctr">
                      <a:solidFill>
                        <a:srgbClr val="0B409C"/>
                      </a:solidFill>
                      <a:prstDash val="solid"/>
                      <a:round/>
                      <a:headEnd type="none" w="med" len="med"/>
                      <a:tailEnd type="none" w="med" len="med"/>
                    </a:lnR>
                    <a:lnT w="38100" cap="flat" cmpd="sng" algn="ctr">
                      <a:solidFill>
                        <a:srgbClr val="0B409C"/>
                      </a:solidFill>
                      <a:prstDash val="solid"/>
                      <a:round/>
                      <a:headEnd type="none" w="med" len="med"/>
                      <a:tailEnd type="none" w="med" len="med"/>
                    </a:lnT>
                    <a:lnB w="38100" cap="flat" cmpd="sng" algn="ctr">
                      <a:solidFill>
                        <a:srgbClr val="0B409C"/>
                      </a:solidFill>
                      <a:prstDash val="solid"/>
                      <a:round/>
                      <a:headEnd type="none" w="med" len="med"/>
                      <a:tailEnd type="none" w="med" len="med"/>
                    </a:lnB>
                    <a:solidFill>
                      <a:srgbClr val="FFFFFF"/>
                    </a:solidFill>
                  </a:tcPr>
                </a:tc>
                <a:tc>
                  <a:txBody>
                    <a:bodyPr/>
                    <a:lstStyle/>
                    <a:p>
                      <a:pPr algn="ctr">
                        <a:lnSpc>
                          <a:spcPts val="2799"/>
                        </a:lnSpc>
                        <a:defRPr/>
                      </a:pPr>
                      <a:r>
                        <a:rPr lang="en-US" sz="1999">
                          <a:solidFill>
                            <a:srgbClr val="000000"/>
                          </a:solidFill>
                          <a:latin typeface="Poppins"/>
                          <a:ea typeface="Poppins"/>
                          <a:cs typeface="Poppins"/>
                          <a:sym typeface="Poppins"/>
                        </a:rPr>
                        <a:t>2,30 %</a:t>
                      </a:r>
                      <a:endParaRPr lang="en-US" sz="1100"/>
                    </a:p>
                  </a:txBody>
                  <a:tcPr marL="190500" marR="190500" marT="190500" marB="190500" anchor="ctr">
                    <a:lnL w="38100" cap="flat" cmpd="sng" algn="ctr">
                      <a:solidFill>
                        <a:srgbClr val="0B409C"/>
                      </a:solidFill>
                      <a:prstDash val="solid"/>
                      <a:round/>
                      <a:headEnd type="none" w="med" len="med"/>
                      <a:tailEnd type="none" w="med" len="med"/>
                    </a:lnL>
                    <a:lnR w="38100" cap="flat" cmpd="sng" algn="ctr">
                      <a:solidFill>
                        <a:srgbClr val="0B409C"/>
                      </a:solidFill>
                      <a:prstDash val="solid"/>
                      <a:round/>
                      <a:headEnd type="none" w="med" len="med"/>
                      <a:tailEnd type="none" w="med" len="med"/>
                    </a:lnR>
                    <a:lnT w="38100" cap="flat" cmpd="sng" algn="ctr">
                      <a:solidFill>
                        <a:srgbClr val="0B409C"/>
                      </a:solidFill>
                      <a:prstDash val="solid"/>
                      <a:round/>
                      <a:headEnd type="none" w="med" len="med"/>
                      <a:tailEnd type="none" w="med" len="med"/>
                    </a:lnT>
                    <a:lnB w="38100" cap="flat" cmpd="sng" algn="ctr">
                      <a:solidFill>
                        <a:srgbClr val="0B409C"/>
                      </a:solidFill>
                      <a:prstDash val="solid"/>
                      <a:round/>
                      <a:headEnd type="none" w="med" len="med"/>
                      <a:tailEnd type="none" w="med" len="med"/>
                    </a:lnB>
                    <a:solidFill>
                      <a:srgbClr val="FFFFFF"/>
                    </a:solidFill>
                  </a:tcPr>
                </a:tc>
                <a:tc>
                  <a:txBody>
                    <a:bodyPr/>
                    <a:lstStyle/>
                    <a:p>
                      <a:pPr algn="ctr">
                        <a:lnSpc>
                          <a:spcPts val="2799"/>
                        </a:lnSpc>
                        <a:defRPr/>
                      </a:pPr>
                      <a:r>
                        <a:rPr lang="en-US" sz="1999">
                          <a:solidFill>
                            <a:srgbClr val="000000"/>
                          </a:solidFill>
                          <a:latin typeface="Poppins"/>
                          <a:ea typeface="Poppins"/>
                          <a:cs typeface="Poppins"/>
                          <a:sym typeface="Poppins"/>
                        </a:rPr>
                        <a:t>+/- 640.000 orang</a:t>
                      </a:r>
                      <a:endParaRPr lang="en-US" sz="1100"/>
                    </a:p>
                  </a:txBody>
                  <a:tcPr marL="190500" marR="190500" marT="190500" marB="190500" anchor="ctr">
                    <a:lnL w="38100" cap="flat" cmpd="sng" algn="ctr">
                      <a:solidFill>
                        <a:srgbClr val="0B409C"/>
                      </a:solidFill>
                      <a:prstDash val="solid"/>
                      <a:round/>
                      <a:headEnd type="none" w="med" len="med"/>
                      <a:tailEnd type="none" w="med" len="med"/>
                    </a:lnL>
                    <a:lnR w="38100" cap="flat" cmpd="sng" algn="ctr">
                      <a:solidFill>
                        <a:srgbClr val="0B409C"/>
                      </a:solidFill>
                      <a:prstDash val="solid"/>
                      <a:round/>
                      <a:headEnd type="none" w="med" len="med"/>
                      <a:tailEnd type="none" w="med" len="med"/>
                    </a:lnR>
                    <a:lnT w="38100" cap="flat" cmpd="sng" algn="ctr">
                      <a:solidFill>
                        <a:srgbClr val="0B409C"/>
                      </a:solidFill>
                      <a:prstDash val="solid"/>
                      <a:round/>
                      <a:headEnd type="none" w="med" len="med"/>
                      <a:tailEnd type="none" w="med" len="med"/>
                    </a:lnT>
                    <a:lnB w="38100" cap="flat" cmpd="sng" algn="ctr">
                      <a:solidFill>
                        <a:srgbClr val="0B409C"/>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919843">
                <a:tc>
                  <a:txBody>
                    <a:bodyPr/>
                    <a:lstStyle/>
                    <a:p>
                      <a:pPr algn="ctr">
                        <a:lnSpc>
                          <a:spcPts val="2799"/>
                        </a:lnSpc>
                        <a:defRPr/>
                      </a:pPr>
                      <a:r>
                        <a:rPr lang="en-US" sz="1999">
                          <a:solidFill>
                            <a:srgbClr val="000000"/>
                          </a:solidFill>
                          <a:latin typeface="Poppins"/>
                          <a:ea typeface="Poppins"/>
                          <a:cs typeface="Poppins"/>
                          <a:sym typeface="Poppins"/>
                        </a:rPr>
                        <a:t>SMP</a:t>
                      </a:r>
                      <a:endParaRPr lang="en-US" sz="1100"/>
                    </a:p>
                  </a:txBody>
                  <a:tcPr marL="190500" marR="190500" marT="190500" marB="190500" anchor="ctr">
                    <a:lnL w="38100" cap="flat" cmpd="sng" algn="ctr">
                      <a:solidFill>
                        <a:srgbClr val="0B409C"/>
                      </a:solidFill>
                      <a:prstDash val="solid"/>
                      <a:round/>
                      <a:headEnd type="none" w="med" len="med"/>
                      <a:tailEnd type="none" w="med" len="med"/>
                    </a:lnL>
                    <a:lnR w="38100" cap="flat" cmpd="sng" algn="ctr">
                      <a:solidFill>
                        <a:srgbClr val="0B409C"/>
                      </a:solidFill>
                      <a:prstDash val="solid"/>
                      <a:round/>
                      <a:headEnd type="none" w="med" len="med"/>
                      <a:tailEnd type="none" w="med" len="med"/>
                    </a:lnR>
                    <a:lnT w="38100" cap="flat" cmpd="sng" algn="ctr">
                      <a:solidFill>
                        <a:srgbClr val="0B409C"/>
                      </a:solidFill>
                      <a:prstDash val="solid"/>
                      <a:round/>
                      <a:headEnd type="none" w="med" len="med"/>
                      <a:tailEnd type="none" w="med" len="med"/>
                    </a:lnT>
                    <a:lnB w="38100" cap="flat" cmpd="sng" algn="ctr">
                      <a:solidFill>
                        <a:srgbClr val="0B409C"/>
                      </a:solidFill>
                      <a:prstDash val="solid"/>
                      <a:round/>
                      <a:headEnd type="none" w="med" len="med"/>
                      <a:tailEnd type="none" w="med" len="med"/>
                    </a:lnB>
                    <a:solidFill>
                      <a:srgbClr val="FFFFFF"/>
                    </a:solidFill>
                  </a:tcPr>
                </a:tc>
                <a:tc>
                  <a:txBody>
                    <a:bodyPr/>
                    <a:lstStyle/>
                    <a:p>
                      <a:pPr algn="ctr">
                        <a:lnSpc>
                          <a:spcPts val="2799"/>
                        </a:lnSpc>
                        <a:defRPr/>
                      </a:pPr>
                      <a:r>
                        <a:rPr lang="en-US" sz="1999">
                          <a:solidFill>
                            <a:srgbClr val="000000"/>
                          </a:solidFill>
                          <a:latin typeface="Poppins"/>
                          <a:ea typeface="Poppins"/>
                          <a:cs typeface="Poppins"/>
                          <a:sym typeface="Poppins"/>
                        </a:rPr>
                        <a:t>3,80 %</a:t>
                      </a:r>
                      <a:endParaRPr lang="en-US" sz="1100"/>
                    </a:p>
                  </a:txBody>
                  <a:tcPr marL="190500" marR="190500" marT="190500" marB="190500" anchor="ctr">
                    <a:lnL w="38100" cap="flat" cmpd="sng" algn="ctr">
                      <a:solidFill>
                        <a:srgbClr val="0B409C"/>
                      </a:solidFill>
                      <a:prstDash val="solid"/>
                      <a:round/>
                      <a:headEnd type="none" w="med" len="med"/>
                      <a:tailEnd type="none" w="med" len="med"/>
                    </a:lnL>
                    <a:lnR w="38100" cap="flat" cmpd="sng" algn="ctr">
                      <a:solidFill>
                        <a:srgbClr val="0B409C"/>
                      </a:solidFill>
                      <a:prstDash val="solid"/>
                      <a:round/>
                      <a:headEnd type="none" w="med" len="med"/>
                      <a:tailEnd type="none" w="med" len="med"/>
                    </a:lnR>
                    <a:lnT w="38100" cap="flat" cmpd="sng" algn="ctr">
                      <a:solidFill>
                        <a:srgbClr val="0B409C"/>
                      </a:solidFill>
                      <a:prstDash val="solid"/>
                      <a:round/>
                      <a:headEnd type="none" w="med" len="med"/>
                      <a:tailEnd type="none" w="med" len="med"/>
                    </a:lnT>
                    <a:lnB w="38100" cap="flat" cmpd="sng" algn="ctr">
                      <a:solidFill>
                        <a:srgbClr val="0B409C"/>
                      </a:solidFill>
                      <a:prstDash val="solid"/>
                      <a:round/>
                      <a:headEnd type="none" w="med" len="med"/>
                      <a:tailEnd type="none" w="med" len="med"/>
                    </a:lnB>
                    <a:solidFill>
                      <a:srgbClr val="FFFFFF"/>
                    </a:solidFill>
                  </a:tcPr>
                </a:tc>
                <a:tc>
                  <a:txBody>
                    <a:bodyPr/>
                    <a:lstStyle/>
                    <a:p>
                      <a:pPr algn="ctr">
                        <a:lnSpc>
                          <a:spcPts val="2799"/>
                        </a:lnSpc>
                        <a:defRPr/>
                      </a:pPr>
                      <a:r>
                        <a:rPr lang="en-US" sz="1999">
                          <a:solidFill>
                            <a:srgbClr val="000000"/>
                          </a:solidFill>
                          <a:latin typeface="Poppins"/>
                          <a:ea typeface="Poppins"/>
                          <a:cs typeface="Poppins"/>
                          <a:sym typeface="Poppins"/>
                        </a:rPr>
                        <a:t>+/- 1.000.000 orang</a:t>
                      </a:r>
                      <a:endParaRPr lang="en-US" sz="1100"/>
                    </a:p>
                  </a:txBody>
                  <a:tcPr marL="190500" marR="190500" marT="190500" marB="190500" anchor="ctr">
                    <a:lnL w="38100" cap="flat" cmpd="sng" algn="ctr">
                      <a:solidFill>
                        <a:srgbClr val="0B409C"/>
                      </a:solidFill>
                      <a:prstDash val="solid"/>
                      <a:round/>
                      <a:headEnd type="none" w="med" len="med"/>
                      <a:tailEnd type="none" w="med" len="med"/>
                    </a:lnL>
                    <a:lnR w="38100" cap="flat" cmpd="sng" algn="ctr">
                      <a:solidFill>
                        <a:srgbClr val="0B409C"/>
                      </a:solidFill>
                      <a:prstDash val="solid"/>
                      <a:round/>
                      <a:headEnd type="none" w="med" len="med"/>
                      <a:tailEnd type="none" w="med" len="med"/>
                    </a:lnR>
                    <a:lnT w="38100" cap="flat" cmpd="sng" algn="ctr">
                      <a:solidFill>
                        <a:srgbClr val="0B409C"/>
                      </a:solidFill>
                      <a:prstDash val="solid"/>
                      <a:round/>
                      <a:headEnd type="none" w="med" len="med"/>
                      <a:tailEnd type="none" w="med" len="med"/>
                    </a:lnT>
                    <a:lnB w="38100" cap="flat" cmpd="sng" algn="ctr">
                      <a:solidFill>
                        <a:srgbClr val="0B409C"/>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919843">
                <a:tc>
                  <a:txBody>
                    <a:bodyPr/>
                    <a:lstStyle/>
                    <a:p>
                      <a:pPr algn="ctr">
                        <a:lnSpc>
                          <a:spcPts val="2799"/>
                        </a:lnSpc>
                        <a:defRPr/>
                      </a:pPr>
                      <a:r>
                        <a:rPr lang="en-US" sz="1999">
                          <a:solidFill>
                            <a:srgbClr val="FFFFFF"/>
                          </a:solidFill>
                          <a:latin typeface="Poppins"/>
                          <a:ea typeface="Poppins"/>
                          <a:cs typeface="Poppins"/>
                          <a:sym typeface="Poppins"/>
                        </a:rPr>
                        <a:t>SMA &amp; SMK</a:t>
                      </a:r>
                      <a:endParaRPr lang="en-US" sz="1100"/>
                    </a:p>
                  </a:txBody>
                  <a:tcPr marL="190500" marR="190500" marT="190500" marB="190500" anchor="ctr">
                    <a:lnL w="38100" cap="flat" cmpd="sng" algn="ctr">
                      <a:solidFill>
                        <a:srgbClr val="0B409C"/>
                      </a:solidFill>
                      <a:prstDash val="solid"/>
                      <a:round/>
                      <a:headEnd type="none" w="med" len="med"/>
                      <a:tailEnd type="none" w="med" len="med"/>
                    </a:lnL>
                    <a:lnR w="38100" cap="flat" cmpd="sng" algn="ctr">
                      <a:solidFill>
                        <a:srgbClr val="0B409C"/>
                      </a:solidFill>
                      <a:prstDash val="solid"/>
                      <a:round/>
                      <a:headEnd type="none" w="med" len="med"/>
                      <a:tailEnd type="none" w="med" len="med"/>
                    </a:lnR>
                    <a:lnT w="38100" cap="flat" cmpd="sng" algn="ctr">
                      <a:solidFill>
                        <a:srgbClr val="0B409C"/>
                      </a:solidFill>
                      <a:prstDash val="solid"/>
                      <a:round/>
                      <a:headEnd type="none" w="med" len="med"/>
                      <a:tailEnd type="none" w="med" len="med"/>
                    </a:lnT>
                    <a:lnB w="38100" cap="flat" cmpd="sng" algn="ctr">
                      <a:solidFill>
                        <a:srgbClr val="0B409C"/>
                      </a:solidFill>
                      <a:prstDash val="solid"/>
                      <a:round/>
                      <a:headEnd type="none" w="med" len="med"/>
                      <a:tailEnd type="none" w="med" len="med"/>
                    </a:lnB>
                    <a:solidFill>
                      <a:srgbClr val="FE0000"/>
                    </a:solidFill>
                  </a:tcPr>
                </a:tc>
                <a:tc>
                  <a:txBody>
                    <a:bodyPr/>
                    <a:lstStyle/>
                    <a:p>
                      <a:pPr algn="ctr">
                        <a:lnSpc>
                          <a:spcPts val="2799"/>
                        </a:lnSpc>
                        <a:defRPr/>
                      </a:pPr>
                      <a:r>
                        <a:rPr lang="en-US" sz="1999">
                          <a:solidFill>
                            <a:srgbClr val="FFFFFF"/>
                          </a:solidFill>
                          <a:latin typeface="Poppins"/>
                          <a:ea typeface="Poppins"/>
                          <a:cs typeface="Poppins"/>
                          <a:sym typeface="Poppins"/>
                        </a:rPr>
                        <a:t>+/- 7,76 %</a:t>
                      </a:r>
                      <a:endParaRPr lang="en-US" sz="1100"/>
                    </a:p>
                  </a:txBody>
                  <a:tcPr marL="190500" marR="190500" marT="190500" marB="190500" anchor="ctr">
                    <a:lnL w="38100" cap="flat" cmpd="sng" algn="ctr">
                      <a:solidFill>
                        <a:srgbClr val="0B409C"/>
                      </a:solidFill>
                      <a:prstDash val="solid"/>
                      <a:round/>
                      <a:headEnd type="none" w="med" len="med"/>
                      <a:tailEnd type="none" w="med" len="med"/>
                    </a:lnL>
                    <a:lnR w="38100" cap="flat" cmpd="sng" algn="ctr">
                      <a:solidFill>
                        <a:srgbClr val="0B409C"/>
                      </a:solidFill>
                      <a:prstDash val="solid"/>
                      <a:round/>
                      <a:headEnd type="none" w="med" len="med"/>
                      <a:tailEnd type="none" w="med" len="med"/>
                    </a:lnR>
                    <a:lnT w="38100" cap="flat" cmpd="sng" algn="ctr">
                      <a:solidFill>
                        <a:srgbClr val="0B409C"/>
                      </a:solidFill>
                      <a:prstDash val="solid"/>
                      <a:round/>
                      <a:headEnd type="none" w="med" len="med"/>
                      <a:tailEnd type="none" w="med" len="med"/>
                    </a:lnT>
                    <a:lnB w="38100" cap="flat" cmpd="sng" algn="ctr">
                      <a:solidFill>
                        <a:srgbClr val="0B409C"/>
                      </a:solidFill>
                      <a:prstDash val="solid"/>
                      <a:round/>
                      <a:headEnd type="none" w="med" len="med"/>
                      <a:tailEnd type="none" w="med" len="med"/>
                    </a:lnB>
                    <a:solidFill>
                      <a:srgbClr val="FE0000"/>
                    </a:solidFill>
                  </a:tcPr>
                </a:tc>
                <a:tc>
                  <a:txBody>
                    <a:bodyPr/>
                    <a:lstStyle/>
                    <a:p>
                      <a:pPr algn="ctr">
                        <a:lnSpc>
                          <a:spcPts val="2799"/>
                        </a:lnSpc>
                        <a:defRPr/>
                      </a:pPr>
                      <a:r>
                        <a:rPr lang="en-US" sz="1999">
                          <a:solidFill>
                            <a:srgbClr val="FFFFFF"/>
                          </a:solidFill>
                          <a:latin typeface="Poppins"/>
                          <a:ea typeface="Poppins"/>
                          <a:cs typeface="Poppins"/>
                          <a:sym typeface="Poppins"/>
                        </a:rPr>
                        <a:t>+/- 3.900.000 orang</a:t>
                      </a:r>
                      <a:endParaRPr lang="en-US" sz="1100"/>
                    </a:p>
                  </a:txBody>
                  <a:tcPr marL="190500" marR="190500" marT="190500" marB="190500" anchor="ctr">
                    <a:lnL w="38100" cap="flat" cmpd="sng" algn="ctr">
                      <a:solidFill>
                        <a:srgbClr val="0B409C"/>
                      </a:solidFill>
                      <a:prstDash val="solid"/>
                      <a:round/>
                      <a:headEnd type="none" w="med" len="med"/>
                      <a:tailEnd type="none" w="med" len="med"/>
                    </a:lnL>
                    <a:lnR w="38100" cap="flat" cmpd="sng" algn="ctr">
                      <a:solidFill>
                        <a:srgbClr val="0B409C"/>
                      </a:solidFill>
                      <a:prstDash val="solid"/>
                      <a:round/>
                      <a:headEnd type="none" w="med" len="med"/>
                      <a:tailEnd type="none" w="med" len="med"/>
                    </a:lnR>
                    <a:lnT w="38100" cap="flat" cmpd="sng" algn="ctr">
                      <a:solidFill>
                        <a:srgbClr val="0B409C"/>
                      </a:solidFill>
                      <a:prstDash val="solid"/>
                      <a:round/>
                      <a:headEnd type="none" w="med" len="med"/>
                      <a:tailEnd type="none" w="med" len="med"/>
                    </a:lnT>
                    <a:lnB w="38100" cap="flat" cmpd="sng" algn="ctr">
                      <a:solidFill>
                        <a:srgbClr val="0B409C"/>
                      </a:solidFill>
                      <a:prstDash val="solid"/>
                      <a:round/>
                      <a:headEnd type="none" w="med" len="med"/>
                      <a:tailEnd type="none" w="med" len="med"/>
                    </a:lnB>
                    <a:solidFill>
                      <a:srgbClr val="FE0000"/>
                    </a:solidFill>
                  </a:tcPr>
                </a:tc>
                <a:extLst>
                  <a:ext uri="{0D108BD9-81ED-4DB2-BD59-A6C34878D82A}">
                    <a16:rowId xmlns:a16="http://schemas.microsoft.com/office/drawing/2014/main" val="10003"/>
                  </a:ext>
                </a:extLst>
              </a:tr>
              <a:tr h="919843">
                <a:tc>
                  <a:txBody>
                    <a:bodyPr/>
                    <a:lstStyle/>
                    <a:p>
                      <a:pPr algn="ctr">
                        <a:lnSpc>
                          <a:spcPts val="2799"/>
                        </a:lnSpc>
                        <a:defRPr/>
                      </a:pPr>
                      <a:r>
                        <a:rPr lang="en-US" sz="1999">
                          <a:solidFill>
                            <a:srgbClr val="000000"/>
                          </a:solidFill>
                          <a:latin typeface="Poppins"/>
                          <a:ea typeface="Poppins"/>
                          <a:cs typeface="Poppins"/>
                          <a:sym typeface="Poppins"/>
                        </a:rPr>
                        <a:t>D3 (Diploma I - III</a:t>
                      </a:r>
                      <a:endParaRPr lang="en-US" sz="1100"/>
                    </a:p>
                  </a:txBody>
                  <a:tcPr marL="190500" marR="190500" marT="190500" marB="190500" anchor="ctr">
                    <a:lnL w="38100" cap="flat" cmpd="sng" algn="ctr">
                      <a:solidFill>
                        <a:srgbClr val="0B409C"/>
                      </a:solidFill>
                      <a:prstDash val="solid"/>
                      <a:round/>
                      <a:headEnd type="none" w="med" len="med"/>
                      <a:tailEnd type="none" w="med" len="med"/>
                    </a:lnL>
                    <a:lnR w="38100" cap="flat" cmpd="sng" algn="ctr">
                      <a:solidFill>
                        <a:srgbClr val="0B409C"/>
                      </a:solidFill>
                      <a:prstDash val="solid"/>
                      <a:round/>
                      <a:headEnd type="none" w="med" len="med"/>
                      <a:tailEnd type="none" w="med" len="med"/>
                    </a:lnR>
                    <a:lnT w="38100" cap="flat" cmpd="sng" algn="ctr">
                      <a:solidFill>
                        <a:srgbClr val="0B409C"/>
                      </a:solidFill>
                      <a:prstDash val="solid"/>
                      <a:round/>
                      <a:headEnd type="none" w="med" len="med"/>
                      <a:tailEnd type="none" w="med" len="med"/>
                    </a:lnT>
                    <a:lnB w="38100" cap="flat" cmpd="sng" algn="ctr">
                      <a:solidFill>
                        <a:srgbClr val="0B409C"/>
                      </a:solidFill>
                      <a:prstDash val="solid"/>
                      <a:round/>
                      <a:headEnd type="none" w="med" len="med"/>
                      <a:tailEnd type="none" w="med" len="med"/>
                    </a:lnB>
                    <a:solidFill>
                      <a:srgbClr val="FFFFFF"/>
                    </a:solidFill>
                  </a:tcPr>
                </a:tc>
                <a:tc>
                  <a:txBody>
                    <a:bodyPr/>
                    <a:lstStyle/>
                    <a:p>
                      <a:pPr algn="ctr">
                        <a:lnSpc>
                          <a:spcPts val="2799"/>
                        </a:lnSpc>
                        <a:defRPr/>
                      </a:pPr>
                      <a:r>
                        <a:rPr lang="en-US" sz="1999">
                          <a:solidFill>
                            <a:srgbClr val="000000"/>
                          </a:solidFill>
                          <a:latin typeface="Poppins"/>
                          <a:ea typeface="Poppins"/>
                          <a:cs typeface="Poppins"/>
                          <a:sym typeface="Poppins"/>
                        </a:rPr>
                        <a:t>4,31 %</a:t>
                      </a:r>
                      <a:endParaRPr lang="en-US" sz="1100"/>
                    </a:p>
                  </a:txBody>
                  <a:tcPr marL="190500" marR="190500" marT="190500" marB="190500" anchor="ctr">
                    <a:lnL w="38100" cap="flat" cmpd="sng" algn="ctr">
                      <a:solidFill>
                        <a:srgbClr val="0B409C"/>
                      </a:solidFill>
                      <a:prstDash val="solid"/>
                      <a:round/>
                      <a:headEnd type="none" w="med" len="med"/>
                      <a:tailEnd type="none" w="med" len="med"/>
                    </a:lnL>
                    <a:lnR w="38100" cap="flat" cmpd="sng" algn="ctr">
                      <a:solidFill>
                        <a:srgbClr val="0B409C"/>
                      </a:solidFill>
                      <a:prstDash val="solid"/>
                      <a:round/>
                      <a:headEnd type="none" w="med" len="med"/>
                      <a:tailEnd type="none" w="med" len="med"/>
                    </a:lnR>
                    <a:lnT w="38100" cap="flat" cmpd="sng" algn="ctr">
                      <a:solidFill>
                        <a:srgbClr val="0B409C"/>
                      </a:solidFill>
                      <a:prstDash val="solid"/>
                      <a:round/>
                      <a:headEnd type="none" w="med" len="med"/>
                      <a:tailEnd type="none" w="med" len="med"/>
                    </a:lnT>
                    <a:lnB w="38100" cap="flat" cmpd="sng" algn="ctr">
                      <a:solidFill>
                        <a:srgbClr val="0B409C"/>
                      </a:solidFill>
                      <a:prstDash val="solid"/>
                      <a:round/>
                      <a:headEnd type="none" w="med" len="med"/>
                      <a:tailEnd type="none" w="med" len="med"/>
                    </a:lnB>
                    <a:solidFill>
                      <a:srgbClr val="FFFFFF"/>
                    </a:solidFill>
                  </a:tcPr>
                </a:tc>
                <a:tc>
                  <a:txBody>
                    <a:bodyPr/>
                    <a:lstStyle/>
                    <a:p>
                      <a:pPr algn="ctr">
                        <a:lnSpc>
                          <a:spcPts val="2799"/>
                        </a:lnSpc>
                        <a:defRPr/>
                      </a:pPr>
                      <a:r>
                        <a:rPr lang="en-US" sz="1999">
                          <a:solidFill>
                            <a:srgbClr val="000000"/>
                          </a:solidFill>
                          <a:latin typeface="Poppins"/>
                          <a:ea typeface="Poppins"/>
                          <a:cs typeface="Poppins"/>
                          <a:sym typeface="Poppins"/>
                        </a:rPr>
                        <a:t>+/- 180.000 orang</a:t>
                      </a:r>
                      <a:endParaRPr lang="en-US" sz="1100"/>
                    </a:p>
                  </a:txBody>
                  <a:tcPr marL="190500" marR="190500" marT="190500" marB="190500" anchor="ctr">
                    <a:lnL w="38100" cap="flat" cmpd="sng" algn="ctr">
                      <a:solidFill>
                        <a:srgbClr val="0B409C"/>
                      </a:solidFill>
                      <a:prstDash val="solid"/>
                      <a:round/>
                      <a:headEnd type="none" w="med" len="med"/>
                      <a:tailEnd type="none" w="med" len="med"/>
                    </a:lnL>
                    <a:lnR w="38100" cap="flat" cmpd="sng" algn="ctr">
                      <a:solidFill>
                        <a:srgbClr val="0B409C"/>
                      </a:solidFill>
                      <a:prstDash val="solid"/>
                      <a:round/>
                      <a:headEnd type="none" w="med" len="med"/>
                      <a:tailEnd type="none" w="med" len="med"/>
                    </a:lnR>
                    <a:lnT w="38100" cap="flat" cmpd="sng" algn="ctr">
                      <a:solidFill>
                        <a:srgbClr val="0B409C"/>
                      </a:solidFill>
                      <a:prstDash val="solid"/>
                      <a:round/>
                      <a:headEnd type="none" w="med" len="med"/>
                      <a:tailEnd type="none" w="med" len="med"/>
                    </a:lnT>
                    <a:lnB w="38100" cap="flat" cmpd="sng" algn="ctr">
                      <a:solidFill>
                        <a:srgbClr val="0B409C"/>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919843">
                <a:tc>
                  <a:txBody>
                    <a:bodyPr/>
                    <a:lstStyle/>
                    <a:p>
                      <a:pPr algn="ctr">
                        <a:lnSpc>
                          <a:spcPts val="2799"/>
                        </a:lnSpc>
                        <a:defRPr/>
                      </a:pPr>
                      <a:r>
                        <a:rPr lang="en-US" sz="1999">
                          <a:solidFill>
                            <a:srgbClr val="FFFFFF"/>
                          </a:solidFill>
                          <a:latin typeface="Poppins"/>
                          <a:ea typeface="Poppins"/>
                          <a:cs typeface="Poppins"/>
                          <a:sym typeface="Poppins"/>
                        </a:rPr>
                        <a:t>S1 Keatas (D4/S1/S2/S3)</a:t>
                      </a:r>
                      <a:endParaRPr lang="en-US" sz="1100"/>
                    </a:p>
                  </a:txBody>
                  <a:tcPr marL="190500" marR="190500" marT="190500" marB="190500" anchor="ctr">
                    <a:lnL w="38100" cap="flat" cmpd="sng" algn="ctr">
                      <a:solidFill>
                        <a:srgbClr val="0B409C"/>
                      </a:solidFill>
                      <a:prstDash val="solid"/>
                      <a:round/>
                      <a:headEnd type="none" w="med" len="med"/>
                      <a:tailEnd type="none" w="med" len="med"/>
                    </a:lnL>
                    <a:lnR w="38100" cap="flat" cmpd="sng" algn="ctr">
                      <a:solidFill>
                        <a:srgbClr val="0B409C"/>
                      </a:solidFill>
                      <a:prstDash val="solid"/>
                      <a:round/>
                      <a:headEnd type="none" w="med" len="med"/>
                      <a:tailEnd type="none" w="med" len="med"/>
                    </a:lnR>
                    <a:lnT w="38100" cap="flat" cmpd="sng" algn="ctr">
                      <a:solidFill>
                        <a:srgbClr val="0B409C"/>
                      </a:solidFill>
                      <a:prstDash val="solid"/>
                      <a:round/>
                      <a:headEnd type="none" w="med" len="med"/>
                      <a:tailEnd type="none" w="med" len="med"/>
                    </a:lnT>
                    <a:lnB w="38100" cap="flat" cmpd="sng" algn="ctr">
                      <a:solidFill>
                        <a:srgbClr val="0B409C"/>
                      </a:solidFill>
                      <a:prstDash val="solid"/>
                      <a:round/>
                      <a:headEnd type="none" w="med" len="med"/>
                      <a:tailEnd type="none" w="med" len="med"/>
                    </a:lnB>
                    <a:solidFill>
                      <a:srgbClr val="FE0000"/>
                    </a:solidFill>
                  </a:tcPr>
                </a:tc>
                <a:tc>
                  <a:txBody>
                    <a:bodyPr/>
                    <a:lstStyle/>
                    <a:p>
                      <a:pPr algn="ctr">
                        <a:lnSpc>
                          <a:spcPts val="2799"/>
                        </a:lnSpc>
                        <a:defRPr/>
                      </a:pPr>
                      <a:r>
                        <a:rPr lang="en-US" sz="1999">
                          <a:solidFill>
                            <a:srgbClr val="FFFFFF"/>
                          </a:solidFill>
                          <a:latin typeface="Poppins"/>
                          <a:ea typeface="Poppins"/>
                          <a:cs typeface="Poppins"/>
                          <a:sym typeface="Poppins"/>
                        </a:rPr>
                        <a:t>5,39 %</a:t>
                      </a:r>
                      <a:endParaRPr lang="en-US" sz="1100"/>
                    </a:p>
                  </a:txBody>
                  <a:tcPr marL="190500" marR="190500" marT="190500" marB="190500" anchor="ctr">
                    <a:lnL w="38100" cap="flat" cmpd="sng" algn="ctr">
                      <a:solidFill>
                        <a:srgbClr val="0B409C"/>
                      </a:solidFill>
                      <a:prstDash val="solid"/>
                      <a:round/>
                      <a:headEnd type="none" w="med" len="med"/>
                      <a:tailEnd type="none" w="med" len="med"/>
                    </a:lnL>
                    <a:lnR w="38100" cap="flat" cmpd="sng" algn="ctr">
                      <a:solidFill>
                        <a:srgbClr val="0B409C"/>
                      </a:solidFill>
                      <a:prstDash val="solid"/>
                      <a:round/>
                      <a:headEnd type="none" w="med" len="med"/>
                      <a:tailEnd type="none" w="med" len="med"/>
                    </a:lnR>
                    <a:lnT w="38100" cap="flat" cmpd="sng" algn="ctr">
                      <a:solidFill>
                        <a:srgbClr val="0B409C"/>
                      </a:solidFill>
                      <a:prstDash val="solid"/>
                      <a:round/>
                      <a:headEnd type="none" w="med" len="med"/>
                      <a:tailEnd type="none" w="med" len="med"/>
                    </a:lnT>
                    <a:lnB w="38100" cap="flat" cmpd="sng" algn="ctr">
                      <a:solidFill>
                        <a:srgbClr val="0B409C"/>
                      </a:solidFill>
                      <a:prstDash val="solid"/>
                      <a:round/>
                      <a:headEnd type="none" w="med" len="med"/>
                      <a:tailEnd type="none" w="med" len="med"/>
                    </a:lnB>
                    <a:solidFill>
                      <a:srgbClr val="FE0000"/>
                    </a:solidFill>
                  </a:tcPr>
                </a:tc>
                <a:tc>
                  <a:txBody>
                    <a:bodyPr/>
                    <a:lstStyle/>
                    <a:p>
                      <a:pPr algn="ctr">
                        <a:lnSpc>
                          <a:spcPts val="2799"/>
                        </a:lnSpc>
                        <a:defRPr/>
                      </a:pPr>
                      <a:r>
                        <a:rPr lang="en-US" sz="1999">
                          <a:solidFill>
                            <a:srgbClr val="FFFFFF"/>
                          </a:solidFill>
                          <a:latin typeface="Poppins"/>
                          <a:ea typeface="Poppins"/>
                          <a:cs typeface="Poppins"/>
                          <a:sym typeface="Poppins"/>
                        </a:rPr>
                        <a:t>+/- 1.740.000 orang </a:t>
                      </a:r>
                      <a:endParaRPr lang="en-US" sz="1100"/>
                    </a:p>
                  </a:txBody>
                  <a:tcPr marL="190500" marR="190500" marT="190500" marB="190500" anchor="ctr">
                    <a:lnL w="38100" cap="flat" cmpd="sng" algn="ctr">
                      <a:solidFill>
                        <a:srgbClr val="0B409C"/>
                      </a:solidFill>
                      <a:prstDash val="solid"/>
                      <a:round/>
                      <a:headEnd type="none" w="med" len="med"/>
                      <a:tailEnd type="none" w="med" len="med"/>
                    </a:lnL>
                    <a:lnR w="38100" cap="flat" cmpd="sng" algn="ctr">
                      <a:solidFill>
                        <a:srgbClr val="0B409C"/>
                      </a:solidFill>
                      <a:prstDash val="solid"/>
                      <a:round/>
                      <a:headEnd type="none" w="med" len="med"/>
                      <a:tailEnd type="none" w="med" len="med"/>
                    </a:lnR>
                    <a:lnT w="38100" cap="flat" cmpd="sng" algn="ctr">
                      <a:solidFill>
                        <a:srgbClr val="0B409C"/>
                      </a:solidFill>
                      <a:prstDash val="solid"/>
                      <a:round/>
                      <a:headEnd type="none" w="med" len="med"/>
                      <a:tailEnd type="none" w="med" len="med"/>
                    </a:lnT>
                    <a:lnB w="38100" cap="flat" cmpd="sng" algn="ctr">
                      <a:solidFill>
                        <a:srgbClr val="0B409C"/>
                      </a:solidFill>
                      <a:prstDash val="solid"/>
                      <a:round/>
                      <a:headEnd type="none" w="med" len="med"/>
                      <a:tailEnd type="none" w="med" len="med"/>
                    </a:lnB>
                    <a:solidFill>
                      <a:srgbClr val="FE0000"/>
                    </a:solidFill>
                  </a:tcPr>
                </a:tc>
                <a:extLst>
                  <a:ext uri="{0D108BD9-81ED-4DB2-BD59-A6C34878D82A}">
                    <a16:rowId xmlns:a16="http://schemas.microsoft.com/office/drawing/2014/main" val="10005"/>
                  </a:ext>
                </a:extLst>
              </a:tr>
              <a:tr h="919843">
                <a:tc gridSpan="2">
                  <a:txBody>
                    <a:bodyPr/>
                    <a:lstStyle/>
                    <a:p>
                      <a:pPr algn="ctr">
                        <a:lnSpc>
                          <a:spcPts val="2799"/>
                        </a:lnSpc>
                        <a:defRPr/>
                      </a:pPr>
                      <a:r>
                        <a:rPr lang="en-US" sz="1999">
                          <a:solidFill>
                            <a:srgbClr val="000000"/>
                          </a:solidFill>
                          <a:latin typeface="Poppins"/>
                          <a:ea typeface="Poppins"/>
                          <a:cs typeface="Poppins"/>
                          <a:sym typeface="Poppins"/>
                        </a:rPr>
                        <a:t>Total</a:t>
                      </a:r>
                      <a:endParaRPr lang="en-US" sz="1100"/>
                    </a:p>
                  </a:txBody>
                  <a:tcPr marL="190500" marR="190500" marT="190500" marB="190500" anchor="ctr">
                    <a:lnL w="38100" cap="flat" cmpd="sng" algn="ctr">
                      <a:solidFill>
                        <a:srgbClr val="0B409C"/>
                      </a:solidFill>
                      <a:prstDash val="solid"/>
                      <a:round/>
                      <a:headEnd type="none" w="med" len="med"/>
                      <a:tailEnd type="none" w="med" len="med"/>
                    </a:lnL>
                    <a:lnR w="38100" cap="flat" cmpd="sng" algn="ctr">
                      <a:solidFill>
                        <a:srgbClr val="0B409C"/>
                      </a:solidFill>
                      <a:prstDash val="solid"/>
                      <a:round/>
                      <a:headEnd type="none" w="med" len="med"/>
                      <a:tailEnd type="none" w="med" len="med"/>
                    </a:lnR>
                    <a:lnT w="38100" cap="flat" cmpd="sng" algn="ctr">
                      <a:solidFill>
                        <a:srgbClr val="0B409C"/>
                      </a:solidFill>
                      <a:prstDash val="solid"/>
                      <a:round/>
                      <a:headEnd type="none" w="med" len="med"/>
                      <a:tailEnd type="none" w="med" len="med"/>
                    </a:lnT>
                    <a:lnB w="38100" cap="flat" cmpd="sng" algn="ctr">
                      <a:solidFill>
                        <a:srgbClr val="0B409C"/>
                      </a:solidFill>
                      <a:prstDash val="solid"/>
                      <a:round/>
                      <a:headEnd type="none" w="med" len="med"/>
                      <a:tailEnd type="none" w="med" len="med"/>
                    </a:lnB>
                    <a:solidFill>
                      <a:srgbClr val="FFFFFF"/>
                    </a:solidFill>
                  </a:tcPr>
                </a:tc>
                <a:tc hMerge="1">
                  <a:txBody>
                    <a:bodyPr/>
                    <a:lstStyle/>
                    <a:p>
                      <a:pPr algn="ctr">
                        <a:lnSpc>
                          <a:spcPts val="2799"/>
                        </a:lnSpc>
                        <a:defRPr/>
                      </a:pPr>
                      <a:r>
                        <a:rPr lang="en-US" sz="1999">
                          <a:solidFill>
                            <a:srgbClr val="000000"/>
                          </a:solidFill>
                          <a:latin typeface="Poppins"/>
                          <a:ea typeface="Poppins"/>
                          <a:cs typeface="Poppins"/>
                          <a:sym typeface="Poppins"/>
                        </a:rPr>
                        <a:t>Total</a:t>
                      </a:r>
                      <a:endParaRPr lang="en-US" sz="1100"/>
                    </a:p>
                  </a:txBody>
                  <a:tcPr marL="190500" marR="190500" marT="190500" marB="190500" anchor="ctr">
                    <a:lnL w="38100" cap="flat" cmpd="sng" algn="ctr">
                      <a:solidFill>
                        <a:srgbClr val="0B409C"/>
                      </a:solidFill>
                      <a:prstDash val="solid"/>
                      <a:round/>
                      <a:headEnd type="none" w="med" len="med"/>
                      <a:tailEnd type="none" w="med" len="med"/>
                    </a:lnL>
                    <a:lnR w="38100" cap="flat" cmpd="sng" algn="ctr">
                      <a:solidFill>
                        <a:srgbClr val="0B409C"/>
                      </a:solidFill>
                      <a:prstDash val="solid"/>
                      <a:round/>
                      <a:headEnd type="none" w="med" len="med"/>
                      <a:tailEnd type="none" w="med" len="med"/>
                    </a:lnR>
                    <a:lnT w="38100" cap="flat" cmpd="sng" algn="ctr">
                      <a:solidFill>
                        <a:srgbClr val="0B409C"/>
                      </a:solidFill>
                      <a:prstDash val="solid"/>
                      <a:round/>
                      <a:headEnd type="none" w="med" len="med"/>
                      <a:tailEnd type="none" w="med" len="med"/>
                    </a:lnT>
                    <a:lnB w="38100" cap="flat" cmpd="sng" algn="ctr">
                      <a:solidFill>
                        <a:srgbClr val="0B409C"/>
                      </a:solidFill>
                      <a:prstDash val="solid"/>
                      <a:round/>
                      <a:headEnd type="none" w="med" len="med"/>
                      <a:tailEnd type="none" w="med" len="med"/>
                    </a:lnB>
                    <a:solidFill>
                      <a:srgbClr val="FFFFFF"/>
                    </a:solidFill>
                  </a:tcPr>
                </a:tc>
                <a:tc>
                  <a:txBody>
                    <a:bodyPr/>
                    <a:lstStyle/>
                    <a:p>
                      <a:pPr algn="ctr">
                        <a:lnSpc>
                          <a:spcPts val="2799"/>
                        </a:lnSpc>
                        <a:defRPr/>
                      </a:pPr>
                      <a:r>
                        <a:rPr lang="en-US" sz="1999">
                          <a:solidFill>
                            <a:srgbClr val="000000"/>
                          </a:solidFill>
                          <a:latin typeface="Poppins"/>
                          <a:ea typeface="Poppins"/>
                          <a:cs typeface="Poppins"/>
                          <a:sym typeface="Poppins"/>
                        </a:rPr>
                        <a:t>+/- 7.460.000 orang</a:t>
                      </a:r>
                      <a:endParaRPr lang="en-US" sz="1100"/>
                    </a:p>
                  </a:txBody>
                  <a:tcPr marL="190500" marR="190500" marT="190500" marB="190500" anchor="ctr">
                    <a:lnL w="38100" cap="flat" cmpd="sng" algn="ctr">
                      <a:solidFill>
                        <a:srgbClr val="0B409C"/>
                      </a:solidFill>
                      <a:prstDash val="solid"/>
                      <a:round/>
                      <a:headEnd type="none" w="med" len="med"/>
                      <a:tailEnd type="none" w="med" len="med"/>
                    </a:lnL>
                    <a:lnR w="38100" cap="flat" cmpd="sng" algn="ctr">
                      <a:solidFill>
                        <a:srgbClr val="0B409C"/>
                      </a:solidFill>
                      <a:prstDash val="solid"/>
                      <a:round/>
                      <a:headEnd type="none" w="med" len="med"/>
                      <a:tailEnd type="none" w="med" len="med"/>
                    </a:lnR>
                    <a:lnT w="38100" cap="flat" cmpd="sng" algn="ctr">
                      <a:solidFill>
                        <a:srgbClr val="0B409C"/>
                      </a:solidFill>
                      <a:prstDash val="solid"/>
                      <a:round/>
                      <a:headEnd type="none" w="med" len="med"/>
                      <a:tailEnd type="none" w="med" len="med"/>
                    </a:lnT>
                    <a:lnB w="38100" cap="flat" cmpd="sng" algn="ctr">
                      <a:solidFill>
                        <a:srgbClr val="0B409C"/>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bl>
          </a:graphicData>
        </a:graphic>
      </p:graphicFrame>
      <p:sp>
        <p:nvSpPr>
          <p:cNvPr id="9" name="TextBox 9"/>
          <p:cNvSpPr txBox="1"/>
          <p:nvPr/>
        </p:nvSpPr>
        <p:spPr>
          <a:xfrm>
            <a:off x="2742577" y="1007878"/>
            <a:ext cx="12802846" cy="1155700"/>
          </a:xfrm>
          <a:prstGeom prst="rect">
            <a:avLst/>
          </a:prstGeom>
        </p:spPr>
        <p:txBody>
          <a:bodyPr wrap="square" lIns="0" tIns="0" rIns="0" bIns="0" rtlCol="0" anchor="t">
            <a:spAutoFit/>
          </a:bodyPr>
          <a:lstStyle/>
          <a:p>
            <a:pPr algn="ctr">
              <a:lnSpc>
                <a:spcPts val="4399"/>
              </a:lnSpc>
            </a:pPr>
            <a:r>
              <a:rPr lang="en-US" sz="3999" b="1" spc="199" dirty="0">
                <a:solidFill>
                  <a:srgbClr val="003366"/>
                </a:solidFill>
                <a:latin typeface="Poppins Bold"/>
                <a:ea typeface="Poppins Bold"/>
                <a:cs typeface="Poppins Bold"/>
                <a:sym typeface="Poppins Bold"/>
              </a:rPr>
              <a:t>PROFIL PENGANGGURAN INDONESIA</a:t>
            </a:r>
          </a:p>
          <a:p>
            <a:pPr marL="0" lvl="0" indent="0" algn="ctr">
              <a:lnSpc>
                <a:spcPts val="4399"/>
              </a:lnSpc>
            </a:pPr>
            <a:r>
              <a:rPr lang="en-US" sz="3999" b="1" spc="199" dirty="0">
                <a:solidFill>
                  <a:srgbClr val="003366"/>
                </a:solidFill>
                <a:latin typeface="Poppins Bold"/>
                <a:ea typeface="Poppins Bold"/>
                <a:cs typeface="Poppins Bold"/>
                <a:sym typeface="Poppins Bold"/>
              </a:rPr>
              <a:t>MENURUT PENDIDIKAN (BPS - AGUSTUS 2025)</a:t>
            </a:r>
          </a:p>
        </p:txBody>
      </p:sp>
      <p:sp>
        <p:nvSpPr>
          <p:cNvPr id="10" name="TextBox 10"/>
          <p:cNvSpPr txBox="1"/>
          <p:nvPr/>
        </p:nvSpPr>
        <p:spPr>
          <a:xfrm>
            <a:off x="3339721" y="2212975"/>
            <a:ext cx="3974009" cy="368299"/>
          </a:xfrm>
          <a:prstGeom prst="rect">
            <a:avLst/>
          </a:prstGeom>
        </p:spPr>
        <p:txBody>
          <a:bodyPr lIns="0" tIns="0" rIns="0" bIns="0" rtlCol="0" anchor="t">
            <a:spAutoFit/>
          </a:bodyPr>
          <a:lstStyle/>
          <a:p>
            <a:pPr marL="0" lvl="0" indent="0" algn="l">
              <a:lnSpc>
                <a:spcPts val="2800"/>
              </a:lnSpc>
            </a:pPr>
            <a:r>
              <a:rPr lang="en-US" sz="2000" spc="70">
                <a:solidFill>
                  <a:srgbClr val="003366"/>
                </a:solidFill>
                <a:latin typeface="Poppins"/>
                <a:ea typeface="Poppins"/>
                <a:cs typeface="Poppins"/>
                <a:sym typeface="Poppins"/>
              </a:rPr>
              <a:t>RINCIAN MENURUT PENDIDIKAN</a:t>
            </a:r>
          </a:p>
        </p:txBody>
      </p:sp>
      <p:sp>
        <p:nvSpPr>
          <p:cNvPr id="11" name="TextBox 8">
            <a:extLst>
              <a:ext uri="{FF2B5EF4-FFF2-40B4-BE49-F238E27FC236}">
                <a16:creationId xmlns:a16="http://schemas.microsoft.com/office/drawing/2014/main" id="{879E383A-81F4-CBA3-9F95-D37AB0F05A77}"/>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3462" y="-75594"/>
            <a:ext cx="18401462" cy="12259974"/>
          </a:xfrm>
          <a:custGeom>
            <a:avLst/>
            <a:gdLst/>
            <a:ahLst/>
            <a:cxnLst/>
            <a:rect l="l" t="t" r="r" b="b"/>
            <a:pathLst>
              <a:path w="18401462" h="12259974">
                <a:moveTo>
                  <a:pt x="0" y="0"/>
                </a:moveTo>
                <a:lnTo>
                  <a:pt x="18401462" y="0"/>
                </a:lnTo>
                <a:lnTo>
                  <a:pt x="18401462" y="12259974"/>
                </a:lnTo>
                <a:lnTo>
                  <a:pt x="0" y="12259974"/>
                </a:lnTo>
                <a:lnTo>
                  <a:pt x="0" y="0"/>
                </a:lnTo>
                <a:close/>
              </a:path>
            </a:pathLst>
          </a:custGeom>
          <a:blipFill>
            <a:blip r:embed="rId2"/>
            <a:stretch>
              <a:fillRect/>
            </a:stretch>
          </a:blipFill>
        </p:spPr>
      </p:sp>
      <p:grpSp>
        <p:nvGrpSpPr>
          <p:cNvPr id="3" name="Group 3"/>
          <p:cNvGrpSpPr/>
          <p:nvPr/>
        </p:nvGrpSpPr>
        <p:grpSpPr>
          <a:xfrm>
            <a:off x="0" y="0"/>
            <a:ext cx="18288000" cy="10287000"/>
            <a:chOff x="0" y="0"/>
            <a:chExt cx="745067" cy="419100"/>
          </a:xfrm>
        </p:grpSpPr>
        <p:sp>
          <p:nvSpPr>
            <p:cNvPr id="4" name="Freeform 4"/>
            <p:cNvSpPr/>
            <p:nvPr/>
          </p:nvSpPr>
          <p:spPr>
            <a:xfrm>
              <a:off x="0" y="0"/>
              <a:ext cx="745067" cy="419100"/>
            </a:xfrm>
            <a:custGeom>
              <a:avLst/>
              <a:gdLst/>
              <a:ahLst/>
              <a:cxnLst/>
              <a:rect l="l" t="t" r="r" b="b"/>
              <a:pathLst>
                <a:path w="745067" h="419100">
                  <a:moveTo>
                    <a:pt x="0" y="0"/>
                  </a:moveTo>
                  <a:lnTo>
                    <a:pt x="745067" y="0"/>
                  </a:lnTo>
                  <a:lnTo>
                    <a:pt x="745067" y="419100"/>
                  </a:lnTo>
                  <a:lnTo>
                    <a:pt x="0" y="419100"/>
                  </a:lnTo>
                  <a:close/>
                </a:path>
              </a:pathLst>
            </a:custGeom>
            <a:solidFill>
              <a:srgbClr val="003C8D">
                <a:alpha val="60000"/>
              </a:srgbClr>
            </a:solidFill>
          </p:spPr>
        </p:sp>
        <p:sp>
          <p:nvSpPr>
            <p:cNvPr id="5" name="TextBox 5"/>
            <p:cNvSpPr txBox="1"/>
            <p:nvPr/>
          </p:nvSpPr>
          <p:spPr>
            <a:xfrm>
              <a:off x="0" y="-66675"/>
              <a:ext cx="745067" cy="485775"/>
            </a:xfrm>
            <a:prstGeom prst="rect">
              <a:avLst/>
            </a:prstGeom>
          </p:spPr>
          <p:txBody>
            <a:bodyPr lIns="50800" tIns="50800" rIns="50800" bIns="50800" rtlCol="0" anchor="ctr"/>
            <a:lstStyle/>
            <a:p>
              <a:pPr algn="ctr">
                <a:lnSpc>
                  <a:spcPts val="2800"/>
                </a:lnSpc>
              </a:pPr>
              <a:endParaRPr/>
            </a:p>
          </p:txBody>
        </p:sp>
      </p:grpSp>
      <p:grpSp>
        <p:nvGrpSpPr>
          <p:cNvPr id="6" name="Group 6"/>
          <p:cNvGrpSpPr/>
          <p:nvPr/>
        </p:nvGrpSpPr>
        <p:grpSpPr>
          <a:xfrm>
            <a:off x="0" y="527917"/>
            <a:ext cx="2886598" cy="1121337"/>
            <a:chOff x="0" y="0"/>
            <a:chExt cx="1078867" cy="419100"/>
          </a:xfrm>
        </p:grpSpPr>
        <p:sp>
          <p:nvSpPr>
            <p:cNvPr id="7" name="Freeform 7"/>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8" name="TextBox 8"/>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9" name="Freeform 9"/>
          <p:cNvSpPr/>
          <p:nvPr/>
        </p:nvSpPr>
        <p:spPr>
          <a:xfrm>
            <a:off x="757563" y="603771"/>
            <a:ext cx="1723784" cy="969628"/>
          </a:xfrm>
          <a:custGeom>
            <a:avLst/>
            <a:gdLst/>
            <a:ahLst/>
            <a:cxnLst/>
            <a:rect l="l" t="t" r="r" b="b"/>
            <a:pathLst>
              <a:path w="1723784" h="969628">
                <a:moveTo>
                  <a:pt x="0" y="0"/>
                </a:moveTo>
                <a:lnTo>
                  <a:pt x="1723783" y="0"/>
                </a:lnTo>
                <a:lnTo>
                  <a:pt x="1723783" y="969628"/>
                </a:lnTo>
                <a:lnTo>
                  <a:pt x="0" y="969628"/>
                </a:lnTo>
                <a:lnTo>
                  <a:pt x="0" y="0"/>
                </a:lnTo>
                <a:close/>
              </a:path>
            </a:pathLst>
          </a:custGeom>
          <a:blipFill>
            <a:blip r:embed="rId3"/>
            <a:stretch>
              <a:fillRect/>
            </a:stretch>
          </a:blipFill>
        </p:spPr>
      </p:sp>
      <p:grpSp>
        <p:nvGrpSpPr>
          <p:cNvPr id="10" name="Group 10"/>
          <p:cNvGrpSpPr/>
          <p:nvPr/>
        </p:nvGrpSpPr>
        <p:grpSpPr>
          <a:xfrm rot="-10800000">
            <a:off x="15401402" y="527917"/>
            <a:ext cx="2886598" cy="1121337"/>
            <a:chOff x="0" y="0"/>
            <a:chExt cx="1078867" cy="419100"/>
          </a:xfrm>
        </p:grpSpPr>
        <p:sp>
          <p:nvSpPr>
            <p:cNvPr id="11" name="Freeform 11"/>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12" name="TextBox 12"/>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13" name="Freeform 13"/>
          <p:cNvSpPr/>
          <p:nvPr/>
        </p:nvSpPr>
        <p:spPr>
          <a:xfrm>
            <a:off x="16381211" y="804972"/>
            <a:ext cx="1389127" cy="567227"/>
          </a:xfrm>
          <a:custGeom>
            <a:avLst/>
            <a:gdLst/>
            <a:ahLst/>
            <a:cxnLst/>
            <a:rect l="l" t="t" r="r" b="b"/>
            <a:pathLst>
              <a:path w="1389127" h="567227">
                <a:moveTo>
                  <a:pt x="0" y="0"/>
                </a:moveTo>
                <a:lnTo>
                  <a:pt x="1389127" y="0"/>
                </a:lnTo>
                <a:lnTo>
                  <a:pt x="1389127" y="567227"/>
                </a:lnTo>
                <a:lnTo>
                  <a:pt x="0" y="567227"/>
                </a:lnTo>
                <a:lnTo>
                  <a:pt x="0" y="0"/>
                </a:lnTo>
                <a:close/>
              </a:path>
            </a:pathLst>
          </a:custGeom>
          <a:blipFill>
            <a:blip r:embed="rId4"/>
            <a:stretch>
              <a:fillRect/>
            </a:stretch>
          </a:blipFill>
        </p:spPr>
      </p:sp>
      <p:sp>
        <p:nvSpPr>
          <p:cNvPr id="14" name="Freeform 14"/>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5"/>
            <a:stretch>
              <a:fillRect/>
            </a:stretch>
          </a:blipFill>
        </p:spPr>
      </p:sp>
      <p:grpSp>
        <p:nvGrpSpPr>
          <p:cNvPr id="15" name="Group 15"/>
          <p:cNvGrpSpPr/>
          <p:nvPr/>
        </p:nvGrpSpPr>
        <p:grpSpPr>
          <a:xfrm>
            <a:off x="-1115" y="9661191"/>
            <a:ext cx="15869159" cy="476836"/>
            <a:chOff x="0" y="0"/>
            <a:chExt cx="4179532" cy="125587"/>
          </a:xfrm>
        </p:grpSpPr>
        <p:sp>
          <p:nvSpPr>
            <p:cNvPr id="16" name="Freeform 16"/>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7" name="TextBox 17"/>
            <p:cNvSpPr txBox="1"/>
            <p:nvPr/>
          </p:nvSpPr>
          <p:spPr>
            <a:xfrm>
              <a:off x="0" y="19050"/>
              <a:ext cx="4179532" cy="106537"/>
            </a:xfrm>
            <a:prstGeom prst="rect">
              <a:avLst/>
            </a:prstGeom>
          </p:spPr>
          <p:txBody>
            <a:bodyPr lIns="50800" tIns="50800" rIns="50800" bIns="50800" rtlCol="0" anchor="ctr"/>
            <a:lstStyle/>
            <a:p>
              <a:pPr algn="ctr">
                <a:lnSpc>
                  <a:spcPts val="1704"/>
                </a:lnSpc>
              </a:pPr>
              <a:endParaRPr/>
            </a:p>
          </p:txBody>
        </p:sp>
      </p:grpSp>
      <p:grpSp>
        <p:nvGrpSpPr>
          <p:cNvPr id="19" name="Group 19"/>
          <p:cNvGrpSpPr/>
          <p:nvPr/>
        </p:nvGrpSpPr>
        <p:grpSpPr>
          <a:xfrm>
            <a:off x="13428921" y="2697058"/>
            <a:ext cx="355786" cy="355786"/>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316B"/>
            </a:solidFill>
          </p:spPr>
        </p:sp>
        <p:sp>
          <p:nvSpPr>
            <p:cNvPr id="21" name="TextBox 21"/>
            <p:cNvSpPr txBox="1"/>
            <p:nvPr/>
          </p:nvSpPr>
          <p:spPr>
            <a:xfrm>
              <a:off x="76200" y="19050"/>
              <a:ext cx="660400" cy="717550"/>
            </a:xfrm>
            <a:prstGeom prst="rect">
              <a:avLst/>
            </a:prstGeom>
          </p:spPr>
          <p:txBody>
            <a:bodyPr lIns="50800" tIns="50800" rIns="50800" bIns="50800" rtlCol="0" anchor="ctr"/>
            <a:lstStyle/>
            <a:p>
              <a:pPr algn="ctr">
                <a:lnSpc>
                  <a:spcPts val="3511"/>
                </a:lnSpc>
              </a:pPr>
              <a:endParaRPr/>
            </a:p>
          </p:txBody>
        </p:sp>
      </p:grpSp>
      <p:grpSp>
        <p:nvGrpSpPr>
          <p:cNvPr id="22" name="Group 22"/>
          <p:cNvGrpSpPr/>
          <p:nvPr/>
        </p:nvGrpSpPr>
        <p:grpSpPr>
          <a:xfrm>
            <a:off x="13910020" y="2697058"/>
            <a:ext cx="355786" cy="355786"/>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B409C"/>
            </a:solidFill>
          </p:spPr>
        </p:sp>
        <p:sp>
          <p:nvSpPr>
            <p:cNvPr id="24" name="TextBox 24"/>
            <p:cNvSpPr txBox="1"/>
            <p:nvPr/>
          </p:nvSpPr>
          <p:spPr>
            <a:xfrm>
              <a:off x="76200" y="19050"/>
              <a:ext cx="660400" cy="717550"/>
            </a:xfrm>
            <a:prstGeom prst="rect">
              <a:avLst/>
            </a:prstGeom>
          </p:spPr>
          <p:txBody>
            <a:bodyPr lIns="50800" tIns="50800" rIns="50800" bIns="50800" rtlCol="0" anchor="ctr"/>
            <a:lstStyle/>
            <a:p>
              <a:pPr algn="ctr">
                <a:lnSpc>
                  <a:spcPts val="3511"/>
                </a:lnSpc>
              </a:pPr>
              <a:endParaRPr/>
            </a:p>
          </p:txBody>
        </p:sp>
      </p:grpSp>
      <p:grpSp>
        <p:nvGrpSpPr>
          <p:cNvPr id="25" name="Group 25"/>
          <p:cNvGrpSpPr/>
          <p:nvPr/>
        </p:nvGrpSpPr>
        <p:grpSpPr>
          <a:xfrm>
            <a:off x="14391118" y="2697058"/>
            <a:ext cx="355786" cy="355786"/>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E63"/>
            </a:solidFill>
          </p:spPr>
        </p:sp>
        <p:sp>
          <p:nvSpPr>
            <p:cNvPr id="27" name="TextBox 27"/>
            <p:cNvSpPr txBox="1"/>
            <p:nvPr/>
          </p:nvSpPr>
          <p:spPr>
            <a:xfrm>
              <a:off x="76200" y="19050"/>
              <a:ext cx="660400" cy="717550"/>
            </a:xfrm>
            <a:prstGeom prst="rect">
              <a:avLst/>
            </a:prstGeom>
          </p:spPr>
          <p:txBody>
            <a:bodyPr lIns="50800" tIns="50800" rIns="50800" bIns="50800" rtlCol="0" anchor="ctr"/>
            <a:lstStyle/>
            <a:p>
              <a:pPr algn="ctr">
                <a:lnSpc>
                  <a:spcPts val="3511"/>
                </a:lnSpc>
              </a:pPr>
              <a:endParaRPr/>
            </a:p>
          </p:txBody>
        </p:sp>
      </p:grpSp>
      <p:grpSp>
        <p:nvGrpSpPr>
          <p:cNvPr id="28" name="Group 28"/>
          <p:cNvGrpSpPr/>
          <p:nvPr/>
        </p:nvGrpSpPr>
        <p:grpSpPr>
          <a:xfrm>
            <a:off x="0" y="2697058"/>
            <a:ext cx="13174812" cy="3511181"/>
            <a:chOff x="0" y="0"/>
            <a:chExt cx="2327185" cy="620211"/>
          </a:xfrm>
        </p:grpSpPr>
        <p:sp>
          <p:nvSpPr>
            <p:cNvPr id="29" name="Freeform 29"/>
            <p:cNvSpPr/>
            <p:nvPr/>
          </p:nvSpPr>
          <p:spPr>
            <a:xfrm>
              <a:off x="0" y="0"/>
              <a:ext cx="2327185" cy="620211"/>
            </a:xfrm>
            <a:custGeom>
              <a:avLst/>
              <a:gdLst/>
              <a:ahLst/>
              <a:cxnLst/>
              <a:rect l="l" t="t" r="r" b="b"/>
              <a:pathLst>
                <a:path w="2327185" h="620211">
                  <a:moveTo>
                    <a:pt x="0" y="0"/>
                  </a:moveTo>
                  <a:lnTo>
                    <a:pt x="2327185" y="0"/>
                  </a:lnTo>
                  <a:lnTo>
                    <a:pt x="2327185" y="620211"/>
                  </a:lnTo>
                  <a:lnTo>
                    <a:pt x="0" y="620211"/>
                  </a:lnTo>
                  <a:close/>
                </a:path>
              </a:pathLst>
            </a:custGeom>
            <a:blipFill>
              <a:blip r:embed="rId6"/>
              <a:stretch>
                <a:fillRect t="-38333" b="-111816"/>
              </a:stretch>
            </a:blipFill>
          </p:spPr>
        </p:sp>
      </p:grpSp>
      <p:grpSp>
        <p:nvGrpSpPr>
          <p:cNvPr id="30" name="Group 30"/>
          <p:cNvGrpSpPr/>
          <p:nvPr/>
        </p:nvGrpSpPr>
        <p:grpSpPr>
          <a:xfrm>
            <a:off x="-1322814" y="6353431"/>
            <a:ext cx="9584707" cy="1948163"/>
            <a:chOff x="0" y="0"/>
            <a:chExt cx="1945976" cy="395534"/>
          </a:xfrm>
        </p:grpSpPr>
        <p:sp>
          <p:nvSpPr>
            <p:cNvPr id="31" name="Freeform 31"/>
            <p:cNvSpPr/>
            <p:nvPr/>
          </p:nvSpPr>
          <p:spPr>
            <a:xfrm>
              <a:off x="0" y="0"/>
              <a:ext cx="1945976" cy="395534"/>
            </a:xfrm>
            <a:custGeom>
              <a:avLst/>
              <a:gdLst/>
              <a:ahLst/>
              <a:cxnLst/>
              <a:rect l="l" t="t" r="r" b="b"/>
              <a:pathLst>
                <a:path w="1945976" h="395534">
                  <a:moveTo>
                    <a:pt x="1742776" y="0"/>
                  </a:moveTo>
                  <a:cubicBezTo>
                    <a:pt x="1855000" y="0"/>
                    <a:pt x="1945976" y="88543"/>
                    <a:pt x="1945976" y="197767"/>
                  </a:cubicBezTo>
                  <a:cubicBezTo>
                    <a:pt x="1945976" y="306991"/>
                    <a:pt x="1855000" y="395534"/>
                    <a:pt x="1742776" y="395534"/>
                  </a:cubicBezTo>
                  <a:lnTo>
                    <a:pt x="203200" y="395534"/>
                  </a:lnTo>
                  <a:cubicBezTo>
                    <a:pt x="90976" y="395534"/>
                    <a:pt x="0" y="306991"/>
                    <a:pt x="0" y="197767"/>
                  </a:cubicBezTo>
                  <a:cubicBezTo>
                    <a:pt x="0" y="88543"/>
                    <a:pt x="90976" y="0"/>
                    <a:pt x="203200" y="0"/>
                  </a:cubicBezTo>
                  <a:close/>
                </a:path>
              </a:pathLst>
            </a:custGeom>
            <a:solidFill>
              <a:srgbClr val="10316B"/>
            </a:solidFill>
            <a:ln w="142875" cap="sq">
              <a:solidFill>
                <a:srgbClr val="F2F7FF"/>
              </a:solidFill>
              <a:prstDash val="solid"/>
              <a:miter/>
            </a:ln>
          </p:spPr>
        </p:sp>
        <p:sp>
          <p:nvSpPr>
            <p:cNvPr id="32" name="TextBox 32"/>
            <p:cNvSpPr txBox="1"/>
            <p:nvPr/>
          </p:nvSpPr>
          <p:spPr>
            <a:xfrm>
              <a:off x="0" y="-57150"/>
              <a:ext cx="1945976" cy="452684"/>
            </a:xfrm>
            <a:prstGeom prst="rect">
              <a:avLst/>
            </a:prstGeom>
          </p:spPr>
          <p:txBody>
            <a:bodyPr lIns="50800" tIns="50800" rIns="50800" bIns="50800" rtlCol="0" anchor="ctr"/>
            <a:lstStyle/>
            <a:p>
              <a:pPr algn="ctr">
                <a:lnSpc>
                  <a:spcPts val="3511"/>
                </a:lnSpc>
              </a:pPr>
              <a:endParaRPr/>
            </a:p>
          </p:txBody>
        </p:sp>
      </p:grpSp>
      <p:sp>
        <p:nvSpPr>
          <p:cNvPr id="33" name="TextBox 33"/>
          <p:cNvSpPr txBox="1"/>
          <p:nvPr/>
        </p:nvSpPr>
        <p:spPr>
          <a:xfrm>
            <a:off x="2710020" y="1417316"/>
            <a:ext cx="12867960" cy="1013041"/>
          </a:xfrm>
          <a:prstGeom prst="rect">
            <a:avLst/>
          </a:prstGeom>
        </p:spPr>
        <p:txBody>
          <a:bodyPr lIns="0" tIns="0" rIns="0" bIns="0" rtlCol="0" anchor="t">
            <a:spAutoFit/>
          </a:bodyPr>
          <a:lstStyle/>
          <a:p>
            <a:pPr marL="0" lvl="0" indent="0" algn="ctr">
              <a:lnSpc>
                <a:spcPts val="7718"/>
              </a:lnSpc>
            </a:pPr>
            <a:r>
              <a:rPr lang="en-US" sz="7017" spc="350">
                <a:solidFill>
                  <a:srgbClr val="F9F9F9"/>
                </a:solidFill>
                <a:latin typeface="Archivo Black"/>
                <a:ea typeface="Archivo Black"/>
                <a:cs typeface="Archivo Black"/>
                <a:sym typeface="Archivo Black"/>
              </a:rPr>
              <a:t>REALITA KERJA AO</a:t>
            </a:r>
          </a:p>
        </p:txBody>
      </p:sp>
      <p:sp>
        <p:nvSpPr>
          <p:cNvPr id="34" name="TextBox 34"/>
          <p:cNvSpPr txBox="1"/>
          <p:nvPr/>
        </p:nvSpPr>
        <p:spPr>
          <a:xfrm>
            <a:off x="983665" y="6779650"/>
            <a:ext cx="6396105" cy="1124300"/>
          </a:xfrm>
          <a:prstGeom prst="rect">
            <a:avLst/>
          </a:prstGeom>
        </p:spPr>
        <p:txBody>
          <a:bodyPr lIns="0" tIns="0" rIns="0" bIns="0" rtlCol="0" anchor="t">
            <a:spAutoFit/>
          </a:bodyPr>
          <a:lstStyle/>
          <a:p>
            <a:pPr marL="0" lvl="0" indent="0" algn="l">
              <a:lnSpc>
                <a:spcPts val="4341"/>
              </a:lnSpc>
            </a:pPr>
            <a:r>
              <a:rPr lang="en-US" sz="3946" spc="197">
                <a:solidFill>
                  <a:srgbClr val="FFCE63"/>
                </a:solidFill>
                <a:latin typeface="Archivo Black"/>
                <a:ea typeface="Archivo Black"/>
                <a:cs typeface="Archivo Black"/>
                <a:sym typeface="Archivo Black"/>
              </a:rPr>
              <a:t>CAPAIAN, DISIPLIN, TANGGUNG JAWAB</a:t>
            </a:r>
          </a:p>
        </p:txBody>
      </p:sp>
      <p:sp>
        <p:nvSpPr>
          <p:cNvPr id="35" name="TextBox 35"/>
          <p:cNvSpPr txBox="1"/>
          <p:nvPr/>
        </p:nvSpPr>
        <p:spPr>
          <a:xfrm>
            <a:off x="8831171" y="6417789"/>
            <a:ext cx="8013530" cy="2503251"/>
          </a:xfrm>
          <a:prstGeom prst="rect">
            <a:avLst/>
          </a:prstGeom>
        </p:spPr>
        <p:txBody>
          <a:bodyPr lIns="0" tIns="0" rIns="0" bIns="0" rtlCol="0" anchor="t">
            <a:spAutoFit/>
          </a:bodyPr>
          <a:lstStyle/>
          <a:p>
            <a:pPr algn="just">
              <a:lnSpc>
                <a:spcPts val="3315"/>
              </a:lnSpc>
            </a:pPr>
            <a:r>
              <a:rPr lang="en-US" sz="2368" spc="236">
                <a:solidFill>
                  <a:srgbClr val="FFFFFF"/>
                </a:solidFill>
                <a:latin typeface="Inter"/>
                <a:ea typeface="Inter"/>
                <a:cs typeface="Inter"/>
                <a:sym typeface="Inter"/>
              </a:rPr>
              <a:t>Capaian atau target adalah bagian dari pekerjaan dan pasti ada di setiap profesi, termasuk sebagai AO PNM Mekaar. Target bukan untuk dihindari, tetapi untuk dihadapi, diupayakan, dan dicapai sebagai bentuk tanggung jawab dan komitmen kerja.</a:t>
            </a:r>
          </a:p>
        </p:txBody>
      </p:sp>
      <p:sp>
        <p:nvSpPr>
          <p:cNvPr id="36" name="TextBox 8">
            <a:extLst>
              <a:ext uri="{FF2B5EF4-FFF2-40B4-BE49-F238E27FC236}">
                <a16:creationId xmlns:a16="http://schemas.microsoft.com/office/drawing/2014/main" id="{24C1004F-1BD5-8045-329F-467374829831}"/>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3462" y="-75594"/>
            <a:ext cx="18401462" cy="12259974"/>
          </a:xfrm>
          <a:custGeom>
            <a:avLst/>
            <a:gdLst/>
            <a:ahLst/>
            <a:cxnLst/>
            <a:rect l="l" t="t" r="r" b="b"/>
            <a:pathLst>
              <a:path w="18401462" h="12259974">
                <a:moveTo>
                  <a:pt x="0" y="0"/>
                </a:moveTo>
                <a:lnTo>
                  <a:pt x="18401462" y="0"/>
                </a:lnTo>
                <a:lnTo>
                  <a:pt x="18401462" y="12259974"/>
                </a:lnTo>
                <a:lnTo>
                  <a:pt x="0" y="12259974"/>
                </a:lnTo>
                <a:lnTo>
                  <a:pt x="0" y="0"/>
                </a:lnTo>
                <a:close/>
              </a:path>
            </a:pathLst>
          </a:custGeom>
          <a:blipFill>
            <a:blip r:embed="rId2"/>
            <a:stretch>
              <a:fillRect/>
            </a:stretch>
          </a:blipFill>
        </p:spPr>
      </p:sp>
      <p:grpSp>
        <p:nvGrpSpPr>
          <p:cNvPr id="3" name="Group 3"/>
          <p:cNvGrpSpPr/>
          <p:nvPr/>
        </p:nvGrpSpPr>
        <p:grpSpPr>
          <a:xfrm>
            <a:off x="0" y="0"/>
            <a:ext cx="18288000" cy="10287000"/>
            <a:chOff x="0" y="0"/>
            <a:chExt cx="745067" cy="419100"/>
          </a:xfrm>
        </p:grpSpPr>
        <p:sp>
          <p:nvSpPr>
            <p:cNvPr id="4" name="Freeform 4"/>
            <p:cNvSpPr/>
            <p:nvPr/>
          </p:nvSpPr>
          <p:spPr>
            <a:xfrm>
              <a:off x="0" y="0"/>
              <a:ext cx="745067" cy="419100"/>
            </a:xfrm>
            <a:custGeom>
              <a:avLst/>
              <a:gdLst/>
              <a:ahLst/>
              <a:cxnLst/>
              <a:rect l="l" t="t" r="r" b="b"/>
              <a:pathLst>
                <a:path w="745067" h="419100">
                  <a:moveTo>
                    <a:pt x="0" y="0"/>
                  </a:moveTo>
                  <a:lnTo>
                    <a:pt x="745067" y="0"/>
                  </a:lnTo>
                  <a:lnTo>
                    <a:pt x="745067" y="419100"/>
                  </a:lnTo>
                  <a:lnTo>
                    <a:pt x="0" y="419100"/>
                  </a:lnTo>
                  <a:close/>
                </a:path>
              </a:pathLst>
            </a:custGeom>
            <a:solidFill>
              <a:srgbClr val="003C8D">
                <a:alpha val="60000"/>
              </a:srgbClr>
            </a:solidFill>
          </p:spPr>
        </p:sp>
        <p:sp>
          <p:nvSpPr>
            <p:cNvPr id="5" name="TextBox 5"/>
            <p:cNvSpPr txBox="1"/>
            <p:nvPr/>
          </p:nvSpPr>
          <p:spPr>
            <a:xfrm>
              <a:off x="0" y="-66675"/>
              <a:ext cx="745067" cy="485775"/>
            </a:xfrm>
            <a:prstGeom prst="rect">
              <a:avLst/>
            </a:prstGeom>
          </p:spPr>
          <p:txBody>
            <a:bodyPr lIns="50800" tIns="50800" rIns="50800" bIns="50800" rtlCol="0" anchor="ctr"/>
            <a:lstStyle/>
            <a:p>
              <a:pPr algn="ctr">
                <a:lnSpc>
                  <a:spcPts val="2800"/>
                </a:lnSpc>
              </a:pPr>
              <a:endParaRPr/>
            </a:p>
          </p:txBody>
        </p:sp>
      </p:grpSp>
      <p:grpSp>
        <p:nvGrpSpPr>
          <p:cNvPr id="6" name="Group 6"/>
          <p:cNvGrpSpPr/>
          <p:nvPr/>
        </p:nvGrpSpPr>
        <p:grpSpPr>
          <a:xfrm>
            <a:off x="0" y="527917"/>
            <a:ext cx="2886598" cy="1121337"/>
            <a:chOff x="0" y="0"/>
            <a:chExt cx="1078867" cy="419100"/>
          </a:xfrm>
        </p:grpSpPr>
        <p:sp>
          <p:nvSpPr>
            <p:cNvPr id="7" name="Freeform 7"/>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8" name="TextBox 8"/>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9" name="Freeform 9"/>
          <p:cNvSpPr/>
          <p:nvPr/>
        </p:nvSpPr>
        <p:spPr>
          <a:xfrm>
            <a:off x="757563" y="603771"/>
            <a:ext cx="1723784" cy="969628"/>
          </a:xfrm>
          <a:custGeom>
            <a:avLst/>
            <a:gdLst/>
            <a:ahLst/>
            <a:cxnLst/>
            <a:rect l="l" t="t" r="r" b="b"/>
            <a:pathLst>
              <a:path w="1723784" h="969628">
                <a:moveTo>
                  <a:pt x="0" y="0"/>
                </a:moveTo>
                <a:lnTo>
                  <a:pt x="1723783" y="0"/>
                </a:lnTo>
                <a:lnTo>
                  <a:pt x="1723783" y="969628"/>
                </a:lnTo>
                <a:lnTo>
                  <a:pt x="0" y="969628"/>
                </a:lnTo>
                <a:lnTo>
                  <a:pt x="0" y="0"/>
                </a:lnTo>
                <a:close/>
              </a:path>
            </a:pathLst>
          </a:custGeom>
          <a:blipFill>
            <a:blip r:embed="rId3"/>
            <a:stretch>
              <a:fillRect/>
            </a:stretch>
          </a:blipFill>
        </p:spPr>
      </p:sp>
      <p:grpSp>
        <p:nvGrpSpPr>
          <p:cNvPr id="10" name="Group 10"/>
          <p:cNvGrpSpPr/>
          <p:nvPr/>
        </p:nvGrpSpPr>
        <p:grpSpPr>
          <a:xfrm rot="-10800000">
            <a:off x="15401402" y="527917"/>
            <a:ext cx="2886598" cy="1121337"/>
            <a:chOff x="0" y="0"/>
            <a:chExt cx="1078867" cy="419100"/>
          </a:xfrm>
        </p:grpSpPr>
        <p:sp>
          <p:nvSpPr>
            <p:cNvPr id="11" name="Freeform 11"/>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12" name="TextBox 12"/>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13" name="Freeform 13"/>
          <p:cNvSpPr/>
          <p:nvPr/>
        </p:nvSpPr>
        <p:spPr>
          <a:xfrm>
            <a:off x="16381211" y="804972"/>
            <a:ext cx="1389127" cy="567227"/>
          </a:xfrm>
          <a:custGeom>
            <a:avLst/>
            <a:gdLst/>
            <a:ahLst/>
            <a:cxnLst/>
            <a:rect l="l" t="t" r="r" b="b"/>
            <a:pathLst>
              <a:path w="1389127" h="567227">
                <a:moveTo>
                  <a:pt x="0" y="0"/>
                </a:moveTo>
                <a:lnTo>
                  <a:pt x="1389127" y="0"/>
                </a:lnTo>
                <a:lnTo>
                  <a:pt x="1389127" y="567227"/>
                </a:lnTo>
                <a:lnTo>
                  <a:pt x="0" y="567227"/>
                </a:lnTo>
                <a:lnTo>
                  <a:pt x="0" y="0"/>
                </a:lnTo>
                <a:close/>
              </a:path>
            </a:pathLst>
          </a:custGeom>
          <a:blipFill>
            <a:blip r:embed="rId4"/>
            <a:stretch>
              <a:fillRect/>
            </a:stretch>
          </a:blipFill>
        </p:spPr>
      </p:sp>
      <p:sp>
        <p:nvSpPr>
          <p:cNvPr id="14" name="Freeform 14"/>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5"/>
            <a:stretch>
              <a:fillRect/>
            </a:stretch>
          </a:blipFill>
        </p:spPr>
      </p:sp>
      <p:grpSp>
        <p:nvGrpSpPr>
          <p:cNvPr id="15" name="Group 15"/>
          <p:cNvGrpSpPr/>
          <p:nvPr/>
        </p:nvGrpSpPr>
        <p:grpSpPr>
          <a:xfrm>
            <a:off x="-1115" y="9661191"/>
            <a:ext cx="15869159" cy="476836"/>
            <a:chOff x="0" y="0"/>
            <a:chExt cx="4179532" cy="125587"/>
          </a:xfrm>
        </p:grpSpPr>
        <p:sp>
          <p:nvSpPr>
            <p:cNvPr id="16" name="Freeform 16"/>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7" name="TextBox 17"/>
            <p:cNvSpPr txBox="1"/>
            <p:nvPr/>
          </p:nvSpPr>
          <p:spPr>
            <a:xfrm>
              <a:off x="0" y="19050"/>
              <a:ext cx="4179532" cy="106537"/>
            </a:xfrm>
            <a:prstGeom prst="rect">
              <a:avLst/>
            </a:prstGeom>
          </p:spPr>
          <p:txBody>
            <a:bodyPr lIns="50800" tIns="50800" rIns="50800" bIns="50800" rtlCol="0" anchor="ctr"/>
            <a:lstStyle/>
            <a:p>
              <a:pPr algn="ctr">
                <a:lnSpc>
                  <a:spcPts val="1704"/>
                </a:lnSpc>
              </a:pPr>
              <a:endParaRPr/>
            </a:p>
          </p:txBody>
        </p:sp>
      </p:grpSp>
      <p:grpSp>
        <p:nvGrpSpPr>
          <p:cNvPr id="19" name="Group 19"/>
          <p:cNvGrpSpPr/>
          <p:nvPr/>
        </p:nvGrpSpPr>
        <p:grpSpPr>
          <a:xfrm>
            <a:off x="1028700" y="5875301"/>
            <a:ext cx="16230600" cy="2086991"/>
            <a:chOff x="0" y="0"/>
            <a:chExt cx="4274726" cy="549660"/>
          </a:xfrm>
        </p:grpSpPr>
        <p:sp>
          <p:nvSpPr>
            <p:cNvPr id="20" name="Freeform 20"/>
            <p:cNvSpPr/>
            <p:nvPr/>
          </p:nvSpPr>
          <p:spPr>
            <a:xfrm>
              <a:off x="0" y="0"/>
              <a:ext cx="4274726" cy="549660"/>
            </a:xfrm>
            <a:custGeom>
              <a:avLst/>
              <a:gdLst/>
              <a:ahLst/>
              <a:cxnLst/>
              <a:rect l="l" t="t" r="r" b="b"/>
              <a:pathLst>
                <a:path w="4274726" h="549660">
                  <a:moveTo>
                    <a:pt x="24327" y="0"/>
                  </a:moveTo>
                  <a:lnTo>
                    <a:pt x="4250399" y="0"/>
                  </a:lnTo>
                  <a:cubicBezTo>
                    <a:pt x="4263834" y="0"/>
                    <a:pt x="4274726" y="10891"/>
                    <a:pt x="4274726" y="24327"/>
                  </a:cubicBezTo>
                  <a:lnTo>
                    <a:pt x="4274726" y="525334"/>
                  </a:lnTo>
                  <a:cubicBezTo>
                    <a:pt x="4274726" y="531785"/>
                    <a:pt x="4272163" y="537973"/>
                    <a:pt x="4267601" y="542535"/>
                  </a:cubicBezTo>
                  <a:cubicBezTo>
                    <a:pt x="4263039" y="547097"/>
                    <a:pt x="4256851" y="549660"/>
                    <a:pt x="4250399" y="549660"/>
                  </a:cubicBezTo>
                  <a:lnTo>
                    <a:pt x="24327" y="549660"/>
                  </a:lnTo>
                  <a:cubicBezTo>
                    <a:pt x="10891" y="549660"/>
                    <a:pt x="0" y="538769"/>
                    <a:pt x="0" y="525334"/>
                  </a:cubicBezTo>
                  <a:lnTo>
                    <a:pt x="0" y="24327"/>
                  </a:lnTo>
                  <a:cubicBezTo>
                    <a:pt x="0" y="10891"/>
                    <a:pt x="10891" y="0"/>
                    <a:pt x="24327" y="0"/>
                  </a:cubicBezTo>
                  <a:close/>
                </a:path>
              </a:pathLst>
            </a:custGeom>
            <a:solidFill>
              <a:srgbClr val="10316B"/>
            </a:solidFill>
          </p:spPr>
        </p:sp>
        <p:sp>
          <p:nvSpPr>
            <p:cNvPr id="21" name="TextBox 21"/>
            <p:cNvSpPr txBox="1"/>
            <p:nvPr/>
          </p:nvSpPr>
          <p:spPr>
            <a:xfrm>
              <a:off x="0" y="-57150"/>
              <a:ext cx="4274726" cy="606810"/>
            </a:xfrm>
            <a:prstGeom prst="rect">
              <a:avLst/>
            </a:prstGeom>
          </p:spPr>
          <p:txBody>
            <a:bodyPr lIns="50800" tIns="50800" rIns="50800" bIns="50800" rtlCol="0" anchor="ctr"/>
            <a:lstStyle/>
            <a:p>
              <a:pPr algn="ctr">
                <a:lnSpc>
                  <a:spcPts val="3511"/>
                </a:lnSpc>
              </a:pPr>
              <a:endParaRPr/>
            </a:p>
          </p:txBody>
        </p:sp>
      </p:grpSp>
      <p:sp>
        <p:nvSpPr>
          <p:cNvPr id="22" name="TextBox 22"/>
          <p:cNvSpPr txBox="1"/>
          <p:nvPr/>
        </p:nvSpPr>
        <p:spPr>
          <a:xfrm>
            <a:off x="1208847" y="2381858"/>
            <a:ext cx="15870306" cy="1003300"/>
          </a:xfrm>
          <a:prstGeom prst="rect">
            <a:avLst/>
          </a:prstGeom>
        </p:spPr>
        <p:txBody>
          <a:bodyPr lIns="0" tIns="0" rIns="0" bIns="0" rtlCol="0" anchor="t">
            <a:spAutoFit/>
          </a:bodyPr>
          <a:lstStyle/>
          <a:p>
            <a:pPr marL="0" lvl="0" indent="0" algn="ctr">
              <a:lnSpc>
                <a:spcPts val="7699"/>
              </a:lnSpc>
            </a:pPr>
            <a:r>
              <a:rPr lang="en-US" sz="6999" spc="349">
                <a:solidFill>
                  <a:srgbClr val="FFFFFF"/>
                </a:solidFill>
                <a:latin typeface="Archivo Black"/>
                <a:ea typeface="Archivo Black"/>
                <a:cs typeface="Archivo Black"/>
                <a:sym typeface="Archivo Black"/>
              </a:rPr>
              <a:t>TANTANGAN LAPANGAN</a:t>
            </a:r>
          </a:p>
        </p:txBody>
      </p:sp>
      <p:sp>
        <p:nvSpPr>
          <p:cNvPr id="23" name="TextBox 23"/>
          <p:cNvSpPr txBox="1"/>
          <p:nvPr/>
        </p:nvSpPr>
        <p:spPr>
          <a:xfrm>
            <a:off x="2628380" y="4787168"/>
            <a:ext cx="13031240" cy="771525"/>
          </a:xfrm>
          <a:prstGeom prst="rect">
            <a:avLst/>
          </a:prstGeom>
        </p:spPr>
        <p:txBody>
          <a:bodyPr lIns="0" tIns="0" rIns="0" bIns="0" rtlCol="0" anchor="t">
            <a:spAutoFit/>
          </a:bodyPr>
          <a:lstStyle/>
          <a:p>
            <a:pPr marL="0" lvl="0" indent="0" algn="ctr">
              <a:lnSpc>
                <a:spcPts val="6299"/>
              </a:lnSpc>
            </a:pPr>
            <a:r>
              <a:rPr lang="en-US" sz="4499" b="1" spc="449">
                <a:solidFill>
                  <a:srgbClr val="FFFFFF"/>
                </a:solidFill>
                <a:latin typeface="Roboto Bold"/>
                <a:ea typeface="Roboto Bold"/>
                <a:cs typeface="Roboto Bold"/>
                <a:sym typeface="Roboto Bold"/>
              </a:rPr>
              <a:t>CUACA, PENOLAKAN, TEKANAN CAPAIAN</a:t>
            </a:r>
          </a:p>
        </p:txBody>
      </p:sp>
      <p:sp>
        <p:nvSpPr>
          <p:cNvPr id="24" name="TextBox 24"/>
          <p:cNvSpPr txBox="1"/>
          <p:nvPr/>
        </p:nvSpPr>
        <p:spPr>
          <a:xfrm>
            <a:off x="1638112" y="6113934"/>
            <a:ext cx="14898315" cy="1552575"/>
          </a:xfrm>
          <a:prstGeom prst="rect">
            <a:avLst/>
          </a:prstGeom>
        </p:spPr>
        <p:txBody>
          <a:bodyPr lIns="0" tIns="0" rIns="0" bIns="0" rtlCol="0" anchor="t">
            <a:spAutoFit/>
          </a:bodyPr>
          <a:lstStyle/>
          <a:p>
            <a:pPr algn="just">
              <a:lnSpc>
                <a:spcPts val="4199"/>
              </a:lnSpc>
            </a:pPr>
            <a:r>
              <a:rPr lang="en-US" sz="2999" spc="299">
                <a:solidFill>
                  <a:srgbClr val="F2F7FF"/>
                </a:solidFill>
                <a:latin typeface="Inter"/>
                <a:ea typeface="Inter"/>
                <a:cs typeface="Inter"/>
                <a:sym typeface="Inter"/>
              </a:rPr>
              <a:t>AO akan menghadapi kondisi tidak nyaman seperti panas, hujan, atau penolakan nasabah. Ini adalah bagian dari proses pembelajaran mental.</a:t>
            </a:r>
          </a:p>
        </p:txBody>
      </p:sp>
      <p:sp>
        <p:nvSpPr>
          <p:cNvPr id="27" name="TextBox 8">
            <a:extLst>
              <a:ext uri="{FF2B5EF4-FFF2-40B4-BE49-F238E27FC236}">
                <a16:creationId xmlns:a16="http://schemas.microsoft.com/office/drawing/2014/main" id="{26B533A6-817A-D16E-8F8A-2DF1C5260D6B}"/>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3462" y="-75594"/>
            <a:ext cx="18401462" cy="12259974"/>
          </a:xfrm>
          <a:custGeom>
            <a:avLst/>
            <a:gdLst/>
            <a:ahLst/>
            <a:cxnLst/>
            <a:rect l="l" t="t" r="r" b="b"/>
            <a:pathLst>
              <a:path w="18401462" h="12259974">
                <a:moveTo>
                  <a:pt x="0" y="0"/>
                </a:moveTo>
                <a:lnTo>
                  <a:pt x="18401462" y="0"/>
                </a:lnTo>
                <a:lnTo>
                  <a:pt x="18401462" y="12259974"/>
                </a:lnTo>
                <a:lnTo>
                  <a:pt x="0" y="12259974"/>
                </a:lnTo>
                <a:lnTo>
                  <a:pt x="0" y="0"/>
                </a:lnTo>
                <a:close/>
              </a:path>
            </a:pathLst>
          </a:custGeom>
          <a:blipFill>
            <a:blip r:embed="rId2"/>
            <a:stretch>
              <a:fillRect/>
            </a:stretch>
          </a:blipFill>
        </p:spPr>
      </p:sp>
      <p:grpSp>
        <p:nvGrpSpPr>
          <p:cNvPr id="3" name="Group 3"/>
          <p:cNvGrpSpPr/>
          <p:nvPr/>
        </p:nvGrpSpPr>
        <p:grpSpPr>
          <a:xfrm>
            <a:off x="0" y="0"/>
            <a:ext cx="18288000" cy="10287000"/>
            <a:chOff x="0" y="0"/>
            <a:chExt cx="745067" cy="419100"/>
          </a:xfrm>
        </p:grpSpPr>
        <p:sp>
          <p:nvSpPr>
            <p:cNvPr id="4" name="Freeform 4"/>
            <p:cNvSpPr/>
            <p:nvPr/>
          </p:nvSpPr>
          <p:spPr>
            <a:xfrm>
              <a:off x="0" y="0"/>
              <a:ext cx="745067" cy="419100"/>
            </a:xfrm>
            <a:custGeom>
              <a:avLst/>
              <a:gdLst/>
              <a:ahLst/>
              <a:cxnLst/>
              <a:rect l="l" t="t" r="r" b="b"/>
              <a:pathLst>
                <a:path w="745067" h="419100">
                  <a:moveTo>
                    <a:pt x="0" y="0"/>
                  </a:moveTo>
                  <a:lnTo>
                    <a:pt x="745067" y="0"/>
                  </a:lnTo>
                  <a:lnTo>
                    <a:pt x="745067" y="419100"/>
                  </a:lnTo>
                  <a:lnTo>
                    <a:pt x="0" y="419100"/>
                  </a:lnTo>
                  <a:close/>
                </a:path>
              </a:pathLst>
            </a:custGeom>
            <a:solidFill>
              <a:srgbClr val="003C8D">
                <a:alpha val="60000"/>
              </a:srgbClr>
            </a:solidFill>
          </p:spPr>
        </p:sp>
        <p:sp>
          <p:nvSpPr>
            <p:cNvPr id="5" name="TextBox 5"/>
            <p:cNvSpPr txBox="1"/>
            <p:nvPr/>
          </p:nvSpPr>
          <p:spPr>
            <a:xfrm>
              <a:off x="0" y="-66675"/>
              <a:ext cx="745067" cy="485775"/>
            </a:xfrm>
            <a:prstGeom prst="rect">
              <a:avLst/>
            </a:prstGeom>
          </p:spPr>
          <p:txBody>
            <a:bodyPr lIns="50800" tIns="50800" rIns="50800" bIns="50800" rtlCol="0" anchor="ctr"/>
            <a:lstStyle/>
            <a:p>
              <a:pPr algn="ctr">
                <a:lnSpc>
                  <a:spcPts val="2800"/>
                </a:lnSpc>
              </a:pPr>
              <a:endParaRPr/>
            </a:p>
          </p:txBody>
        </p:sp>
      </p:grpSp>
      <p:grpSp>
        <p:nvGrpSpPr>
          <p:cNvPr id="6" name="Group 6"/>
          <p:cNvGrpSpPr/>
          <p:nvPr/>
        </p:nvGrpSpPr>
        <p:grpSpPr>
          <a:xfrm>
            <a:off x="0" y="527917"/>
            <a:ext cx="2886598" cy="1121337"/>
            <a:chOff x="0" y="0"/>
            <a:chExt cx="1078867" cy="419100"/>
          </a:xfrm>
        </p:grpSpPr>
        <p:sp>
          <p:nvSpPr>
            <p:cNvPr id="7" name="Freeform 7"/>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8" name="TextBox 8"/>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9" name="Freeform 9"/>
          <p:cNvSpPr/>
          <p:nvPr/>
        </p:nvSpPr>
        <p:spPr>
          <a:xfrm>
            <a:off x="757563" y="603771"/>
            <a:ext cx="1723784" cy="969628"/>
          </a:xfrm>
          <a:custGeom>
            <a:avLst/>
            <a:gdLst/>
            <a:ahLst/>
            <a:cxnLst/>
            <a:rect l="l" t="t" r="r" b="b"/>
            <a:pathLst>
              <a:path w="1723784" h="969628">
                <a:moveTo>
                  <a:pt x="0" y="0"/>
                </a:moveTo>
                <a:lnTo>
                  <a:pt x="1723783" y="0"/>
                </a:lnTo>
                <a:lnTo>
                  <a:pt x="1723783" y="969628"/>
                </a:lnTo>
                <a:lnTo>
                  <a:pt x="0" y="969628"/>
                </a:lnTo>
                <a:lnTo>
                  <a:pt x="0" y="0"/>
                </a:lnTo>
                <a:close/>
              </a:path>
            </a:pathLst>
          </a:custGeom>
          <a:blipFill>
            <a:blip r:embed="rId3"/>
            <a:stretch>
              <a:fillRect/>
            </a:stretch>
          </a:blipFill>
        </p:spPr>
      </p:sp>
      <p:grpSp>
        <p:nvGrpSpPr>
          <p:cNvPr id="10" name="Group 10"/>
          <p:cNvGrpSpPr/>
          <p:nvPr/>
        </p:nvGrpSpPr>
        <p:grpSpPr>
          <a:xfrm rot="-10800000">
            <a:off x="15401402" y="527917"/>
            <a:ext cx="2886598" cy="1121337"/>
            <a:chOff x="0" y="0"/>
            <a:chExt cx="1078867" cy="419100"/>
          </a:xfrm>
        </p:grpSpPr>
        <p:sp>
          <p:nvSpPr>
            <p:cNvPr id="11" name="Freeform 11"/>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12" name="TextBox 12"/>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13" name="Freeform 13"/>
          <p:cNvSpPr/>
          <p:nvPr/>
        </p:nvSpPr>
        <p:spPr>
          <a:xfrm>
            <a:off x="16381211" y="804972"/>
            <a:ext cx="1389127" cy="567227"/>
          </a:xfrm>
          <a:custGeom>
            <a:avLst/>
            <a:gdLst/>
            <a:ahLst/>
            <a:cxnLst/>
            <a:rect l="l" t="t" r="r" b="b"/>
            <a:pathLst>
              <a:path w="1389127" h="567227">
                <a:moveTo>
                  <a:pt x="0" y="0"/>
                </a:moveTo>
                <a:lnTo>
                  <a:pt x="1389127" y="0"/>
                </a:lnTo>
                <a:lnTo>
                  <a:pt x="1389127" y="567227"/>
                </a:lnTo>
                <a:lnTo>
                  <a:pt x="0" y="567227"/>
                </a:lnTo>
                <a:lnTo>
                  <a:pt x="0" y="0"/>
                </a:lnTo>
                <a:close/>
              </a:path>
            </a:pathLst>
          </a:custGeom>
          <a:blipFill>
            <a:blip r:embed="rId4"/>
            <a:stretch>
              <a:fillRect/>
            </a:stretch>
          </a:blipFill>
        </p:spPr>
      </p:sp>
      <p:sp>
        <p:nvSpPr>
          <p:cNvPr id="14" name="Freeform 14"/>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5"/>
            <a:stretch>
              <a:fillRect/>
            </a:stretch>
          </a:blipFill>
        </p:spPr>
      </p:sp>
      <p:grpSp>
        <p:nvGrpSpPr>
          <p:cNvPr id="15" name="Group 15"/>
          <p:cNvGrpSpPr/>
          <p:nvPr/>
        </p:nvGrpSpPr>
        <p:grpSpPr>
          <a:xfrm>
            <a:off x="-1115" y="9661191"/>
            <a:ext cx="15869159" cy="476836"/>
            <a:chOff x="0" y="0"/>
            <a:chExt cx="4179532" cy="125587"/>
          </a:xfrm>
        </p:grpSpPr>
        <p:sp>
          <p:nvSpPr>
            <p:cNvPr id="16" name="Freeform 16"/>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7" name="TextBox 17"/>
            <p:cNvSpPr txBox="1"/>
            <p:nvPr/>
          </p:nvSpPr>
          <p:spPr>
            <a:xfrm>
              <a:off x="0" y="19050"/>
              <a:ext cx="4179532" cy="106537"/>
            </a:xfrm>
            <a:prstGeom prst="rect">
              <a:avLst/>
            </a:prstGeom>
          </p:spPr>
          <p:txBody>
            <a:bodyPr lIns="50800" tIns="50800" rIns="50800" bIns="50800" rtlCol="0" anchor="ctr"/>
            <a:lstStyle/>
            <a:p>
              <a:pPr algn="ctr">
                <a:lnSpc>
                  <a:spcPts val="1704"/>
                </a:lnSpc>
              </a:pPr>
              <a:endParaRPr/>
            </a:p>
          </p:txBody>
        </p:sp>
      </p:grpSp>
      <p:sp>
        <p:nvSpPr>
          <p:cNvPr id="19" name="TextBox 19"/>
          <p:cNvSpPr txBox="1"/>
          <p:nvPr/>
        </p:nvSpPr>
        <p:spPr>
          <a:xfrm>
            <a:off x="962545" y="3197169"/>
            <a:ext cx="16249448" cy="4229100"/>
          </a:xfrm>
          <a:prstGeom prst="rect">
            <a:avLst/>
          </a:prstGeom>
        </p:spPr>
        <p:txBody>
          <a:bodyPr lIns="0" tIns="0" rIns="0" bIns="0" rtlCol="0" anchor="t">
            <a:spAutoFit/>
          </a:bodyPr>
          <a:lstStyle/>
          <a:p>
            <a:pPr marL="0" lvl="0" indent="0" algn="ctr">
              <a:lnSpc>
                <a:spcPts val="6600"/>
              </a:lnSpc>
            </a:pPr>
            <a:r>
              <a:rPr lang="en-US" sz="6000" spc="300">
                <a:solidFill>
                  <a:srgbClr val="FFFFFF"/>
                </a:solidFill>
                <a:latin typeface="Archivo Black"/>
                <a:ea typeface="Archivo Black"/>
                <a:cs typeface="Archivo Black"/>
                <a:sym typeface="Archivo Black"/>
              </a:rPr>
              <a:t>NAMUN DARI SEMUA TANTANGAN YANG ADA, JIKA ANDA BERHASIL BERTAHAN/MAMPU MELEWATINYA, BANYAK HAL YANG AKAN DIDAPATKAN</a:t>
            </a:r>
          </a:p>
        </p:txBody>
      </p:sp>
      <p:sp>
        <p:nvSpPr>
          <p:cNvPr id="20" name="TextBox 8">
            <a:extLst>
              <a:ext uri="{FF2B5EF4-FFF2-40B4-BE49-F238E27FC236}">
                <a16:creationId xmlns:a16="http://schemas.microsoft.com/office/drawing/2014/main" id="{701502BB-02F8-1B57-96A1-B433C0A4A303}"/>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3462" y="-75594"/>
            <a:ext cx="18401462" cy="12259974"/>
          </a:xfrm>
          <a:custGeom>
            <a:avLst/>
            <a:gdLst/>
            <a:ahLst/>
            <a:cxnLst/>
            <a:rect l="l" t="t" r="r" b="b"/>
            <a:pathLst>
              <a:path w="18401462" h="12259974">
                <a:moveTo>
                  <a:pt x="0" y="0"/>
                </a:moveTo>
                <a:lnTo>
                  <a:pt x="18401462" y="0"/>
                </a:lnTo>
                <a:lnTo>
                  <a:pt x="18401462" y="12259974"/>
                </a:lnTo>
                <a:lnTo>
                  <a:pt x="0" y="12259974"/>
                </a:lnTo>
                <a:lnTo>
                  <a:pt x="0" y="0"/>
                </a:lnTo>
                <a:close/>
              </a:path>
            </a:pathLst>
          </a:custGeom>
          <a:blipFill>
            <a:blip r:embed="rId2"/>
            <a:stretch>
              <a:fillRect/>
            </a:stretch>
          </a:blipFill>
        </p:spPr>
      </p:sp>
      <p:grpSp>
        <p:nvGrpSpPr>
          <p:cNvPr id="3" name="Group 3"/>
          <p:cNvGrpSpPr/>
          <p:nvPr/>
        </p:nvGrpSpPr>
        <p:grpSpPr>
          <a:xfrm>
            <a:off x="0" y="0"/>
            <a:ext cx="18288000" cy="10287000"/>
            <a:chOff x="0" y="0"/>
            <a:chExt cx="745067" cy="419100"/>
          </a:xfrm>
        </p:grpSpPr>
        <p:sp>
          <p:nvSpPr>
            <p:cNvPr id="4" name="Freeform 4"/>
            <p:cNvSpPr/>
            <p:nvPr/>
          </p:nvSpPr>
          <p:spPr>
            <a:xfrm>
              <a:off x="0" y="0"/>
              <a:ext cx="745067" cy="419100"/>
            </a:xfrm>
            <a:custGeom>
              <a:avLst/>
              <a:gdLst/>
              <a:ahLst/>
              <a:cxnLst/>
              <a:rect l="l" t="t" r="r" b="b"/>
              <a:pathLst>
                <a:path w="745067" h="419100">
                  <a:moveTo>
                    <a:pt x="0" y="0"/>
                  </a:moveTo>
                  <a:lnTo>
                    <a:pt x="745067" y="0"/>
                  </a:lnTo>
                  <a:lnTo>
                    <a:pt x="745067" y="419100"/>
                  </a:lnTo>
                  <a:lnTo>
                    <a:pt x="0" y="419100"/>
                  </a:lnTo>
                  <a:close/>
                </a:path>
              </a:pathLst>
            </a:custGeom>
            <a:solidFill>
              <a:srgbClr val="003C8D">
                <a:alpha val="60000"/>
              </a:srgbClr>
            </a:solidFill>
          </p:spPr>
        </p:sp>
        <p:sp>
          <p:nvSpPr>
            <p:cNvPr id="5" name="TextBox 5"/>
            <p:cNvSpPr txBox="1"/>
            <p:nvPr/>
          </p:nvSpPr>
          <p:spPr>
            <a:xfrm>
              <a:off x="0" y="-66675"/>
              <a:ext cx="745067" cy="485775"/>
            </a:xfrm>
            <a:prstGeom prst="rect">
              <a:avLst/>
            </a:prstGeom>
          </p:spPr>
          <p:txBody>
            <a:bodyPr lIns="50800" tIns="50800" rIns="50800" bIns="50800" rtlCol="0" anchor="ctr"/>
            <a:lstStyle/>
            <a:p>
              <a:pPr algn="ctr">
                <a:lnSpc>
                  <a:spcPts val="2800"/>
                </a:lnSpc>
              </a:pPr>
              <a:endParaRPr/>
            </a:p>
          </p:txBody>
        </p:sp>
      </p:grpSp>
      <p:grpSp>
        <p:nvGrpSpPr>
          <p:cNvPr id="6" name="Group 6"/>
          <p:cNvGrpSpPr/>
          <p:nvPr/>
        </p:nvGrpSpPr>
        <p:grpSpPr>
          <a:xfrm>
            <a:off x="0" y="527917"/>
            <a:ext cx="2886598" cy="1121337"/>
            <a:chOff x="0" y="0"/>
            <a:chExt cx="1078867" cy="419100"/>
          </a:xfrm>
        </p:grpSpPr>
        <p:sp>
          <p:nvSpPr>
            <p:cNvPr id="7" name="Freeform 7"/>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8" name="TextBox 8"/>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9" name="Freeform 9"/>
          <p:cNvSpPr/>
          <p:nvPr/>
        </p:nvSpPr>
        <p:spPr>
          <a:xfrm>
            <a:off x="757563" y="603771"/>
            <a:ext cx="1723784" cy="969628"/>
          </a:xfrm>
          <a:custGeom>
            <a:avLst/>
            <a:gdLst/>
            <a:ahLst/>
            <a:cxnLst/>
            <a:rect l="l" t="t" r="r" b="b"/>
            <a:pathLst>
              <a:path w="1723784" h="969628">
                <a:moveTo>
                  <a:pt x="0" y="0"/>
                </a:moveTo>
                <a:lnTo>
                  <a:pt x="1723783" y="0"/>
                </a:lnTo>
                <a:lnTo>
                  <a:pt x="1723783" y="969628"/>
                </a:lnTo>
                <a:lnTo>
                  <a:pt x="0" y="969628"/>
                </a:lnTo>
                <a:lnTo>
                  <a:pt x="0" y="0"/>
                </a:lnTo>
                <a:close/>
              </a:path>
            </a:pathLst>
          </a:custGeom>
          <a:blipFill>
            <a:blip r:embed="rId3"/>
            <a:stretch>
              <a:fillRect/>
            </a:stretch>
          </a:blipFill>
        </p:spPr>
      </p:sp>
      <p:grpSp>
        <p:nvGrpSpPr>
          <p:cNvPr id="10" name="Group 10"/>
          <p:cNvGrpSpPr/>
          <p:nvPr/>
        </p:nvGrpSpPr>
        <p:grpSpPr>
          <a:xfrm rot="-10800000">
            <a:off x="15401402" y="527917"/>
            <a:ext cx="2886598" cy="1121337"/>
            <a:chOff x="0" y="0"/>
            <a:chExt cx="1078867" cy="419100"/>
          </a:xfrm>
        </p:grpSpPr>
        <p:sp>
          <p:nvSpPr>
            <p:cNvPr id="11" name="Freeform 11"/>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12" name="TextBox 12"/>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13" name="Freeform 13"/>
          <p:cNvSpPr/>
          <p:nvPr/>
        </p:nvSpPr>
        <p:spPr>
          <a:xfrm>
            <a:off x="16381211" y="804972"/>
            <a:ext cx="1389127" cy="567227"/>
          </a:xfrm>
          <a:custGeom>
            <a:avLst/>
            <a:gdLst/>
            <a:ahLst/>
            <a:cxnLst/>
            <a:rect l="l" t="t" r="r" b="b"/>
            <a:pathLst>
              <a:path w="1389127" h="567227">
                <a:moveTo>
                  <a:pt x="0" y="0"/>
                </a:moveTo>
                <a:lnTo>
                  <a:pt x="1389127" y="0"/>
                </a:lnTo>
                <a:lnTo>
                  <a:pt x="1389127" y="567227"/>
                </a:lnTo>
                <a:lnTo>
                  <a:pt x="0" y="567227"/>
                </a:lnTo>
                <a:lnTo>
                  <a:pt x="0" y="0"/>
                </a:lnTo>
                <a:close/>
              </a:path>
            </a:pathLst>
          </a:custGeom>
          <a:blipFill>
            <a:blip r:embed="rId4"/>
            <a:stretch>
              <a:fillRect/>
            </a:stretch>
          </a:blipFill>
        </p:spPr>
      </p:sp>
      <p:sp>
        <p:nvSpPr>
          <p:cNvPr id="14" name="Freeform 14"/>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5"/>
            <a:stretch>
              <a:fillRect/>
            </a:stretch>
          </a:blipFill>
        </p:spPr>
      </p:sp>
      <p:grpSp>
        <p:nvGrpSpPr>
          <p:cNvPr id="15" name="Group 15"/>
          <p:cNvGrpSpPr/>
          <p:nvPr/>
        </p:nvGrpSpPr>
        <p:grpSpPr>
          <a:xfrm>
            <a:off x="-1115" y="9661191"/>
            <a:ext cx="15869159" cy="476836"/>
            <a:chOff x="0" y="0"/>
            <a:chExt cx="4179532" cy="125587"/>
          </a:xfrm>
        </p:grpSpPr>
        <p:sp>
          <p:nvSpPr>
            <p:cNvPr id="16" name="Freeform 16"/>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7" name="TextBox 17"/>
            <p:cNvSpPr txBox="1"/>
            <p:nvPr/>
          </p:nvSpPr>
          <p:spPr>
            <a:xfrm>
              <a:off x="0" y="19050"/>
              <a:ext cx="4179532" cy="106537"/>
            </a:xfrm>
            <a:prstGeom prst="rect">
              <a:avLst/>
            </a:prstGeom>
          </p:spPr>
          <p:txBody>
            <a:bodyPr lIns="50800" tIns="50800" rIns="50800" bIns="50800" rtlCol="0" anchor="ctr"/>
            <a:lstStyle/>
            <a:p>
              <a:pPr algn="ctr">
                <a:lnSpc>
                  <a:spcPts val="1704"/>
                </a:lnSpc>
              </a:pPr>
              <a:endParaRPr/>
            </a:p>
          </p:txBody>
        </p:sp>
      </p:grpSp>
      <p:sp>
        <p:nvSpPr>
          <p:cNvPr id="19" name="TextBox 19"/>
          <p:cNvSpPr txBox="1"/>
          <p:nvPr/>
        </p:nvSpPr>
        <p:spPr>
          <a:xfrm>
            <a:off x="2598294" y="1677829"/>
            <a:ext cx="13091412" cy="1425576"/>
          </a:xfrm>
          <a:prstGeom prst="rect">
            <a:avLst/>
          </a:prstGeom>
        </p:spPr>
        <p:txBody>
          <a:bodyPr lIns="0" tIns="0" rIns="0" bIns="0" rtlCol="0" anchor="t">
            <a:spAutoFit/>
          </a:bodyPr>
          <a:lstStyle/>
          <a:p>
            <a:pPr marL="0" lvl="0" indent="0" algn="ctr">
              <a:lnSpc>
                <a:spcPts val="5500"/>
              </a:lnSpc>
            </a:pPr>
            <a:r>
              <a:rPr lang="en-US" sz="5000" spc="250">
                <a:solidFill>
                  <a:srgbClr val="FFFFFF"/>
                </a:solidFill>
                <a:latin typeface="Archivo Black"/>
                <a:ea typeface="Archivo Black"/>
                <a:cs typeface="Archivo Black"/>
                <a:sym typeface="Archivo Black"/>
              </a:rPr>
              <a:t>KAMI MENJAGA KESEJAHTERAAN KELUARGA BESAR PNM</a:t>
            </a:r>
          </a:p>
        </p:txBody>
      </p:sp>
      <p:sp>
        <p:nvSpPr>
          <p:cNvPr id="20" name="TextBox 20"/>
          <p:cNvSpPr txBox="1"/>
          <p:nvPr/>
        </p:nvSpPr>
        <p:spPr>
          <a:xfrm>
            <a:off x="1694843" y="5699432"/>
            <a:ext cx="14898315" cy="3648075"/>
          </a:xfrm>
          <a:prstGeom prst="rect">
            <a:avLst/>
          </a:prstGeom>
        </p:spPr>
        <p:txBody>
          <a:bodyPr lIns="0" tIns="0" rIns="0" bIns="0" rtlCol="0" anchor="t">
            <a:spAutoFit/>
          </a:bodyPr>
          <a:lstStyle/>
          <a:p>
            <a:pPr marL="647697" lvl="1" indent="-323848" algn="just">
              <a:lnSpc>
                <a:spcPts val="4199"/>
              </a:lnSpc>
              <a:buFont typeface="Arial"/>
              <a:buChar char="•"/>
            </a:pPr>
            <a:r>
              <a:rPr lang="en-US" sz="2999" spc="299">
                <a:solidFill>
                  <a:srgbClr val="FFFFFF"/>
                </a:solidFill>
                <a:latin typeface="Inter"/>
                <a:ea typeface="Inter"/>
                <a:cs typeface="Inter"/>
                <a:sym typeface="Inter"/>
              </a:rPr>
              <a:t>Gaji sesuai UMK daerah setempat + THR</a:t>
            </a:r>
          </a:p>
          <a:p>
            <a:pPr marL="647697" lvl="1" indent="-323848" algn="just">
              <a:lnSpc>
                <a:spcPts val="4199"/>
              </a:lnSpc>
              <a:buFont typeface="Arial"/>
              <a:buChar char="•"/>
            </a:pPr>
            <a:r>
              <a:rPr lang="en-US" sz="2999" spc="299">
                <a:solidFill>
                  <a:srgbClr val="FFFFFF"/>
                </a:solidFill>
                <a:latin typeface="Inter"/>
                <a:ea typeface="Inter"/>
                <a:cs typeface="Inter"/>
                <a:sym typeface="Inter"/>
              </a:rPr>
              <a:t>BPJS Kesehatan</a:t>
            </a:r>
          </a:p>
          <a:p>
            <a:pPr marL="647697" lvl="1" indent="-323848" algn="just">
              <a:lnSpc>
                <a:spcPts val="4199"/>
              </a:lnSpc>
              <a:buFont typeface="Arial"/>
              <a:buChar char="•"/>
            </a:pPr>
            <a:r>
              <a:rPr lang="en-US" sz="2999" spc="299">
                <a:solidFill>
                  <a:srgbClr val="FFFFFF"/>
                </a:solidFill>
                <a:latin typeface="Inter"/>
                <a:ea typeface="Inter"/>
                <a:cs typeface="Inter"/>
                <a:sym typeface="Inter"/>
              </a:rPr>
              <a:t>BPJS Ketenagakerjaan</a:t>
            </a:r>
          </a:p>
          <a:p>
            <a:pPr marL="647697" lvl="1" indent="-323848" algn="just">
              <a:lnSpc>
                <a:spcPts val="4199"/>
              </a:lnSpc>
              <a:buFont typeface="Arial"/>
              <a:buChar char="•"/>
            </a:pPr>
            <a:r>
              <a:rPr lang="en-US" sz="2999" spc="299">
                <a:solidFill>
                  <a:srgbClr val="FFFFFF"/>
                </a:solidFill>
                <a:latin typeface="Inter"/>
                <a:ea typeface="Inter"/>
                <a:cs typeface="Inter"/>
                <a:sym typeface="Inter"/>
              </a:rPr>
              <a:t>Asuransi Jiwa</a:t>
            </a:r>
          </a:p>
          <a:p>
            <a:pPr marL="647697" lvl="1" indent="-323848" algn="just">
              <a:lnSpc>
                <a:spcPts val="4199"/>
              </a:lnSpc>
              <a:buFont typeface="Arial"/>
              <a:buChar char="•"/>
            </a:pPr>
            <a:r>
              <a:rPr lang="en-US" sz="2999" spc="299">
                <a:solidFill>
                  <a:srgbClr val="FFFFFF"/>
                </a:solidFill>
                <a:latin typeface="Inter"/>
                <a:ea typeface="Inter"/>
                <a:cs typeface="Inter"/>
                <a:sym typeface="Inter"/>
              </a:rPr>
              <a:t>Kendaraan Operasional</a:t>
            </a:r>
          </a:p>
          <a:p>
            <a:pPr marL="647697" lvl="1" indent="-323848" algn="just">
              <a:lnSpc>
                <a:spcPts val="4199"/>
              </a:lnSpc>
              <a:buFont typeface="Arial"/>
              <a:buChar char="•"/>
            </a:pPr>
            <a:r>
              <a:rPr lang="en-US" sz="2999" spc="299">
                <a:solidFill>
                  <a:srgbClr val="FFFFFF"/>
                </a:solidFill>
                <a:latin typeface="Inter"/>
                <a:ea typeface="Inter"/>
                <a:cs typeface="Inter"/>
                <a:sym typeface="Inter"/>
              </a:rPr>
              <a:t>Mess + Sembako</a:t>
            </a:r>
          </a:p>
          <a:p>
            <a:pPr marL="647697" lvl="1" indent="-323848" algn="just">
              <a:lnSpc>
                <a:spcPts val="4199"/>
              </a:lnSpc>
              <a:buFont typeface="Arial"/>
              <a:buChar char="•"/>
            </a:pPr>
            <a:r>
              <a:rPr lang="en-US" sz="2999" spc="299">
                <a:solidFill>
                  <a:srgbClr val="FFFFFF"/>
                </a:solidFill>
                <a:latin typeface="Inter"/>
                <a:ea typeface="Inter"/>
                <a:cs typeface="Inter"/>
                <a:sym typeface="Inter"/>
              </a:rPr>
              <a:t>Beasiswa</a:t>
            </a:r>
          </a:p>
        </p:txBody>
      </p:sp>
      <p:sp>
        <p:nvSpPr>
          <p:cNvPr id="21" name="TextBox 21"/>
          <p:cNvSpPr txBox="1"/>
          <p:nvPr/>
        </p:nvSpPr>
        <p:spPr>
          <a:xfrm>
            <a:off x="1694843" y="3461056"/>
            <a:ext cx="14898315" cy="2076450"/>
          </a:xfrm>
          <a:prstGeom prst="rect">
            <a:avLst/>
          </a:prstGeom>
        </p:spPr>
        <p:txBody>
          <a:bodyPr lIns="0" tIns="0" rIns="0" bIns="0" rtlCol="0" anchor="t">
            <a:spAutoFit/>
          </a:bodyPr>
          <a:lstStyle/>
          <a:p>
            <a:pPr algn="just">
              <a:lnSpc>
                <a:spcPts val="4199"/>
              </a:lnSpc>
            </a:pPr>
            <a:r>
              <a:rPr lang="en-US" sz="2999" spc="299">
                <a:solidFill>
                  <a:srgbClr val="FFFFFF"/>
                </a:solidFill>
                <a:latin typeface="Inter"/>
                <a:ea typeface="Inter"/>
                <a:cs typeface="Inter"/>
                <a:sym typeface="Inter"/>
              </a:rPr>
              <a:t>Di PNM, kesejahteraan keluarga besar bukan bonus, tapi pondasi. Karena bagi kami, untuk dapat membantu orang lain, kami harus mulai dari keluarga, keluarga besar PNM. Kami bangun pondasi dengan:</a:t>
            </a:r>
          </a:p>
        </p:txBody>
      </p:sp>
      <p:sp>
        <p:nvSpPr>
          <p:cNvPr id="22" name="TextBox 8">
            <a:extLst>
              <a:ext uri="{FF2B5EF4-FFF2-40B4-BE49-F238E27FC236}">
                <a16:creationId xmlns:a16="http://schemas.microsoft.com/office/drawing/2014/main" id="{ADA69A2F-2A90-E21C-6304-81DDD1D9AEA2}"/>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3462" y="-75594"/>
            <a:ext cx="18401462" cy="12259974"/>
          </a:xfrm>
          <a:custGeom>
            <a:avLst/>
            <a:gdLst/>
            <a:ahLst/>
            <a:cxnLst/>
            <a:rect l="l" t="t" r="r" b="b"/>
            <a:pathLst>
              <a:path w="18401462" h="12259974">
                <a:moveTo>
                  <a:pt x="0" y="0"/>
                </a:moveTo>
                <a:lnTo>
                  <a:pt x="18401462" y="0"/>
                </a:lnTo>
                <a:lnTo>
                  <a:pt x="18401462" y="12259974"/>
                </a:lnTo>
                <a:lnTo>
                  <a:pt x="0" y="12259974"/>
                </a:lnTo>
                <a:lnTo>
                  <a:pt x="0" y="0"/>
                </a:lnTo>
                <a:close/>
              </a:path>
            </a:pathLst>
          </a:custGeom>
          <a:blipFill>
            <a:blip r:embed="rId2"/>
            <a:stretch>
              <a:fillRect/>
            </a:stretch>
          </a:blipFill>
        </p:spPr>
      </p:sp>
      <p:grpSp>
        <p:nvGrpSpPr>
          <p:cNvPr id="3" name="Group 3"/>
          <p:cNvGrpSpPr/>
          <p:nvPr/>
        </p:nvGrpSpPr>
        <p:grpSpPr>
          <a:xfrm>
            <a:off x="0" y="0"/>
            <a:ext cx="18288000" cy="10287000"/>
            <a:chOff x="0" y="0"/>
            <a:chExt cx="745067" cy="419100"/>
          </a:xfrm>
        </p:grpSpPr>
        <p:sp>
          <p:nvSpPr>
            <p:cNvPr id="4" name="Freeform 4"/>
            <p:cNvSpPr/>
            <p:nvPr/>
          </p:nvSpPr>
          <p:spPr>
            <a:xfrm>
              <a:off x="0" y="0"/>
              <a:ext cx="745067" cy="419100"/>
            </a:xfrm>
            <a:custGeom>
              <a:avLst/>
              <a:gdLst/>
              <a:ahLst/>
              <a:cxnLst/>
              <a:rect l="l" t="t" r="r" b="b"/>
              <a:pathLst>
                <a:path w="745067" h="419100">
                  <a:moveTo>
                    <a:pt x="0" y="0"/>
                  </a:moveTo>
                  <a:lnTo>
                    <a:pt x="745067" y="0"/>
                  </a:lnTo>
                  <a:lnTo>
                    <a:pt x="745067" y="419100"/>
                  </a:lnTo>
                  <a:lnTo>
                    <a:pt x="0" y="419100"/>
                  </a:lnTo>
                  <a:close/>
                </a:path>
              </a:pathLst>
            </a:custGeom>
            <a:solidFill>
              <a:srgbClr val="003C8D">
                <a:alpha val="60000"/>
              </a:srgbClr>
            </a:solidFill>
          </p:spPr>
        </p:sp>
        <p:sp>
          <p:nvSpPr>
            <p:cNvPr id="5" name="TextBox 5"/>
            <p:cNvSpPr txBox="1"/>
            <p:nvPr/>
          </p:nvSpPr>
          <p:spPr>
            <a:xfrm>
              <a:off x="0" y="-66675"/>
              <a:ext cx="745067" cy="485775"/>
            </a:xfrm>
            <a:prstGeom prst="rect">
              <a:avLst/>
            </a:prstGeom>
          </p:spPr>
          <p:txBody>
            <a:bodyPr lIns="50800" tIns="50800" rIns="50800" bIns="50800" rtlCol="0" anchor="ctr"/>
            <a:lstStyle/>
            <a:p>
              <a:pPr algn="ctr">
                <a:lnSpc>
                  <a:spcPts val="2800"/>
                </a:lnSpc>
              </a:pPr>
              <a:endParaRPr/>
            </a:p>
          </p:txBody>
        </p:sp>
      </p:grpSp>
      <p:grpSp>
        <p:nvGrpSpPr>
          <p:cNvPr id="6" name="Group 6"/>
          <p:cNvGrpSpPr/>
          <p:nvPr/>
        </p:nvGrpSpPr>
        <p:grpSpPr>
          <a:xfrm>
            <a:off x="0" y="527917"/>
            <a:ext cx="2886598" cy="1121337"/>
            <a:chOff x="0" y="0"/>
            <a:chExt cx="1078867" cy="419100"/>
          </a:xfrm>
        </p:grpSpPr>
        <p:sp>
          <p:nvSpPr>
            <p:cNvPr id="7" name="Freeform 7"/>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8" name="TextBox 8"/>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9" name="Freeform 9"/>
          <p:cNvSpPr/>
          <p:nvPr/>
        </p:nvSpPr>
        <p:spPr>
          <a:xfrm>
            <a:off x="757563" y="603771"/>
            <a:ext cx="1723784" cy="969628"/>
          </a:xfrm>
          <a:custGeom>
            <a:avLst/>
            <a:gdLst/>
            <a:ahLst/>
            <a:cxnLst/>
            <a:rect l="l" t="t" r="r" b="b"/>
            <a:pathLst>
              <a:path w="1723784" h="969628">
                <a:moveTo>
                  <a:pt x="0" y="0"/>
                </a:moveTo>
                <a:lnTo>
                  <a:pt x="1723783" y="0"/>
                </a:lnTo>
                <a:lnTo>
                  <a:pt x="1723783" y="969628"/>
                </a:lnTo>
                <a:lnTo>
                  <a:pt x="0" y="969628"/>
                </a:lnTo>
                <a:lnTo>
                  <a:pt x="0" y="0"/>
                </a:lnTo>
                <a:close/>
              </a:path>
            </a:pathLst>
          </a:custGeom>
          <a:blipFill>
            <a:blip r:embed="rId3"/>
            <a:stretch>
              <a:fillRect/>
            </a:stretch>
          </a:blipFill>
        </p:spPr>
      </p:sp>
      <p:grpSp>
        <p:nvGrpSpPr>
          <p:cNvPr id="10" name="Group 10"/>
          <p:cNvGrpSpPr/>
          <p:nvPr/>
        </p:nvGrpSpPr>
        <p:grpSpPr>
          <a:xfrm rot="-10800000">
            <a:off x="15401402" y="527917"/>
            <a:ext cx="2886598" cy="1121337"/>
            <a:chOff x="0" y="0"/>
            <a:chExt cx="1078867" cy="419100"/>
          </a:xfrm>
        </p:grpSpPr>
        <p:sp>
          <p:nvSpPr>
            <p:cNvPr id="11" name="Freeform 11"/>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12" name="TextBox 12"/>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13" name="Freeform 13"/>
          <p:cNvSpPr/>
          <p:nvPr/>
        </p:nvSpPr>
        <p:spPr>
          <a:xfrm>
            <a:off x="16381211" y="804972"/>
            <a:ext cx="1389127" cy="567227"/>
          </a:xfrm>
          <a:custGeom>
            <a:avLst/>
            <a:gdLst/>
            <a:ahLst/>
            <a:cxnLst/>
            <a:rect l="l" t="t" r="r" b="b"/>
            <a:pathLst>
              <a:path w="1389127" h="567227">
                <a:moveTo>
                  <a:pt x="0" y="0"/>
                </a:moveTo>
                <a:lnTo>
                  <a:pt x="1389127" y="0"/>
                </a:lnTo>
                <a:lnTo>
                  <a:pt x="1389127" y="567227"/>
                </a:lnTo>
                <a:lnTo>
                  <a:pt x="0" y="567227"/>
                </a:lnTo>
                <a:lnTo>
                  <a:pt x="0" y="0"/>
                </a:lnTo>
                <a:close/>
              </a:path>
            </a:pathLst>
          </a:custGeom>
          <a:blipFill>
            <a:blip r:embed="rId4"/>
            <a:stretch>
              <a:fillRect/>
            </a:stretch>
          </a:blipFill>
        </p:spPr>
      </p:sp>
      <p:sp>
        <p:nvSpPr>
          <p:cNvPr id="14" name="Freeform 14"/>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5"/>
            <a:stretch>
              <a:fillRect/>
            </a:stretch>
          </a:blipFill>
        </p:spPr>
      </p:sp>
      <p:grpSp>
        <p:nvGrpSpPr>
          <p:cNvPr id="15" name="Group 15"/>
          <p:cNvGrpSpPr/>
          <p:nvPr/>
        </p:nvGrpSpPr>
        <p:grpSpPr>
          <a:xfrm>
            <a:off x="-1115" y="9661191"/>
            <a:ext cx="15869159" cy="476836"/>
            <a:chOff x="0" y="0"/>
            <a:chExt cx="4179532" cy="125587"/>
          </a:xfrm>
        </p:grpSpPr>
        <p:sp>
          <p:nvSpPr>
            <p:cNvPr id="16" name="Freeform 16"/>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7" name="TextBox 17"/>
            <p:cNvSpPr txBox="1"/>
            <p:nvPr/>
          </p:nvSpPr>
          <p:spPr>
            <a:xfrm>
              <a:off x="0" y="19050"/>
              <a:ext cx="4179532" cy="106537"/>
            </a:xfrm>
            <a:prstGeom prst="rect">
              <a:avLst/>
            </a:prstGeom>
          </p:spPr>
          <p:txBody>
            <a:bodyPr lIns="50800" tIns="50800" rIns="50800" bIns="50800" rtlCol="0" anchor="ctr"/>
            <a:lstStyle/>
            <a:p>
              <a:pPr algn="ctr">
                <a:lnSpc>
                  <a:spcPts val="1704"/>
                </a:lnSpc>
              </a:pPr>
              <a:endParaRPr/>
            </a:p>
          </p:txBody>
        </p:sp>
      </p:grpSp>
      <p:sp>
        <p:nvSpPr>
          <p:cNvPr id="19" name="TextBox 19"/>
          <p:cNvSpPr txBox="1"/>
          <p:nvPr/>
        </p:nvSpPr>
        <p:spPr>
          <a:xfrm>
            <a:off x="4488287" y="1687354"/>
            <a:ext cx="9311426" cy="1714500"/>
          </a:xfrm>
          <a:prstGeom prst="rect">
            <a:avLst/>
          </a:prstGeom>
        </p:spPr>
        <p:txBody>
          <a:bodyPr lIns="0" tIns="0" rIns="0" bIns="0" rtlCol="0" anchor="t">
            <a:spAutoFit/>
          </a:bodyPr>
          <a:lstStyle/>
          <a:p>
            <a:pPr marL="0" lvl="0" indent="0" algn="ctr">
              <a:lnSpc>
                <a:spcPts val="6600"/>
              </a:lnSpc>
            </a:pPr>
            <a:r>
              <a:rPr lang="en-US" sz="6000" spc="300">
                <a:solidFill>
                  <a:srgbClr val="FFFFFF"/>
                </a:solidFill>
                <a:latin typeface="Archivo Black"/>
                <a:ea typeface="Archivo Black"/>
                <a:cs typeface="Archivo Black"/>
                <a:sym typeface="Archivo Black"/>
              </a:rPr>
              <a:t>DARI LAPANGAN, MENUJU PEMIMPIN</a:t>
            </a:r>
          </a:p>
        </p:txBody>
      </p:sp>
      <p:sp>
        <p:nvSpPr>
          <p:cNvPr id="20" name="TextBox 20"/>
          <p:cNvSpPr txBox="1"/>
          <p:nvPr/>
        </p:nvSpPr>
        <p:spPr>
          <a:xfrm>
            <a:off x="1694843" y="4640543"/>
            <a:ext cx="14898315" cy="4171950"/>
          </a:xfrm>
          <a:prstGeom prst="rect">
            <a:avLst/>
          </a:prstGeom>
        </p:spPr>
        <p:txBody>
          <a:bodyPr lIns="0" tIns="0" rIns="0" bIns="0" rtlCol="0" anchor="t">
            <a:spAutoFit/>
          </a:bodyPr>
          <a:lstStyle/>
          <a:p>
            <a:pPr algn="just">
              <a:lnSpc>
                <a:spcPts val="4199"/>
              </a:lnSpc>
            </a:pPr>
            <a:r>
              <a:rPr lang="en-US" sz="2999" b="1" spc="299">
                <a:solidFill>
                  <a:srgbClr val="FFFFFF"/>
                </a:solidFill>
                <a:latin typeface="Inter Bold"/>
                <a:ea typeface="Inter Bold"/>
                <a:cs typeface="Inter Bold"/>
                <a:sym typeface="Inter Bold"/>
              </a:rPr>
              <a:t>Karir di PNM tidak melompat, tapi ia tumbuh</a:t>
            </a:r>
            <a:r>
              <a:rPr lang="en-US" sz="2999" spc="299">
                <a:solidFill>
                  <a:srgbClr val="FFFFFF"/>
                </a:solidFill>
                <a:latin typeface="Inter"/>
                <a:ea typeface="Inter"/>
                <a:cs typeface="Inter"/>
                <a:sym typeface="Inter"/>
              </a:rPr>
              <a:t>. Banyak pemimpin kami yang memulai langkahnya sebagai AO. Belajar dari lapangan, mengenal masyarakat dan tumbuh bersama pengalaman.</a:t>
            </a:r>
          </a:p>
          <a:p>
            <a:pPr algn="just">
              <a:lnSpc>
                <a:spcPts val="4199"/>
              </a:lnSpc>
            </a:pPr>
            <a:endParaRPr lang="en-US" sz="2999" spc="299">
              <a:solidFill>
                <a:srgbClr val="FFFFFF"/>
              </a:solidFill>
              <a:latin typeface="Inter"/>
              <a:ea typeface="Inter"/>
              <a:cs typeface="Inter"/>
              <a:sym typeface="Inter"/>
            </a:endParaRPr>
          </a:p>
          <a:p>
            <a:pPr algn="just">
              <a:lnSpc>
                <a:spcPts val="4199"/>
              </a:lnSpc>
            </a:pPr>
            <a:r>
              <a:rPr lang="en-US" sz="2999" spc="299">
                <a:solidFill>
                  <a:srgbClr val="FFFFFF"/>
                </a:solidFill>
                <a:latin typeface="Inter"/>
                <a:ea typeface="Inter"/>
                <a:cs typeface="Inter"/>
                <a:sym typeface="Inter"/>
              </a:rPr>
              <a:t>Dari </a:t>
            </a:r>
            <a:r>
              <a:rPr lang="en-US" sz="2999" b="1" spc="299">
                <a:solidFill>
                  <a:srgbClr val="FFFFFF"/>
                </a:solidFill>
                <a:latin typeface="Inter Bold"/>
                <a:ea typeface="Inter Bold"/>
                <a:cs typeface="Inter Bold"/>
                <a:sym typeface="Inter Bold"/>
              </a:rPr>
              <a:t>Account Officer</a:t>
            </a:r>
            <a:r>
              <a:rPr lang="en-US" sz="2999" spc="299">
                <a:solidFill>
                  <a:srgbClr val="FFFFFF"/>
                </a:solidFill>
                <a:latin typeface="Inter"/>
                <a:ea typeface="Inter"/>
                <a:cs typeface="Inter"/>
                <a:sym typeface="Inter"/>
              </a:rPr>
              <a:t> (Pemimpin Komunitas), bertumbuh menjadi </a:t>
            </a:r>
            <a:r>
              <a:rPr lang="en-US" sz="2999" b="1" spc="299">
                <a:solidFill>
                  <a:srgbClr val="FFFFFF"/>
                </a:solidFill>
                <a:latin typeface="Inter Bold"/>
                <a:ea typeface="Inter Bold"/>
                <a:cs typeface="Inter Bold"/>
                <a:sym typeface="Inter Bold"/>
              </a:rPr>
              <a:t>Senior Account Officer</a:t>
            </a:r>
            <a:r>
              <a:rPr lang="en-US" sz="2999" spc="299">
                <a:solidFill>
                  <a:srgbClr val="FFFFFF"/>
                </a:solidFill>
                <a:latin typeface="Inter"/>
                <a:ea typeface="Inter"/>
                <a:cs typeface="Inter"/>
                <a:sym typeface="Inter"/>
              </a:rPr>
              <a:t>. </a:t>
            </a:r>
            <a:r>
              <a:rPr lang="en-US" sz="2999" b="1" spc="299">
                <a:solidFill>
                  <a:srgbClr val="FFFFFF"/>
                </a:solidFill>
                <a:latin typeface="Inter Bold"/>
                <a:ea typeface="Inter Bold"/>
                <a:cs typeface="Inter Bold"/>
                <a:sym typeface="Inter Bold"/>
              </a:rPr>
              <a:t>Kepala Unit Mekaar</a:t>
            </a:r>
            <a:r>
              <a:rPr lang="en-US" sz="2999" spc="299">
                <a:solidFill>
                  <a:srgbClr val="FFFFFF"/>
                </a:solidFill>
                <a:latin typeface="Inter"/>
                <a:ea typeface="Inter"/>
                <a:cs typeface="Inter"/>
                <a:sym typeface="Inter"/>
              </a:rPr>
              <a:t>, pemimpin Area (</a:t>
            </a:r>
            <a:r>
              <a:rPr lang="en-US" sz="2999" b="1" spc="299">
                <a:solidFill>
                  <a:srgbClr val="FFFFFF"/>
                </a:solidFill>
                <a:latin typeface="Inter Bold"/>
                <a:ea typeface="Inter Bold"/>
                <a:cs typeface="Inter Bold"/>
                <a:sym typeface="Inter Bold"/>
              </a:rPr>
              <a:t>Kepala Area</a:t>
            </a:r>
            <a:r>
              <a:rPr lang="en-US" sz="2999" spc="299">
                <a:solidFill>
                  <a:srgbClr val="FFFFFF"/>
                </a:solidFill>
                <a:latin typeface="Inter"/>
                <a:ea typeface="Inter"/>
                <a:cs typeface="Inter"/>
                <a:sym typeface="Inter"/>
              </a:rPr>
              <a:t>) hingga memimpin regional atau </a:t>
            </a:r>
            <a:r>
              <a:rPr lang="en-US" sz="2999" b="1" spc="299">
                <a:solidFill>
                  <a:srgbClr val="FFFFFF"/>
                </a:solidFill>
                <a:latin typeface="Inter Bold"/>
                <a:ea typeface="Inter Bold"/>
                <a:cs typeface="Inter Bold"/>
                <a:sym typeface="Inter Bold"/>
              </a:rPr>
              <a:t>Manager Regional Mekaar</a:t>
            </a:r>
            <a:r>
              <a:rPr lang="en-US" sz="2999" spc="299">
                <a:solidFill>
                  <a:srgbClr val="FFFFFF"/>
                </a:solidFill>
                <a:latin typeface="Inter"/>
                <a:ea typeface="Inter"/>
                <a:cs typeface="Inter"/>
                <a:sym typeface="Inter"/>
              </a:rPr>
              <a:t>.</a:t>
            </a:r>
          </a:p>
        </p:txBody>
      </p:sp>
      <p:sp>
        <p:nvSpPr>
          <p:cNvPr id="21" name="TextBox 8">
            <a:extLst>
              <a:ext uri="{FF2B5EF4-FFF2-40B4-BE49-F238E27FC236}">
                <a16:creationId xmlns:a16="http://schemas.microsoft.com/office/drawing/2014/main" id="{FFA2AC0C-407D-FAD3-8975-7C545984CA50}"/>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3462" y="-75594"/>
            <a:ext cx="18401462" cy="12259974"/>
          </a:xfrm>
          <a:custGeom>
            <a:avLst/>
            <a:gdLst/>
            <a:ahLst/>
            <a:cxnLst/>
            <a:rect l="l" t="t" r="r" b="b"/>
            <a:pathLst>
              <a:path w="18401462" h="12259974">
                <a:moveTo>
                  <a:pt x="0" y="0"/>
                </a:moveTo>
                <a:lnTo>
                  <a:pt x="18401462" y="0"/>
                </a:lnTo>
                <a:lnTo>
                  <a:pt x="18401462" y="12259974"/>
                </a:lnTo>
                <a:lnTo>
                  <a:pt x="0" y="12259974"/>
                </a:lnTo>
                <a:lnTo>
                  <a:pt x="0" y="0"/>
                </a:lnTo>
                <a:close/>
              </a:path>
            </a:pathLst>
          </a:custGeom>
          <a:blipFill>
            <a:blip r:embed="rId2"/>
            <a:stretch>
              <a:fillRect/>
            </a:stretch>
          </a:blipFill>
        </p:spPr>
      </p:sp>
      <p:grpSp>
        <p:nvGrpSpPr>
          <p:cNvPr id="3" name="Group 3"/>
          <p:cNvGrpSpPr/>
          <p:nvPr/>
        </p:nvGrpSpPr>
        <p:grpSpPr>
          <a:xfrm>
            <a:off x="0" y="0"/>
            <a:ext cx="18288000" cy="10287000"/>
            <a:chOff x="0" y="0"/>
            <a:chExt cx="745067" cy="419100"/>
          </a:xfrm>
        </p:grpSpPr>
        <p:sp>
          <p:nvSpPr>
            <p:cNvPr id="4" name="Freeform 4"/>
            <p:cNvSpPr/>
            <p:nvPr/>
          </p:nvSpPr>
          <p:spPr>
            <a:xfrm>
              <a:off x="0" y="0"/>
              <a:ext cx="745067" cy="419100"/>
            </a:xfrm>
            <a:custGeom>
              <a:avLst/>
              <a:gdLst/>
              <a:ahLst/>
              <a:cxnLst/>
              <a:rect l="l" t="t" r="r" b="b"/>
              <a:pathLst>
                <a:path w="745067" h="419100">
                  <a:moveTo>
                    <a:pt x="0" y="0"/>
                  </a:moveTo>
                  <a:lnTo>
                    <a:pt x="745067" y="0"/>
                  </a:lnTo>
                  <a:lnTo>
                    <a:pt x="745067" y="419100"/>
                  </a:lnTo>
                  <a:lnTo>
                    <a:pt x="0" y="419100"/>
                  </a:lnTo>
                  <a:close/>
                </a:path>
              </a:pathLst>
            </a:custGeom>
            <a:solidFill>
              <a:srgbClr val="003C8D">
                <a:alpha val="60000"/>
              </a:srgbClr>
            </a:solidFill>
          </p:spPr>
        </p:sp>
        <p:sp>
          <p:nvSpPr>
            <p:cNvPr id="5" name="TextBox 5"/>
            <p:cNvSpPr txBox="1"/>
            <p:nvPr/>
          </p:nvSpPr>
          <p:spPr>
            <a:xfrm>
              <a:off x="0" y="-66675"/>
              <a:ext cx="745067" cy="485775"/>
            </a:xfrm>
            <a:prstGeom prst="rect">
              <a:avLst/>
            </a:prstGeom>
          </p:spPr>
          <p:txBody>
            <a:bodyPr lIns="50800" tIns="50800" rIns="50800" bIns="50800" rtlCol="0" anchor="ctr"/>
            <a:lstStyle/>
            <a:p>
              <a:pPr algn="ctr">
                <a:lnSpc>
                  <a:spcPts val="2800"/>
                </a:lnSpc>
              </a:pPr>
              <a:endParaRPr/>
            </a:p>
          </p:txBody>
        </p:sp>
      </p:grpSp>
      <p:grpSp>
        <p:nvGrpSpPr>
          <p:cNvPr id="6" name="Group 6"/>
          <p:cNvGrpSpPr/>
          <p:nvPr/>
        </p:nvGrpSpPr>
        <p:grpSpPr>
          <a:xfrm>
            <a:off x="0" y="527917"/>
            <a:ext cx="2886598" cy="1121337"/>
            <a:chOff x="0" y="0"/>
            <a:chExt cx="1078867" cy="419100"/>
          </a:xfrm>
        </p:grpSpPr>
        <p:sp>
          <p:nvSpPr>
            <p:cNvPr id="7" name="Freeform 7"/>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8" name="TextBox 8"/>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9" name="Freeform 9"/>
          <p:cNvSpPr/>
          <p:nvPr/>
        </p:nvSpPr>
        <p:spPr>
          <a:xfrm>
            <a:off x="757563" y="603771"/>
            <a:ext cx="1723784" cy="969628"/>
          </a:xfrm>
          <a:custGeom>
            <a:avLst/>
            <a:gdLst/>
            <a:ahLst/>
            <a:cxnLst/>
            <a:rect l="l" t="t" r="r" b="b"/>
            <a:pathLst>
              <a:path w="1723784" h="969628">
                <a:moveTo>
                  <a:pt x="0" y="0"/>
                </a:moveTo>
                <a:lnTo>
                  <a:pt x="1723783" y="0"/>
                </a:lnTo>
                <a:lnTo>
                  <a:pt x="1723783" y="969628"/>
                </a:lnTo>
                <a:lnTo>
                  <a:pt x="0" y="969628"/>
                </a:lnTo>
                <a:lnTo>
                  <a:pt x="0" y="0"/>
                </a:lnTo>
                <a:close/>
              </a:path>
            </a:pathLst>
          </a:custGeom>
          <a:blipFill>
            <a:blip r:embed="rId3"/>
            <a:stretch>
              <a:fillRect/>
            </a:stretch>
          </a:blipFill>
        </p:spPr>
      </p:sp>
      <p:grpSp>
        <p:nvGrpSpPr>
          <p:cNvPr id="10" name="Group 10"/>
          <p:cNvGrpSpPr/>
          <p:nvPr/>
        </p:nvGrpSpPr>
        <p:grpSpPr>
          <a:xfrm rot="-10800000">
            <a:off x="15401402" y="527917"/>
            <a:ext cx="2886598" cy="1121337"/>
            <a:chOff x="0" y="0"/>
            <a:chExt cx="1078867" cy="419100"/>
          </a:xfrm>
        </p:grpSpPr>
        <p:sp>
          <p:nvSpPr>
            <p:cNvPr id="11" name="Freeform 11"/>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12" name="TextBox 12"/>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13" name="Freeform 13"/>
          <p:cNvSpPr/>
          <p:nvPr/>
        </p:nvSpPr>
        <p:spPr>
          <a:xfrm>
            <a:off x="16381211" y="804972"/>
            <a:ext cx="1389127" cy="567227"/>
          </a:xfrm>
          <a:custGeom>
            <a:avLst/>
            <a:gdLst/>
            <a:ahLst/>
            <a:cxnLst/>
            <a:rect l="l" t="t" r="r" b="b"/>
            <a:pathLst>
              <a:path w="1389127" h="567227">
                <a:moveTo>
                  <a:pt x="0" y="0"/>
                </a:moveTo>
                <a:lnTo>
                  <a:pt x="1389127" y="0"/>
                </a:lnTo>
                <a:lnTo>
                  <a:pt x="1389127" y="567227"/>
                </a:lnTo>
                <a:lnTo>
                  <a:pt x="0" y="567227"/>
                </a:lnTo>
                <a:lnTo>
                  <a:pt x="0" y="0"/>
                </a:lnTo>
                <a:close/>
              </a:path>
            </a:pathLst>
          </a:custGeom>
          <a:blipFill>
            <a:blip r:embed="rId4"/>
            <a:stretch>
              <a:fillRect/>
            </a:stretch>
          </a:blipFill>
        </p:spPr>
      </p:sp>
      <p:sp>
        <p:nvSpPr>
          <p:cNvPr id="14" name="Freeform 14"/>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5"/>
            <a:stretch>
              <a:fillRect/>
            </a:stretch>
          </a:blipFill>
        </p:spPr>
      </p:sp>
      <p:grpSp>
        <p:nvGrpSpPr>
          <p:cNvPr id="15" name="Group 15"/>
          <p:cNvGrpSpPr/>
          <p:nvPr/>
        </p:nvGrpSpPr>
        <p:grpSpPr>
          <a:xfrm>
            <a:off x="-1115" y="9661191"/>
            <a:ext cx="15869159" cy="476836"/>
            <a:chOff x="0" y="0"/>
            <a:chExt cx="4179532" cy="125587"/>
          </a:xfrm>
        </p:grpSpPr>
        <p:sp>
          <p:nvSpPr>
            <p:cNvPr id="16" name="Freeform 16"/>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7" name="TextBox 17"/>
            <p:cNvSpPr txBox="1"/>
            <p:nvPr/>
          </p:nvSpPr>
          <p:spPr>
            <a:xfrm>
              <a:off x="0" y="19050"/>
              <a:ext cx="4179532" cy="106537"/>
            </a:xfrm>
            <a:prstGeom prst="rect">
              <a:avLst/>
            </a:prstGeom>
          </p:spPr>
          <p:txBody>
            <a:bodyPr lIns="50800" tIns="50800" rIns="50800" bIns="50800" rtlCol="0" anchor="ctr"/>
            <a:lstStyle/>
            <a:p>
              <a:pPr algn="ctr">
                <a:lnSpc>
                  <a:spcPts val="1704"/>
                </a:lnSpc>
              </a:pPr>
              <a:endParaRPr/>
            </a:p>
          </p:txBody>
        </p:sp>
      </p:grpSp>
      <p:sp>
        <p:nvSpPr>
          <p:cNvPr id="19" name="TextBox 19"/>
          <p:cNvSpPr txBox="1"/>
          <p:nvPr/>
        </p:nvSpPr>
        <p:spPr>
          <a:xfrm>
            <a:off x="1208847" y="2127641"/>
            <a:ext cx="15870306" cy="1714500"/>
          </a:xfrm>
          <a:prstGeom prst="rect">
            <a:avLst/>
          </a:prstGeom>
        </p:spPr>
        <p:txBody>
          <a:bodyPr lIns="0" tIns="0" rIns="0" bIns="0" rtlCol="0" anchor="t">
            <a:spAutoFit/>
          </a:bodyPr>
          <a:lstStyle/>
          <a:p>
            <a:pPr marL="0" lvl="0" indent="0" algn="ctr">
              <a:lnSpc>
                <a:spcPts val="6600"/>
              </a:lnSpc>
            </a:pPr>
            <a:r>
              <a:rPr lang="en-US" sz="6000" spc="300">
                <a:solidFill>
                  <a:srgbClr val="FFFFFF"/>
                </a:solidFill>
                <a:latin typeface="Archivo Black"/>
                <a:ea typeface="Archivo Black"/>
                <a:cs typeface="Archivo Black"/>
                <a:sym typeface="Archivo Black"/>
              </a:rPr>
              <a:t>APAKAH ITU SAJA YANG DIBERIKAN PERUSAHAAN?</a:t>
            </a:r>
          </a:p>
        </p:txBody>
      </p:sp>
      <p:sp>
        <p:nvSpPr>
          <p:cNvPr id="20" name="TextBox 20"/>
          <p:cNvSpPr txBox="1"/>
          <p:nvPr/>
        </p:nvSpPr>
        <p:spPr>
          <a:xfrm>
            <a:off x="1208847" y="5310609"/>
            <a:ext cx="15870306" cy="876300"/>
          </a:xfrm>
          <a:prstGeom prst="rect">
            <a:avLst/>
          </a:prstGeom>
        </p:spPr>
        <p:txBody>
          <a:bodyPr lIns="0" tIns="0" rIns="0" bIns="0" rtlCol="0" anchor="t">
            <a:spAutoFit/>
          </a:bodyPr>
          <a:lstStyle/>
          <a:p>
            <a:pPr marL="0" lvl="0" indent="0" algn="ctr">
              <a:lnSpc>
                <a:spcPts val="6600"/>
              </a:lnSpc>
            </a:pPr>
            <a:r>
              <a:rPr lang="en-US" sz="6000" spc="300">
                <a:solidFill>
                  <a:srgbClr val="FFFFFF"/>
                </a:solidFill>
                <a:latin typeface="Archivo Black"/>
                <a:ea typeface="Archivo Black"/>
                <a:cs typeface="Archivo Black"/>
                <a:sym typeface="Archivo Black"/>
              </a:rPr>
              <a:t>CUKUP?</a:t>
            </a:r>
          </a:p>
        </p:txBody>
      </p:sp>
      <p:sp>
        <p:nvSpPr>
          <p:cNvPr id="21" name="TextBox 21"/>
          <p:cNvSpPr txBox="1"/>
          <p:nvPr/>
        </p:nvSpPr>
        <p:spPr>
          <a:xfrm>
            <a:off x="1208847" y="8382000"/>
            <a:ext cx="15870306" cy="876300"/>
          </a:xfrm>
          <a:prstGeom prst="rect">
            <a:avLst/>
          </a:prstGeom>
        </p:spPr>
        <p:txBody>
          <a:bodyPr lIns="0" tIns="0" rIns="0" bIns="0" rtlCol="0" anchor="t">
            <a:spAutoFit/>
          </a:bodyPr>
          <a:lstStyle/>
          <a:p>
            <a:pPr marL="0" lvl="0" indent="0" algn="ctr">
              <a:lnSpc>
                <a:spcPts val="6600"/>
              </a:lnSpc>
            </a:pPr>
            <a:r>
              <a:rPr lang="en-US" sz="6000" spc="300">
                <a:solidFill>
                  <a:srgbClr val="FFFFFF"/>
                </a:solidFill>
                <a:latin typeface="Archivo Black"/>
                <a:ea typeface="Archivo Black"/>
                <a:cs typeface="Archivo Black"/>
                <a:sym typeface="Archivo Black"/>
              </a:rPr>
              <a:t>KAMI RASA TIDAK</a:t>
            </a:r>
          </a:p>
        </p:txBody>
      </p:sp>
      <p:sp>
        <p:nvSpPr>
          <p:cNvPr id="22" name="TextBox 8">
            <a:extLst>
              <a:ext uri="{FF2B5EF4-FFF2-40B4-BE49-F238E27FC236}">
                <a16:creationId xmlns:a16="http://schemas.microsoft.com/office/drawing/2014/main" id="{1D4A00F0-3BA6-9828-53E0-628C9F825C16}"/>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3716000"/>
          </a:xfrm>
          <a:custGeom>
            <a:avLst/>
            <a:gdLst/>
            <a:ahLst/>
            <a:cxnLst/>
            <a:rect l="l" t="t" r="r" b="b"/>
            <a:pathLst>
              <a:path w="18288000" h="13716000">
                <a:moveTo>
                  <a:pt x="0" y="0"/>
                </a:moveTo>
                <a:lnTo>
                  <a:pt x="18288000" y="0"/>
                </a:lnTo>
                <a:lnTo>
                  <a:pt x="18288000" y="13716000"/>
                </a:lnTo>
                <a:lnTo>
                  <a:pt x="0" y="13716000"/>
                </a:lnTo>
                <a:lnTo>
                  <a:pt x="0" y="0"/>
                </a:lnTo>
                <a:close/>
              </a:path>
            </a:pathLst>
          </a:custGeom>
          <a:blipFill>
            <a:blip r:embed="rId2"/>
            <a:stretch>
              <a:fillRect/>
            </a:stretch>
          </a:blipFill>
        </p:spPr>
      </p:sp>
      <p:grpSp>
        <p:nvGrpSpPr>
          <p:cNvPr id="3" name="Group 3"/>
          <p:cNvGrpSpPr/>
          <p:nvPr/>
        </p:nvGrpSpPr>
        <p:grpSpPr>
          <a:xfrm>
            <a:off x="0" y="0"/>
            <a:ext cx="18288000" cy="10287000"/>
            <a:chOff x="0" y="0"/>
            <a:chExt cx="745067" cy="419100"/>
          </a:xfrm>
        </p:grpSpPr>
        <p:sp>
          <p:nvSpPr>
            <p:cNvPr id="4" name="Freeform 4"/>
            <p:cNvSpPr/>
            <p:nvPr/>
          </p:nvSpPr>
          <p:spPr>
            <a:xfrm>
              <a:off x="0" y="0"/>
              <a:ext cx="745067" cy="419100"/>
            </a:xfrm>
            <a:custGeom>
              <a:avLst/>
              <a:gdLst/>
              <a:ahLst/>
              <a:cxnLst/>
              <a:rect l="l" t="t" r="r" b="b"/>
              <a:pathLst>
                <a:path w="745067" h="419100">
                  <a:moveTo>
                    <a:pt x="0" y="0"/>
                  </a:moveTo>
                  <a:lnTo>
                    <a:pt x="745067" y="0"/>
                  </a:lnTo>
                  <a:lnTo>
                    <a:pt x="745067" y="419100"/>
                  </a:lnTo>
                  <a:lnTo>
                    <a:pt x="0" y="419100"/>
                  </a:lnTo>
                  <a:close/>
                </a:path>
              </a:pathLst>
            </a:custGeom>
            <a:solidFill>
              <a:srgbClr val="003C8D">
                <a:alpha val="60000"/>
              </a:srgbClr>
            </a:solidFill>
          </p:spPr>
        </p:sp>
        <p:sp>
          <p:nvSpPr>
            <p:cNvPr id="5" name="TextBox 5"/>
            <p:cNvSpPr txBox="1"/>
            <p:nvPr/>
          </p:nvSpPr>
          <p:spPr>
            <a:xfrm>
              <a:off x="0" y="-66675"/>
              <a:ext cx="745067" cy="485775"/>
            </a:xfrm>
            <a:prstGeom prst="rect">
              <a:avLst/>
            </a:prstGeom>
          </p:spPr>
          <p:txBody>
            <a:bodyPr lIns="50800" tIns="50800" rIns="50800" bIns="50800" rtlCol="0" anchor="ctr"/>
            <a:lstStyle/>
            <a:p>
              <a:pPr algn="ctr">
                <a:lnSpc>
                  <a:spcPts val="2800"/>
                </a:lnSpc>
              </a:pPr>
              <a:endParaRPr/>
            </a:p>
          </p:txBody>
        </p:sp>
      </p:grpSp>
      <p:grpSp>
        <p:nvGrpSpPr>
          <p:cNvPr id="6" name="Group 6"/>
          <p:cNvGrpSpPr/>
          <p:nvPr/>
        </p:nvGrpSpPr>
        <p:grpSpPr>
          <a:xfrm>
            <a:off x="0" y="527917"/>
            <a:ext cx="2886598" cy="1121337"/>
            <a:chOff x="0" y="0"/>
            <a:chExt cx="1078867" cy="419100"/>
          </a:xfrm>
        </p:grpSpPr>
        <p:sp>
          <p:nvSpPr>
            <p:cNvPr id="7" name="Freeform 7"/>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8" name="TextBox 8"/>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9" name="Freeform 9"/>
          <p:cNvSpPr/>
          <p:nvPr/>
        </p:nvSpPr>
        <p:spPr>
          <a:xfrm>
            <a:off x="757563" y="603771"/>
            <a:ext cx="1723784" cy="969628"/>
          </a:xfrm>
          <a:custGeom>
            <a:avLst/>
            <a:gdLst/>
            <a:ahLst/>
            <a:cxnLst/>
            <a:rect l="l" t="t" r="r" b="b"/>
            <a:pathLst>
              <a:path w="1723784" h="969628">
                <a:moveTo>
                  <a:pt x="0" y="0"/>
                </a:moveTo>
                <a:lnTo>
                  <a:pt x="1723783" y="0"/>
                </a:lnTo>
                <a:lnTo>
                  <a:pt x="1723783" y="969628"/>
                </a:lnTo>
                <a:lnTo>
                  <a:pt x="0" y="969628"/>
                </a:lnTo>
                <a:lnTo>
                  <a:pt x="0" y="0"/>
                </a:lnTo>
                <a:close/>
              </a:path>
            </a:pathLst>
          </a:custGeom>
          <a:blipFill>
            <a:blip r:embed="rId3"/>
            <a:stretch>
              <a:fillRect/>
            </a:stretch>
          </a:blipFill>
        </p:spPr>
      </p:sp>
      <p:grpSp>
        <p:nvGrpSpPr>
          <p:cNvPr id="10" name="Group 10"/>
          <p:cNvGrpSpPr/>
          <p:nvPr/>
        </p:nvGrpSpPr>
        <p:grpSpPr>
          <a:xfrm rot="-10800000">
            <a:off x="15401402" y="527917"/>
            <a:ext cx="2886598" cy="1121337"/>
            <a:chOff x="0" y="0"/>
            <a:chExt cx="1078867" cy="419100"/>
          </a:xfrm>
        </p:grpSpPr>
        <p:sp>
          <p:nvSpPr>
            <p:cNvPr id="11" name="Freeform 11"/>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12" name="TextBox 12"/>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13" name="Freeform 13"/>
          <p:cNvSpPr/>
          <p:nvPr/>
        </p:nvSpPr>
        <p:spPr>
          <a:xfrm>
            <a:off x="16381211" y="804972"/>
            <a:ext cx="1389127" cy="567227"/>
          </a:xfrm>
          <a:custGeom>
            <a:avLst/>
            <a:gdLst/>
            <a:ahLst/>
            <a:cxnLst/>
            <a:rect l="l" t="t" r="r" b="b"/>
            <a:pathLst>
              <a:path w="1389127" h="567227">
                <a:moveTo>
                  <a:pt x="0" y="0"/>
                </a:moveTo>
                <a:lnTo>
                  <a:pt x="1389127" y="0"/>
                </a:lnTo>
                <a:lnTo>
                  <a:pt x="1389127" y="567227"/>
                </a:lnTo>
                <a:lnTo>
                  <a:pt x="0" y="567227"/>
                </a:lnTo>
                <a:lnTo>
                  <a:pt x="0" y="0"/>
                </a:lnTo>
                <a:close/>
              </a:path>
            </a:pathLst>
          </a:custGeom>
          <a:blipFill>
            <a:blip r:embed="rId4"/>
            <a:stretch>
              <a:fillRect/>
            </a:stretch>
          </a:blipFill>
        </p:spPr>
      </p:sp>
      <p:sp>
        <p:nvSpPr>
          <p:cNvPr id="14" name="Freeform 14"/>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5"/>
            <a:stretch>
              <a:fillRect/>
            </a:stretch>
          </a:blipFill>
        </p:spPr>
      </p:sp>
      <p:grpSp>
        <p:nvGrpSpPr>
          <p:cNvPr id="15" name="Group 15"/>
          <p:cNvGrpSpPr/>
          <p:nvPr/>
        </p:nvGrpSpPr>
        <p:grpSpPr>
          <a:xfrm>
            <a:off x="-1115" y="9661191"/>
            <a:ext cx="15869159" cy="476836"/>
            <a:chOff x="0" y="0"/>
            <a:chExt cx="4179532" cy="125587"/>
          </a:xfrm>
        </p:grpSpPr>
        <p:sp>
          <p:nvSpPr>
            <p:cNvPr id="16" name="Freeform 16"/>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7" name="TextBox 17"/>
            <p:cNvSpPr txBox="1"/>
            <p:nvPr/>
          </p:nvSpPr>
          <p:spPr>
            <a:xfrm>
              <a:off x="0" y="19050"/>
              <a:ext cx="4179532" cy="106537"/>
            </a:xfrm>
            <a:prstGeom prst="rect">
              <a:avLst/>
            </a:prstGeom>
          </p:spPr>
          <p:txBody>
            <a:bodyPr lIns="50800" tIns="50800" rIns="50800" bIns="50800" rtlCol="0" anchor="ctr"/>
            <a:lstStyle/>
            <a:p>
              <a:pPr algn="ctr">
                <a:lnSpc>
                  <a:spcPts val="1704"/>
                </a:lnSpc>
              </a:pPr>
              <a:endParaRPr/>
            </a:p>
          </p:txBody>
        </p:sp>
      </p:grpSp>
      <p:grpSp>
        <p:nvGrpSpPr>
          <p:cNvPr id="19" name="Group 19"/>
          <p:cNvGrpSpPr/>
          <p:nvPr/>
        </p:nvGrpSpPr>
        <p:grpSpPr>
          <a:xfrm>
            <a:off x="2362709" y="3252023"/>
            <a:ext cx="13543687" cy="6096249"/>
            <a:chOff x="0" y="0"/>
            <a:chExt cx="18058249" cy="8128332"/>
          </a:xfrm>
        </p:grpSpPr>
        <p:grpSp>
          <p:nvGrpSpPr>
            <p:cNvPr id="20" name="Group 20"/>
            <p:cNvGrpSpPr/>
            <p:nvPr/>
          </p:nvGrpSpPr>
          <p:grpSpPr>
            <a:xfrm>
              <a:off x="0" y="0"/>
              <a:ext cx="5185030" cy="6889474"/>
              <a:chOff x="0" y="0"/>
              <a:chExt cx="1024203" cy="1360884"/>
            </a:xfrm>
          </p:grpSpPr>
          <p:sp>
            <p:nvSpPr>
              <p:cNvPr id="21" name="Freeform 21"/>
              <p:cNvSpPr/>
              <p:nvPr/>
            </p:nvSpPr>
            <p:spPr>
              <a:xfrm>
                <a:off x="0" y="0"/>
                <a:ext cx="1024203" cy="1360884"/>
              </a:xfrm>
              <a:custGeom>
                <a:avLst/>
                <a:gdLst/>
                <a:ahLst/>
                <a:cxnLst/>
                <a:rect l="l" t="t" r="r" b="b"/>
                <a:pathLst>
                  <a:path w="1024203" h="1360884">
                    <a:moveTo>
                      <a:pt x="0" y="0"/>
                    </a:moveTo>
                    <a:lnTo>
                      <a:pt x="1024203" y="0"/>
                    </a:lnTo>
                    <a:lnTo>
                      <a:pt x="1024203" y="1360884"/>
                    </a:lnTo>
                    <a:lnTo>
                      <a:pt x="0" y="1360884"/>
                    </a:lnTo>
                    <a:close/>
                  </a:path>
                </a:pathLst>
              </a:custGeom>
              <a:solidFill>
                <a:srgbClr val="002960"/>
              </a:solidFill>
            </p:spPr>
          </p:sp>
          <p:sp>
            <p:nvSpPr>
              <p:cNvPr id="22" name="TextBox 22"/>
              <p:cNvSpPr txBox="1"/>
              <p:nvPr/>
            </p:nvSpPr>
            <p:spPr>
              <a:xfrm>
                <a:off x="0" y="-57150"/>
                <a:ext cx="1024203" cy="1418034"/>
              </a:xfrm>
              <a:prstGeom prst="rect">
                <a:avLst/>
              </a:prstGeom>
            </p:spPr>
            <p:txBody>
              <a:bodyPr lIns="50800" tIns="50800" rIns="50800" bIns="50800" rtlCol="0" anchor="ctr"/>
              <a:lstStyle/>
              <a:p>
                <a:pPr algn="ctr">
                  <a:lnSpc>
                    <a:spcPts val="3511"/>
                  </a:lnSpc>
                </a:pPr>
                <a:endParaRPr/>
              </a:p>
            </p:txBody>
          </p:sp>
        </p:grpSp>
        <p:sp>
          <p:nvSpPr>
            <p:cNvPr id="23" name="Freeform 23"/>
            <p:cNvSpPr/>
            <p:nvPr/>
          </p:nvSpPr>
          <p:spPr>
            <a:xfrm>
              <a:off x="104954" y="120283"/>
              <a:ext cx="4975123" cy="6648907"/>
            </a:xfrm>
            <a:custGeom>
              <a:avLst/>
              <a:gdLst/>
              <a:ahLst/>
              <a:cxnLst/>
              <a:rect l="l" t="t" r="r" b="b"/>
              <a:pathLst>
                <a:path w="4975123" h="6648907">
                  <a:moveTo>
                    <a:pt x="0" y="0"/>
                  </a:moveTo>
                  <a:lnTo>
                    <a:pt x="4975122" y="0"/>
                  </a:lnTo>
                  <a:lnTo>
                    <a:pt x="4975122" y="6648908"/>
                  </a:lnTo>
                  <a:lnTo>
                    <a:pt x="0" y="6648908"/>
                  </a:lnTo>
                  <a:lnTo>
                    <a:pt x="0" y="0"/>
                  </a:lnTo>
                  <a:close/>
                </a:path>
              </a:pathLst>
            </a:custGeom>
            <a:blipFill>
              <a:blip r:embed="rId6"/>
              <a:stretch>
                <a:fillRect r="-202873"/>
              </a:stretch>
            </a:blipFill>
          </p:spPr>
        </p:sp>
        <p:grpSp>
          <p:nvGrpSpPr>
            <p:cNvPr id="24" name="Group 24"/>
            <p:cNvGrpSpPr/>
            <p:nvPr/>
          </p:nvGrpSpPr>
          <p:grpSpPr>
            <a:xfrm>
              <a:off x="6426002" y="1363560"/>
              <a:ext cx="5185030" cy="6764772"/>
              <a:chOff x="0" y="0"/>
              <a:chExt cx="1024203" cy="1336251"/>
            </a:xfrm>
          </p:grpSpPr>
          <p:sp>
            <p:nvSpPr>
              <p:cNvPr id="25" name="Freeform 25"/>
              <p:cNvSpPr/>
              <p:nvPr/>
            </p:nvSpPr>
            <p:spPr>
              <a:xfrm>
                <a:off x="0" y="0"/>
                <a:ext cx="1024203" cy="1336251"/>
              </a:xfrm>
              <a:custGeom>
                <a:avLst/>
                <a:gdLst/>
                <a:ahLst/>
                <a:cxnLst/>
                <a:rect l="l" t="t" r="r" b="b"/>
                <a:pathLst>
                  <a:path w="1024203" h="1336251">
                    <a:moveTo>
                      <a:pt x="0" y="0"/>
                    </a:moveTo>
                    <a:lnTo>
                      <a:pt x="1024203" y="0"/>
                    </a:lnTo>
                    <a:lnTo>
                      <a:pt x="1024203" y="1336251"/>
                    </a:lnTo>
                    <a:lnTo>
                      <a:pt x="0" y="1336251"/>
                    </a:lnTo>
                    <a:close/>
                  </a:path>
                </a:pathLst>
              </a:custGeom>
              <a:solidFill>
                <a:srgbClr val="002960"/>
              </a:solidFill>
            </p:spPr>
          </p:sp>
          <p:sp>
            <p:nvSpPr>
              <p:cNvPr id="26" name="TextBox 26"/>
              <p:cNvSpPr txBox="1"/>
              <p:nvPr/>
            </p:nvSpPr>
            <p:spPr>
              <a:xfrm>
                <a:off x="0" y="-57150"/>
                <a:ext cx="1024203" cy="1393401"/>
              </a:xfrm>
              <a:prstGeom prst="rect">
                <a:avLst/>
              </a:prstGeom>
            </p:spPr>
            <p:txBody>
              <a:bodyPr lIns="50800" tIns="50800" rIns="50800" bIns="50800" rtlCol="0" anchor="ctr"/>
              <a:lstStyle/>
              <a:p>
                <a:pPr algn="ctr">
                  <a:lnSpc>
                    <a:spcPts val="3511"/>
                  </a:lnSpc>
                </a:pPr>
                <a:endParaRPr/>
              </a:p>
            </p:txBody>
          </p:sp>
        </p:grpSp>
        <p:sp>
          <p:nvSpPr>
            <p:cNvPr id="27" name="Freeform 27"/>
            <p:cNvSpPr/>
            <p:nvPr/>
          </p:nvSpPr>
          <p:spPr>
            <a:xfrm>
              <a:off x="6544553" y="1483522"/>
              <a:ext cx="4947926" cy="6524847"/>
            </a:xfrm>
            <a:custGeom>
              <a:avLst/>
              <a:gdLst/>
              <a:ahLst/>
              <a:cxnLst/>
              <a:rect l="l" t="t" r="r" b="b"/>
              <a:pathLst>
                <a:path w="4947926" h="6524847">
                  <a:moveTo>
                    <a:pt x="0" y="0"/>
                  </a:moveTo>
                  <a:lnTo>
                    <a:pt x="4947927" y="0"/>
                  </a:lnTo>
                  <a:lnTo>
                    <a:pt x="4947927" y="6524847"/>
                  </a:lnTo>
                  <a:lnTo>
                    <a:pt x="0" y="6524847"/>
                  </a:lnTo>
                  <a:lnTo>
                    <a:pt x="0" y="0"/>
                  </a:lnTo>
                  <a:close/>
                </a:path>
              </a:pathLst>
            </a:custGeom>
            <a:blipFill>
              <a:blip r:embed="rId6"/>
              <a:stretch>
                <a:fillRect l="-102145" r="-102393" b="-1901"/>
              </a:stretch>
            </a:blipFill>
          </p:spPr>
        </p:sp>
        <p:grpSp>
          <p:nvGrpSpPr>
            <p:cNvPr id="28" name="Group 28"/>
            <p:cNvGrpSpPr/>
            <p:nvPr/>
          </p:nvGrpSpPr>
          <p:grpSpPr>
            <a:xfrm>
              <a:off x="12873219" y="0"/>
              <a:ext cx="5185030" cy="6889474"/>
              <a:chOff x="0" y="0"/>
              <a:chExt cx="1024203" cy="1360884"/>
            </a:xfrm>
          </p:grpSpPr>
          <p:sp>
            <p:nvSpPr>
              <p:cNvPr id="29" name="Freeform 29"/>
              <p:cNvSpPr/>
              <p:nvPr/>
            </p:nvSpPr>
            <p:spPr>
              <a:xfrm>
                <a:off x="0" y="0"/>
                <a:ext cx="1024203" cy="1360884"/>
              </a:xfrm>
              <a:custGeom>
                <a:avLst/>
                <a:gdLst/>
                <a:ahLst/>
                <a:cxnLst/>
                <a:rect l="l" t="t" r="r" b="b"/>
                <a:pathLst>
                  <a:path w="1024203" h="1360884">
                    <a:moveTo>
                      <a:pt x="0" y="0"/>
                    </a:moveTo>
                    <a:lnTo>
                      <a:pt x="1024203" y="0"/>
                    </a:lnTo>
                    <a:lnTo>
                      <a:pt x="1024203" y="1360884"/>
                    </a:lnTo>
                    <a:lnTo>
                      <a:pt x="0" y="1360884"/>
                    </a:lnTo>
                    <a:close/>
                  </a:path>
                </a:pathLst>
              </a:custGeom>
              <a:solidFill>
                <a:srgbClr val="002960"/>
              </a:solidFill>
            </p:spPr>
          </p:sp>
          <p:sp>
            <p:nvSpPr>
              <p:cNvPr id="30" name="TextBox 30"/>
              <p:cNvSpPr txBox="1"/>
              <p:nvPr/>
            </p:nvSpPr>
            <p:spPr>
              <a:xfrm>
                <a:off x="0" y="-57150"/>
                <a:ext cx="1024203" cy="1418034"/>
              </a:xfrm>
              <a:prstGeom prst="rect">
                <a:avLst/>
              </a:prstGeom>
            </p:spPr>
            <p:txBody>
              <a:bodyPr lIns="50800" tIns="50800" rIns="50800" bIns="50800" rtlCol="0" anchor="ctr"/>
              <a:lstStyle/>
              <a:p>
                <a:pPr algn="ctr">
                  <a:lnSpc>
                    <a:spcPts val="3511"/>
                  </a:lnSpc>
                </a:pPr>
                <a:endParaRPr/>
              </a:p>
            </p:txBody>
          </p:sp>
        </p:grpSp>
        <p:sp>
          <p:nvSpPr>
            <p:cNvPr id="31" name="Freeform 31"/>
            <p:cNvSpPr/>
            <p:nvPr/>
          </p:nvSpPr>
          <p:spPr>
            <a:xfrm>
              <a:off x="12952980" y="120283"/>
              <a:ext cx="5025509" cy="6648907"/>
            </a:xfrm>
            <a:custGeom>
              <a:avLst/>
              <a:gdLst/>
              <a:ahLst/>
              <a:cxnLst/>
              <a:rect l="l" t="t" r="r" b="b"/>
              <a:pathLst>
                <a:path w="5025509" h="6648907">
                  <a:moveTo>
                    <a:pt x="0" y="0"/>
                  </a:moveTo>
                  <a:lnTo>
                    <a:pt x="5025509" y="0"/>
                  </a:lnTo>
                  <a:lnTo>
                    <a:pt x="5025509" y="6648908"/>
                  </a:lnTo>
                  <a:lnTo>
                    <a:pt x="0" y="6648908"/>
                  </a:lnTo>
                  <a:lnTo>
                    <a:pt x="0" y="0"/>
                  </a:lnTo>
                  <a:close/>
                </a:path>
              </a:pathLst>
            </a:custGeom>
            <a:blipFill>
              <a:blip r:embed="rId6"/>
              <a:stretch>
                <a:fillRect l="-199837"/>
              </a:stretch>
            </a:blipFill>
          </p:spPr>
        </p:sp>
      </p:grpSp>
      <p:sp>
        <p:nvSpPr>
          <p:cNvPr id="32" name="TextBox 32"/>
          <p:cNvSpPr txBox="1"/>
          <p:nvPr/>
        </p:nvSpPr>
        <p:spPr>
          <a:xfrm>
            <a:off x="1208847" y="1914340"/>
            <a:ext cx="15870306" cy="1003300"/>
          </a:xfrm>
          <a:prstGeom prst="rect">
            <a:avLst/>
          </a:prstGeom>
        </p:spPr>
        <p:txBody>
          <a:bodyPr lIns="0" tIns="0" rIns="0" bIns="0" rtlCol="0" anchor="t">
            <a:spAutoFit/>
          </a:bodyPr>
          <a:lstStyle/>
          <a:p>
            <a:pPr marL="0" lvl="0" indent="0" algn="ctr">
              <a:lnSpc>
                <a:spcPts val="7699"/>
              </a:lnSpc>
            </a:pPr>
            <a:r>
              <a:rPr lang="en-US" sz="6999" spc="349">
                <a:solidFill>
                  <a:srgbClr val="FFFFFF"/>
                </a:solidFill>
                <a:latin typeface="Archivo Black"/>
                <a:ea typeface="Archivo Black"/>
                <a:cs typeface="Archivo Black"/>
                <a:sym typeface="Archivo Black"/>
              </a:rPr>
              <a:t>PNM REWARD</a:t>
            </a:r>
          </a:p>
        </p:txBody>
      </p:sp>
      <p:sp>
        <p:nvSpPr>
          <p:cNvPr id="33" name="TextBox 8">
            <a:extLst>
              <a:ext uri="{FF2B5EF4-FFF2-40B4-BE49-F238E27FC236}">
                <a16:creationId xmlns:a16="http://schemas.microsoft.com/office/drawing/2014/main" id="{C2EBDE3E-9C6D-77EA-C341-966E0C37E8D2}"/>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3716000"/>
          </a:xfrm>
          <a:custGeom>
            <a:avLst/>
            <a:gdLst/>
            <a:ahLst/>
            <a:cxnLst/>
            <a:rect l="l" t="t" r="r" b="b"/>
            <a:pathLst>
              <a:path w="18288000" h="13716000">
                <a:moveTo>
                  <a:pt x="0" y="0"/>
                </a:moveTo>
                <a:lnTo>
                  <a:pt x="18288000" y="0"/>
                </a:lnTo>
                <a:lnTo>
                  <a:pt x="18288000" y="13716000"/>
                </a:lnTo>
                <a:lnTo>
                  <a:pt x="0" y="13716000"/>
                </a:lnTo>
                <a:lnTo>
                  <a:pt x="0" y="0"/>
                </a:lnTo>
                <a:close/>
              </a:path>
            </a:pathLst>
          </a:custGeom>
          <a:blipFill>
            <a:blip r:embed="rId2"/>
            <a:stretch>
              <a:fillRect/>
            </a:stretch>
          </a:blipFill>
        </p:spPr>
      </p:sp>
      <p:grpSp>
        <p:nvGrpSpPr>
          <p:cNvPr id="3" name="Group 3"/>
          <p:cNvGrpSpPr/>
          <p:nvPr/>
        </p:nvGrpSpPr>
        <p:grpSpPr>
          <a:xfrm>
            <a:off x="0" y="0"/>
            <a:ext cx="18288000" cy="10287000"/>
            <a:chOff x="0" y="0"/>
            <a:chExt cx="745067" cy="419100"/>
          </a:xfrm>
        </p:grpSpPr>
        <p:sp>
          <p:nvSpPr>
            <p:cNvPr id="4" name="Freeform 4"/>
            <p:cNvSpPr/>
            <p:nvPr/>
          </p:nvSpPr>
          <p:spPr>
            <a:xfrm>
              <a:off x="0" y="0"/>
              <a:ext cx="745067" cy="419100"/>
            </a:xfrm>
            <a:custGeom>
              <a:avLst/>
              <a:gdLst/>
              <a:ahLst/>
              <a:cxnLst/>
              <a:rect l="l" t="t" r="r" b="b"/>
              <a:pathLst>
                <a:path w="745067" h="419100">
                  <a:moveTo>
                    <a:pt x="0" y="0"/>
                  </a:moveTo>
                  <a:lnTo>
                    <a:pt x="745067" y="0"/>
                  </a:lnTo>
                  <a:lnTo>
                    <a:pt x="745067" y="419100"/>
                  </a:lnTo>
                  <a:lnTo>
                    <a:pt x="0" y="419100"/>
                  </a:lnTo>
                  <a:close/>
                </a:path>
              </a:pathLst>
            </a:custGeom>
            <a:solidFill>
              <a:srgbClr val="003C8D">
                <a:alpha val="60000"/>
              </a:srgbClr>
            </a:solidFill>
          </p:spPr>
        </p:sp>
        <p:sp>
          <p:nvSpPr>
            <p:cNvPr id="5" name="TextBox 5"/>
            <p:cNvSpPr txBox="1"/>
            <p:nvPr/>
          </p:nvSpPr>
          <p:spPr>
            <a:xfrm>
              <a:off x="0" y="-66675"/>
              <a:ext cx="745067" cy="485775"/>
            </a:xfrm>
            <a:prstGeom prst="rect">
              <a:avLst/>
            </a:prstGeom>
          </p:spPr>
          <p:txBody>
            <a:bodyPr lIns="50800" tIns="50800" rIns="50800" bIns="50800" rtlCol="0" anchor="ctr"/>
            <a:lstStyle/>
            <a:p>
              <a:pPr algn="ctr">
                <a:lnSpc>
                  <a:spcPts val="2800"/>
                </a:lnSpc>
              </a:pPr>
              <a:endParaRPr/>
            </a:p>
          </p:txBody>
        </p:sp>
      </p:grpSp>
      <p:grpSp>
        <p:nvGrpSpPr>
          <p:cNvPr id="6" name="Group 6"/>
          <p:cNvGrpSpPr/>
          <p:nvPr/>
        </p:nvGrpSpPr>
        <p:grpSpPr>
          <a:xfrm>
            <a:off x="0" y="527917"/>
            <a:ext cx="2886598" cy="1121337"/>
            <a:chOff x="0" y="0"/>
            <a:chExt cx="1078867" cy="419100"/>
          </a:xfrm>
        </p:grpSpPr>
        <p:sp>
          <p:nvSpPr>
            <p:cNvPr id="7" name="Freeform 7"/>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8" name="TextBox 8"/>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9" name="Freeform 9"/>
          <p:cNvSpPr/>
          <p:nvPr/>
        </p:nvSpPr>
        <p:spPr>
          <a:xfrm>
            <a:off x="757563" y="603771"/>
            <a:ext cx="1723784" cy="969628"/>
          </a:xfrm>
          <a:custGeom>
            <a:avLst/>
            <a:gdLst/>
            <a:ahLst/>
            <a:cxnLst/>
            <a:rect l="l" t="t" r="r" b="b"/>
            <a:pathLst>
              <a:path w="1723784" h="969628">
                <a:moveTo>
                  <a:pt x="0" y="0"/>
                </a:moveTo>
                <a:lnTo>
                  <a:pt x="1723783" y="0"/>
                </a:lnTo>
                <a:lnTo>
                  <a:pt x="1723783" y="969628"/>
                </a:lnTo>
                <a:lnTo>
                  <a:pt x="0" y="969628"/>
                </a:lnTo>
                <a:lnTo>
                  <a:pt x="0" y="0"/>
                </a:lnTo>
                <a:close/>
              </a:path>
            </a:pathLst>
          </a:custGeom>
          <a:blipFill>
            <a:blip r:embed="rId3"/>
            <a:stretch>
              <a:fillRect/>
            </a:stretch>
          </a:blipFill>
        </p:spPr>
      </p:sp>
      <p:grpSp>
        <p:nvGrpSpPr>
          <p:cNvPr id="10" name="Group 10"/>
          <p:cNvGrpSpPr/>
          <p:nvPr/>
        </p:nvGrpSpPr>
        <p:grpSpPr>
          <a:xfrm rot="-10800000">
            <a:off x="15401402" y="527917"/>
            <a:ext cx="2886598" cy="1121337"/>
            <a:chOff x="0" y="0"/>
            <a:chExt cx="1078867" cy="419100"/>
          </a:xfrm>
        </p:grpSpPr>
        <p:sp>
          <p:nvSpPr>
            <p:cNvPr id="11" name="Freeform 11"/>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12" name="TextBox 12"/>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13" name="Freeform 13"/>
          <p:cNvSpPr/>
          <p:nvPr/>
        </p:nvSpPr>
        <p:spPr>
          <a:xfrm>
            <a:off x="16381211" y="804972"/>
            <a:ext cx="1389127" cy="567227"/>
          </a:xfrm>
          <a:custGeom>
            <a:avLst/>
            <a:gdLst/>
            <a:ahLst/>
            <a:cxnLst/>
            <a:rect l="l" t="t" r="r" b="b"/>
            <a:pathLst>
              <a:path w="1389127" h="567227">
                <a:moveTo>
                  <a:pt x="0" y="0"/>
                </a:moveTo>
                <a:lnTo>
                  <a:pt x="1389127" y="0"/>
                </a:lnTo>
                <a:lnTo>
                  <a:pt x="1389127" y="567227"/>
                </a:lnTo>
                <a:lnTo>
                  <a:pt x="0" y="567227"/>
                </a:lnTo>
                <a:lnTo>
                  <a:pt x="0" y="0"/>
                </a:lnTo>
                <a:close/>
              </a:path>
            </a:pathLst>
          </a:custGeom>
          <a:blipFill>
            <a:blip r:embed="rId4"/>
            <a:stretch>
              <a:fillRect/>
            </a:stretch>
          </a:blipFill>
        </p:spPr>
      </p:sp>
      <p:sp>
        <p:nvSpPr>
          <p:cNvPr id="14" name="Freeform 14"/>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5"/>
            <a:stretch>
              <a:fillRect/>
            </a:stretch>
          </a:blipFill>
        </p:spPr>
      </p:sp>
      <p:grpSp>
        <p:nvGrpSpPr>
          <p:cNvPr id="15" name="Group 15"/>
          <p:cNvGrpSpPr/>
          <p:nvPr/>
        </p:nvGrpSpPr>
        <p:grpSpPr>
          <a:xfrm>
            <a:off x="-1115" y="9661191"/>
            <a:ext cx="15869159" cy="476836"/>
            <a:chOff x="0" y="0"/>
            <a:chExt cx="4179532" cy="125587"/>
          </a:xfrm>
        </p:grpSpPr>
        <p:sp>
          <p:nvSpPr>
            <p:cNvPr id="16" name="Freeform 16"/>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7" name="TextBox 17"/>
            <p:cNvSpPr txBox="1"/>
            <p:nvPr/>
          </p:nvSpPr>
          <p:spPr>
            <a:xfrm>
              <a:off x="0" y="19050"/>
              <a:ext cx="4179532" cy="106537"/>
            </a:xfrm>
            <a:prstGeom prst="rect">
              <a:avLst/>
            </a:prstGeom>
          </p:spPr>
          <p:txBody>
            <a:bodyPr lIns="50800" tIns="50800" rIns="50800" bIns="50800" rtlCol="0" anchor="ctr"/>
            <a:lstStyle/>
            <a:p>
              <a:pPr algn="ctr">
                <a:lnSpc>
                  <a:spcPts val="1704"/>
                </a:lnSpc>
              </a:pPr>
              <a:endParaRPr/>
            </a:p>
          </p:txBody>
        </p:sp>
      </p:grpSp>
      <p:sp>
        <p:nvSpPr>
          <p:cNvPr id="19" name="TextBox 19"/>
          <p:cNvSpPr txBox="1"/>
          <p:nvPr/>
        </p:nvSpPr>
        <p:spPr>
          <a:xfrm>
            <a:off x="1208847" y="1914340"/>
            <a:ext cx="15870306" cy="1003300"/>
          </a:xfrm>
          <a:prstGeom prst="rect">
            <a:avLst/>
          </a:prstGeom>
        </p:spPr>
        <p:txBody>
          <a:bodyPr lIns="0" tIns="0" rIns="0" bIns="0" rtlCol="0" anchor="t">
            <a:spAutoFit/>
          </a:bodyPr>
          <a:lstStyle/>
          <a:p>
            <a:pPr marL="0" lvl="0" indent="0" algn="ctr">
              <a:lnSpc>
                <a:spcPts val="7699"/>
              </a:lnSpc>
            </a:pPr>
            <a:r>
              <a:rPr lang="en-US" sz="6999" spc="349">
                <a:solidFill>
                  <a:srgbClr val="FFFFFF"/>
                </a:solidFill>
                <a:latin typeface="Archivo Black"/>
                <a:ea typeface="Archivo Black"/>
                <a:cs typeface="Archivo Black"/>
                <a:sym typeface="Archivo Black"/>
              </a:rPr>
              <a:t>PNM REWARD</a:t>
            </a:r>
          </a:p>
        </p:txBody>
      </p:sp>
      <p:grpSp>
        <p:nvGrpSpPr>
          <p:cNvPr id="20" name="Group 20"/>
          <p:cNvGrpSpPr/>
          <p:nvPr/>
        </p:nvGrpSpPr>
        <p:grpSpPr>
          <a:xfrm rot="-297249">
            <a:off x="3863236" y="3330195"/>
            <a:ext cx="3888773" cy="5167105"/>
            <a:chOff x="0" y="0"/>
            <a:chExt cx="1024203" cy="1360884"/>
          </a:xfrm>
        </p:grpSpPr>
        <p:sp>
          <p:nvSpPr>
            <p:cNvPr id="21" name="Freeform 21"/>
            <p:cNvSpPr/>
            <p:nvPr/>
          </p:nvSpPr>
          <p:spPr>
            <a:xfrm>
              <a:off x="0" y="0"/>
              <a:ext cx="1024203" cy="1360884"/>
            </a:xfrm>
            <a:custGeom>
              <a:avLst/>
              <a:gdLst/>
              <a:ahLst/>
              <a:cxnLst/>
              <a:rect l="l" t="t" r="r" b="b"/>
              <a:pathLst>
                <a:path w="1024203" h="1360884">
                  <a:moveTo>
                    <a:pt x="0" y="0"/>
                  </a:moveTo>
                  <a:lnTo>
                    <a:pt x="1024203" y="0"/>
                  </a:lnTo>
                  <a:lnTo>
                    <a:pt x="1024203" y="1360884"/>
                  </a:lnTo>
                  <a:lnTo>
                    <a:pt x="0" y="1360884"/>
                  </a:lnTo>
                  <a:close/>
                </a:path>
              </a:pathLst>
            </a:custGeom>
            <a:solidFill>
              <a:srgbClr val="002960"/>
            </a:solidFill>
          </p:spPr>
        </p:sp>
        <p:sp>
          <p:nvSpPr>
            <p:cNvPr id="22" name="TextBox 22"/>
            <p:cNvSpPr txBox="1"/>
            <p:nvPr/>
          </p:nvSpPr>
          <p:spPr>
            <a:xfrm>
              <a:off x="0" y="-57150"/>
              <a:ext cx="1024203" cy="1418034"/>
            </a:xfrm>
            <a:prstGeom prst="rect">
              <a:avLst/>
            </a:prstGeom>
          </p:spPr>
          <p:txBody>
            <a:bodyPr lIns="50800" tIns="50800" rIns="50800" bIns="50800" rtlCol="0" anchor="ctr"/>
            <a:lstStyle/>
            <a:p>
              <a:pPr algn="ctr">
                <a:lnSpc>
                  <a:spcPts val="3511"/>
                </a:lnSpc>
              </a:pPr>
              <a:endParaRPr/>
            </a:p>
          </p:txBody>
        </p:sp>
      </p:grpSp>
      <p:grpSp>
        <p:nvGrpSpPr>
          <p:cNvPr id="23" name="Group 23"/>
          <p:cNvGrpSpPr/>
          <p:nvPr/>
        </p:nvGrpSpPr>
        <p:grpSpPr>
          <a:xfrm rot="151489">
            <a:off x="10329117" y="4008048"/>
            <a:ext cx="3888773" cy="5167105"/>
            <a:chOff x="0" y="0"/>
            <a:chExt cx="1024203" cy="1360884"/>
          </a:xfrm>
        </p:grpSpPr>
        <p:sp>
          <p:nvSpPr>
            <p:cNvPr id="24" name="Freeform 24"/>
            <p:cNvSpPr/>
            <p:nvPr/>
          </p:nvSpPr>
          <p:spPr>
            <a:xfrm>
              <a:off x="0" y="0"/>
              <a:ext cx="1024203" cy="1360884"/>
            </a:xfrm>
            <a:custGeom>
              <a:avLst/>
              <a:gdLst/>
              <a:ahLst/>
              <a:cxnLst/>
              <a:rect l="l" t="t" r="r" b="b"/>
              <a:pathLst>
                <a:path w="1024203" h="1360884">
                  <a:moveTo>
                    <a:pt x="0" y="0"/>
                  </a:moveTo>
                  <a:lnTo>
                    <a:pt x="1024203" y="0"/>
                  </a:lnTo>
                  <a:lnTo>
                    <a:pt x="1024203" y="1360884"/>
                  </a:lnTo>
                  <a:lnTo>
                    <a:pt x="0" y="1360884"/>
                  </a:lnTo>
                  <a:close/>
                </a:path>
              </a:pathLst>
            </a:custGeom>
            <a:solidFill>
              <a:srgbClr val="002960"/>
            </a:solidFill>
          </p:spPr>
        </p:sp>
        <p:sp>
          <p:nvSpPr>
            <p:cNvPr id="25" name="TextBox 25"/>
            <p:cNvSpPr txBox="1"/>
            <p:nvPr/>
          </p:nvSpPr>
          <p:spPr>
            <a:xfrm>
              <a:off x="0" y="-57150"/>
              <a:ext cx="1024203" cy="1418034"/>
            </a:xfrm>
            <a:prstGeom prst="rect">
              <a:avLst/>
            </a:prstGeom>
          </p:spPr>
          <p:txBody>
            <a:bodyPr lIns="50800" tIns="50800" rIns="50800" bIns="50800" rtlCol="0" anchor="ctr"/>
            <a:lstStyle/>
            <a:p>
              <a:pPr algn="ctr">
                <a:lnSpc>
                  <a:spcPts val="3511"/>
                </a:lnSpc>
              </a:pPr>
              <a:endParaRPr/>
            </a:p>
          </p:txBody>
        </p:sp>
      </p:grpSp>
      <p:sp>
        <p:nvSpPr>
          <p:cNvPr id="26" name="Freeform 26"/>
          <p:cNvSpPr/>
          <p:nvPr/>
        </p:nvSpPr>
        <p:spPr>
          <a:xfrm rot="-297249">
            <a:off x="3941964" y="3420702"/>
            <a:ext cx="3724496" cy="4986681"/>
          </a:xfrm>
          <a:custGeom>
            <a:avLst/>
            <a:gdLst/>
            <a:ahLst/>
            <a:cxnLst/>
            <a:rect l="l" t="t" r="r" b="b"/>
            <a:pathLst>
              <a:path w="3724496" h="4986681">
                <a:moveTo>
                  <a:pt x="0" y="0"/>
                </a:moveTo>
                <a:lnTo>
                  <a:pt x="3724496" y="0"/>
                </a:lnTo>
                <a:lnTo>
                  <a:pt x="3724496" y="4986681"/>
                </a:lnTo>
                <a:lnTo>
                  <a:pt x="0" y="4986681"/>
                </a:lnTo>
                <a:lnTo>
                  <a:pt x="0" y="0"/>
                </a:lnTo>
                <a:close/>
              </a:path>
            </a:pathLst>
          </a:custGeom>
          <a:blipFill>
            <a:blip r:embed="rId6"/>
            <a:stretch>
              <a:fillRect r="-100958"/>
            </a:stretch>
          </a:blipFill>
        </p:spPr>
      </p:sp>
      <p:sp>
        <p:nvSpPr>
          <p:cNvPr id="27" name="Freeform 27"/>
          <p:cNvSpPr/>
          <p:nvPr/>
        </p:nvSpPr>
        <p:spPr>
          <a:xfrm rot="151489">
            <a:off x="10405078" y="4098260"/>
            <a:ext cx="3736851" cy="4986681"/>
          </a:xfrm>
          <a:custGeom>
            <a:avLst/>
            <a:gdLst/>
            <a:ahLst/>
            <a:cxnLst/>
            <a:rect l="l" t="t" r="r" b="b"/>
            <a:pathLst>
              <a:path w="3736851" h="4986681">
                <a:moveTo>
                  <a:pt x="0" y="0"/>
                </a:moveTo>
                <a:lnTo>
                  <a:pt x="3736851" y="0"/>
                </a:lnTo>
                <a:lnTo>
                  <a:pt x="3736851" y="4986681"/>
                </a:lnTo>
                <a:lnTo>
                  <a:pt x="0" y="4986681"/>
                </a:lnTo>
                <a:lnTo>
                  <a:pt x="0" y="0"/>
                </a:lnTo>
                <a:close/>
              </a:path>
            </a:pathLst>
          </a:custGeom>
          <a:blipFill>
            <a:blip r:embed="rId6"/>
            <a:stretch>
              <a:fillRect l="-100294"/>
            </a:stretch>
          </a:blipFill>
        </p:spPr>
      </p:sp>
      <p:sp>
        <p:nvSpPr>
          <p:cNvPr id="28" name="TextBox 8">
            <a:extLst>
              <a:ext uri="{FF2B5EF4-FFF2-40B4-BE49-F238E27FC236}">
                <a16:creationId xmlns:a16="http://schemas.microsoft.com/office/drawing/2014/main" id="{1E5DB72B-B210-A6EC-D0AA-27F737B119E5}"/>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3716000"/>
          </a:xfrm>
          <a:custGeom>
            <a:avLst/>
            <a:gdLst/>
            <a:ahLst/>
            <a:cxnLst/>
            <a:rect l="l" t="t" r="r" b="b"/>
            <a:pathLst>
              <a:path w="18288000" h="13716000">
                <a:moveTo>
                  <a:pt x="0" y="0"/>
                </a:moveTo>
                <a:lnTo>
                  <a:pt x="18288000" y="0"/>
                </a:lnTo>
                <a:lnTo>
                  <a:pt x="18288000" y="13716000"/>
                </a:lnTo>
                <a:lnTo>
                  <a:pt x="0" y="13716000"/>
                </a:lnTo>
                <a:lnTo>
                  <a:pt x="0" y="0"/>
                </a:lnTo>
                <a:close/>
              </a:path>
            </a:pathLst>
          </a:custGeom>
          <a:blipFill>
            <a:blip r:embed="rId2"/>
            <a:stretch>
              <a:fillRect/>
            </a:stretch>
          </a:blipFill>
        </p:spPr>
      </p:sp>
      <p:grpSp>
        <p:nvGrpSpPr>
          <p:cNvPr id="3" name="Group 3"/>
          <p:cNvGrpSpPr/>
          <p:nvPr/>
        </p:nvGrpSpPr>
        <p:grpSpPr>
          <a:xfrm>
            <a:off x="0" y="0"/>
            <a:ext cx="18288000" cy="10287000"/>
            <a:chOff x="0" y="0"/>
            <a:chExt cx="745067" cy="419100"/>
          </a:xfrm>
        </p:grpSpPr>
        <p:sp>
          <p:nvSpPr>
            <p:cNvPr id="4" name="Freeform 4"/>
            <p:cNvSpPr/>
            <p:nvPr/>
          </p:nvSpPr>
          <p:spPr>
            <a:xfrm>
              <a:off x="0" y="0"/>
              <a:ext cx="745067" cy="419100"/>
            </a:xfrm>
            <a:custGeom>
              <a:avLst/>
              <a:gdLst/>
              <a:ahLst/>
              <a:cxnLst/>
              <a:rect l="l" t="t" r="r" b="b"/>
              <a:pathLst>
                <a:path w="745067" h="419100">
                  <a:moveTo>
                    <a:pt x="0" y="0"/>
                  </a:moveTo>
                  <a:lnTo>
                    <a:pt x="745067" y="0"/>
                  </a:lnTo>
                  <a:lnTo>
                    <a:pt x="745067" y="419100"/>
                  </a:lnTo>
                  <a:lnTo>
                    <a:pt x="0" y="419100"/>
                  </a:lnTo>
                  <a:close/>
                </a:path>
              </a:pathLst>
            </a:custGeom>
            <a:solidFill>
              <a:srgbClr val="003C8D">
                <a:alpha val="60000"/>
              </a:srgbClr>
            </a:solidFill>
          </p:spPr>
        </p:sp>
        <p:sp>
          <p:nvSpPr>
            <p:cNvPr id="5" name="TextBox 5"/>
            <p:cNvSpPr txBox="1"/>
            <p:nvPr/>
          </p:nvSpPr>
          <p:spPr>
            <a:xfrm>
              <a:off x="0" y="-66675"/>
              <a:ext cx="745067" cy="485775"/>
            </a:xfrm>
            <a:prstGeom prst="rect">
              <a:avLst/>
            </a:prstGeom>
          </p:spPr>
          <p:txBody>
            <a:bodyPr lIns="50800" tIns="50800" rIns="50800" bIns="50800" rtlCol="0" anchor="ctr"/>
            <a:lstStyle/>
            <a:p>
              <a:pPr algn="ctr">
                <a:lnSpc>
                  <a:spcPts val="2800"/>
                </a:lnSpc>
              </a:pPr>
              <a:endParaRPr/>
            </a:p>
          </p:txBody>
        </p:sp>
      </p:grpSp>
      <p:grpSp>
        <p:nvGrpSpPr>
          <p:cNvPr id="6" name="Group 6"/>
          <p:cNvGrpSpPr/>
          <p:nvPr/>
        </p:nvGrpSpPr>
        <p:grpSpPr>
          <a:xfrm>
            <a:off x="0" y="527917"/>
            <a:ext cx="2886598" cy="1121337"/>
            <a:chOff x="0" y="0"/>
            <a:chExt cx="1078867" cy="419100"/>
          </a:xfrm>
        </p:grpSpPr>
        <p:sp>
          <p:nvSpPr>
            <p:cNvPr id="7" name="Freeform 7"/>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8" name="TextBox 8"/>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9" name="Freeform 9"/>
          <p:cNvSpPr/>
          <p:nvPr/>
        </p:nvSpPr>
        <p:spPr>
          <a:xfrm>
            <a:off x="757563" y="603771"/>
            <a:ext cx="1723784" cy="969628"/>
          </a:xfrm>
          <a:custGeom>
            <a:avLst/>
            <a:gdLst/>
            <a:ahLst/>
            <a:cxnLst/>
            <a:rect l="l" t="t" r="r" b="b"/>
            <a:pathLst>
              <a:path w="1723784" h="969628">
                <a:moveTo>
                  <a:pt x="0" y="0"/>
                </a:moveTo>
                <a:lnTo>
                  <a:pt x="1723783" y="0"/>
                </a:lnTo>
                <a:lnTo>
                  <a:pt x="1723783" y="969628"/>
                </a:lnTo>
                <a:lnTo>
                  <a:pt x="0" y="969628"/>
                </a:lnTo>
                <a:lnTo>
                  <a:pt x="0" y="0"/>
                </a:lnTo>
                <a:close/>
              </a:path>
            </a:pathLst>
          </a:custGeom>
          <a:blipFill>
            <a:blip r:embed="rId3"/>
            <a:stretch>
              <a:fillRect/>
            </a:stretch>
          </a:blipFill>
        </p:spPr>
      </p:sp>
      <p:grpSp>
        <p:nvGrpSpPr>
          <p:cNvPr id="10" name="Group 10"/>
          <p:cNvGrpSpPr/>
          <p:nvPr/>
        </p:nvGrpSpPr>
        <p:grpSpPr>
          <a:xfrm rot="-10800000">
            <a:off x="15401402" y="527917"/>
            <a:ext cx="2886598" cy="1121337"/>
            <a:chOff x="0" y="0"/>
            <a:chExt cx="1078867" cy="419100"/>
          </a:xfrm>
        </p:grpSpPr>
        <p:sp>
          <p:nvSpPr>
            <p:cNvPr id="11" name="Freeform 11"/>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12" name="TextBox 12"/>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13" name="Freeform 13"/>
          <p:cNvSpPr/>
          <p:nvPr/>
        </p:nvSpPr>
        <p:spPr>
          <a:xfrm>
            <a:off x="16381211" y="804972"/>
            <a:ext cx="1389127" cy="567227"/>
          </a:xfrm>
          <a:custGeom>
            <a:avLst/>
            <a:gdLst/>
            <a:ahLst/>
            <a:cxnLst/>
            <a:rect l="l" t="t" r="r" b="b"/>
            <a:pathLst>
              <a:path w="1389127" h="567227">
                <a:moveTo>
                  <a:pt x="0" y="0"/>
                </a:moveTo>
                <a:lnTo>
                  <a:pt x="1389127" y="0"/>
                </a:lnTo>
                <a:lnTo>
                  <a:pt x="1389127" y="567227"/>
                </a:lnTo>
                <a:lnTo>
                  <a:pt x="0" y="567227"/>
                </a:lnTo>
                <a:lnTo>
                  <a:pt x="0" y="0"/>
                </a:lnTo>
                <a:close/>
              </a:path>
            </a:pathLst>
          </a:custGeom>
          <a:blipFill>
            <a:blip r:embed="rId4"/>
            <a:stretch>
              <a:fillRect/>
            </a:stretch>
          </a:blipFill>
        </p:spPr>
      </p:sp>
      <p:sp>
        <p:nvSpPr>
          <p:cNvPr id="14" name="Freeform 14"/>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5"/>
            <a:stretch>
              <a:fillRect/>
            </a:stretch>
          </a:blipFill>
        </p:spPr>
      </p:sp>
      <p:grpSp>
        <p:nvGrpSpPr>
          <p:cNvPr id="15" name="Group 15"/>
          <p:cNvGrpSpPr/>
          <p:nvPr/>
        </p:nvGrpSpPr>
        <p:grpSpPr>
          <a:xfrm>
            <a:off x="-1115" y="9661191"/>
            <a:ext cx="15869159" cy="476836"/>
            <a:chOff x="0" y="0"/>
            <a:chExt cx="4179532" cy="125587"/>
          </a:xfrm>
        </p:grpSpPr>
        <p:sp>
          <p:nvSpPr>
            <p:cNvPr id="16" name="Freeform 16"/>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7" name="TextBox 17"/>
            <p:cNvSpPr txBox="1"/>
            <p:nvPr/>
          </p:nvSpPr>
          <p:spPr>
            <a:xfrm>
              <a:off x="0" y="19050"/>
              <a:ext cx="4179532" cy="106537"/>
            </a:xfrm>
            <a:prstGeom prst="rect">
              <a:avLst/>
            </a:prstGeom>
          </p:spPr>
          <p:txBody>
            <a:bodyPr lIns="50800" tIns="50800" rIns="50800" bIns="50800" rtlCol="0" anchor="ctr"/>
            <a:lstStyle/>
            <a:p>
              <a:pPr algn="ctr">
                <a:lnSpc>
                  <a:spcPts val="1704"/>
                </a:lnSpc>
              </a:pPr>
              <a:endParaRPr/>
            </a:p>
          </p:txBody>
        </p:sp>
      </p:grpSp>
      <p:sp>
        <p:nvSpPr>
          <p:cNvPr id="19" name="TextBox 19"/>
          <p:cNvSpPr txBox="1"/>
          <p:nvPr/>
        </p:nvSpPr>
        <p:spPr>
          <a:xfrm>
            <a:off x="1208847" y="1914340"/>
            <a:ext cx="15870306" cy="1003300"/>
          </a:xfrm>
          <a:prstGeom prst="rect">
            <a:avLst/>
          </a:prstGeom>
        </p:spPr>
        <p:txBody>
          <a:bodyPr lIns="0" tIns="0" rIns="0" bIns="0" rtlCol="0" anchor="t">
            <a:spAutoFit/>
          </a:bodyPr>
          <a:lstStyle/>
          <a:p>
            <a:pPr marL="0" lvl="0" indent="0" algn="ctr">
              <a:lnSpc>
                <a:spcPts val="7699"/>
              </a:lnSpc>
            </a:pPr>
            <a:r>
              <a:rPr lang="en-US" sz="6999" spc="349">
                <a:solidFill>
                  <a:srgbClr val="FFFFFF"/>
                </a:solidFill>
                <a:latin typeface="Archivo Black"/>
                <a:ea typeface="Archivo Black"/>
                <a:cs typeface="Archivo Black"/>
                <a:sym typeface="Archivo Black"/>
              </a:rPr>
              <a:t>PNM REWARD</a:t>
            </a:r>
          </a:p>
        </p:txBody>
      </p:sp>
      <p:grpSp>
        <p:nvGrpSpPr>
          <p:cNvPr id="20" name="Group 20"/>
          <p:cNvGrpSpPr/>
          <p:nvPr/>
        </p:nvGrpSpPr>
        <p:grpSpPr>
          <a:xfrm rot="208269">
            <a:off x="4582066" y="3978210"/>
            <a:ext cx="3888773" cy="5167105"/>
            <a:chOff x="0" y="0"/>
            <a:chExt cx="1024203" cy="1360884"/>
          </a:xfrm>
        </p:grpSpPr>
        <p:sp>
          <p:nvSpPr>
            <p:cNvPr id="21" name="Freeform 21"/>
            <p:cNvSpPr/>
            <p:nvPr/>
          </p:nvSpPr>
          <p:spPr>
            <a:xfrm>
              <a:off x="0" y="0"/>
              <a:ext cx="1024203" cy="1360884"/>
            </a:xfrm>
            <a:custGeom>
              <a:avLst/>
              <a:gdLst/>
              <a:ahLst/>
              <a:cxnLst/>
              <a:rect l="l" t="t" r="r" b="b"/>
              <a:pathLst>
                <a:path w="1024203" h="1360884">
                  <a:moveTo>
                    <a:pt x="0" y="0"/>
                  </a:moveTo>
                  <a:lnTo>
                    <a:pt x="1024203" y="0"/>
                  </a:lnTo>
                  <a:lnTo>
                    <a:pt x="1024203" y="1360884"/>
                  </a:lnTo>
                  <a:lnTo>
                    <a:pt x="0" y="1360884"/>
                  </a:lnTo>
                  <a:close/>
                </a:path>
              </a:pathLst>
            </a:custGeom>
            <a:solidFill>
              <a:srgbClr val="002960"/>
            </a:solidFill>
          </p:spPr>
        </p:sp>
        <p:sp>
          <p:nvSpPr>
            <p:cNvPr id="22" name="TextBox 22"/>
            <p:cNvSpPr txBox="1"/>
            <p:nvPr/>
          </p:nvSpPr>
          <p:spPr>
            <a:xfrm>
              <a:off x="0" y="-57150"/>
              <a:ext cx="1024203" cy="1418034"/>
            </a:xfrm>
            <a:prstGeom prst="rect">
              <a:avLst/>
            </a:prstGeom>
          </p:spPr>
          <p:txBody>
            <a:bodyPr lIns="50800" tIns="50800" rIns="50800" bIns="50800" rtlCol="0" anchor="ctr"/>
            <a:lstStyle/>
            <a:p>
              <a:pPr algn="ctr">
                <a:lnSpc>
                  <a:spcPts val="3511"/>
                </a:lnSpc>
              </a:pPr>
              <a:endParaRPr/>
            </a:p>
          </p:txBody>
        </p:sp>
      </p:grpSp>
      <p:grpSp>
        <p:nvGrpSpPr>
          <p:cNvPr id="23" name="Group 23"/>
          <p:cNvGrpSpPr/>
          <p:nvPr/>
        </p:nvGrpSpPr>
        <p:grpSpPr>
          <a:xfrm rot="-732847">
            <a:off x="9976966" y="3270524"/>
            <a:ext cx="3888773" cy="5167105"/>
            <a:chOff x="0" y="0"/>
            <a:chExt cx="1024203" cy="1360884"/>
          </a:xfrm>
        </p:grpSpPr>
        <p:sp>
          <p:nvSpPr>
            <p:cNvPr id="24" name="Freeform 24"/>
            <p:cNvSpPr/>
            <p:nvPr/>
          </p:nvSpPr>
          <p:spPr>
            <a:xfrm>
              <a:off x="0" y="0"/>
              <a:ext cx="1024203" cy="1360884"/>
            </a:xfrm>
            <a:custGeom>
              <a:avLst/>
              <a:gdLst/>
              <a:ahLst/>
              <a:cxnLst/>
              <a:rect l="l" t="t" r="r" b="b"/>
              <a:pathLst>
                <a:path w="1024203" h="1360884">
                  <a:moveTo>
                    <a:pt x="0" y="0"/>
                  </a:moveTo>
                  <a:lnTo>
                    <a:pt x="1024203" y="0"/>
                  </a:lnTo>
                  <a:lnTo>
                    <a:pt x="1024203" y="1360884"/>
                  </a:lnTo>
                  <a:lnTo>
                    <a:pt x="0" y="1360884"/>
                  </a:lnTo>
                  <a:close/>
                </a:path>
              </a:pathLst>
            </a:custGeom>
            <a:solidFill>
              <a:srgbClr val="002960"/>
            </a:solidFill>
          </p:spPr>
        </p:sp>
        <p:sp>
          <p:nvSpPr>
            <p:cNvPr id="25" name="TextBox 25"/>
            <p:cNvSpPr txBox="1"/>
            <p:nvPr/>
          </p:nvSpPr>
          <p:spPr>
            <a:xfrm>
              <a:off x="0" y="-57150"/>
              <a:ext cx="1024203" cy="1418034"/>
            </a:xfrm>
            <a:prstGeom prst="rect">
              <a:avLst/>
            </a:prstGeom>
          </p:spPr>
          <p:txBody>
            <a:bodyPr lIns="50800" tIns="50800" rIns="50800" bIns="50800" rtlCol="0" anchor="ctr"/>
            <a:lstStyle/>
            <a:p>
              <a:pPr algn="ctr">
                <a:lnSpc>
                  <a:spcPts val="3511"/>
                </a:lnSpc>
              </a:pPr>
              <a:endParaRPr/>
            </a:p>
          </p:txBody>
        </p:sp>
      </p:grpSp>
      <p:sp>
        <p:nvSpPr>
          <p:cNvPr id="26" name="Freeform 26"/>
          <p:cNvSpPr/>
          <p:nvPr/>
        </p:nvSpPr>
        <p:spPr>
          <a:xfrm rot="208269">
            <a:off x="4660784" y="4068327"/>
            <a:ext cx="3728222" cy="4986681"/>
          </a:xfrm>
          <a:custGeom>
            <a:avLst/>
            <a:gdLst/>
            <a:ahLst/>
            <a:cxnLst/>
            <a:rect l="l" t="t" r="r" b="b"/>
            <a:pathLst>
              <a:path w="3728222" h="4986681">
                <a:moveTo>
                  <a:pt x="0" y="0"/>
                </a:moveTo>
                <a:lnTo>
                  <a:pt x="3728222" y="0"/>
                </a:lnTo>
                <a:lnTo>
                  <a:pt x="3728222" y="4986681"/>
                </a:lnTo>
                <a:lnTo>
                  <a:pt x="0" y="4986681"/>
                </a:lnTo>
                <a:lnTo>
                  <a:pt x="0" y="0"/>
                </a:lnTo>
                <a:close/>
              </a:path>
            </a:pathLst>
          </a:custGeom>
          <a:blipFill>
            <a:blip r:embed="rId6"/>
            <a:stretch>
              <a:fillRect r="-101514"/>
            </a:stretch>
          </a:blipFill>
        </p:spPr>
      </p:sp>
      <p:sp>
        <p:nvSpPr>
          <p:cNvPr id="27" name="Freeform 27"/>
          <p:cNvSpPr/>
          <p:nvPr/>
        </p:nvSpPr>
        <p:spPr>
          <a:xfrm rot="-732847">
            <a:off x="10053365" y="3358962"/>
            <a:ext cx="3752364" cy="4986681"/>
          </a:xfrm>
          <a:custGeom>
            <a:avLst/>
            <a:gdLst/>
            <a:ahLst/>
            <a:cxnLst/>
            <a:rect l="l" t="t" r="r" b="b"/>
            <a:pathLst>
              <a:path w="3752364" h="4986681">
                <a:moveTo>
                  <a:pt x="0" y="0"/>
                </a:moveTo>
                <a:lnTo>
                  <a:pt x="3752364" y="0"/>
                </a:lnTo>
                <a:lnTo>
                  <a:pt x="3752364" y="4986681"/>
                </a:lnTo>
                <a:lnTo>
                  <a:pt x="0" y="4986681"/>
                </a:lnTo>
                <a:lnTo>
                  <a:pt x="0" y="0"/>
                </a:lnTo>
                <a:close/>
              </a:path>
            </a:pathLst>
          </a:custGeom>
          <a:blipFill>
            <a:blip r:embed="rId6"/>
            <a:stretch>
              <a:fillRect l="-100217"/>
            </a:stretch>
          </a:blipFill>
        </p:spPr>
      </p:sp>
      <p:sp>
        <p:nvSpPr>
          <p:cNvPr id="28" name="TextBox 8">
            <a:extLst>
              <a:ext uri="{FF2B5EF4-FFF2-40B4-BE49-F238E27FC236}">
                <a16:creationId xmlns:a16="http://schemas.microsoft.com/office/drawing/2014/main" id="{9C1CC3C4-5DD1-0E0D-D10F-1DBD2572363F}"/>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3716000"/>
          </a:xfrm>
          <a:custGeom>
            <a:avLst/>
            <a:gdLst/>
            <a:ahLst/>
            <a:cxnLst/>
            <a:rect l="l" t="t" r="r" b="b"/>
            <a:pathLst>
              <a:path w="18288000" h="13716000">
                <a:moveTo>
                  <a:pt x="0" y="0"/>
                </a:moveTo>
                <a:lnTo>
                  <a:pt x="18288000" y="0"/>
                </a:lnTo>
                <a:lnTo>
                  <a:pt x="18288000" y="13716000"/>
                </a:lnTo>
                <a:lnTo>
                  <a:pt x="0" y="13716000"/>
                </a:lnTo>
                <a:lnTo>
                  <a:pt x="0" y="0"/>
                </a:lnTo>
                <a:close/>
              </a:path>
            </a:pathLst>
          </a:custGeom>
          <a:blipFill>
            <a:blip r:embed="rId2"/>
            <a:stretch>
              <a:fillRect/>
            </a:stretch>
          </a:blipFill>
        </p:spPr>
      </p:sp>
      <p:grpSp>
        <p:nvGrpSpPr>
          <p:cNvPr id="3" name="Group 3"/>
          <p:cNvGrpSpPr/>
          <p:nvPr/>
        </p:nvGrpSpPr>
        <p:grpSpPr>
          <a:xfrm>
            <a:off x="0" y="0"/>
            <a:ext cx="18288000" cy="10287000"/>
            <a:chOff x="0" y="0"/>
            <a:chExt cx="745067" cy="419100"/>
          </a:xfrm>
        </p:grpSpPr>
        <p:sp>
          <p:nvSpPr>
            <p:cNvPr id="4" name="Freeform 4"/>
            <p:cNvSpPr/>
            <p:nvPr/>
          </p:nvSpPr>
          <p:spPr>
            <a:xfrm>
              <a:off x="0" y="0"/>
              <a:ext cx="745067" cy="419100"/>
            </a:xfrm>
            <a:custGeom>
              <a:avLst/>
              <a:gdLst/>
              <a:ahLst/>
              <a:cxnLst/>
              <a:rect l="l" t="t" r="r" b="b"/>
              <a:pathLst>
                <a:path w="745067" h="419100">
                  <a:moveTo>
                    <a:pt x="0" y="0"/>
                  </a:moveTo>
                  <a:lnTo>
                    <a:pt x="745067" y="0"/>
                  </a:lnTo>
                  <a:lnTo>
                    <a:pt x="745067" y="419100"/>
                  </a:lnTo>
                  <a:lnTo>
                    <a:pt x="0" y="419100"/>
                  </a:lnTo>
                  <a:close/>
                </a:path>
              </a:pathLst>
            </a:custGeom>
            <a:solidFill>
              <a:srgbClr val="003C8D">
                <a:alpha val="60000"/>
              </a:srgbClr>
            </a:solidFill>
          </p:spPr>
        </p:sp>
        <p:sp>
          <p:nvSpPr>
            <p:cNvPr id="5" name="TextBox 5"/>
            <p:cNvSpPr txBox="1"/>
            <p:nvPr/>
          </p:nvSpPr>
          <p:spPr>
            <a:xfrm>
              <a:off x="0" y="-66675"/>
              <a:ext cx="745067" cy="485775"/>
            </a:xfrm>
            <a:prstGeom prst="rect">
              <a:avLst/>
            </a:prstGeom>
          </p:spPr>
          <p:txBody>
            <a:bodyPr lIns="50800" tIns="50800" rIns="50800" bIns="50800" rtlCol="0" anchor="ctr"/>
            <a:lstStyle/>
            <a:p>
              <a:pPr algn="ctr">
                <a:lnSpc>
                  <a:spcPts val="2800"/>
                </a:lnSpc>
              </a:pPr>
              <a:endParaRPr/>
            </a:p>
          </p:txBody>
        </p:sp>
      </p:grpSp>
      <p:grpSp>
        <p:nvGrpSpPr>
          <p:cNvPr id="6" name="Group 6"/>
          <p:cNvGrpSpPr/>
          <p:nvPr/>
        </p:nvGrpSpPr>
        <p:grpSpPr>
          <a:xfrm>
            <a:off x="0" y="527917"/>
            <a:ext cx="2886598" cy="1121337"/>
            <a:chOff x="0" y="0"/>
            <a:chExt cx="1078867" cy="419100"/>
          </a:xfrm>
        </p:grpSpPr>
        <p:sp>
          <p:nvSpPr>
            <p:cNvPr id="7" name="Freeform 7"/>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8" name="TextBox 8"/>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9" name="Freeform 9"/>
          <p:cNvSpPr/>
          <p:nvPr/>
        </p:nvSpPr>
        <p:spPr>
          <a:xfrm>
            <a:off x="757563" y="603771"/>
            <a:ext cx="1723784" cy="969628"/>
          </a:xfrm>
          <a:custGeom>
            <a:avLst/>
            <a:gdLst/>
            <a:ahLst/>
            <a:cxnLst/>
            <a:rect l="l" t="t" r="r" b="b"/>
            <a:pathLst>
              <a:path w="1723784" h="969628">
                <a:moveTo>
                  <a:pt x="0" y="0"/>
                </a:moveTo>
                <a:lnTo>
                  <a:pt x="1723783" y="0"/>
                </a:lnTo>
                <a:lnTo>
                  <a:pt x="1723783" y="969628"/>
                </a:lnTo>
                <a:lnTo>
                  <a:pt x="0" y="969628"/>
                </a:lnTo>
                <a:lnTo>
                  <a:pt x="0" y="0"/>
                </a:lnTo>
                <a:close/>
              </a:path>
            </a:pathLst>
          </a:custGeom>
          <a:blipFill>
            <a:blip r:embed="rId3"/>
            <a:stretch>
              <a:fillRect/>
            </a:stretch>
          </a:blipFill>
        </p:spPr>
      </p:sp>
      <p:grpSp>
        <p:nvGrpSpPr>
          <p:cNvPr id="10" name="Group 10"/>
          <p:cNvGrpSpPr/>
          <p:nvPr/>
        </p:nvGrpSpPr>
        <p:grpSpPr>
          <a:xfrm rot="-10800000">
            <a:off x="15401402" y="527917"/>
            <a:ext cx="2886598" cy="1121337"/>
            <a:chOff x="0" y="0"/>
            <a:chExt cx="1078867" cy="419100"/>
          </a:xfrm>
        </p:grpSpPr>
        <p:sp>
          <p:nvSpPr>
            <p:cNvPr id="11" name="Freeform 11"/>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12" name="TextBox 12"/>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13" name="Freeform 13"/>
          <p:cNvSpPr/>
          <p:nvPr/>
        </p:nvSpPr>
        <p:spPr>
          <a:xfrm>
            <a:off x="16381211" y="804972"/>
            <a:ext cx="1389127" cy="567227"/>
          </a:xfrm>
          <a:custGeom>
            <a:avLst/>
            <a:gdLst/>
            <a:ahLst/>
            <a:cxnLst/>
            <a:rect l="l" t="t" r="r" b="b"/>
            <a:pathLst>
              <a:path w="1389127" h="567227">
                <a:moveTo>
                  <a:pt x="0" y="0"/>
                </a:moveTo>
                <a:lnTo>
                  <a:pt x="1389127" y="0"/>
                </a:lnTo>
                <a:lnTo>
                  <a:pt x="1389127" y="567227"/>
                </a:lnTo>
                <a:lnTo>
                  <a:pt x="0" y="567227"/>
                </a:lnTo>
                <a:lnTo>
                  <a:pt x="0" y="0"/>
                </a:lnTo>
                <a:close/>
              </a:path>
            </a:pathLst>
          </a:custGeom>
          <a:blipFill>
            <a:blip r:embed="rId4"/>
            <a:stretch>
              <a:fillRect/>
            </a:stretch>
          </a:blipFill>
        </p:spPr>
      </p:sp>
      <p:sp>
        <p:nvSpPr>
          <p:cNvPr id="14" name="Freeform 14"/>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5"/>
            <a:stretch>
              <a:fillRect/>
            </a:stretch>
          </a:blipFill>
        </p:spPr>
      </p:sp>
      <p:grpSp>
        <p:nvGrpSpPr>
          <p:cNvPr id="15" name="Group 15"/>
          <p:cNvGrpSpPr/>
          <p:nvPr/>
        </p:nvGrpSpPr>
        <p:grpSpPr>
          <a:xfrm>
            <a:off x="-1115" y="9661191"/>
            <a:ext cx="15869159" cy="476836"/>
            <a:chOff x="0" y="0"/>
            <a:chExt cx="4179532" cy="125587"/>
          </a:xfrm>
        </p:grpSpPr>
        <p:sp>
          <p:nvSpPr>
            <p:cNvPr id="16" name="Freeform 16"/>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7" name="TextBox 17"/>
            <p:cNvSpPr txBox="1"/>
            <p:nvPr/>
          </p:nvSpPr>
          <p:spPr>
            <a:xfrm>
              <a:off x="0" y="19050"/>
              <a:ext cx="4179532" cy="106537"/>
            </a:xfrm>
            <a:prstGeom prst="rect">
              <a:avLst/>
            </a:prstGeom>
          </p:spPr>
          <p:txBody>
            <a:bodyPr lIns="50800" tIns="50800" rIns="50800" bIns="50800" rtlCol="0" anchor="ctr"/>
            <a:lstStyle/>
            <a:p>
              <a:pPr algn="ctr">
                <a:lnSpc>
                  <a:spcPts val="1704"/>
                </a:lnSpc>
              </a:pPr>
              <a:endParaRPr/>
            </a:p>
          </p:txBody>
        </p:sp>
      </p:grpSp>
      <p:grpSp>
        <p:nvGrpSpPr>
          <p:cNvPr id="19" name="Group 19"/>
          <p:cNvGrpSpPr/>
          <p:nvPr/>
        </p:nvGrpSpPr>
        <p:grpSpPr>
          <a:xfrm>
            <a:off x="3647388" y="5237238"/>
            <a:ext cx="16066336" cy="1465474"/>
            <a:chOff x="0" y="0"/>
            <a:chExt cx="3756317" cy="342629"/>
          </a:xfrm>
        </p:grpSpPr>
        <p:sp>
          <p:nvSpPr>
            <p:cNvPr id="20" name="Freeform 20"/>
            <p:cNvSpPr/>
            <p:nvPr/>
          </p:nvSpPr>
          <p:spPr>
            <a:xfrm>
              <a:off x="0" y="0"/>
              <a:ext cx="3756317" cy="342629"/>
            </a:xfrm>
            <a:custGeom>
              <a:avLst/>
              <a:gdLst/>
              <a:ahLst/>
              <a:cxnLst/>
              <a:rect l="l" t="t" r="r" b="b"/>
              <a:pathLst>
                <a:path w="3756317" h="342629">
                  <a:moveTo>
                    <a:pt x="3553117" y="0"/>
                  </a:moveTo>
                  <a:cubicBezTo>
                    <a:pt x="3665342" y="0"/>
                    <a:pt x="3756317" y="76700"/>
                    <a:pt x="3756317" y="171314"/>
                  </a:cubicBezTo>
                  <a:cubicBezTo>
                    <a:pt x="3756317" y="265929"/>
                    <a:pt x="3665342" y="342629"/>
                    <a:pt x="3553117" y="342629"/>
                  </a:cubicBezTo>
                  <a:lnTo>
                    <a:pt x="203200" y="342629"/>
                  </a:lnTo>
                  <a:cubicBezTo>
                    <a:pt x="90976" y="342629"/>
                    <a:pt x="0" y="265929"/>
                    <a:pt x="0" y="171314"/>
                  </a:cubicBezTo>
                  <a:cubicBezTo>
                    <a:pt x="0" y="76700"/>
                    <a:pt x="90976" y="0"/>
                    <a:pt x="203200" y="0"/>
                  </a:cubicBezTo>
                  <a:close/>
                </a:path>
              </a:pathLst>
            </a:custGeom>
            <a:solidFill>
              <a:srgbClr val="10316B"/>
            </a:solidFill>
            <a:ln cap="sq">
              <a:noFill/>
              <a:prstDash val="solid"/>
              <a:miter/>
            </a:ln>
          </p:spPr>
        </p:sp>
        <p:sp>
          <p:nvSpPr>
            <p:cNvPr id="21" name="TextBox 21"/>
            <p:cNvSpPr txBox="1"/>
            <p:nvPr/>
          </p:nvSpPr>
          <p:spPr>
            <a:xfrm>
              <a:off x="0" y="-57150"/>
              <a:ext cx="3756317" cy="399779"/>
            </a:xfrm>
            <a:prstGeom prst="rect">
              <a:avLst/>
            </a:prstGeom>
          </p:spPr>
          <p:txBody>
            <a:bodyPr lIns="50800" tIns="50800" rIns="50800" bIns="50800" rtlCol="0" anchor="ctr"/>
            <a:lstStyle/>
            <a:p>
              <a:pPr algn="ctr">
                <a:lnSpc>
                  <a:spcPts val="3511"/>
                </a:lnSpc>
              </a:pPr>
              <a:endParaRPr/>
            </a:p>
          </p:txBody>
        </p:sp>
      </p:grpSp>
      <p:grpSp>
        <p:nvGrpSpPr>
          <p:cNvPr id="22" name="Group 22"/>
          <p:cNvGrpSpPr/>
          <p:nvPr/>
        </p:nvGrpSpPr>
        <p:grpSpPr>
          <a:xfrm>
            <a:off x="16075846" y="2122571"/>
            <a:ext cx="319169" cy="319169"/>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316B"/>
            </a:solidFill>
          </p:spPr>
        </p:sp>
        <p:sp>
          <p:nvSpPr>
            <p:cNvPr id="24" name="TextBox 24"/>
            <p:cNvSpPr txBox="1"/>
            <p:nvPr/>
          </p:nvSpPr>
          <p:spPr>
            <a:xfrm>
              <a:off x="76200" y="19050"/>
              <a:ext cx="660400" cy="717550"/>
            </a:xfrm>
            <a:prstGeom prst="rect">
              <a:avLst/>
            </a:prstGeom>
          </p:spPr>
          <p:txBody>
            <a:bodyPr lIns="50800" tIns="50800" rIns="50800" bIns="50800" rtlCol="0" anchor="ctr"/>
            <a:lstStyle/>
            <a:p>
              <a:pPr algn="ctr">
                <a:lnSpc>
                  <a:spcPts val="3511"/>
                </a:lnSpc>
              </a:pPr>
              <a:endParaRPr/>
            </a:p>
          </p:txBody>
        </p:sp>
      </p:grpSp>
      <p:grpSp>
        <p:nvGrpSpPr>
          <p:cNvPr id="25" name="Group 25"/>
          <p:cNvGrpSpPr/>
          <p:nvPr/>
        </p:nvGrpSpPr>
        <p:grpSpPr>
          <a:xfrm>
            <a:off x="16507431" y="2122571"/>
            <a:ext cx="319169" cy="319169"/>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B409C"/>
            </a:solidFill>
          </p:spPr>
        </p:sp>
        <p:sp>
          <p:nvSpPr>
            <p:cNvPr id="27" name="TextBox 27"/>
            <p:cNvSpPr txBox="1"/>
            <p:nvPr/>
          </p:nvSpPr>
          <p:spPr>
            <a:xfrm>
              <a:off x="76200" y="19050"/>
              <a:ext cx="660400" cy="717550"/>
            </a:xfrm>
            <a:prstGeom prst="rect">
              <a:avLst/>
            </a:prstGeom>
          </p:spPr>
          <p:txBody>
            <a:bodyPr lIns="50800" tIns="50800" rIns="50800" bIns="50800" rtlCol="0" anchor="ctr"/>
            <a:lstStyle/>
            <a:p>
              <a:pPr algn="ctr">
                <a:lnSpc>
                  <a:spcPts val="3511"/>
                </a:lnSpc>
              </a:pPr>
              <a:endParaRPr/>
            </a:p>
          </p:txBody>
        </p:sp>
      </p:grpSp>
      <p:grpSp>
        <p:nvGrpSpPr>
          <p:cNvPr id="28" name="Group 28"/>
          <p:cNvGrpSpPr/>
          <p:nvPr/>
        </p:nvGrpSpPr>
        <p:grpSpPr>
          <a:xfrm>
            <a:off x="16939016" y="2122571"/>
            <a:ext cx="319169" cy="319169"/>
            <a:chOff x="0" y="0"/>
            <a:chExt cx="812800" cy="812800"/>
          </a:xfrm>
        </p:grpSpPr>
        <p:sp>
          <p:nvSpPr>
            <p:cNvPr id="29" name="Freeform 2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E63"/>
            </a:solidFill>
          </p:spPr>
        </p:sp>
        <p:sp>
          <p:nvSpPr>
            <p:cNvPr id="30" name="TextBox 30"/>
            <p:cNvSpPr txBox="1"/>
            <p:nvPr/>
          </p:nvSpPr>
          <p:spPr>
            <a:xfrm>
              <a:off x="76200" y="19050"/>
              <a:ext cx="660400" cy="717550"/>
            </a:xfrm>
            <a:prstGeom prst="rect">
              <a:avLst/>
            </a:prstGeom>
          </p:spPr>
          <p:txBody>
            <a:bodyPr lIns="50800" tIns="50800" rIns="50800" bIns="50800" rtlCol="0" anchor="ctr"/>
            <a:lstStyle/>
            <a:p>
              <a:pPr algn="ctr">
                <a:lnSpc>
                  <a:spcPts val="3511"/>
                </a:lnSpc>
              </a:pPr>
              <a:endParaRPr/>
            </a:p>
          </p:txBody>
        </p:sp>
      </p:grpSp>
      <p:grpSp>
        <p:nvGrpSpPr>
          <p:cNvPr id="31" name="Group 31"/>
          <p:cNvGrpSpPr/>
          <p:nvPr/>
        </p:nvGrpSpPr>
        <p:grpSpPr>
          <a:xfrm>
            <a:off x="3317471" y="8821907"/>
            <a:ext cx="11651326" cy="776669"/>
            <a:chOff x="0" y="0"/>
            <a:chExt cx="2983164" cy="198856"/>
          </a:xfrm>
        </p:grpSpPr>
        <p:sp>
          <p:nvSpPr>
            <p:cNvPr id="32" name="Freeform 32"/>
            <p:cNvSpPr/>
            <p:nvPr/>
          </p:nvSpPr>
          <p:spPr>
            <a:xfrm>
              <a:off x="0" y="0"/>
              <a:ext cx="2983164" cy="198856"/>
            </a:xfrm>
            <a:custGeom>
              <a:avLst/>
              <a:gdLst/>
              <a:ahLst/>
              <a:cxnLst/>
              <a:rect l="l" t="t" r="r" b="b"/>
              <a:pathLst>
                <a:path w="2983164" h="198856">
                  <a:moveTo>
                    <a:pt x="2779964" y="0"/>
                  </a:moveTo>
                  <a:cubicBezTo>
                    <a:pt x="2892188" y="0"/>
                    <a:pt x="2983164" y="44515"/>
                    <a:pt x="2983164" y="99428"/>
                  </a:cubicBezTo>
                  <a:cubicBezTo>
                    <a:pt x="2983164" y="154340"/>
                    <a:pt x="2892188" y="198856"/>
                    <a:pt x="2779964" y="198856"/>
                  </a:cubicBezTo>
                  <a:lnTo>
                    <a:pt x="203200" y="198856"/>
                  </a:lnTo>
                  <a:cubicBezTo>
                    <a:pt x="90976" y="198856"/>
                    <a:pt x="0" y="154340"/>
                    <a:pt x="0" y="99428"/>
                  </a:cubicBezTo>
                  <a:cubicBezTo>
                    <a:pt x="0" y="44515"/>
                    <a:pt x="90976" y="0"/>
                    <a:pt x="203200" y="0"/>
                  </a:cubicBezTo>
                  <a:close/>
                </a:path>
              </a:pathLst>
            </a:custGeom>
            <a:solidFill>
              <a:srgbClr val="10316B"/>
            </a:solidFill>
            <a:ln cap="sq">
              <a:noFill/>
              <a:prstDash val="solid"/>
              <a:miter/>
            </a:ln>
          </p:spPr>
        </p:sp>
        <p:sp>
          <p:nvSpPr>
            <p:cNvPr id="33" name="TextBox 33"/>
            <p:cNvSpPr txBox="1"/>
            <p:nvPr/>
          </p:nvSpPr>
          <p:spPr>
            <a:xfrm>
              <a:off x="0" y="-57150"/>
              <a:ext cx="2983164" cy="256006"/>
            </a:xfrm>
            <a:prstGeom prst="rect">
              <a:avLst/>
            </a:prstGeom>
          </p:spPr>
          <p:txBody>
            <a:bodyPr lIns="50800" tIns="50800" rIns="50800" bIns="50800" rtlCol="0" anchor="ctr"/>
            <a:lstStyle/>
            <a:p>
              <a:pPr algn="ctr">
                <a:lnSpc>
                  <a:spcPts val="3511"/>
                </a:lnSpc>
              </a:pPr>
              <a:endParaRPr/>
            </a:p>
          </p:txBody>
        </p:sp>
      </p:grpSp>
      <p:grpSp>
        <p:nvGrpSpPr>
          <p:cNvPr id="34" name="Group 34"/>
          <p:cNvGrpSpPr/>
          <p:nvPr/>
        </p:nvGrpSpPr>
        <p:grpSpPr>
          <a:xfrm>
            <a:off x="-755126" y="3499044"/>
            <a:ext cx="12759441" cy="1465474"/>
            <a:chOff x="0" y="0"/>
            <a:chExt cx="2983164" cy="342629"/>
          </a:xfrm>
        </p:grpSpPr>
        <p:sp>
          <p:nvSpPr>
            <p:cNvPr id="35" name="Freeform 35"/>
            <p:cNvSpPr/>
            <p:nvPr/>
          </p:nvSpPr>
          <p:spPr>
            <a:xfrm>
              <a:off x="0" y="0"/>
              <a:ext cx="2983164" cy="342629"/>
            </a:xfrm>
            <a:custGeom>
              <a:avLst/>
              <a:gdLst/>
              <a:ahLst/>
              <a:cxnLst/>
              <a:rect l="l" t="t" r="r" b="b"/>
              <a:pathLst>
                <a:path w="2983164" h="342629">
                  <a:moveTo>
                    <a:pt x="2779964" y="0"/>
                  </a:moveTo>
                  <a:cubicBezTo>
                    <a:pt x="2892188" y="0"/>
                    <a:pt x="2983164" y="76700"/>
                    <a:pt x="2983164" y="171314"/>
                  </a:cubicBezTo>
                  <a:cubicBezTo>
                    <a:pt x="2983164" y="265929"/>
                    <a:pt x="2892188" y="342629"/>
                    <a:pt x="2779964" y="342629"/>
                  </a:cubicBezTo>
                  <a:lnTo>
                    <a:pt x="203200" y="342629"/>
                  </a:lnTo>
                  <a:cubicBezTo>
                    <a:pt x="90976" y="342629"/>
                    <a:pt x="0" y="265929"/>
                    <a:pt x="0" y="171314"/>
                  </a:cubicBezTo>
                  <a:cubicBezTo>
                    <a:pt x="0" y="76700"/>
                    <a:pt x="90976" y="0"/>
                    <a:pt x="203200" y="0"/>
                  </a:cubicBezTo>
                  <a:close/>
                </a:path>
              </a:pathLst>
            </a:custGeom>
            <a:solidFill>
              <a:srgbClr val="10316B"/>
            </a:solidFill>
            <a:ln cap="sq">
              <a:noFill/>
              <a:prstDash val="solid"/>
              <a:miter/>
            </a:ln>
          </p:spPr>
        </p:sp>
        <p:sp>
          <p:nvSpPr>
            <p:cNvPr id="36" name="TextBox 36"/>
            <p:cNvSpPr txBox="1"/>
            <p:nvPr/>
          </p:nvSpPr>
          <p:spPr>
            <a:xfrm>
              <a:off x="0" y="-57150"/>
              <a:ext cx="2983164" cy="399779"/>
            </a:xfrm>
            <a:prstGeom prst="rect">
              <a:avLst/>
            </a:prstGeom>
          </p:spPr>
          <p:txBody>
            <a:bodyPr lIns="50800" tIns="50800" rIns="50800" bIns="50800" rtlCol="0" anchor="ctr"/>
            <a:lstStyle/>
            <a:p>
              <a:pPr algn="ctr">
                <a:lnSpc>
                  <a:spcPts val="3511"/>
                </a:lnSpc>
              </a:pPr>
              <a:endParaRPr/>
            </a:p>
          </p:txBody>
        </p:sp>
      </p:grpSp>
      <p:grpSp>
        <p:nvGrpSpPr>
          <p:cNvPr id="37" name="Group 37"/>
          <p:cNvGrpSpPr/>
          <p:nvPr/>
        </p:nvGrpSpPr>
        <p:grpSpPr>
          <a:xfrm>
            <a:off x="-755126" y="6975433"/>
            <a:ext cx="12759441" cy="1465474"/>
            <a:chOff x="0" y="0"/>
            <a:chExt cx="2983164" cy="342629"/>
          </a:xfrm>
        </p:grpSpPr>
        <p:sp>
          <p:nvSpPr>
            <p:cNvPr id="38" name="Freeform 38"/>
            <p:cNvSpPr/>
            <p:nvPr/>
          </p:nvSpPr>
          <p:spPr>
            <a:xfrm>
              <a:off x="0" y="0"/>
              <a:ext cx="2983164" cy="342629"/>
            </a:xfrm>
            <a:custGeom>
              <a:avLst/>
              <a:gdLst/>
              <a:ahLst/>
              <a:cxnLst/>
              <a:rect l="l" t="t" r="r" b="b"/>
              <a:pathLst>
                <a:path w="2983164" h="342629">
                  <a:moveTo>
                    <a:pt x="2779964" y="0"/>
                  </a:moveTo>
                  <a:cubicBezTo>
                    <a:pt x="2892188" y="0"/>
                    <a:pt x="2983164" y="76700"/>
                    <a:pt x="2983164" y="171314"/>
                  </a:cubicBezTo>
                  <a:cubicBezTo>
                    <a:pt x="2983164" y="265929"/>
                    <a:pt x="2892188" y="342629"/>
                    <a:pt x="2779964" y="342629"/>
                  </a:cubicBezTo>
                  <a:lnTo>
                    <a:pt x="203200" y="342629"/>
                  </a:lnTo>
                  <a:cubicBezTo>
                    <a:pt x="90976" y="342629"/>
                    <a:pt x="0" y="265929"/>
                    <a:pt x="0" y="171314"/>
                  </a:cubicBezTo>
                  <a:cubicBezTo>
                    <a:pt x="0" y="76700"/>
                    <a:pt x="90976" y="0"/>
                    <a:pt x="203200" y="0"/>
                  </a:cubicBezTo>
                  <a:close/>
                </a:path>
              </a:pathLst>
            </a:custGeom>
            <a:solidFill>
              <a:srgbClr val="10316B"/>
            </a:solidFill>
            <a:ln cap="sq">
              <a:noFill/>
              <a:prstDash val="solid"/>
              <a:miter/>
            </a:ln>
          </p:spPr>
        </p:sp>
        <p:sp>
          <p:nvSpPr>
            <p:cNvPr id="39" name="TextBox 39"/>
            <p:cNvSpPr txBox="1"/>
            <p:nvPr/>
          </p:nvSpPr>
          <p:spPr>
            <a:xfrm>
              <a:off x="0" y="-57150"/>
              <a:ext cx="2983164" cy="399779"/>
            </a:xfrm>
            <a:prstGeom prst="rect">
              <a:avLst/>
            </a:prstGeom>
          </p:spPr>
          <p:txBody>
            <a:bodyPr lIns="50800" tIns="50800" rIns="50800" bIns="50800" rtlCol="0" anchor="ctr"/>
            <a:lstStyle/>
            <a:p>
              <a:pPr algn="ctr">
                <a:lnSpc>
                  <a:spcPts val="3511"/>
                </a:lnSpc>
              </a:pPr>
              <a:endParaRPr/>
            </a:p>
          </p:txBody>
        </p:sp>
      </p:grpSp>
      <p:sp>
        <p:nvSpPr>
          <p:cNvPr id="40" name="TextBox 40"/>
          <p:cNvSpPr txBox="1"/>
          <p:nvPr/>
        </p:nvSpPr>
        <p:spPr>
          <a:xfrm>
            <a:off x="5638800" y="2027321"/>
            <a:ext cx="10212802" cy="1116459"/>
          </a:xfrm>
          <a:prstGeom prst="rect">
            <a:avLst/>
          </a:prstGeom>
        </p:spPr>
        <p:txBody>
          <a:bodyPr wrap="square" lIns="0" tIns="0" rIns="0" bIns="0" rtlCol="0" anchor="t">
            <a:spAutoFit/>
          </a:bodyPr>
          <a:lstStyle/>
          <a:p>
            <a:pPr algn="r">
              <a:lnSpc>
                <a:spcPts val="6058"/>
              </a:lnSpc>
            </a:pPr>
            <a:r>
              <a:rPr lang="en-US" sz="5507" spc="275" dirty="0">
                <a:solidFill>
                  <a:srgbClr val="FFFFFF"/>
                </a:solidFill>
                <a:latin typeface="Archivo Black"/>
                <a:ea typeface="Archivo Black"/>
                <a:cs typeface="Archivo Black"/>
                <a:sym typeface="Archivo Black"/>
              </a:rPr>
              <a:t>KESALAHAN AO BARU</a:t>
            </a:r>
          </a:p>
          <a:p>
            <a:pPr marL="0" lvl="0" indent="0" algn="r">
              <a:lnSpc>
                <a:spcPts val="2596"/>
              </a:lnSpc>
            </a:pPr>
            <a:r>
              <a:rPr lang="en-US" sz="2360" spc="118" dirty="0">
                <a:solidFill>
                  <a:srgbClr val="FFCB0C"/>
                </a:solidFill>
                <a:latin typeface="Archivo Black"/>
                <a:ea typeface="Archivo Black"/>
                <a:cs typeface="Archivo Black"/>
                <a:sym typeface="Archivo Black"/>
              </a:rPr>
              <a:t>MENGELUH, TIDAK DISIPLIN, EMOSIONAL</a:t>
            </a:r>
          </a:p>
        </p:txBody>
      </p:sp>
      <p:sp>
        <p:nvSpPr>
          <p:cNvPr id="41" name="TextBox 41"/>
          <p:cNvSpPr txBox="1"/>
          <p:nvPr/>
        </p:nvSpPr>
        <p:spPr>
          <a:xfrm>
            <a:off x="1466539" y="4295304"/>
            <a:ext cx="9686615" cy="326444"/>
          </a:xfrm>
          <a:prstGeom prst="rect">
            <a:avLst/>
          </a:prstGeom>
        </p:spPr>
        <p:txBody>
          <a:bodyPr lIns="0" tIns="0" rIns="0" bIns="0" rtlCol="0" anchor="t">
            <a:spAutoFit/>
          </a:bodyPr>
          <a:lstStyle/>
          <a:p>
            <a:pPr algn="l">
              <a:lnSpc>
                <a:spcPts val="2653"/>
              </a:lnSpc>
            </a:pPr>
            <a:r>
              <a:rPr lang="en-US" sz="1895" spc="189">
                <a:solidFill>
                  <a:srgbClr val="F2F7FF"/>
                </a:solidFill>
                <a:latin typeface="Inter"/>
                <a:ea typeface="Inter"/>
                <a:cs typeface="Inter"/>
                <a:sym typeface="Inter"/>
              </a:rPr>
              <a:t>Adaptasi dengan target kerja, rekan kerja, atasan kerja, dan jam kerja</a:t>
            </a:r>
          </a:p>
        </p:txBody>
      </p:sp>
      <p:sp>
        <p:nvSpPr>
          <p:cNvPr id="42" name="TextBox 42"/>
          <p:cNvSpPr txBox="1"/>
          <p:nvPr/>
        </p:nvSpPr>
        <p:spPr>
          <a:xfrm>
            <a:off x="1466539" y="3818191"/>
            <a:ext cx="9686615" cy="460617"/>
          </a:xfrm>
          <a:prstGeom prst="rect">
            <a:avLst/>
          </a:prstGeom>
        </p:spPr>
        <p:txBody>
          <a:bodyPr lIns="0" tIns="0" rIns="0" bIns="0" rtlCol="0" anchor="t">
            <a:spAutoFit/>
          </a:bodyPr>
          <a:lstStyle/>
          <a:p>
            <a:pPr marL="0" lvl="0" indent="0" algn="l">
              <a:lnSpc>
                <a:spcPts val="3618"/>
              </a:lnSpc>
            </a:pPr>
            <a:r>
              <a:rPr lang="en-US" sz="2584" b="1" spc="258">
                <a:solidFill>
                  <a:srgbClr val="F2F7FF"/>
                </a:solidFill>
                <a:latin typeface="Roboto Bold"/>
                <a:ea typeface="Roboto Bold"/>
                <a:cs typeface="Roboto Bold"/>
                <a:sym typeface="Roboto Bold"/>
              </a:rPr>
              <a:t>KENDALA ADAPTASI DENGAN LINGKUNGAN KERJA :</a:t>
            </a:r>
          </a:p>
        </p:txBody>
      </p:sp>
      <p:sp>
        <p:nvSpPr>
          <p:cNvPr id="43" name="TextBox 43"/>
          <p:cNvSpPr txBox="1"/>
          <p:nvPr/>
        </p:nvSpPr>
        <p:spPr>
          <a:xfrm>
            <a:off x="4172847" y="5562655"/>
            <a:ext cx="13782454" cy="757491"/>
          </a:xfrm>
          <a:prstGeom prst="rect">
            <a:avLst/>
          </a:prstGeom>
        </p:spPr>
        <p:txBody>
          <a:bodyPr lIns="0" tIns="0" rIns="0" bIns="0" rtlCol="0" anchor="t">
            <a:spAutoFit/>
          </a:bodyPr>
          <a:lstStyle/>
          <a:p>
            <a:pPr algn="ctr">
              <a:lnSpc>
                <a:spcPts val="3015"/>
              </a:lnSpc>
            </a:pPr>
            <a:r>
              <a:rPr lang="en-US" sz="2154" b="1" spc="215">
                <a:solidFill>
                  <a:srgbClr val="F2F7FF"/>
                </a:solidFill>
                <a:latin typeface="Roboto Bold"/>
                <a:ea typeface="Roboto Bold"/>
                <a:cs typeface="Roboto Bold"/>
                <a:sym typeface="Roboto Bold"/>
              </a:rPr>
              <a:t>KESALAHAN UMUM AO BARU ADALAH TERLALU FOKUS PADA KELUHAN DARIPADA SOLUSI.</a:t>
            </a:r>
          </a:p>
          <a:p>
            <a:pPr marL="0" lvl="0" indent="0" algn="ctr">
              <a:lnSpc>
                <a:spcPts val="3015"/>
              </a:lnSpc>
            </a:pPr>
            <a:r>
              <a:rPr lang="en-US" sz="2154" b="1" spc="215">
                <a:solidFill>
                  <a:srgbClr val="F2F7FF"/>
                </a:solidFill>
                <a:latin typeface="Roboto Bold"/>
                <a:ea typeface="Roboto Bold"/>
                <a:cs typeface="Roboto Bold"/>
                <a:sym typeface="Roboto Bold"/>
              </a:rPr>
              <a:t>TERLALU BERFOKUS PADA MASALAHNYA APA BUKAN SOLUSINYA APA DAN BAGAIMANA</a:t>
            </a:r>
          </a:p>
        </p:txBody>
      </p:sp>
      <p:sp>
        <p:nvSpPr>
          <p:cNvPr id="44" name="TextBox 44"/>
          <p:cNvSpPr txBox="1"/>
          <p:nvPr/>
        </p:nvSpPr>
        <p:spPr>
          <a:xfrm>
            <a:off x="846561" y="7302133"/>
            <a:ext cx="10392164" cy="757491"/>
          </a:xfrm>
          <a:prstGeom prst="rect">
            <a:avLst/>
          </a:prstGeom>
        </p:spPr>
        <p:txBody>
          <a:bodyPr lIns="0" tIns="0" rIns="0" bIns="0" rtlCol="0" anchor="t">
            <a:spAutoFit/>
          </a:bodyPr>
          <a:lstStyle/>
          <a:p>
            <a:pPr marL="0" lvl="0" indent="0" algn="ctr">
              <a:lnSpc>
                <a:spcPts val="3015"/>
              </a:lnSpc>
            </a:pPr>
            <a:r>
              <a:rPr lang="en-US" sz="2154" b="1" spc="215">
                <a:solidFill>
                  <a:srgbClr val="F2F7FF"/>
                </a:solidFill>
                <a:latin typeface="Roboto Bold"/>
                <a:ea typeface="Roboto Bold"/>
                <a:cs typeface="Roboto Bold"/>
                <a:sym typeface="Roboto Bold"/>
              </a:rPr>
              <a:t>BANYAK AO BARU KELUAR DIBAWAH 3 BULAN MASA BEKERJA KARENA PROSES “ADAPTASI” YANG SULIT BAGI MEREKA</a:t>
            </a:r>
          </a:p>
        </p:txBody>
      </p:sp>
      <p:sp>
        <p:nvSpPr>
          <p:cNvPr id="45" name="TextBox 45"/>
          <p:cNvSpPr txBox="1"/>
          <p:nvPr/>
        </p:nvSpPr>
        <p:spPr>
          <a:xfrm>
            <a:off x="3368977" y="8991970"/>
            <a:ext cx="11543612" cy="455593"/>
          </a:xfrm>
          <a:prstGeom prst="rect">
            <a:avLst/>
          </a:prstGeom>
        </p:spPr>
        <p:txBody>
          <a:bodyPr lIns="0" tIns="0" rIns="0" bIns="0" rtlCol="0" anchor="t">
            <a:spAutoFit/>
          </a:bodyPr>
          <a:lstStyle/>
          <a:p>
            <a:pPr marL="0" lvl="0" indent="0" algn="ctr">
              <a:lnSpc>
                <a:spcPts val="3461"/>
              </a:lnSpc>
            </a:pPr>
            <a:r>
              <a:rPr lang="en-US" sz="3147" spc="157">
                <a:solidFill>
                  <a:srgbClr val="F2F7FF"/>
                </a:solidFill>
                <a:latin typeface="Archivo Black"/>
                <a:ea typeface="Archivo Black"/>
                <a:cs typeface="Archivo Black"/>
                <a:sym typeface="Archivo Black"/>
              </a:rPr>
              <a:t>APAKAH KELUAR MENJADI SOLUSI?</a:t>
            </a:r>
          </a:p>
        </p:txBody>
      </p:sp>
      <p:sp>
        <p:nvSpPr>
          <p:cNvPr id="46" name="TextBox 8">
            <a:extLst>
              <a:ext uri="{FF2B5EF4-FFF2-40B4-BE49-F238E27FC236}">
                <a16:creationId xmlns:a16="http://schemas.microsoft.com/office/drawing/2014/main" id="{B67FC7F2-DB29-700E-2BCC-D09455F7A479}"/>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Freeform 3"/>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4" name="Group 4"/>
          <p:cNvGrpSpPr/>
          <p:nvPr/>
        </p:nvGrpSpPr>
        <p:grpSpPr>
          <a:xfrm>
            <a:off x="-1115" y="9661191"/>
            <a:ext cx="15869159" cy="476836"/>
            <a:chOff x="0" y="0"/>
            <a:chExt cx="4179532" cy="125587"/>
          </a:xfrm>
        </p:grpSpPr>
        <p:sp>
          <p:nvSpPr>
            <p:cNvPr id="5" name="Freeform 5"/>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6" name="TextBox 6"/>
            <p:cNvSpPr txBox="1"/>
            <p:nvPr/>
          </p:nvSpPr>
          <p:spPr>
            <a:xfrm>
              <a:off x="0" y="19050"/>
              <a:ext cx="4179532" cy="106537"/>
            </a:xfrm>
            <a:prstGeom prst="rect">
              <a:avLst/>
            </a:prstGeom>
          </p:spPr>
          <p:txBody>
            <a:bodyPr lIns="50800" tIns="50800" rIns="50800" bIns="50800" rtlCol="0" anchor="ctr"/>
            <a:lstStyle/>
            <a:p>
              <a:pPr algn="ctr">
                <a:lnSpc>
                  <a:spcPts val="1704"/>
                </a:lnSpc>
              </a:pPr>
              <a:endParaRPr/>
            </a:p>
          </p:txBody>
        </p:sp>
      </p:grpSp>
      <p:grpSp>
        <p:nvGrpSpPr>
          <p:cNvPr id="8" name="Group 8"/>
          <p:cNvGrpSpPr/>
          <p:nvPr/>
        </p:nvGrpSpPr>
        <p:grpSpPr>
          <a:xfrm>
            <a:off x="3510281" y="1028700"/>
            <a:ext cx="14961123" cy="3417643"/>
            <a:chOff x="0" y="0"/>
            <a:chExt cx="3078420" cy="703219"/>
          </a:xfrm>
        </p:grpSpPr>
        <p:sp>
          <p:nvSpPr>
            <p:cNvPr id="9" name="Freeform 9"/>
            <p:cNvSpPr/>
            <p:nvPr/>
          </p:nvSpPr>
          <p:spPr>
            <a:xfrm>
              <a:off x="0" y="0"/>
              <a:ext cx="3078420" cy="703219"/>
            </a:xfrm>
            <a:custGeom>
              <a:avLst/>
              <a:gdLst/>
              <a:ahLst/>
              <a:cxnLst/>
              <a:rect l="l" t="t" r="r" b="b"/>
              <a:pathLst>
                <a:path w="3078420" h="703219">
                  <a:moveTo>
                    <a:pt x="10107" y="0"/>
                  </a:moveTo>
                  <a:lnTo>
                    <a:pt x="3068314" y="0"/>
                  </a:lnTo>
                  <a:cubicBezTo>
                    <a:pt x="3070994" y="0"/>
                    <a:pt x="3073565" y="1065"/>
                    <a:pt x="3075460" y="2960"/>
                  </a:cubicBezTo>
                  <a:cubicBezTo>
                    <a:pt x="3077356" y="4856"/>
                    <a:pt x="3078420" y="7426"/>
                    <a:pt x="3078420" y="10107"/>
                  </a:cubicBezTo>
                  <a:lnTo>
                    <a:pt x="3078420" y="693112"/>
                  </a:lnTo>
                  <a:cubicBezTo>
                    <a:pt x="3078420" y="695792"/>
                    <a:pt x="3077356" y="698363"/>
                    <a:pt x="3075460" y="700258"/>
                  </a:cubicBezTo>
                  <a:cubicBezTo>
                    <a:pt x="3073565" y="702154"/>
                    <a:pt x="3070994" y="703219"/>
                    <a:pt x="3068314" y="703219"/>
                  </a:cubicBezTo>
                  <a:lnTo>
                    <a:pt x="10107" y="703219"/>
                  </a:lnTo>
                  <a:cubicBezTo>
                    <a:pt x="7426" y="703219"/>
                    <a:pt x="4856" y="702154"/>
                    <a:pt x="2960" y="700258"/>
                  </a:cubicBezTo>
                  <a:cubicBezTo>
                    <a:pt x="1065" y="698363"/>
                    <a:pt x="0" y="695792"/>
                    <a:pt x="0" y="693112"/>
                  </a:cubicBezTo>
                  <a:lnTo>
                    <a:pt x="0" y="10107"/>
                  </a:lnTo>
                  <a:cubicBezTo>
                    <a:pt x="0" y="7426"/>
                    <a:pt x="1065" y="4856"/>
                    <a:pt x="2960" y="2960"/>
                  </a:cubicBezTo>
                  <a:cubicBezTo>
                    <a:pt x="4856" y="1065"/>
                    <a:pt x="7426" y="0"/>
                    <a:pt x="10107" y="0"/>
                  </a:cubicBezTo>
                  <a:close/>
                </a:path>
              </a:pathLst>
            </a:custGeom>
            <a:solidFill>
              <a:srgbClr val="003366"/>
            </a:solidFill>
          </p:spPr>
        </p:sp>
        <p:sp>
          <p:nvSpPr>
            <p:cNvPr id="10" name="TextBox 10"/>
            <p:cNvSpPr txBox="1"/>
            <p:nvPr/>
          </p:nvSpPr>
          <p:spPr>
            <a:xfrm>
              <a:off x="0" y="-38100"/>
              <a:ext cx="3078420" cy="741319"/>
            </a:xfrm>
            <a:prstGeom prst="rect">
              <a:avLst/>
            </a:prstGeom>
          </p:spPr>
          <p:txBody>
            <a:bodyPr lIns="50800" tIns="50800" rIns="50800" bIns="50800" rtlCol="0" anchor="ctr"/>
            <a:lstStyle/>
            <a:p>
              <a:pPr algn="ctr">
                <a:lnSpc>
                  <a:spcPts val="2520"/>
                </a:lnSpc>
              </a:pPr>
              <a:endParaRPr/>
            </a:p>
          </p:txBody>
        </p:sp>
      </p:grpSp>
      <p:grpSp>
        <p:nvGrpSpPr>
          <p:cNvPr id="11" name="Group 11"/>
          <p:cNvGrpSpPr/>
          <p:nvPr/>
        </p:nvGrpSpPr>
        <p:grpSpPr>
          <a:xfrm>
            <a:off x="3702440" y="2157340"/>
            <a:ext cx="13556860" cy="1023593"/>
            <a:chOff x="0" y="0"/>
            <a:chExt cx="18075813" cy="1364790"/>
          </a:xfrm>
        </p:grpSpPr>
        <p:grpSp>
          <p:nvGrpSpPr>
            <p:cNvPr id="12" name="Group 12"/>
            <p:cNvGrpSpPr/>
            <p:nvPr/>
          </p:nvGrpSpPr>
          <p:grpSpPr>
            <a:xfrm>
              <a:off x="0" y="0"/>
              <a:ext cx="6025271" cy="1364790"/>
              <a:chOff x="0" y="0"/>
              <a:chExt cx="812800" cy="184108"/>
            </a:xfrm>
          </p:grpSpPr>
          <p:sp>
            <p:nvSpPr>
              <p:cNvPr id="13" name="Freeform 13"/>
              <p:cNvSpPr/>
              <p:nvPr/>
            </p:nvSpPr>
            <p:spPr>
              <a:xfrm>
                <a:off x="0" y="0"/>
                <a:ext cx="812800" cy="184108"/>
              </a:xfrm>
              <a:custGeom>
                <a:avLst/>
                <a:gdLst/>
                <a:ahLst/>
                <a:cxnLst/>
                <a:rect l="l" t="t" r="r" b="b"/>
                <a:pathLst>
                  <a:path w="812800" h="184108">
                    <a:moveTo>
                      <a:pt x="92054" y="0"/>
                    </a:moveTo>
                    <a:lnTo>
                      <a:pt x="720746" y="0"/>
                    </a:lnTo>
                    <a:cubicBezTo>
                      <a:pt x="771586" y="0"/>
                      <a:pt x="812800" y="41214"/>
                      <a:pt x="812800" y="92054"/>
                    </a:cubicBezTo>
                    <a:lnTo>
                      <a:pt x="812800" y="92054"/>
                    </a:lnTo>
                    <a:cubicBezTo>
                      <a:pt x="812800" y="116468"/>
                      <a:pt x="803101" y="139883"/>
                      <a:pt x="785838" y="157146"/>
                    </a:cubicBezTo>
                    <a:cubicBezTo>
                      <a:pt x="768575" y="174410"/>
                      <a:pt x="745160" y="184108"/>
                      <a:pt x="720746" y="184108"/>
                    </a:cubicBezTo>
                    <a:lnTo>
                      <a:pt x="92054" y="184108"/>
                    </a:lnTo>
                    <a:cubicBezTo>
                      <a:pt x="41214" y="184108"/>
                      <a:pt x="0" y="142894"/>
                      <a:pt x="0" y="92054"/>
                    </a:cubicBezTo>
                    <a:lnTo>
                      <a:pt x="0" y="92054"/>
                    </a:lnTo>
                    <a:cubicBezTo>
                      <a:pt x="0" y="41214"/>
                      <a:pt x="41214" y="0"/>
                      <a:pt x="92054" y="0"/>
                    </a:cubicBezTo>
                    <a:close/>
                  </a:path>
                </a:pathLst>
              </a:custGeom>
              <a:solidFill>
                <a:srgbClr val="DADADA"/>
              </a:solidFill>
              <a:ln w="9525" cap="rnd">
                <a:solidFill>
                  <a:srgbClr val="000000"/>
                </a:solidFill>
                <a:prstDash val="solid"/>
                <a:round/>
              </a:ln>
            </p:spPr>
          </p:sp>
          <p:sp>
            <p:nvSpPr>
              <p:cNvPr id="14" name="TextBox 14"/>
              <p:cNvSpPr txBox="1"/>
              <p:nvPr/>
            </p:nvSpPr>
            <p:spPr>
              <a:xfrm>
                <a:off x="0" y="5140"/>
                <a:ext cx="812800" cy="175347"/>
              </a:xfrm>
              <a:prstGeom prst="rect">
                <a:avLst/>
              </a:prstGeom>
            </p:spPr>
            <p:txBody>
              <a:bodyPr lIns="50800" tIns="50800" rIns="50800" bIns="50800" rtlCol="0" anchor="ctr"/>
              <a:lstStyle/>
              <a:p>
                <a:pPr algn="ctr">
                  <a:lnSpc>
                    <a:spcPts val="4900"/>
                  </a:lnSpc>
                </a:pPr>
                <a:r>
                  <a:rPr lang="en-US" sz="3500" b="1" dirty="0">
                    <a:solidFill>
                      <a:srgbClr val="003366"/>
                    </a:solidFill>
                    <a:latin typeface="Poppins Bold"/>
                    <a:ea typeface="Poppins Bold"/>
                    <a:cs typeface="Poppins Bold"/>
                    <a:sym typeface="Poppins Bold"/>
                  </a:rPr>
                  <a:t>SMA &amp; SMK</a:t>
                </a:r>
              </a:p>
            </p:txBody>
          </p:sp>
        </p:grpSp>
        <p:grpSp>
          <p:nvGrpSpPr>
            <p:cNvPr id="15" name="Group 15"/>
            <p:cNvGrpSpPr/>
            <p:nvPr/>
          </p:nvGrpSpPr>
          <p:grpSpPr>
            <a:xfrm>
              <a:off x="6025271" y="0"/>
              <a:ext cx="6025271" cy="1364790"/>
              <a:chOff x="0" y="0"/>
              <a:chExt cx="812800" cy="184108"/>
            </a:xfrm>
          </p:grpSpPr>
          <p:sp>
            <p:nvSpPr>
              <p:cNvPr id="16" name="Freeform 16"/>
              <p:cNvSpPr/>
              <p:nvPr/>
            </p:nvSpPr>
            <p:spPr>
              <a:xfrm>
                <a:off x="0" y="0"/>
                <a:ext cx="812800" cy="184108"/>
              </a:xfrm>
              <a:custGeom>
                <a:avLst/>
                <a:gdLst/>
                <a:ahLst/>
                <a:cxnLst/>
                <a:rect l="l" t="t" r="r" b="b"/>
                <a:pathLst>
                  <a:path w="812800" h="184108">
                    <a:moveTo>
                      <a:pt x="92054" y="0"/>
                    </a:moveTo>
                    <a:lnTo>
                      <a:pt x="720746" y="0"/>
                    </a:lnTo>
                    <a:cubicBezTo>
                      <a:pt x="771586" y="0"/>
                      <a:pt x="812800" y="41214"/>
                      <a:pt x="812800" y="92054"/>
                    </a:cubicBezTo>
                    <a:lnTo>
                      <a:pt x="812800" y="92054"/>
                    </a:lnTo>
                    <a:cubicBezTo>
                      <a:pt x="812800" y="116468"/>
                      <a:pt x="803101" y="139883"/>
                      <a:pt x="785838" y="157146"/>
                    </a:cubicBezTo>
                    <a:cubicBezTo>
                      <a:pt x="768575" y="174410"/>
                      <a:pt x="745160" y="184108"/>
                      <a:pt x="720746" y="184108"/>
                    </a:cubicBezTo>
                    <a:lnTo>
                      <a:pt x="92054" y="184108"/>
                    </a:lnTo>
                    <a:cubicBezTo>
                      <a:pt x="41214" y="184108"/>
                      <a:pt x="0" y="142894"/>
                      <a:pt x="0" y="92054"/>
                    </a:cubicBezTo>
                    <a:lnTo>
                      <a:pt x="0" y="92054"/>
                    </a:lnTo>
                    <a:cubicBezTo>
                      <a:pt x="0" y="41214"/>
                      <a:pt x="41214" y="0"/>
                      <a:pt x="92054" y="0"/>
                    </a:cubicBezTo>
                    <a:close/>
                  </a:path>
                </a:pathLst>
              </a:custGeom>
              <a:solidFill>
                <a:srgbClr val="DADADA"/>
              </a:solidFill>
              <a:ln w="9525" cap="rnd">
                <a:solidFill>
                  <a:srgbClr val="000000"/>
                </a:solidFill>
                <a:prstDash val="solid"/>
                <a:round/>
              </a:ln>
            </p:spPr>
          </p:sp>
          <p:sp>
            <p:nvSpPr>
              <p:cNvPr id="17" name="TextBox 17"/>
              <p:cNvSpPr txBox="1"/>
              <p:nvPr/>
            </p:nvSpPr>
            <p:spPr>
              <a:xfrm>
                <a:off x="0" y="5140"/>
                <a:ext cx="812800" cy="175347"/>
              </a:xfrm>
              <a:prstGeom prst="rect">
                <a:avLst/>
              </a:prstGeom>
            </p:spPr>
            <p:txBody>
              <a:bodyPr lIns="50800" tIns="50800" rIns="50800" bIns="50800" rtlCol="0" anchor="ctr"/>
              <a:lstStyle/>
              <a:p>
                <a:pPr algn="ctr">
                  <a:lnSpc>
                    <a:spcPts val="4900"/>
                  </a:lnSpc>
                </a:pPr>
                <a:r>
                  <a:rPr lang="en-US" sz="3500" b="1" dirty="0">
                    <a:solidFill>
                      <a:srgbClr val="003366"/>
                    </a:solidFill>
                    <a:latin typeface="Poppins Bold"/>
                    <a:ea typeface="Poppins Bold"/>
                    <a:cs typeface="Poppins Bold"/>
                    <a:sym typeface="Poppins Bold"/>
                  </a:rPr>
                  <a:t>+/- 7,76 %</a:t>
                </a:r>
              </a:p>
            </p:txBody>
          </p:sp>
        </p:grpSp>
        <p:grpSp>
          <p:nvGrpSpPr>
            <p:cNvPr id="18" name="Group 18"/>
            <p:cNvGrpSpPr/>
            <p:nvPr/>
          </p:nvGrpSpPr>
          <p:grpSpPr>
            <a:xfrm>
              <a:off x="12050542" y="0"/>
              <a:ext cx="6025271" cy="1364790"/>
              <a:chOff x="0" y="0"/>
              <a:chExt cx="812800" cy="184108"/>
            </a:xfrm>
          </p:grpSpPr>
          <p:sp>
            <p:nvSpPr>
              <p:cNvPr id="19" name="Freeform 19"/>
              <p:cNvSpPr/>
              <p:nvPr/>
            </p:nvSpPr>
            <p:spPr>
              <a:xfrm>
                <a:off x="0" y="0"/>
                <a:ext cx="812800" cy="184108"/>
              </a:xfrm>
              <a:custGeom>
                <a:avLst/>
                <a:gdLst/>
                <a:ahLst/>
                <a:cxnLst/>
                <a:rect l="l" t="t" r="r" b="b"/>
                <a:pathLst>
                  <a:path w="812800" h="184108">
                    <a:moveTo>
                      <a:pt x="92054" y="0"/>
                    </a:moveTo>
                    <a:lnTo>
                      <a:pt x="720746" y="0"/>
                    </a:lnTo>
                    <a:cubicBezTo>
                      <a:pt x="771586" y="0"/>
                      <a:pt x="812800" y="41214"/>
                      <a:pt x="812800" y="92054"/>
                    </a:cubicBezTo>
                    <a:lnTo>
                      <a:pt x="812800" y="92054"/>
                    </a:lnTo>
                    <a:cubicBezTo>
                      <a:pt x="812800" y="116468"/>
                      <a:pt x="803101" y="139883"/>
                      <a:pt x="785838" y="157146"/>
                    </a:cubicBezTo>
                    <a:cubicBezTo>
                      <a:pt x="768575" y="174410"/>
                      <a:pt x="745160" y="184108"/>
                      <a:pt x="720746" y="184108"/>
                    </a:cubicBezTo>
                    <a:lnTo>
                      <a:pt x="92054" y="184108"/>
                    </a:lnTo>
                    <a:cubicBezTo>
                      <a:pt x="41214" y="184108"/>
                      <a:pt x="0" y="142894"/>
                      <a:pt x="0" y="92054"/>
                    </a:cubicBezTo>
                    <a:lnTo>
                      <a:pt x="0" y="92054"/>
                    </a:lnTo>
                    <a:cubicBezTo>
                      <a:pt x="0" y="41214"/>
                      <a:pt x="41214" y="0"/>
                      <a:pt x="92054" y="0"/>
                    </a:cubicBezTo>
                    <a:close/>
                  </a:path>
                </a:pathLst>
              </a:custGeom>
              <a:solidFill>
                <a:srgbClr val="DADADA"/>
              </a:solidFill>
              <a:ln w="9525" cap="rnd">
                <a:solidFill>
                  <a:srgbClr val="000000"/>
                </a:solidFill>
                <a:prstDash val="solid"/>
                <a:round/>
              </a:ln>
            </p:spPr>
          </p:sp>
          <p:sp>
            <p:nvSpPr>
              <p:cNvPr id="20" name="TextBox 20"/>
              <p:cNvSpPr txBox="1"/>
              <p:nvPr/>
            </p:nvSpPr>
            <p:spPr>
              <a:xfrm>
                <a:off x="0" y="5052"/>
                <a:ext cx="812800" cy="175347"/>
              </a:xfrm>
              <a:prstGeom prst="rect">
                <a:avLst/>
              </a:prstGeom>
            </p:spPr>
            <p:txBody>
              <a:bodyPr lIns="50800" tIns="50800" rIns="50800" bIns="50800" rtlCol="0" anchor="ctr"/>
              <a:lstStyle/>
              <a:p>
                <a:pPr algn="ctr">
                  <a:lnSpc>
                    <a:spcPts val="4900"/>
                  </a:lnSpc>
                </a:pPr>
                <a:r>
                  <a:rPr lang="en-US" sz="3500" b="1" dirty="0">
                    <a:solidFill>
                      <a:srgbClr val="003366"/>
                    </a:solidFill>
                    <a:latin typeface="Poppins Bold"/>
                    <a:ea typeface="Poppins Bold"/>
                    <a:cs typeface="Poppins Bold"/>
                    <a:sym typeface="Poppins Bold"/>
                  </a:rPr>
                  <a:t>+/- 3.900.000</a:t>
                </a:r>
              </a:p>
            </p:txBody>
          </p:sp>
        </p:grpSp>
      </p:grpSp>
      <p:grpSp>
        <p:nvGrpSpPr>
          <p:cNvPr id="21" name="Group 21"/>
          <p:cNvGrpSpPr/>
          <p:nvPr/>
        </p:nvGrpSpPr>
        <p:grpSpPr>
          <a:xfrm>
            <a:off x="3702440" y="966590"/>
            <a:ext cx="13556860" cy="1360974"/>
            <a:chOff x="0" y="-319196"/>
            <a:chExt cx="18075813" cy="1814630"/>
          </a:xfrm>
        </p:grpSpPr>
        <p:grpSp>
          <p:nvGrpSpPr>
            <p:cNvPr id="22" name="Group 22"/>
            <p:cNvGrpSpPr/>
            <p:nvPr/>
          </p:nvGrpSpPr>
          <p:grpSpPr>
            <a:xfrm>
              <a:off x="0" y="-319196"/>
              <a:ext cx="6025271" cy="1813606"/>
              <a:chOff x="0" y="-43059"/>
              <a:chExt cx="812800" cy="244653"/>
            </a:xfrm>
          </p:grpSpPr>
          <p:sp>
            <p:nvSpPr>
              <p:cNvPr id="23" name="Freeform 23"/>
              <p:cNvSpPr/>
              <p:nvPr/>
            </p:nvSpPr>
            <p:spPr>
              <a:xfrm>
                <a:off x="0" y="0"/>
                <a:ext cx="812800" cy="158928"/>
              </a:xfrm>
              <a:custGeom>
                <a:avLst/>
                <a:gdLst/>
                <a:ahLst/>
                <a:cxnLst/>
                <a:rect l="l" t="t" r="r" b="b"/>
                <a:pathLst>
                  <a:path w="812800" h="158928">
                    <a:moveTo>
                      <a:pt x="79464" y="0"/>
                    </a:moveTo>
                    <a:lnTo>
                      <a:pt x="733336" y="0"/>
                    </a:lnTo>
                    <a:cubicBezTo>
                      <a:pt x="754411" y="0"/>
                      <a:pt x="774623" y="8372"/>
                      <a:pt x="789526" y="23274"/>
                    </a:cubicBezTo>
                    <a:cubicBezTo>
                      <a:pt x="804428" y="38177"/>
                      <a:pt x="812800" y="58389"/>
                      <a:pt x="812800" y="79464"/>
                    </a:cubicBezTo>
                    <a:lnTo>
                      <a:pt x="812800" y="79464"/>
                    </a:lnTo>
                    <a:cubicBezTo>
                      <a:pt x="812800" y="123351"/>
                      <a:pt x="777223" y="158928"/>
                      <a:pt x="733336" y="158928"/>
                    </a:cubicBezTo>
                    <a:lnTo>
                      <a:pt x="79464" y="158928"/>
                    </a:lnTo>
                    <a:cubicBezTo>
                      <a:pt x="58389" y="158928"/>
                      <a:pt x="38177" y="150556"/>
                      <a:pt x="23274" y="135653"/>
                    </a:cubicBezTo>
                    <a:cubicBezTo>
                      <a:pt x="8372" y="120751"/>
                      <a:pt x="0" y="100539"/>
                      <a:pt x="0" y="79464"/>
                    </a:cubicBezTo>
                    <a:lnTo>
                      <a:pt x="0" y="79464"/>
                    </a:lnTo>
                    <a:cubicBezTo>
                      <a:pt x="0" y="58389"/>
                      <a:pt x="8372" y="38177"/>
                      <a:pt x="23274" y="23274"/>
                    </a:cubicBezTo>
                    <a:cubicBezTo>
                      <a:pt x="38177" y="8372"/>
                      <a:pt x="58389" y="0"/>
                      <a:pt x="79464" y="0"/>
                    </a:cubicBezTo>
                    <a:close/>
                  </a:path>
                </a:pathLst>
              </a:custGeom>
              <a:solidFill>
                <a:srgbClr val="F6931E"/>
              </a:solidFill>
              <a:ln w="9525" cap="rnd">
                <a:solidFill>
                  <a:srgbClr val="000000"/>
                </a:solidFill>
                <a:prstDash val="solid"/>
                <a:round/>
              </a:ln>
            </p:spPr>
          </p:sp>
          <p:sp>
            <p:nvSpPr>
              <p:cNvPr id="24" name="TextBox 24"/>
              <p:cNvSpPr txBox="1"/>
              <p:nvPr/>
            </p:nvSpPr>
            <p:spPr>
              <a:xfrm>
                <a:off x="0" y="-43059"/>
                <a:ext cx="812800" cy="244653"/>
              </a:xfrm>
              <a:prstGeom prst="rect">
                <a:avLst/>
              </a:prstGeom>
            </p:spPr>
            <p:txBody>
              <a:bodyPr lIns="50800" tIns="50800" rIns="50800" bIns="50800" rtlCol="0" anchor="ctr"/>
              <a:lstStyle/>
              <a:p>
                <a:pPr algn="ctr">
                  <a:lnSpc>
                    <a:spcPts val="4200"/>
                  </a:lnSpc>
                </a:pPr>
                <a:r>
                  <a:rPr lang="en-US" sz="3000" b="1" dirty="0">
                    <a:solidFill>
                      <a:srgbClr val="003366"/>
                    </a:solidFill>
                    <a:latin typeface="Poppins Bold"/>
                    <a:ea typeface="Poppins Bold"/>
                    <a:cs typeface="Poppins Bold"/>
                    <a:sym typeface="Poppins Bold"/>
                  </a:rPr>
                  <a:t>Pendidikan </a:t>
                </a:r>
                <a:r>
                  <a:rPr lang="en-US" sz="3000" b="1" dirty="0" err="1">
                    <a:solidFill>
                      <a:srgbClr val="003366"/>
                    </a:solidFill>
                    <a:latin typeface="Poppins Bold"/>
                    <a:ea typeface="Poppins Bold"/>
                    <a:cs typeface="Poppins Bold"/>
                    <a:sym typeface="Poppins Bold"/>
                  </a:rPr>
                  <a:t>Terakhir</a:t>
                </a:r>
                <a:endParaRPr lang="en-US" sz="3000" b="1" dirty="0">
                  <a:solidFill>
                    <a:srgbClr val="003366"/>
                  </a:solidFill>
                  <a:latin typeface="Poppins Bold"/>
                  <a:ea typeface="Poppins Bold"/>
                  <a:cs typeface="Poppins Bold"/>
                  <a:sym typeface="Poppins Bold"/>
                </a:endParaRPr>
              </a:p>
            </p:txBody>
          </p:sp>
        </p:grpSp>
        <p:grpSp>
          <p:nvGrpSpPr>
            <p:cNvPr id="25" name="Group 25"/>
            <p:cNvGrpSpPr/>
            <p:nvPr/>
          </p:nvGrpSpPr>
          <p:grpSpPr>
            <a:xfrm>
              <a:off x="6025271" y="-319195"/>
              <a:ext cx="6025271" cy="1813606"/>
              <a:chOff x="0" y="-43059"/>
              <a:chExt cx="812800" cy="244653"/>
            </a:xfrm>
          </p:grpSpPr>
          <p:sp>
            <p:nvSpPr>
              <p:cNvPr id="26" name="Freeform 26"/>
              <p:cNvSpPr/>
              <p:nvPr/>
            </p:nvSpPr>
            <p:spPr>
              <a:xfrm>
                <a:off x="0" y="0"/>
                <a:ext cx="812800" cy="158928"/>
              </a:xfrm>
              <a:custGeom>
                <a:avLst/>
                <a:gdLst/>
                <a:ahLst/>
                <a:cxnLst/>
                <a:rect l="l" t="t" r="r" b="b"/>
                <a:pathLst>
                  <a:path w="812800" h="158928">
                    <a:moveTo>
                      <a:pt x="79464" y="0"/>
                    </a:moveTo>
                    <a:lnTo>
                      <a:pt x="733336" y="0"/>
                    </a:lnTo>
                    <a:cubicBezTo>
                      <a:pt x="754411" y="0"/>
                      <a:pt x="774623" y="8372"/>
                      <a:pt x="789526" y="23274"/>
                    </a:cubicBezTo>
                    <a:cubicBezTo>
                      <a:pt x="804428" y="38177"/>
                      <a:pt x="812800" y="58389"/>
                      <a:pt x="812800" y="79464"/>
                    </a:cubicBezTo>
                    <a:lnTo>
                      <a:pt x="812800" y="79464"/>
                    </a:lnTo>
                    <a:cubicBezTo>
                      <a:pt x="812800" y="123351"/>
                      <a:pt x="777223" y="158928"/>
                      <a:pt x="733336" y="158928"/>
                    </a:cubicBezTo>
                    <a:lnTo>
                      <a:pt x="79464" y="158928"/>
                    </a:lnTo>
                    <a:cubicBezTo>
                      <a:pt x="58389" y="158928"/>
                      <a:pt x="38177" y="150556"/>
                      <a:pt x="23274" y="135653"/>
                    </a:cubicBezTo>
                    <a:cubicBezTo>
                      <a:pt x="8372" y="120751"/>
                      <a:pt x="0" y="100539"/>
                      <a:pt x="0" y="79464"/>
                    </a:cubicBezTo>
                    <a:lnTo>
                      <a:pt x="0" y="79464"/>
                    </a:lnTo>
                    <a:cubicBezTo>
                      <a:pt x="0" y="58389"/>
                      <a:pt x="8372" y="38177"/>
                      <a:pt x="23274" y="23274"/>
                    </a:cubicBezTo>
                    <a:cubicBezTo>
                      <a:pt x="38177" y="8372"/>
                      <a:pt x="58389" y="0"/>
                      <a:pt x="79464" y="0"/>
                    </a:cubicBezTo>
                    <a:close/>
                  </a:path>
                </a:pathLst>
              </a:custGeom>
              <a:solidFill>
                <a:srgbClr val="F6931E"/>
              </a:solidFill>
              <a:ln w="9525" cap="rnd">
                <a:solidFill>
                  <a:srgbClr val="000000"/>
                </a:solidFill>
                <a:prstDash val="solid"/>
                <a:round/>
              </a:ln>
            </p:spPr>
          </p:sp>
          <p:sp>
            <p:nvSpPr>
              <p:cNvPr id="27" name="TextBox 27"/>
              <p:cNvSpPr txBox="1"/>
              <p:nvPr/>
            </p:nvSpPr>
            <p:spPr>
              <a:xfrm>
                <a:off x="0" y="-43059"/>
                <a:ext cx="812800" cy="244653"/>
              </a:xfrm>
              <a:prstGeom prst="rect">
                <a:avLst/>
              </a:prstGeom>
            </p:spPr>
            <p:txBody>
              <a:bodyPr lIns="50800" tIns="50800" rIns="50800" bIns="50800" rtlCol="0" anchor="ctr"/>
              <a:lstStyle/>
              <a:p>
                <a:pPr algn="ctr">
                  <a:lnSpc>
                    <a:spcPts val="4200"/>
                  </a:lnSpc>
                </a:pPr>
                <a:r>
                  <a:rPr lang="en-US" sz="3000" b="1" dirty="0">
                    <a:solidFill>
                      <a:srgbClr val="003366"/>
                    </a:solidFill>
                    <a:latin typeface="Poppins Bold"/>
                    <a:ea typeface="Poppins Bold"/>
                    <a:cs typeface="Poppins Bold"/>
                    <a:sym typeface="Poppins Bold"/>
                  </a:rPr>
                  <a:t>TPP (%)</a:t>
                </a:r>
              </a:p>
            </p:txBody>
          </p:sp>
        </p:grpSp>
        <p:grpSp>
          <p:nvGrpSpPr>
            <p:cNvPr id="28" name="Group 28"/>
            <p:cNvGrpSpPr/>
            <p:nvPr/>
          </p:nvGrpSpPr>
          <p:grpSpPr>
            <a:xfrm>
              <a:off x="12050542" y="-318172"/>
              <a:ext cx="6025271" cy="1813606"/>
              <a:chOff x="0" y="-42921"/>
              <a:chExt cx="812800" cy="244653"/>
            </a:xfrm>
          </p:grpSpPr>
          <p:sp>
            <p:nvSpPr>
              <p:cNvPr id="29" name="Freeform 29"/>
              <p:cNvSpPr/>
              <p:nvPr/>
            </p:nvSpPr>
            <p:spPr>
              <a:xfrm>
                <a:off x="0" y="0"/>
                <a:ext cx="812800" cy="158928"/>
              </a:xfrm>
              <a:custGeom>
                <a:avLst/>
                <a:gdLst/>
                <a:ahLst/>
                <a:cxnLst/>
                <a:rect l="l" t="t" r="r" b="b"/>
                <a:pathLst>
                  <a:path w="812800" h="158928">
                    <a:moveTo>
                      <a:pt x="79464" y="0"/>
                    </a:moveTo>
                    <a:lnTo>
                      <a:pt x="733336" y="0"/>
                    </a:lnTo>
                    <a:cubicBezTo>
                      <a:pt x="754411" y="0"/>
                      <a:pt x="774623" y="8372"/>
                      <a:pt x="789526" y="23274"/>
                    </a:cubicBezTo>
                    <a:cubicBezTo>
                      <a:pt x="804428" y="38177"/>
                      <a:pt x="812800" y="58389"/>
                      <a:pt x="812800" y="79464"/>
                    </a:cubicBezTo>
                    <a:lnTo>
                      <a:pt x="812800" y="79464"/>
                    </a:lnTo>
                    <a:cubicBezTo>
                      <a:pt x="812800" y="123351"/>
                      <a:pt x="777223" y="158928"/>
                      <a:pt x="733336" y="158928"/>
                    </a:cubicBezTo>
                    <a:lnTo>
                      <a:pt x="79464" y="158928"/>
                    </a:lnTo>
                    <a:cubicBezTo>
                      <a:pt x="58389" y="158928"/>
                      <a:pt x="38177" y="150556"/>
                      <a:pt x="23274" y="135653"/>
                    </a:cubicBezTo>
                    <a:cubicBezTo>
                      <a:pt x="8372" y="120751"/>
                      <a:pt x="0" y="100539"/>
                      <a:pt x="0" y="79464"/>
                    </a:cubicBezTo>
                    <a:lnTo>
                      <a:pt x="0" y="79464"/>
                    </a:lnTo>
                    <a:cubicBezTo>
                      <a:pt x="0" y="58389"/>
                      <a:pt x="8372" y="38177"/>
                      <a:pt x="23274" y="23274"/>
                    </a:cubicBezTo>
                    <a:cubicBezTo>
                      <a:pt x="38177" y="8372"/>
                      <a:pt x="58389" y="0"/>
                      <a:pt x="79464" y="0"/>
                    </a:cubicBezTo>
                    <a:close/>
                  </a:path>
                </a:pathLst>
              </a:custGeom>
              <a:solidFill>
                <a:srgbClr val="F6931E"/>
              </a:solidFill>
              <a:ln w="9525" cap="rnd">
                <a:solidFill>
                  <a:srgbClr val="000000"/>
                </a:solidFill>
                <a:prstDash val="solid"/>
                <a:round/>
              </a:ln>
            </p:spPr>
          </p:sp>
          <p:sp>
            <p:nvSpPr>
              <p:cNvPr id="30" name="TextBox 30"/>
              <p:cNvSpPr txBox="1"/>
              <p:nvPr/>
            </p:nvSpPr>
            <p:spPr>
              <a:xfrm>
                <a:off x="0" y="-42921"/>
                <a:ext cx="812800" cy="244653"/>
              </a:xfrm>
              <a:prstGeom prst="rect">
                <a:avLst/>
              </a:prstGeom>
            </p:spPr>
            <p:txBody>
              <a:bodyPr lIns="50800" tIns="50800" rIns="50800" bIns="50800" rtlCol="0" anchor="ctr"/>
              <a:lstStyle/>
              <a:p>
                <a:pPr algn="ctr">
                  <a:lnSpc>
                    <a:spcPts val="4200"/>
                  </a:lnSpc>
                </a:pPr>
                <a:r>
                  <a:rPr lang="en-US" sz="3000" b="1" dirty="0" err="1">
                    <a:solidFill>
                      <a:srgbClr val="003366"/>
                    </a:solidFill>
                    <a:latin typeface="Poppins Bold"/>
                    <a:ea typeface="Poppins Bold"/>
                    <a:cs typeface="Poppins Bold"/>
                    <a:sym typeface="Poppins Bold"/>
                  </a:rPr>
                  <a:t>Jumlah</a:t>
                </a:r>
                <a:r>
                  <a:rPr lang="en-US" sz="3000" b="1" dirty="0">
                    <a:solidFill>
                      <a:srgbClr val="003366"/>
                    </a:solidFill>
                    <a:latin typeface="Poppins Bold"/>
                    <a:ea typeface="Poppins Bold"/>
                    <a:cs typeface="Poppins Bold"/>
                    <a:sym typeface="Poppins Bold"/>
                  </a:rPr>
                  <a:t> (Orang)</a:t>
                </a:r>
              </a:p>
            </p:txBody>
          </p:sp>
        </p:grpSp>
      </p:grpSp>
      <p:sp>
        <p:nvSpPr>
          <p:cNvPr id="31" name="TextBox 31"/>
          <p:cNvSpPr txBox="1"/>
          <p:nvPr/>
        </p:nvSpPr>
        <p:spPr>
          <a:xfrm>
            <a:off x="1028700" y="5144203"/>
            <a:ext cx="16230600" cy="2130424"/>
          </a:xfrm>
          <a:prstGeom prst="rect">
            <a:avLst/>
          </a:prstGeom>
        </p:spPr>
        <p:txBody>
          <a:bodyPr lIns="0" tIns="0" rIns="0" bIns="0" rtlCol="0" anchor="t">
            <a:spAutoFit/>
          </a:bodyPr>
          <a:lstStyle/>
          <a:p>
            <a:pPr algn="ctr">
              <a:lnSpc>
                <a:spcPts val="2800"/>
              </a:lnSpc>
            </a:pPr>
            <a:r>
              <a:rPr lang="en-US" sz="2000" b="1" spc="152">
                <a:solidFill>
                  <a:srgbClr val="000000"/>
                </a:solidFill>
                <a:latin typeface="Poppins Bold"/>
                <a:ea typeface="Poppins Bold"/>
                <a:cs typeface="Poppins Bold"/>
                <a:sym typeface="Poppins Bold"/>
              </a:rPr>
              <a:t>Range lulusan SMA &amp; SMK, sampai dengan S1 ke atas ada di rentan usia 17 - 25 tahun = “Gen Z”</a:t>
            </a:r>
          </a:p>
          <a:p>
            <a:pPr algn="ctr">
              <a:lnSpc>
                <a:spcPts val="2800"/>
              </a:lnSpc>
            </a:pPr>
            <a:endParaRPr lang="en-US" sz="2000" b="1" spc="152">
              <a:solidFill>
                <a:srgbClr val="000000"/>
              </a:solidFill>
              <a:latin typeface="Poppins Bold"/>
              <a:ea typeface="Poppins Bold"/>
              <a:cs typeface="Poppins Bold"/>
              <a:sym typeface="Poppins Bold"/>
            </a:endParaRPr>
          </a:p>
          <a:p>
            <a:pPr algn="ctr">
              <a:lnSpc>
                <a:spcPts val="2800"/>
              </a:lnSpc>
            </a:pPr>
            <a:r>
              <a:rPr lang="en-US" sz="2000" b="1" spc="152">
                <a:solidFill>
                  <a:srgbClr val="000000"/>
                </a:solidFill>
                <a:latin typeface="Poppins Bold"/>
                <a:ea typeface="Poppins Bold"/>
                <a:cs typeface="Poppins Bold"/>
                <a:sym typeface="Poppins Bold"/>
              </a:rPr>
              <a:t>Menurut penelitian, fakta mengenai gen Z terkait sudut pandang terhadap dunia kerja adalah</a:t>
            </a:r>
          </a:p>
          <a:p>
            <a:pPr algn="ctr">
              <a:lnSpc>
                <a:spcPts val="2800"/>
              </a:lnSpc>
            </a:pPr>
            <a:r>
              <a:rPr lang="en-US" sz="2000" b="1" spc="152">
                <a:solidFill>
                  <a:srgbClr val="000000"/>
                </a:solidFill>
                <a:latin typeface="Poppins Bold"/>
                <a:ea typeface="Poppins Bold"/>
                <a:cs typeface="Poppins Bold"/>
                <a:sym typeface="Poppins Bold"/>
              </a:rPr>
              <a:t>“TERLALU BANYAK PERTIMBANGAN DALAM MEMILIH SEBUAH PEKERJAAN”</a:t>
            </a:r>
          </a:p>
          <a:p>
            <a:pPr algn="ctr">
              <a:lnSpc>
                <a:spcPts val="2800"/>
              </a:lnSpc>
            </a:pPr>
            <a:endParaRPr lang="en-US" sz="2000" b="1" spc="152">
              <a:solidFill>
                <a:srgbClr val="000000"/>
              </a:solidFill>
              <a:latin typeface="Poppins Bold"/>
              <a:ea typeface="Poppins Bold"/>
              <a:cs typeface="Poppins Bold"/>
              <a:sym typeface="Poppins Bold"/>
            </a:endParaRPr>
          </a:p>
          <a:p>
            <a:pPr marL="0" lvl="0" indent="0" algn="ctr">
              <a:lnSpc>
                <a:spcPts val="2800"/>
              </a:lnSpc>
            </a:pPr>
            <a:r>
              <a:rPr lang="en-US" sz="2000" b="1" spc="152">
                <a:solidFill>
                  <a:srgbClr val="000000"/>
                </a:solidFill>
                <a:latin typeface="Poppins Bold"/>
                <a:ea typeface="Poppins Bold"/>
                <a:cs typeface="Poppins Bold"/>
                <a:sym typeface="Poppins Bold"/>
              </a:rPr>
              <a:t>Bukan Memaanfaatkan Peluang yang dapat dimaksimalkan</a:t>
            </a:r>
          </a:p>
        </p:txBody>
      </p:sp>
      <p:sp>
        <p:nvSpPr>
          <p:cNvPr id="32" name="TextBox 32"/>
          <p:cNvSpPr txBox="1"/>
          <p:nvPr/>
        </p:nvSpPr>
        <p:spPr>
          <a:xfrm>
            <a:off x="2392529" y="7369817"/>
            <a:ext cx="13502942" cy="255839"/>
          </a:xfrm>
          <a:prstGeom prst="rect">
            <a:avLst/>
          </a:prstGeom>
        </p:spPr>
        <p:txBody>
          <a:bodyPr wrap="square" lIns="0" tIns="0" rIns="0" bIns="0" rtlCol="0" anchor="t">
            <a:spAutoFit/>
          </a:bodyPr>
          <a:lstStyle/>
          <a:p>
            <a:pPr algn="ctr">
              <a:lnSpc>
                <a:spcPts val="2100"/>
              </a:lnSpc>
            </a:pPr>
            <a:r>
              <a:rPr lang="en-US" sz="1500" spc="150" dirty="0">
                <a:solidFill>
                  <a:srgbClr val="000000"/>
                </a:solidFill>
                <a:latin typeface="Poppins"/>
                <a:ea typeface="Poppins"/>
                <a:cs typeface="Poppins"/>
                <a:sym typeface="Poppins"/>
              </a:rPr>
              <a:t>(Anjum, S. (2024). Exploring Job Preferences Among Generation Z. Journal of Research in Business and Management.)</a:t>
            </a:r>
          </a:p>
        </p:txBody>
      </p:sp>
      <p:grpSp>
        <p:nvGrpSpPr>
          <p:cNvPr id="33" name="Group 33"/>
          <p:cNvGrpSpPr/>
          <p:nvPr/>
        </p:nvGrpSpPr>
        <p:grpSpPr>
          <a:xfrm>
            <a:off x="3702440" y="3228557"/>
            <a:ext cx="13556860" cy="1002970"/>
            <a:chOff x="0" y="0"/>
            <a:chExt cx="18075813" cy="1337293"/>
          </a:xfrm>
        </p:grpSpPr>
        <p:grpSp>
          <p:nvGrpSpPr>
            <p:cNvPr id="34" name="Group 34"/>
            <p:cNvGrpSpPr/>
            <p:nvPr/>
          </p:nvGrpSpPr>
          <p:grpSpPr>
            <a:xfrm>
              <a:off x="0" y="0"/>
              <a:ext cx="6025271" cy="1326690"/>
              <a:chOff x="0" y="0"/>
              <a:chExt cx="812800" cy="178969"/>
            </a:xfrm>
          </p:grpSpPr>
          <p:sp>
            <p:nvSpPr>
              <p:cNvPr id="35" name="Freeform 35"/>
              <p:cNvSpPr/>
              <p:nvPr/>
            </p:nvSpPr>
            <p:spPr>
              <a:xfrm>
                <a:off x="0" y="0"/>
                <a:ext cx="812800" cy="178969"/>
              </a:xfrm>
              <a:custGeom>
                <a:avLst/>
                <a:gdLst/>
                <a:ahLst/>
                <a:cxnLst/>
                <a:rect l="l" t="t" r="r" b="b"/>
                <a:pathLst>
                  <a:path w="812800" h="178969">
                    <a:moveTo>
                      <a:pt x="89484" y="0"/>
                    </a:moveTo>
                    <a:lnTo>
                      <a:pt x="723316" y="0"/>
                    </a:lnTo>
                    <a:cubicBezTo>
                      <a:pt x="747048" y="0"/>
                      <a:pt x="769809" y="9428"/>
                      <a:pt x="786591" y="26209"/>
                    </a:cubicBezTo>
                    <a:cubicBezTo>
                      <a:pt x="803372" y="42991"/>
                      <a:pt x="812800" y="65752"/>
                      <a:pt x="812800" y="89484"/>
                    </a:cubicBezTo>
                    <a:lnTo>
                      <a:pt x="812800" y="89484"/>
                    </a:lnTo>
                    <a:cubicBezTo>
                      <a:pt x="812800" y="138905"/>
                      <a:pt x="772737" y="178969"/>
                      <a:pt x="723316" y="178969"/>
                    </a:cubicBezTo>
                    <a:lnTo>
                      <a:pt x="89484" y="178969"/>
                    </a:lnTo>
                    <a:cubicBezTo>
                      <a:pt x="65752" y="178969"/>
                      <a:pt x="42991" y="169541"/>
                      <a:pt x="26209" y="152759"/>
                    </a:cubicBezTo>
                    <a:cubicBezTo>
                      <a:pt x="9428" y="135978"/>
                      <a:pt x="0" y="113217"/>
                      <a:pt x="0" y="89484"/>
                    </a:cubicBezTo>
                    <a:lnTo>
                      <a:pt x="0" y="89484"/>
                    </a:lnTo>
                    <a:cubicBezTo>
                      <a:pt x="0" y="65752"/>
                      <a:pt x="9428" y="42991"/>
                      <a:pt x="26209" y="26209"/>
                    </a:cubicBezTo>
                    <a:cubicBezTo>
                      <a:pt x="42991" y="9428"/>
                      <a:pt x="65752" y="0"/>
                      <a:pt x="89484" y="0"/>
                    </a:cubicBezTo>
                    <a:close/>
                  </a:path>
                </a:pathLst>
              </a:custGeom>
              <a:solidFill>
                <a:srgbClr val="DADADA"/>
              </a:solidFill>
              <a:ln w="9525" cap="rnd">
                <a:solidFill>
                  <a:srgbClr val="000000"/>
                </a:solidFill>
                <a:prstDash val="solid"/>
                <a:round/>
              </a:ln>
            </p:spPr>
          </p:sp>
          <p:sp>
            <p:nvSpPr>
              <p:cNvPr id="36" name="TextBox 36"/>
              <p:cNvSpPr txBox="1"/>
              <p:nvPr/>
            </p:nvSpPr>
            <p:spPr>
              <a:xfrm>
                <a:off x="0" y="6344"/>
                <a:ext cx="812800" cy="172625"/>
              </a:xfrm>
              <a:prstGeom prst="rect">
                <a:avLst/>
              </a:prstGeom>
            </p:spPr>
            <p:txBody>
              <a:bodyPr lIns="50800" tIns="50800" rIns="50800" bIns="50800" rtlCol="0" anchor="ctr"/>
              <a:lstStyle/>
              <a:p>
                <a:pPr algn="ctr">
                  <a:lnSpc>
                    <a:spcPts val="3639"/>
                  </a:lnSpc>
                </a:pPr>
                <a:r>
                  <a:rPr lang="en-US" sz="2599" b="1" dirty="0">
                    <a:solidFill>
                      <a:srgbClr val="003366"/>
                    </a:solidFill>
                    <a:latin typeface="Poppins Bold"/>
                    <a:ea typeface="Poppins Bold"/>
                    <a:cs typeface="Poppins Bold"/>
                    <a:sym typeface="Poppins Bold"/>
                  </a:rPr>
                  <a:t>S1 </a:t>
                </a:r>
                <a:r>
                  <a:rPr lang="en-US" sz="2599" b="1" dirty="0" err="1">
                    <a:solidFill>
                      <a:srgbClr val="003366"/>
                    </a:solidFill>
                    <a:latin typeface="Poppins Bold"/>
                    <a:ea typeface="Poppins Bold"/>
                    <a:cs typeface="Poppins Bold"/>
                    <a:sym typeface="Poppins Bold"/>
                  </a:rPr>
                  <a:t>Keatas</a:t>
                </a:r>
                <a:r>
                  <a:rPr lang="en-US" sz="2599" b="1" dirty="0">
                    <a:solidFill>
                      <a:srgbClr val="003366"/>
                    </a:solidFill>
                    <a:latin typeface="Poppins Bold"/>
                    <a:ea typeface="Poppins Bold"/>
                    <a:cs typeface="Poppins Bold"/>
                    <a:sym typeface="Poppins Bold"/>
                  </a:rPr>
                  <a:t> (D4/S1/S2/S3)</a:t>
                </a:r>
              </a:p>
            </p:txBody>
          </p:sp>
        </p:grpSp>
        <p:grpSp>
          <p:nvGrpSpPr>
            <p:cNvPr id="37" name="Group 37"/>
            <p:cNvGrpSpPr/>
            <p:nvPr/>
          </p:nvGrpSpPr>
          <p:grpSpPr>
            <a:xfrm>
              <a:off x="6025271" y="0"/>
              <a:ext cx="6025271" cy="1337293"/>
              <a:chOff x="0" y="0"/>
              <a:chExt cx="812800" cy="180399"/>
            </a:xfrm>
          </p:grpSpPr>
          <p:sp>
            <p:nvSpPr>
              <p:cNvPr id="38" name="Freeform 38"/>
              <p:cNvSpPr/>
              <p:nvPr/>
            </p:nvSpPr>
            <p:spPr>
              <a:xfrm>
                <a:off x="0" y="0"/>
                <a:ext cx="812800" cy="180399"/>
              </a:xfrm>
              <a:custGeom>
                <a:avLst/>
                <a:gdLst/>
                <a:ahLst/>
                <a:cxnLst/>
                <a:rect l="l" t="t" r="r" b="b"/>
                <a:pathLst>
                  <a:path w="812800" h="180399">
                    <a:moveTo>
                      <a:pt x="90199" y="0"/>
                    </a:moveTo>
                    <a:lnTo>
                      <a:pt x="722601" y="0"/>
                    </a:lnTo>
                    <a:cubicBezTo>
                      <a:pt x="772416" y="0"/>
                      <a:pt x="812800" y="40384"/>
                      <a:pt x="812800" y="90199"/>
                    </a:cubicBezTo>
                    <a:lnTo>
                      <a:pt x="812800" y="90199"/>
                    </a:lnTo>
                    <a:cubicBezTo>
                      <a:pt x="812800" y="114122"/>
                      <a:pt x="803297" y="137064"/>
                      <a:pt x="786381" y="153980"/>
                    </a:cubicBezTo>
                    <a:cubicBezTo>
                      <a:pt x="769466" y="170896"/>
                      <a:pt x="746523" y="180399"/>
                      <a:pt x="722601" y="180399"/>
                    </a:cubicBezTo>
                    <a:lnTo>
                      <a:pt x="90199" y="180399"/>
                    </a:lnTo>
                    <a:cubicBezTo>
                      <a:pt x="40384" y="180399"/>
                      <a:pt x="0" y="140015"/>
                      <a:pt x="0" y="90199"/>
                    </a:cubicBezTo>
                    <a:lnTo>
                      <a:pt x="0" y="90199"/>
                    </a:lnTo>
                    <a:cubicBezTo>
                      <a:pt x="0" y="40384"/>
                      <a:pt x="40384" y="0"/>
                      <a:pt x="90199" y="0"/>
                    </a:cubicBezTo>
                    <a:close/>
                  </a:path>
                </a:pathLst>
              </a:custGeom>
              <a:solidFill>
                <a:srgbClr val="DADADA"/>
              </a:solidFill>
              <a:ln w="9525" cap="rnd">
                <a:solidFill>
                  <a:srgbClr val="000000"/>
                </a:solidFill>
                <a:prstDash val="solid"/>
                <a:round/>
              </a:ln>
            </p:spPr>
          </p:sp>
          <p:sp>
            <p:nvSpPr>
              <p:cNvPr id="39" name="TextBox 39"/>
              <p:cNvSpPr txBox="1"/>
              <p:nvPr/>
            </p:nvSpPr>
            <p:spPr>
              <a:xfrm>
                <a:off x="0" y="6482"/>
                <a:ext cx="812800" cy="173917"/>
              </a:xfrm>
              <a:prstGeom prst="rect">
                <a:avLst/>
              </a:prstGeom>
            </p:spPr>
            <p:txBody>
              <a:bodyPr lIns="50800" tIns="50800" rIns="50800" bIns="50800" rtlCol="0" anchor="ctr"/>
              <a:lstStyle/>
              <a:p>
                <a:pPr algn="ctr">
                  <a:lnSpc>
                    <a:spcPts val="4900"/>
                  </a:lnSpc>
                </a:pPr>
                <a:r>
                  <a:rPr lang="en-US" sz="3500" b="1" dirty="0">
                    <a:solidFill>
                      <a:srgbClr val="003366"/>
                    </a:solidFill>
                    <a:latin typeface="Poppins Bold"/>
                    <a:ea typeface="Poppins Bold"/>
                    <a:cs typeface="Poppins Bold"/>
                    <a:sym typeface="Poppins Bold"/>
                  </a:rPr>
                  <a:t>5,39 %</a:t>
                </a:r>
              </a:p>
            </p:txBody>
          </p:sp>
        </p:grpSp>
        <p:grpSp>
          <p:nvGrpSpPr>
            <p:cNvPr id="40" name="Group 40"/>
            <p:cNvGrpSpPr/>
            <p:nvPr/>
          </p:nvGrpSpPr>
          <p:grpSpPr>
            <a:xfrm>
              <a:off x="12050542" y="0"/>
              <a:ext cx="6025271" cy="1337293"/>
              <a:chOff x="0" y="0"/>
              <a:chExt cx="812800" cy="180399"/>
            </a:xfrm>
          </p:grpSpPr>
          <p:sp>
            <p:nvSpPr>
              <p:cNvPr id="41" name="Freeform 41"/>
              <p:cNvSpPr/>
              <p:nvPr/>
            </p:nvSpPr>
            <p:spPr>
              <a:xfrm>
                <a:off x="0" y="0"/>
                <a:ext cx="812800" cy="180399"/>
              </a:xfrm>
              <a:custGeom>
                <a:avLst/>
                <a:gdLst/>
                <a:ahLst/>
                <a:cxnLst/>
                <a:rect l="l" t="t" r="r" b="b"/>
                <a:pathLst>
                  <a:path w="812800" h="180399">
                    <a:moveTo>
                      <a:pt x="90199" y="0"/>
                    </a:moveTo>
                    <a:lnTo>
                      <a:pt x="722601" y="0"/>
                    </a:lnTo>
                    <a:cubicBezTo>
                      <a:pt x="772416" y="0"/>
                      <a:pt x="812800" y="40384"/>
                      <a:pt x="812800" y="90199"/>
                    </a:cubicBezTo>
                    <a:lnTo>
                      <a:pt x="812800" y="90199"/>
                    </a:lnTo>
                    <a:cubicBezTo>
                      <a:pt x="812800" y="114122"/>
                      <a:pt x="803297" y="137064"/>
                      <a:pt x="786381" y="153980"/>
                    </a:cubicBezTo>
                    <a:cubicBezTo>
                      <a:pt x="769466" y="170896"/>
                      <a:pt x="746523" y="180399"/>
                      <a:pt x="722601" y="180399"/>
                    </a:cubicBezTo>
                    <a:lnTo>
                      <a:pt x="90199" y="180399"/>
                    </a:lnTo>
                    <a:cubicBezTo>
                      <a:pt x="40384" y="180399"/>
                      <a:pt x="0" y="140015"/>
                      <a:pt x="0" y="90199"/>
                    </a:cubicBezTo>
                    <a:lnTo>
                      <a:pt x="0" y="90199"/>
                    </a:lnTo>
                    <a:cubicBezTo>
                      <a:pt x="0" y="40384"/>
                      <a:pt x="40384" y="0"/>
                      <a:pt x="90199" y="0"/>
                    </a:cubicBezTo>
                    <a:close/>
                  </a:path>
                </a:pathLst>
              </a:custGeom>
              <a:solidFill>
                <a:srgbClr val="DADADA"/>
              </a:solidFill>
              <a:ln w="9525" cap="rnd">
                <a:solidFill>
                  <a:srgbClr val="000000"/>
                </a:solidFill>
                <a:prstDash val="solid"/>
                <a:round/>
              </a:ln>
            </p:spPr>
          </p:sp>
          <p:sp>
            <p:nvSpPr>
              <p:cNvPr id="42" name="TextBox 42"/>
              <p:cNvSpPr txBox="1"/>
              <p:nvPr/>
            </p:nvSpPr>
            <p:spPr>
              <a:xfrm>
                <a:off x="0" y="5052"/>
                <a:ext cx="812800" cy="173917"/>
              </a:xfrm>
              <a:prstGeom prst="rect">
                <a:avLst/>
              </a:prstGeom>
            </p:spPr>
            <p:txBody>
              <a:bodyPr lIns="50800" tIns="50800" rIns="50800" bIns="50800" rtlCol="0" anchor="ctr"/>
              <a:lstStyle/>
              <a:p>
                <a:pPr algn="ctr">
                  <a:lnSpc>
                    <a:spcPts val="4900"/>
                  </a:lnSpc>
                </a:pPr>
                <a:r>
                  <a:rPr lang="en-US" sz="3500" b="1" dirty="0">
                    <a:solidFill>
                      <a:srgbClr val="003366"/>
                    </a:solidFill>
                    <a:latin typeface="Poppins Bold"/>
                    <a:ea typeface="Poppins Bold"/>
                    <a:cs typeface="Poppins Bold"/>
                    <a:sym typeface="Poppins Bold"/>
                  </a:rPr>
                  <a:t>+/- 1.740.000</a:t>
                </a:r>
              </a:p>
            </p:txBody>
          </p:sp>
        </p:grpSp>
      </p:grpSp>
      <p:sp>
        <p:nvSpPr>
          <p:cNvPr id="43" name="TextBox 8">
            <a:extLst>
              <a:ext uri="{FF2B5EF4-FFF2-40B4-BE49-F238E27FC236}">
                <a16:creationId xmlns:a16="http://schemas.microsoft.com/office/drawing/2014/main" id="{79D1FDE5-62C2-4C78-F3C1-C22BAE66AC4F}"/>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3716000"/>
          </a:xfrm>
          <a:custGeom>
            <a:avLst/>
            <a:gdLst/>
            <a:ahLst/>
            <a:cxnLst/>
            <a:rect l="l" t="t" r="r" b="b"/>
            <a:pathLst>
              <a:path w="18288000" h="13716000">
                <a:moveTo>
                  <a:pt x="0" y="0"/>
                </a:moveTo>
                <a:lnTo>
                  <a:pt x="18288000" y="0"/>
                </a:lnTo>
                <a:lnTo>
                  <a:pt x="18288000" y="13716000"/>
                </a:lnTo>
                <a:lnTo>
                  <a:pt x="0" y="13716000"/>
                </a:lnTo>
                <a:lnTo>
                  <a:pt x="0" y="0"/>
                </a:lnTo>
                <a:close/>
              </a:path>
            </a:pathLst>
          </a:custGeom>
          <a:blipFill>
            <a:blip r:embed="rId2"/>
            <a:stretch>
              <a:fillRect/>
            </a:stretch>
          </a:blipFill>
        </p:spPr>
      </p:sp>
      <p:grpSp>
        <p:nvGrpSpPr>
          <p:cNvPr id="3" name="Group 3"/>
          <p:cNvGrpSpPr/>
          <p:nvPr/>
        </p:nvGrpSpPr>
        <p:grpSpPr>
          <a:xfrm>
            <a:off x="0" y="0"/>
            <a:ext cx="18288000" cy="10287000"/>
            <a:chOff x="0" y="0"/>
            <a:chExt cx="745067" cy="419100"/>
          </a:xfrm>
        </p:grpSpPr>
        <p:sp>
          <p:nvSpPr>
            <p:cNvPr id="4" name="Freeform 4"/>
            <p:cNvSpPr/>
            <p:nvPr/>
          </p:nvSpPr>
          <p:spPr>
            <a:xfrm>
              <a:off x="0" y="0"/>
              <a:ext cx="745067" cy="419100"/>
            </a:xfrm>
            <a:custGeom>
              <a:avLst/>
              <a:gdLst/>
              <a:ahLst/>
              <a:cxnLst/>
              <a:rect l="l" t="t" r="r" b="b"/>
              <a:pathLst>
                <a:path w="745067" h="419100">
                  <a:moveTo>
                    <a:pt x="0" y="0"/>
                  </a:moveTo>
                  <a:lnTo>
                    <a:pt x="745067" y="0"/>
                  </a:lnTo>
                  <a:lnTo>
                    <a:pt x="745067" y="419100"/>
                  </a:lnTo>
                  <a:lnTo>
                    <a:pt x="0" y="419100"/>
                  </a:lnTo>
                  <a:close/>
                </a:path>
              </a:pathLst>
            </a:custGeom>
            <a:solidFill>
              <a:srgbClr val="003C8D">
                <a:alpha val="60000"/>
              </a:srgbClr>
            </a:solidFill>
          </p:spPr>
        </p:sp>
        <p:sp>
          <p:nvSpPr>
            <p:cNvPr id="5" name="TextBox 5"/>
            <p:cNvSpPr txBox="1"/>
            <p:nvPr/>
          </p:nvSpPr>
          <p:spPr>
            <a:xfrm>
              <a:off x="0" y="-66675"/>
              <a:ext cx="745067" cy="485775"/>
            </a:xfrm>
            <a:prstGeom prst="rect">
              <a:avLst/>
            </a:prstGeom>
          </p:spPr>
          <p:txBody>
            <a:bodyPr lIns="50800" tIns="50800" rIns="50800" bIns="50800" rtlCol="0" anchor="ctr"/>
            <a:lstStyle/>
            <a:p>
              <a:pPr algn="ctr">
                <a:lnSpc>
                  <a:spcPts val="2800"/>
                </a:lnSpc>
              </a:pPr>
              <a:endParaRPr/>
            </a:p>
          </p:txBody>
        </p:sp>
      </p:grpSp>
      <p:grpSp>
        <p:nvGrpSpPr>
          <p:cNvPr id="6" name="Group 6"/>
          <p:cNvGrpSpPr/>
          <p:nvPr/>
        </p:nvGrpSpPr>
        <p:grpSpPr>
          <a:xfrm>
            <a:off x="0" y="527917"/>
            <a:ext cx="2886598" cy="1121337"/>
            <a:chOff x="0" y="0"/>
            <a:chExt cx="1078867" cy="419100"/>
          </a:xfrm>
        </p:grpSpPr>
        <p:sp>
          <p:nvSpPr>
            <p:cNvPr id="7" name="Freeform 7"/>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8" name="TextBox 8"/>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9" name="Freeform 9"/>
          <p:cNvSpPr/>
          <p:nvPr/>
        </p:nvSpPr>
        <p:spPr>
          <a:xfrm>
            <a:off x="757563" y="603771"/>
            <a:ext cx="1723784" cy="969628"/>
          </a:xfrm>
          <a:custGeom>
            <a:avLst/>
            <a:gdLst/>
            <a:ahLst/>
            <a:cxnLst/>
            <a:rect l="l" t="t" r="r" b="b"/>
            <a:pathLst>
              <a:path w="1723784" h="969628">
                <a:moveTo>
                  <a:pt x="0" y="0"/>
                </a:moveTo>
                <a:lnTo>
                  <a:pt x="1723783" y="0"/>
                </a:lnTo>
                <a:lnTo>
                  <a:pt x="1723783" y="969628"/>
                </a:lnTo>
                <a:lnTo>
                  <a:pt x="0" y="969628"/>
                </a:lnTo>
                <a:lnTo>
                  <a:pt x="0" y="0"/>
                </a:lnTo>
                <a:close/>
              </a:path>
            </a:pathLst>
          </a:custGeom>
          <a:blipFill>
            <a:blip r:embed="rId3"/>
            <a:stretch>
              <a:fillRect/>
            </a:stretch>
          </a:blipFill>
        </p:spPr>
      </p:sp>
      <p:grpSp>
        <p:nvGrpSpPr>
          <p:cNvPr id="10" name="Group 10"/>
          <p:cNvGrpSpPr/>
          <p:nvPr/>
        </p:nvGrpSpPr>
        <p:grpSpPr>
          <a:xfrm rot="-10800000">
            <a:off x="15401402" y="527917"/>
            <a:ext cx="2886598" cy="1121337"/>
            <a:chOff x="0" y="0"/>
            <a:chExt cx="1078867" cy="419100"/>
          </a:xfrm>
        </p:grpSpPr>
        <p:sp>
          <p:nvSpPr>
            <p:cNvPr id="11" name="Freeform 11"/>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12" name="TextBox 12"/>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13" name="Freeform 13"/>
          <p:cNvSpPr/>
          <p:nvPr/>
        </p:nvSpPr>
        <p:spPr>
          <a:xfrm>
            <a:off x="16381211" y="804972"/>
            <a:ext cx="1389127" cy="567227"/>
          </a:xfrm>
          <a:custGeom>
            <a:avLst/>
            <a:gdLst/>
            <a:ahLst/>
            <a:cxnLst/>
            <a:rect l="l" t="t" r="r" b="b"/>
            <a:pathLst>
              <a:path w="1389127" h="567227">
                <a:moveTo>
                  <a:pt x="0" y="0"/>
                </a:moveTo>
                <a:lnTo>
                  <a:pt x="1389127" y="0"/>
                </a:lnTo>
                <a:lnTo>
                  <a:pt x="1389127" y="567227"/>
                </a:lnTo>
                <a:lnTo>
                  <a:pt x="0" y="567227"/>
                </a:lnTo>
                <a:lnTo>
                  <a:pt x="0" y="0"/>
                </a:lnTo>
                <a:close/>
              </a:path>
            </a:pathLst>
          </a:custGeom>
          <a:blipFill>
            <a:blip r:embed="rId4"/>
            <a:stretch>
              <a:fillRect/>
            </a:stretch>
          </a:blipFill>
        </p:spPr>
      </p:sp>
      <p:sp>
        <p:nvSpPr>
          <p:cNvPr id="14" name="Freeform 14"/>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5"/>
            <a:stretch>
              <a:fillRect/>
            </a:stretch>
          </a:blipFill>
        </p:spPr>
      </p:sp>
      <p:grpSp>
        <p:nvGrpSpPr>
          <p:cNvPr id="15" name="Group 15"/>
          <p:cNvGrpSpPr/>
          <p:nvPr/>
        </p:nvGrpSpPr>
        <p:grpSpPr>
          <a:xfrm>
            <a:off x="-1115" y="9661191"/>
            <a:ext cx="15869159" cy="476836"/>
            <a:chOff x="0" y="0"/>
            <a:chExt cx="4179532" cy="125587"/>
          </a:xfrm>
        </p:grpSpPr>
        <p:sp>
          <p:nvSpPr>
            <p:cNvPr id="16" name="Freeform 16"/>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7" name="TextBox 17"/>
            <p:cNvSpPr txBox="1"/>
            <p:nvPr/>
          </p:nvSpPr>
          <p:spPr>
            <a:xfrm>
              <a:off x="0" y="19050"/>
              <a:ext cx="4179532" cy="106537"/>
            </a:xfrm>
            <a:prstGeom prst="rect">
              <a:avLst/>
            </a:prstGeom>
          </p:spPr>
          <p:txBody>
            <a:bodyPr lIns="50800" tIns="50800" rIns="50800" bIns="50800" rtlCol="0" anchor="ctr"/>
            <a:lstStyle/>
            <a:p>
              <a:pPr algn="ctr">
                <a:lnSpc>
                  <a:spcPts val="1704"/>
                </a:lnSpc>
              </a:pPr>
              <a:endParaRPr/>
            </a:p>
          </p:txBody>
        </p:sp>
      </p:grpSp>
      <p:grpSp>
        <p:nvGrpSpPr>
          <p:cNvPr id="19" name="Group 19"/>
          <p:cNvGrpSpPr/>
          <p:nvPr/>
        </p:nvGrpSpPr>
        <p:grpSpPr>
          <a:xfrm>
            <a:off x="1835821" y="2963179"/>
            <a:ext cx="19193706" cy="3023478"/>
            <a:chOff x="0" y="0"/>
            <a:chExt cx="1767691" cy="278454"/>
          </a:xfrm>
        </p:grpSpPr>
        <p:sp>
          <p:nvSpPr>
            <p:cNvPr id="20" name="Freeform 20"/>
            <p:cNvSpPr/>
            <p:nvPr/>
          </p:nvSpPr>
          <p:spPr>
            <a:xfrm>
              <a:off x="0" y="0"/>
              <a:ext cx="1767691" cy="278454"/>
            </a:xfrm>
            <a:custGeom>
              <a:avLst/>
              <a:gdLst/>
              <a:ahLst/>
              <a:cxnLst/>
              <a:rect l="l" t="t" r="r" b="b"/>
              <a:pathLst>
                <a:path w="1767691" h="278454">
                  <a:moveTo>
                    <a:pt x="1564491" y="0"/>
                  </a:moveTo>
                  <a:cubicBezTo>
                    <a:pt x="1676715" y="0"/>
                    <a:pt x="1767691" y="62334"/>
                    <a:pt x="1767691" y="139227"/>
                  </a:cubicBezTo>
                  <a:cubicBezTo>
                    <a:pt x="1767691" y="216120"/>
                    <a:pt x="1676715" y="278454"/>
                    <a:pt x="1564491" y="278454"/>
                  </a:cubicBezTo>
                  <a:lnTo>
                    <a:pt x="203200" y="278454"/>
                  </a:lnTo>
                  <a:cubicBezTo>
                    <a:pt x="90976" y="278454"/>
                    <a:pt x="0" y="216120"/>
                    <a:pt x="0" y="139227"/>
                  </a:cubicBezTo>
                  <a:cubicBezTo>
                    <a:pt x="0" y="62334"/>
                    <a:pt x="90976" y="0"/>
                    <a:pt x="203200" y="0"/>
                  </a:cubicBezTo>
                  <a:close/>
                </a:path>
              </a:pathLst>
            </a:custGeom>
            <a:solidFill>
              <a:srgbClr val="10316B"/>
            </a:solidFill>
            <a:ln cap="sq">
              <a:noFill/>
              <a:prstDash val="solid"/>
              <a:miter/>
            </a:ln>
          </p:spPr>
        </p:sp>
        <p:sp>
          <p:nvSpPr>
            <p:cNvPr id="21" name="TextBox 21"/>
            <p:cNvSpPr txBox="1"/>
            <p:nvPr/>
          </p:nvSpPr>
          <p:spPr>
            <a:xfrm>
              <a:off x="0" y="-57150"/>
              <a:ext cx="1767691" cy="335604"/>
            </a:xfrm>
            <a:prstGeom prst="rect">
              <a:avLst/>
            </a:prstGeom>
          </p:spPr>
          <p:txBody>
            <a:bodyPr lIns="50800" tIns="50800" rIns="50800" bIns="50800" rtlCol="0" anchor="ctr"/>
            <a:lstStyle/>
            <a:p>
              <a:pPr algn="ctr">
                <a:lnSpc>
                  <a:spcPts val="3511"/>
                </a:lnSpc>
              </a:pPr>
              <a:endParaRPr/>
            </a:p>
          </p:txBody>
        </p:sp>
      </p:grpSp>
      <p:grpSp>
        <p:nvGrpSpPr>
          <p:cNvPr id="22" name="Group 22"/>
          <p:cNvGrpSpPr/>
          <p:nvPr/>
        </p:nvGrpSpPr>
        <p:grpSpPr>
          <a:xfrm>
            <a:off x="-2743259" y="6178926"/>
            <a:ext cx="19193706" cy="3023478"/>
            <a:chOff x="0" y="0"/>
            <a:chExt cx="1767691" cy="278454"/>
          </a:xfrm>
        </p:grpSpPr>
        <p:sp>
          <p:nvSpPr>
            <p:cNvPr id="23" name="Freeform 23"/>
            <p:cNvSpPr/>
            <p:nvPr/>
          </p:nvSpPr>
          <p:spPr>
            <a:xfrm>
              <a:off x="0" y="0"/>
              <a:ext cx="1767691" cy="278454"/>
            </a:xfrm>
            <a:custGeom>
              <a:avLst/>
              <a:gdLst/>
              <a:ahLst/>
              <a:cxnLst/>
              <a:rect l="l" t="t" r="r" b="b"/>
              <a:pathLst>
                <a:path w="1767691" h="278454">
                  <a:moveTo>
                    <a:pt x="1564491" y="0"/>
                  </a:moveTo>
                  <a:cubicBezTo>
                    <a:pt x="1676715" y="0"/>
                    <a:pt x="1767691" y="62334"/>
                    <a:pt x="1767691" y="139227"/>
                  </a:cubicBezTo>
                  <a:cubicBezTo>
                    <a:pt x="1767691" y="216120"/>
                    <a:pt x="1676715" y="278454"/>
                    <a:pt x="1564491" y="278454"/>
                  </a:cubicBezTo>
                  <a:lnTo>
                    <a:pt x="203200" y="278454"/>
                  </a:lnTo>
                  <a:cubicBezTo>
                    <a:pt x="90976" y="278454"/>
                    <a:pt x="0" y="216120"/>
                    <a:pt x="0" y="139227"/>
                  </a:cubicBezTo>
                  <a:cubicBezTo>
                    <a:pt x="0" y="62334"/>
                    <a:pt x="90976" y="0"/>
                    <a:pt x="203200" y="0"/>
                  </a:cubicBezTo>
                  <a:close/>
                </a:path>
              </a:pathLst>
            </a:custGeom>
            <a:solidFill>
              <a:srgbClr val="10316B"/>
            </a:solidFill>
            <a:ln cap="sq">
              <a:noFill/>
              <a:prstDash val="solid"/>
              <a:miter/>
            </a:ln>
          </p:spPr>
        </p:sp>
        <p:sp>
          <p:nvSpPr>
            <p:cNvPr id="24" name="TextBox 24"/>
            <p:cNvSpPr txBox="1"/>
            <p:nvPr/>
          </p:nvSpPr>
          <p:spPr>
            <a:xfrm>
              <a:off x="0" y="-57150"/>
              <a:ext cx="1767691" cy="335604"/>
            </a:xfrm>
            <a:prstGeom prst="rect">
              <a:avLst/>
            </a:prstGeom>
          </p:spPr>
          <p:txBody>
            <a:bodyPr lIns="50800" tIns="50800" rIns="50800" bIns="50800" rtlCol="0" anchor="ctr"/>
            <a:lstStyle/>
            <a:p>
              <a:pPr algn="ctr">
                <a:lnSpc>
                  <a:spcPts val="3511"/>
                </a:lnSpc>
              </a:pPr>
              <a:endParaRPr/>
            </a:p>
          </p:txBody>
        </p:sp>
      </p:grpSp>
      <p:sp>
        <p:nvSpPr>
          <p:cNvPr id="25" name="TextBox 25"/>
          <p:cNvSpPr txBox="1"/>
          <p:nvPr/>
        </p:nvSpPr>
        <p:spPr>
          <a:xfrm>
            <a:off x="1028700" y="6579415"/>
            <a:ext cx="13633171" cy="2174875"/>
          </a:xfrm>
          <a:prstGeom prst="rect">
            <a:avLst/>
          </a:prstGeom>
        </p:spPr>
        <p:txBody>
          <a:bodyPr lIns="0" tIns="0" rIns="0" bIns="0" rtlCol="0" anchor="t">
            <a:spAutoFit/>
          </a:bodyPr>
          <a:lstStyle/>
          <a:p>
            <a:pPr algn="just">
              <a:lnSpc>
                <a:spcPts val="3499"/>
              </a:lnSpc>
            </a:pPr>
            <a:r>
              <a:rPr lang="en-US" sz="2499" spc="499">
                <a:solidFill>
                  <a:srgbClr val="F2F7FF"/>
                </a:solidFill>
                <a:latin typeface="Inter"/>
                <a:ea typeface="Inter"/>
                <a:cs typeface="Inter"/>
                <a:sym typeface="Inter"/>
              </a:rPr>
              <a:t>Dalam pekerjaan lapangan, khususnya sebagai AO, tantangan akan selalu ada. Target, penolakan, cuaca, kondisi nasabah, tekanan pekerjaan semuanya adalah bagian dari realita. Karena itu, keberhasilan tidak hanya ditentukan oleh kemampuan, tetapi juga oleh mental kerja.</a:t>
            </a:r>
          </a:p>
        </p:txBody>
      </p:sp>
      <p:sp>
        <p:nvSpPr>
          <p:cNvPr id="26" name="TextBox 26"/>
          <p:cNvSpPr txBox="1"/>
          <p:nvPr/>
        </p:nvSpPr>
        <p:spPr>
          <a:xfrm>
            <a:off x="3626129" y="3837061"/>
            <a:ext cx="13633171" cy="1189991"/>
          </a:xfrm>
          <a:prstGeom prst="rect">
            <a:avLst/>
          </a:prstGeom>
        </p:spPr>
        <p:txBody>
          <a:bodyPr lIns="0" tIns="0" rIns="0" bIns="0" rtlCol="0" anchor="t">
            <a:spAutoFit/>
          </a:bodyPr>
          <a:lstStyle/>
          <a:p>
            <a:pPr algn="ctr">
              <a:lnSpc>
                <a:spcPts val="6299"/>
              </a:lnSpc>
            </a:pPr>
            <a:r>
              <a:rPr lang="en-US" sz="4499" spc="449">
                <a:solidFill>
                  <a:srgbClr val="F2F7FF"/>
                </a:solidFill>
                <a:latin typeface="Inter"/>
                <a:ea typeface="Inter"/>
                <a:cs typeface="Inter"/>
                <a:sym typeface="Inter"/>
              </a:rPr>
              <a:t>Tahan banting, mau belajar, konsisten</a:t>
            </a:r>
          </a:p>
          <a:p>
            <a:pPr algn="ctr">
              <a:lnSpc>
                <a:spcPts val="3220"/>
              </a:lnSpc>
            </a:pPr>
            <a:r>
              <a:rPr lang="en-US" sz="2300" spc="230">
                <a:solidFill>
                  <a:srgbClr val="F2F7FF"/>
                </a:solidFill>
                <a:latin typeface="Inter"/>
                <a:ea typeface="Inter"/>
                <a:cs typeface="Inter"/>
                <a:sym typeface="Inter"/>
              </a:rPr>
              <a:t>Mental tahan banting membantu AO tetap profesional meski dalam kondisi sulit.</a:t>
            </a:r>
          </a:p>
        </p:txBody>
      </p:sp>
      <p:sp>
        <p:nvSpPr>
          <p:cNvPr id="27" name="TextBox 27"/>
          <p:cNvSpPr txBox="1"/>
          <p:nvPr/>
        </p:nvSpPr>
        <p:spPr>
          <a:xfrm>
            <a:off x="4195167" y="1554004"/>
            <a:ext cx="9897666" cy="854076"/>
          </a:xfrm>
          <a:prstGeom prst="rect">
            <a:avLst/>
          </a:prstGeom>
        </p:spPr>
        <p:txBody>
          <a:bodyPr lIns="0" tIns="0" rIns="0" bIns="0" rtlCol="0" anchor="t">
            <a:spAutoFit/>
          </a:bodyPr>
          <a:lstStyle/>
          <a:p>
            <a:pPr marL="0" lvl="0" indent="0" algn="ctr">
              <a:lnSpc>
                <a:spcPts val="6999"/>
              </a:lnSpc>
            </a:pPr>
            <a:r>
              <a:rPr lang="en-US" sz="4999" b="1" spc="499">
                <a:solidFill>
                  <a:srgbClr val="FFFFFF"/>
                </a:solidFill>
                <a:latin typeface="Roboto Bold"/>
                <a:ea typeface="Roboto Bold"/>
                <a:cs typeface="Roboto Bold"/>
                <a:sym typeface="Roboto Bold"/>
              </a:rPr>
              <a:t>MENTAL YANG DIBUTUHKAN</a:t>
            </a:r>
          </a:p>
        </p:txBody>
      </p:sp>
      <p:sp>
        <p:nvSpPr>
          <p:cNvPr id="28" name="TextBox 8">
            <a:extLst>
              <a:ext uri="{FF2B5EF4-FFF2-40B4-BE49-F238E27FC236}">
                <a16:creationId xmlns:a16="http://schemas.microsoft.com/office/drawing/2014/main" id="{16A88865-6A24-9A8A-650A-601AF23E90A9}"/>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3716000"/>
          </a:xfrm>
          <a:custGeom>
            <a:avLst/>
            <a:gdLst/>
            <a:ahLst/>
            <a:cxnLst/>
            <a:rect l="l" t="t" r="r" b="b"/>
            <a:pathLst>
              <a:path w="18288000" h="13716000">
                <a:moveTo>
                  <a:pt x="0" y="0"/>
                </a:moveTo>
                <a:lnTo>
                  <a:pt x="18288000" y="0"/>
                </a:lnTo>
                <a:lnTo>
                  <a:pt x="18288000" y="13716000"/>
                </a:lnTo>
                <a:lnTo>
                  <a:pt x="0" y="13716000"/>
                </a:lnTo>
                <a:lnTo>
                  <a:pt x="0" y="0"/>
                </a:lnTo>
                <a:close/>
              </a:path>
            </a:pathLst>
          </a:custGeom>
          <a:blipFill>
            <a:blip r:embed="rId2"/>
            <a:stretch>
              <a:fillRect/>
            </a:stretch>
          </a:blipFill>
        </p:spPr>
      </p:sp>
      <p:grpSp>
        <p:nvGrpSpPr>
          <p:cNvPr id="3" name="Group 3"/>
          <p:cNvGrpSpPr/>
          <p:nvPr/>
        </p:nvGrpSpPr>
        <p:grpSpPr>
          <a:xfrm>
            <a:off x="0" y="0"/>
            <a:ext cx="18288000" cy="10287000"/>
            <a:chOff x="0" y="0"/>
            <a:chExt cx="745067" cy="419100"/>
          </a:xfrm>
        </p:grpSpPr>
        <p:sp>
          <p:nvSpPr>
            <p:cNvPr id="4" name="Freeform 4"/>
            <p:cNvSpPr/>
            <p:nvPr/>
          </p:nvSpPr>
          <p:spPr>
            <a:xfrm>
              <a:off x="0" y="0"/>
              <a:ext cx="745067" cy="419100"/>
            </a:xfrm>
            <a:custGeom>
              <a:avLst/>
              <a:gdLst/>
              <a:ahLst/>
              <a:cxnLst/>
              <a:rect l="l" t="t" r="r" b="b"/>
              <a:pathLst>
                <a:path w="745067" h="419100">
                  <a:moveTo>
                    <a:pt x="0" y="0"/>
                  </a:moveTo>
                  <a:lnTo>
                    <a:pt x="745067" y="0"/>
                  </a:lnTo>
                  <a:lnTo>
                    <a:pt x="745067" y="419100"/>
                  </a:lnTo>
                  <a:lnTo>
                    <a:pt x="0" y="419100"/>
                  </a:lnTo>
                  <a:close/>
                </a:path>
              </a:pathLst>
            </a:custGeom>
            <a:solidFill>
              <a:srgbClr val="003C8D">
                <a:alpha val="60000"/>
              </a:srgbClr>
            </a:solidFill>
          </p:spPr>
        </p:sp>
        <p:sp>
          <p:nvSpPr>
            <p:cNvPr id="5" name="TextBox 5"/>
            <p:cNvSpPr txBox="1"/>
            <p:nvPr/>
          </p:nvSpPr>
          <p:spPr>
            <a:xfrm>
              <a:off x="0" y="-66675"/>
              <a:ext cx="745067" cy="485775"/>
            </a:xfrm>
            <a:prstGeom prst="rect">
              <a:avLst/>
            </a:prstGeom>
          </p:spPr>
          <p:txBody>
            <a:bodyPr lIns="50800" tIns="50800" rIns="50800" bIns="50800" rtlCol="0" anchor="ctr"/>
            <a:lstStyle/>
            <a:p>
              <a:pPr algn="ctr">
                <a:lnSpc>
                  <a:spcPts val="2800"/>
                </a:lnSpc>
              </a:pPr>
              <a:endParaRPr/>
            </a:p>
          </p:txBody>
        </p:sp>
      </p:grpSp>
      <p:grpSp>
        <p:nvGrpSpPr>
          <p:cNvPr id="6" name="Group 6"/>
          <p:cNvGrpSpPr/>
          <p:nvPr/>
        </p:nvGrpSpPr>
        <p:grpSpPr>
          <a:xfrm>
            <a:off x="0" y="527917"/>
            <a:ext cx="2886598" cy="1121337"/>
            <a:chOff x="0" y="0"/>
            <a:chExt cx="1078867" cy="419100"/>
          </a:xfrm>
        </p:grpSpPr>
        <p:sp>
          <p:nvSpPr>
            <p:cNvPr id="7" name="Freeform 7"/>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8" name="TextBox 8"/>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9" name="Freeform 9"/>
          <p:cNvSpPr/>
          <p:nvPr/>
        </p:nvSpPr>
        <p:spPr>
          <a:xfrm>
            <a:off x="757563" y="603771"/>
            <a:ext cx="1723784" cy="969628"/>
          </a:xfrm>
          <a:custGeom>
            <a:avLst/>
            <a:gdLst/>
            <a:ahLst/>
            <a:cxnLst/>
            <a:rect l="l" t="t" r="r" b="b"/>
            <a:pathLst>
              <a:path w="1723784" h="969628">
                <a:moveTo>
                  <a:pt x="0" y="0"/>
                </a:moveTo>
                <a:lnTo>
                  <a:pt x="1723783" y="0"/>
                </a:lnTo>
                <a:lnTo>
                  <a:pt x="1723783" y="969628"/>
                </a:lnTo>
                <a:lnTo>
                  <a:pt x="0" y="969628"/>
                </a:lnTo>
                <a:lnTo>
                  <a:pt x="0" y="0"/>
                </a:lnTo>
                <a:close/>
              </a:path>
            </a:pathLst>
          </a:custGeom>
          <a:blipFill>
            <a:blip r:embed="rId3"/>
            <a:stretch>
              <a:fillRect/>
            </a:stretch>
          </a:blipFill>
        </p:spPr>
      </p:sp>
      <p:grpSp>
        <p:nvGrpSpPr>
          <p:cNvPr id="10" name="Group 10"/>
          <p:cNvGrpSpPr/>
          <p:nvPr/>
        </p:nvGrpSpPr>
        <p:grpSpPr>
          <a:xfrm rot="-10800000">
            <a:off x="15401402" y="527917"/>
            <a:ext cx="2886598" cy="1121337"/>
            <a:chOff x="0" y="0"/>
            <a:chExt cx="1078867" cy="419100"/>
          </a:xfrm>
        </p:grpSpPr>
        <p:sp>
          <p:nvSpPr>
            <p:cNvPr id="11" name="Freeform 11"/>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12" name="TextBox 12"/>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13" name="Freeform 13"/>
          <p:cNvSpPr/>
          <p:nvPr/>
        </p:nvSpPr>
        <p:spPr>
          <a:xfrm>
            <a:off x="16381211" y="804972"/>
            <a:ext cx="1389127" cy="567227"/>
          </a:xfrm>
          <a:custGeom>
            <a:avLst/>
            <a:gdLst/>
            <a:ahLst/>
            <a:cxnLst/>
            <a:rect l="l" t="t" r="r" b="b"/>
            <a:pathLst>
              <a:path w="1389127" h="567227">
                <a:moveTo>
                  <a:pt x="0" y="0"/>
                </a:moveTo>
                <a:lnTo>
                  <a:pt x="1389127" y="0"/>
                </a:lnTo>
                <a:lnTo>
                  <a:pt x="1389127" y="567227"/>
                </a:lnTo>
                <a:lnTo>
                  <a:pt x="0" y="567227"/>
                </a:lnTo>
                <a:lnTo>
                  <a:pt x="0" y="0"/>
                </a:lnTo>
                <a:close/>
              </a:path>
            </a:pathLst>
          </a:custGeom>
          <a:blipFill>
            <a:blip r:embed="rId4"/>
            <a:stretch>
              <a:fillRect/>
            </a:stretch>
          </a:blipFill>
        </p:spPr>
      </p:sp>
      <p:sp>
        <p:nvSpPr>
          <p:cNvPr id="14" name="Freeform 14"/>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5"/>
            <a:stretch>
              <a:fillRect/>
            </a:stretch>
          </a:blipFill>
        </p:spPr>
      </p:sp>
      <p:grpSp>
        <p:nvGrpSpPr>
          <p:cNvPr id="15" name="Group 15"/>
          <p:cNvGrpSpPr/>
          <p:nvPr/>
        </p:nvGrpSpPr>
        <p:grpSpPr>
          <a:xfrm>
            <a:off x="-1115" y="9661191"/>
            <a:ext cx="15869159" cy="476836"/>
            <a:chOff x="0" y="0"/>
            <a:chExt cx="4179532" cy="125587"/>
          </a:xfrm>
        </p:grpSpPr>
        <p:sp>
          <p:nvSpPr>
            <p:cNvPr id="16" name="Freeform 16"/>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7" name="TextBox 17"/>
            <p:cNvSpPr txBox="1"/>
            <p:nvPr/>
          </p:nvSpPr>
          <p:spPr>
            <a:xfrm>
              <a:off x="0" y="19050"/>
              <a:ext cx="4179532" cy="106537"/>
            </a:xfrm>
            <a:prstGeom prst="rect">
              <a:avLst/>
            </a:prstGeom>
          </p:spPr>
          <p:txBody>
            <a:bodyPr lIns="50800" tIns="50800" rIns="50800" bIns="50800" rtlCol="0" anchor="ctr"/>
            <a:lstStyle/>
            <a:p>
              <a:pPr algn="ctr">
                <a:lnSpc>
                  <a:spcPts val="1704"/>
                </a:lnSpc>
              </a:pPr>
              <a:endParaRPr/>
            </a:p>
          </p:txBody>
        </p:sp>
      </p:grpSp>
      <p:grpSp>
        <p:nvGrpSpPr>
          <p:cNvPr id="19" name="Group 19"/>
          <p:cNvGrpSpPr/>
          <p:nvPr/>
        </p:nvGrpSpPr>
        <p:grpSpPr>
          <a:xfrm>
            <a:off x="5581723" y="5722091"/>
            <a:ext cx="12706277" cy="1715283"/>
            <a:chOff x="0" y="0"/>
            <a:chExt cx="2983164" cy="402712"/>
          </a:xfrm>
        </p:grpSpPr>
        <p:sp>
          <p:nvSpPr>
            <p:cNvPr id="20" name="Freeform 20"/>
            <p:cNvSpPr/>
            <p:nvPr/>
          </p:nvSpPr>
          <p:spPr>
            <a:xfrm>
              <a:off x="0" y="0"/>
              <a:ext cx="2983164" cy="402712"/>
            </a:xfrm>
            <a:custGeom>
              <a:avLst/>
              <a:gdLst/>
              <a:ahLst/>
              <a:cxnLst/>
              <a:rect l="l" t="t" r="r" b="b"/>
              <a:pathLst>
                <a:path w="2983164" h="402712">
                  <a:moveTo>
                    <a:pt x="2779964" y="0"/>
                  </a:moveTo>
                  <a:cubicBezTo>
                    <a:pt x="2892188" y="0"/>
                    <a:pt x="2983164" y="90150"/>
                    <a:pt x="2983164" y="201356"/>
                  </a:cubicBezTo>
                  <a:cubicBezTo>
                    <a:pt x="2983164" y="312562"/>
                    <a:pt x="2892188" y="402712"/>
                    <a:pt x="2779964" y="402712"/>
                  </a:cubicBezTo>
                  <a:lnTo>
                    <a:pt x="203200" y="402712"/>
                  </a:lnTo>
                  <a:cubicBezTo>
                    <a:pt x="90976" y="402712"/>
                    <a:pt x="0" y="312562"/>
                    <a:pt x="0" y="201356"/>
                  </a:cubicBezTo>
                  <a:cubicBezTo>
                    <a:pt x="0" y="90150"/>
                    <a:pt x="90976" y="0"/>
                    <a:pt x="203200" y="0"/>
                  </a:cubicBezTo>
                  <a:close/>
                </a:path>
              </a:pathLst>
            </a:custGeom>
            <a:solidFill>
              <a:srgbClr val="10316B"/>
            </a:solidFill>
            <a:ln cap="sq">
              <a:noFill/>
              <a:prstDash val="solid"/>
              <a:miter/>
            </a:ln>
          </p:spPr>
        </p:sp>
        <p:sp>
          <p:nvSpPr>
            <p:cNvPr id="21" name="TextBox 21"/>
            <p:cNvSpPr txBox="1"/>
            <p:nvPr/>
          </p:nvSpPr>
          <p:spPr>
            <a:xfrm>
              <a:off x="0" y="-57150"/>
              <a:ext cx="2983164" cy="459862"/>
            </a:xfrm>
            <a:prstGeom prst="rect">
              <a:avLst/>
            </a:prstGeom>
          </p:spPr>
          <p:txBody>
            <a:bodyPr lIns="50800" tIns="50800" rIns="50800" bIns="50800" rtlCol="0" anchor="ctr"/>
            <a:lstStyle/>
            <a:p>
              <a:pPr algn="ctr">
                <a:lnSpc>
                  <a:spcPts val="3511"/>
                </a:lnSpc>
              </a:pPr>
              <a:endParaRPr/>
            </a:p>
          </p:txBody>
        </p:sp>
      </p:grpSp>
      <p:grpSp>
        <p:nvGrpSpPr>
          <p:cNvPr id="22" name="Group 22"/>
          <p:cNvGrpSpPr/>
          <p:nvPr/>
        </p:nvGrpSpPr>
        <p:grpSpPr>
          <a:xfrm>
            <a:off x="14962958" y="2268478"/>
            <a:ext cx="348068" cy="348068"/>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316B"/>
            </a:solidFill>
          </p:spPr>
        </p:sp>
        <p:sp>
          <p:nvSpPr>
            <p:cNvPr id="24" name="TextBox 24"/>
            <p:cNvSpPr txBox="1"/>
            <p:nvPr/>
          </p:nvSpPr>
          <p:spPr>
            <a:xfrm>
              <a:off x="76200" y="19050"/>
              <a:ext cx="660400" cy="717550"/>
            </a:xfrm>
            <a:prstGeom prst="rect">
              <a:avLst/>
            </a:prstGeom>
          </p:spPr>
          <p:txBody>
            <a:bodyPr lIns="50800" tIns="50800" rIns="50800" bIns="50800" rtlCol="0" anchor="ctr"/>
            <a:lstStyle/>
            <a:p>
              <a:pPr algn="ctr">
                <a:lnSpc>
                  <a:spcPts val="3511"/>
                </a:lnSpc>
              </a:pPr>
              <a:endParaRPr/>
            </a:p>
          </p:txBody>
        </p:sp>
      </p:grpSp>
      <p:grpSp>
        <p:nvGrpSpPr>
          <p:cNvPr id="25" name="Group 25"/>
          <p:cNvGrpSpPr/>
          <p:nvPr/>
        </p:nvGrpSpPr>
        <p:grpSpPr>
          <a:xfrm>
            <a:off x="15433620" y="2268478"/>
            <a:ext cx="348068" cy="348068"/>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B409C"/>
            </a:solidFill>
          </p:spPr>
        </p:sp>
        <p:sp>
          <p:nvSpPr>
            <p:cNvPr id="27" name="TextBox 27"/>
            <p:cNvSpPr txBox="1"/>
            <p:nvPr/>
          </p:nvSpPr>
          <p:spPr>
            <a:xfrm>
              <a:off x="76200" y="19050"/>
              <a:ext cx="660400" cy="717550"/>
            </a:xfrm>
            <a:prstGeom prst="rect">
              <a:avLst/>
            </a:prstGeom>
          </p:spPr>
          <p:txBody>
            <a:bodyPr lIns="50800" tIns="50800" rIns="50800" bIns="50800" rtlCol="0" anchor="ctr"/>
            <a:lstStyle/>
            <a:p>
              <a:pPr algn="ctr">
                <a:lnSpc>
                  <a:spcPts val="3511"/>
                </a:lnSpc>
              </a:pPr>
              <a:endParaRPr/>
            </a:p>
          </p:txBody>
        </p:sp>
      </p:grpSp>
      <p:grpSp>
        <p:nvGrpSpPr>
          <p:cNvPr id="28" name="Group 28"/>
          <p:cNvGrpSpPr/>
          <p:nvPr/>
        </p:nvGrpSpPr>
        <p:grpSpPr>
          <a:xfrm>
            <a:off x="76200" y="3687600"/>
            <a:ext cx="12706277" cy="1715283"/>
            <a:chOff x="0" y="0"/>
            <a:chExt cx="2983164" cy="402712"/>
          </a:xfrm>
        </p:grpSpPr>
        <p:sp>
          <p:nvSpPr>
            <p:cNvPr id="29" name="Freeform 29"/>
            <p:cNvSpPr/>
            <p:nvPr/>
          </p:nvSpPr>
          <p:spPr>
            <a:xfrm>
              <a:off x="0" y="0"/>
              <a:ext cx="2983164" cy="402712"/>
            </a:xfrm>
            <a:custGeom>
              <a:avLst/>
              <a:gdLst/>
              <a:ahLst/>
              <a:cxnLst/>
              <a:rect l="l" t="t" r="r" b="b"/>
              <a:pathLst>
                <a:path w="2983164" h="402712">
                  <a:moveTo>
                    <a:pt x="2779964" y="0"/>
                  </a:moveTo>
                  <a:cubicBezTo>
                    <a:pt x="2892188" y="0"/>
                    <a:pt x="2983164" y="90150"/>
                    <a:pt x="2983164" y="201356"/>
                  </a:cubicBezTo>
                  <a:cubicBezTo>
                    <a:pt x="2983164" y="312562"/>
                    <a:pt x="2892188" y="402712"/>
                    <a:pt x="2779964" y="402712"/>
                  </a:cubicBezTo>
                  <a:lnTo>
                    <a:pt x="203200" y="402712"/>
                  </a:lnTo>
                  <a:cubicBezTo>
                    <a:pt x="90976" y="402712"/>
                    <a:pt x="0" y="312562"/>
                    <a:pt x="0" y="201356"/>
                  </a:cubicBezTo>
                  <a:cubicBezTo>
                    <a:pt x="0" y="90150"/>
                    <a:pt x="90976" y="0"/>
                    <a:pt x="203200" y="0"/>
                  </a:cubicBezTo>
                  <a:close/>
                </a:path>
              </a:pathLst>
            </a:custGeom>
            <a:solidFill>
              <a:srgbClr val="10316B"/>
            </a:solidFill>
            <a:ln cap="sq">
              <a:noFill/>
              <a:prstDash val="solid"/>
              <a:miter/>
            </a:ln>
          </p:spPr>
        </p:sp>
        <p:sp>
          <p:nvSpPr>
            <p:cNvPr id="30" name="TextBox 30"/>
            <p:cNvSpPr txBox="1"/>
            <p:nvPr/>
          </p:nvSpPr>
          <p:spPr>
            <a:xfrm>
              <a:off x="0" y="-57150"/>
              <a:ext cx="2983164" cy="459862"/>
            </a:xfrm>
            <a:prstGeom prst="rect">
              <a:avLst/>
            </a:prstGeom>
          </p:spPr>
          <p:txBody>
            <a:bodyPr lIns="50800" tIns="50800" rIns="50800" bIns="50800" rtlCol="0" anchor="ctr"/>
            <a:lstStyle/>
            <a:p>
              <a:pPr algn="ctr">
                <a:lnSpc>
                  <a:spcPts val="3511"/>
                </a:lnSpc>
              </a:pPr>
              <a:endParaRPr/>
            </a:p>
          </p:txBody>
        </p:sp>
      </p:grpSp>
      <p:grpSp>
        <p:nvGrpSpPr>
          <p:cNvPr id="31" name="Group 31"/>
          <p:cNvGrpSpPr/>
          <p:nvPr/>
        </p:nvGrpSpPr>
        <p:grpSpPr>
          <a:xfrm>
            <a:off x="76200" y="7756583"/>
            <a:ext cx="12706277" cy="1715283"/>
            <a:chOff x="0" y="0"/>
            <a:chExt cx="2983164" cy="402712"/>
          </a:xfrm>
        </p:grpSpPr>
        <p:sp>
          <p:nvSpPr>
            <p:cNvPr id="32" name="Freeform 32"/>
            <p:cNvSpPr/>
            <p:nvPr/>
          </p:nvSpPr>
          <p:spPr>
            <a:xfrm>
              <a:off x="0" y="0"/>
              <a:ext cx="2983164" cy="402712"/>
            </a:xfrm>
            <a:custGeom>
              <a:avLst/>
              <a:gdLst/>
              <a:ahLst/>
              <a:cxnLst/>
              <a:rect l="l" t="t" r="r" b="b"/>
              <a:pathLst>
                <a:path w="2983164" h="402712">
                  <a:moveTo>
                    <a:pt x="2779964" y="0"/>
                  </a:moveTo>
                  <a:cubicBezTo>
                    <a:pt x="2892188" y="0"/>
                    <a:pt x="2983164" y="90150"/>
                    <a:pt x="2983164" y="201356"/>
                  </a:cubicBezTo>
                  <a:cubicBezTo>
                    <a:pt x="2983164" y="312562"/>
                    <a:pt x="2892188" y="402712"/>
                    <a:pt x="2779964" y="402712"/>
                  </a:cubicBezTo>
                  <a:lnTo>
                    <a:pt x="203200" y="402712"/>
                  </a:lnTo>
                  <a:cubicBezTo>
                    <a:pt x="90976" y="402712"/>
                    <a:pt x="0" y="312562"/>
                    <a:pt x="0" y="201356"/>
                  </a:cubicBezTo>
                  <a:cubicBezTo>
                    <a:pt x="0" y="90150"/>
                    <a:pt x="90976" y="0"/>
                    <a:pt x="203200" y="0"/>
                  </a:cubicBezTo>
                  <a:close/>
                </a:path>
              </a:pathLst>
            </a:custGeom>
            <a:solidFill>
              <a:srgbClr val="10316B"/>
            </a:solidFill>
            <a:ln cap="sq">
              <a:noFill/>
              <a:prstDash val="solid"/>
              <a:miter/>
            </a:ln>
          </p:spPr>
        </p:sp>
        <p:sp>
          <p:nvSpPr>
            <p:cNvPr id="33" name="TextBox 33"/>
            <p:cNvSpPr txBox="1"/>
            <p:nvPr/>
          </p:nvSpPr>
          <p:spPr>
            <a:xfrm>
              <a:off x="0" y="-57150"/>
              <a:ext cx="2983164" cy="459862"/>
            </a:xfrm>
            <a:prstGeom prst="rect">
              <a:avLst/>
            </a:prstGeom>
          </p:spPr>
          <p:txBody>
            <a:bodyPr lIns="50800" tIns="50800" rIns="50800" bIns="50800" rtlCol="0" anchor="ctr"/>
            <a:lstStyle/>
            <a:p>
              <a:pPr algn="ctr">
                <a:lnSpc>
                  <a:spcPts val="3511"/>
                </a:lnSpc>
              </a:pPr>
              <a:endParaRPr/>
            </a:p>
          </p:txBody>
        </p:sp>
      </p:grpSp>
      <p:grpSp>
        <p:nvGrpSpPr>
          <p:cNvPr id="34" name="Group 34"/>
          <p:cNvGrpSpPr/>
          <p:nvPr/>
        </p:nvGrpSpPr>
        <p:grpSpPr>
          <a:xfrm>
            <a:off x="12934472" y="3687600"/>
            <a:ext cx="1762404" cy="1715283"/>
            <a:chOff x="0" y="0"/>
            <a:chExt cx="406400" cy="395534"/>
          </a:xfrm>
        </p:grpSpPr>
        <p:sp>
          <p:nvSpPr>
            <p:cNvPr id="35" name="Freeform 35"/>
            <p:cNvSpPr/>
            <p:nvPr/>
          </p:nvSpPr>
          <p:spPr>
            <a:xfrm>
              <a:off x="0" y="0"/>
              <a:ext cx="406400" cy="395534"/>
            </a:xfrm>
            <a:custGeom>
              <a:avLst/>
              <a:gdLst/>
              <a:ahLst/>
              <a:cxnLst/>
              <a:rect l="l" t="t" r="r" b="b"/>
              <a:pathLst>
                <a:path w="406400" h="395534">
                  <a:moveTo>
                    <a:pt x="203200" y="0"/>
                  </a:moveTo>
                  <a:cubicBezTo>
                    <a:pt x="315424" y="0"/>
                    <a:pt x="406400" y="88543"/>
                    <a:pt x="406400" y="197767"/>
                  </a:cubicBezTo>
                  <a:cubicBezTo>
                    <a:pt x="406400" y="306991"/>
                    <a:pt x="315424" y="395534"/>
                    <a:pt x="203200" y="395534"/>
                  </a:cubicBezTo>
                  <a:lnTo>
                    <a:pt x="203200" y="395534"/>
                  </a:lnTo>
                  <a:cubicBezTo>
                    <a:pt x="90976" y="395534"/>
                    <a:pt x="0" y="306991"/>
                    <a:pt x="0" y="197767"/>
                  </a:cubicBezTo>
                  <a:cubicBezTo>
                    <a:pt x="0" y="88543"/>
                    <a:pt x="90976" y="0"/>
                    <a:pt x="203200" y="0"/>
                  </a:cubicBezTo>
                  <a:close/>
                </a:path>
              </a:pathLst>
            </a:custGeom>
            <a:solidFill>
              <a:srgbClr val="0B409C"/>
            </a:solidFill>
            <a:ln w="142875" cap="sq">
              <a:solidFill>
                <a:srgbClr val="10316B"/>
              </a:solidFill>
              <a:prstDash val="solid"/>
              <a:miter/>
            </a:ln>
          </p:spPr>
        </p:sp>
        <p:sp>
          <p:nvSpPr>
            <p:cNvPr id="36" name="TextBox 36"/>
            <p:cNvSpPr txBox="1"/>
            <p:nvPr/>
          </p:nvSpPr>
          <p:spPr>
            <a:xfrm>
              <a:off x="0" y="-57150"/>
              <a:ext cx="406400" cy="452684"/>
            </a:xfrm>
            <a:prstGeom prst="rect">
              <a:avLst/>
            </a:prstGeom>
          </p:spPr>
          <p:txBody>
            <a:bodyPr lIns="50800" tIns="50800" rIns="50800" bIns="50800" rtlCol="0" anchor="ctr"/>
            <a:lstStyle/>
            <a:p>
              <a:pPr algn="ctr">
                <a:lnSpc>
                  <a:spcPts val="3511"/>
                </a:lnSpc>
              </a:pPr>
              <a:endParaRPr/>
            </a:p>
          </p:txBody>
        </p:sp>
      </p:grpSp>
      <p:grpSp>
        <p:nvGrpSpPr>
          <p:cNvPr id="37" name="Group 37"/>
          <p:cNvGrpSpPr/>
          <p:nvPr/>
        </p:nvGrpSpPr>
        <p:grpSpPr>
          <a:xfrm>
            <a:off x="3659278" y="5695334"/>
            <a:ext cx="1762404" cy="1715283"/>
            <a:chOff x="0" y="0"/>
            <a:chExt cx="406400" cy="395534"/>
          </a:xfrm>
        </p:grpSpPr>
        <p:sp>
          <p:nvSpPr>
            <p:cNvPr id="38" name="Freeform 38"/>
            <p:cNvSpPr/>
            <p:nvPr/>
          </p:nvSpPr>
          <p:spPr>
            <a:xfrm>
              <a:off x="0" y="0"/>
              <a:ext cx="406400" cy="395534"/>
            </a:xfrm>
            <a:custGeom>
              <a:avLst/>
              <a:gdLst/>
              <a:ahLst/>
              <a:cxnLst/>
              <a:rect l="l" t="t" r="r" b="b"/>
              <a:pathLst>
                <a:path w="406400" h="395534">
                  <a:moveTo>
                    <a:pt x="203200" y="0"/>
                  </a:moveTo>
                  <a:cubicBezTo>
                    <a:pt x="315424" y="0"/>
                    <a:pt x="406400" y="88543"/>
                    <a:pt x="406400" y="197767"/>
                  </a:cubicBezTo>
                  <a:cubicBezTo>
                    <a:pt x="406400" y="306991"/>
                    <a:pt x="315424" y="395534"/>
                    <a:pt x="203200" y="395534"/>
                  </a:cubicBezTo>
                  <a:lnTo>
                    <a:pt x="203200" y="395534"/>
                  </a:lnTo>
                  <a:cubicBezTo>
                    <a:pt x="90976" y="395534"/>
                    <a:pt x="0" y="306991"/>
                    <a:pt x="0" y="197767"/>
                  </a:cubicBezTo>
                  <a:cubicBezTo>
                    <a:pt x="0" y="88543"/>
                    <a:pt x="90976" y="0"/>
                    <a:pt x="203200" y="0"/>
                  </a:cubicBezTo>
                  <a:close/>
                </a:path>
              </a:pathLst>
            </a:custGeom>
            <a:solidFill>
              <a:srgbClr val="0B409C"/>
            </a:solidFill>
            <a:ln w="142875" cap="sq">
              <a:solidFill>
                <a:srgbClr val="10316B"/>
              </a:solidFill>
              <a:prstDash val="solid"/>
              <a:miter/>
            </a:ln>
          </p:spPr>
        </p:sp>
        <p:sp>
          <p:nvSpPr>
            <p:cNvPr id="39" name="TextBox 39"/>
            <p:cNvSpPr txBox="1"/>
            <p:nvPr/>
          </p:nvSpPr>
          <p:spPr>
            <a:xfrm>
              <a:off x="0" y="-57150"/>
              <a:ext cx="406400" cy="452684"/>
            </a:xfrm>
            <a:prstGeom prst="rect">
              <a:avLst/>
            </a:prstGeom>
          </p:spPr>
          <p:txBody>
            <a:bodyPr lIns="50800" tIns="50800" rIns="50800" bIns="50800" rtlCol="0" anchor="ctr"/>
            <a:lstStyle/>
            <a:p>
              <a:pPr algn="ctr">
                <a:lnSpc>
                  <a:spcPts val="3511"/>
                </a:lnSpc>
              </a:pPr>
              <a:endParaRPr/>
            </a:p>
          </p:txBody>
        </p:sp>
      </p:grpSp>
      <p:grpSp>
        <p:nvGrpSpPr>
          <p:cNvPr id="40" name="Group 40"/>
          <p:cNvGrpSpPr/>
          <p:nvPr/>
        </p:nvGrpSpPr>
        <p:grpSpPr>
          <a:xfrm>
            <a:off x="12934472" y="7756583"/>
            <a:ext cx="1762404" cy="1715283"/>
            <a:chOff x="0" y="0"/>
            <a:chExt cx="406400" cy="395534"/>
          </a:xfrm>
        </p:grpSpPr>
        <p:sp>
          <p:nvSpPr>
            <p:cNvPr id="41" name="Freeform 41"/>
            <p:cNvSpPr/>
            <p:nvPr/>
          </p:nvSpPr>
          <p:spPr>
            <a:xfrm>
              <a:off x="0" y="0"/>
              <a:ext cx="406400" cy="395534"/>
            </a:xfrm>
            <a:custGeom>
              <a:avLst/>
              <a:gdLst/>
              <a:ahLst/>
              <a:cxnLst/>
              <a:rect l="l" t="t" r="r" b="b"/>
              <a:pathLst>
                <a:path w="406400" h="395534">
                  <a:moveTo>
                    <a:pt x="203200" y="0"/>
                  </a:moveTo>
                  <a:cubicBezTo>
                    <a:pt x="315424" y="0"/>
                    <a:pt x="406400" y="88543"/>
                    <a:pt x="406400" y="197767"/>
                  </a:cubicBezTo>
                  <a:cubicBezTo>
                    <a:pt x="406400" y="306991"/>
                    <a:pt x="315424" y="395534"/>
                    <a:pt x="203200" y="395534"/>
                  </a:cubicBezTo>
                  <a:lnTo>
                    <a:pt x="203200" y="395534"/>
                  </a:lnTo>
                  <a:cubicBezTo>
                    <a:pt x="90976" y="395534"/>
                    <a:pt x="0" y="306991"/>
                    <a:pt x="0" y="197767"/>
                  </a:cubicBezTo>
                  <a:cubicBezTo>
                    <a:pt x="0" y="88543"/>
                    <a:pt x="90976" y="0"/>
                    <a:pt x="203200" y="0"/>
                  </a:cubicBezTo>
                  <a:close/>
                </a:path>
              </a:pathLst>
            </a:custGeom>
            <a:solidFill>
              <a:srgbClr val="0B409C"/>
            </a:solidFill>
            <a:ln w="142875" cap="sq">
              <a:solidFill>
                <a:srgbClr val="10316B"/>
              </a:solidFill>
              <a:prstDash val="solid"/>
              <a:miter/>
            </a:ln>
          </p:spPr>
        </p:sp>
        <p:sp>
          <p:nvSpPr>
            <p:cNvPr id="42" name="TextBox 42"/>
            <p:cNvSpPr txBox="1"/>
            <p:nvPr/>
          </p:nvSpPr>
          <p:spPr>
            <a:xfrm>
              <a:off x="0" y="-57150"/>
              <a:ext cx="406400" cy="452684"/>
            </a:xfrm>
            <a:prstGeom prst="rect">
              <a:avLst/>
            </a:prstGeom>
          </p:spPr>
          <p:txBody>
            <a:bodyPr lIns="50800" tIns="50800" rIns="50800" bIns="50800" rtlCol="0" anchor="ctr"/>
            <a:lstStyle/>
            <a:p>
              <a:pPr algn="ctr">
                <a:lnSpc>
                  <a:spcPts val="3511"/>
                </a:lnSpc>
              </a:pPr>
              <a:endParaRPr/>
            </a:p>
          </p:txBody>
        </p:sp>
      </p:grpSp>
      <p:sp>
        <p:nvSpPr>
          <p:cNvPr id="43" name="Freeform 43"/>
          <p:cNvSpPr/>
          <p:nvPr/>
        </p:nvSpPr>
        <p:spPr>
          <a:xfrm>
            <a:off x="13276238" y="4005805"/>
            <a:ext cx="1078873" cy="1078873"/>
          </a:xfrm>
          <a:custGeom>
            <a:avLst/>
            <a:gdLst/>
            <a:ahLst/>
            <a:cxnLst/>
            <a:rect l="l" t="t" r="r" b="b"/>
            <a:pathLst>
              <a:path w="1078873" h="1078873">
                <a:moveTo>
                  <a:pt x="0" y="0"/>
                </a:moveTo>
                <a:lnTo>
                  <a:pt x="1078872" y="0"/>
                </a:lnTo>
                <a:lnTo>
                  <a:pt x="1078872" y="1078872"/>
                </a:lnTo>
                <a:lnTo>
                  <a:pt x="0" y="1078872"/>
                </a:lnTo>
                <a:lnTo>
                  <a:pt x="0" y="0"/>
                </a:lnTo>
                <a:close/>
              </a:path>
            </a:pathLst>
          </a:custGeom>
          <a:blipFill>
            <a:blip>
              <a:extLst>
                <a:ext uri="{96DAC541-7B7A-43D3-8B79-37D633B846F1}">
                  <asvg:svgBlip xmlns:asvg="http://schemas.microsoft.com/office/drawing/2016/SVG/main" r:embed="rId6"/>
                </a:ext>
              </a:extLst>
            </a:blip>
            <a:stretch>
              <a:fillRect/>
            </a:stretch>
          </a:blipFill>
        </p:spPr>
      </p:sp>
      <p:sp>
        <p:nvSpPr>
          <p:cNvPr id="44" name="Freeform 44"/>
          <p:cNvSpPr/>
          <p:nvPr/>
        </p:nvSpPr>
        <p:spPr>
          <a:xfrm>
            <a:off x="3954103" y="6091936"/>
            <a:ext cx="1172754" cy="922078"/>
          </a:xfrm>
          <a:custGeom>
            <a:avLst/>
            <a:gdLst/>
            <a:ahLst/>
            <a:cxnLst/>
            <a:rect l="l" t="t" r="r" b="b"/>
            <a:pathLst>
              <a:path w="1172754" h="922078">
                <a:moveTo>
                  <a:pt x="0" y="0"/>
                </a:moveTo>
                <a:lnTo>
                  <a:pt x="1172754" y="0"/>
                </a:lnTo>
                <a:lnTo>
                  <a:pt x="1172754" y="922078"/>
                </a:lnTo>
                <a:lnTo>
                  <a:pt x="0" y="922078"/>
                </a:lnTo>
                <a:lnTo>
                  <a:pt x="0" y="0"/>
                </a:lnTo>
                <a:close/>
              </a:path>
            </a:pathLst>
          </a:custGeom>
          <a:blipFill>
            <a:blip>
              <a:extLst>
                <a:ext uri="{96DAC541-7B7A-43D3-8B79-37D633B846F1}">
                  <asvg:svgBlip xmlns:asvg="http://schemas.microsoft.com/office/drawing/2016/SVG/main" r:embed="rId7"/>
                </a:ext>
              </a:extLst>
            </a:blip>
            <a:stretch>
              <a:fillRect/>
            </a:stretch>
          </a:blipFill>
        </p:spPr>
      </p:sp>
      <p:sp>
        <p:nvSpPr>
          <p:cNvPr id="45" name="Freeform 45"/>
          <p:cNvSpPr/>
          <p:nvPr/>
        </p:nvSpPr>
        <p:spPr>
          <a:xfrm>
            <a:off x="13319266" y="8153185"/>
            <a:ext cx="992816" cy="922078"/>
          </a:xfrm>
          <a:custGeom>
            <a:avLst/>
            <a:gdLst/>
            <a:ahLst/>
            <a:cxnLst/>
            <a:rect l="l" t="t" r="r" b="b"/>
            <a:pathLst>
              <a:path w="992816" h="922078">
                <a:moveTo>
                  <a:pt x="0" y="0"/>
                </a:moveTo>
                <a:lnTo>
                  <a:pt x="992816" y="0"/>
                </a:lnTo>
                <a:lnTo>
                  <a:pt x="992816" y="922078"/>
                </a:lnTo>
                <a:lnTo>
                  <a:pt x="0" y="922078"/>
                </a:lnTo>
                <a:lnTo>
                  <a:pt x="0" y="0"/>
                </a:lnTo>
                <a:close/>
              </a:path>
            </a:pathLst>
          </a:custGeom>
          <a:blipFill>
            <a:blip>
              <a:extLst>
                <a:ext uri="{96DAC541-7B7A-43D3-8B79-37D633B846F1}">
                  <asvg:svgBlip xmlns:asvg="http://schemas.microsoft.com/office/drawing/2016/SVG/main" r:embed="rId8"/>
                </a:ext>
              </a:extLst>
            </a:blip>
            <a:stretch>
              <a:fillRect/>
            </a:stretch>
          </a:blipFill>
        </p:spPr>
      </p:sp>
      <p:sp>
        <p:nvSpPr>
          <p:cNvPr id="46" name="TextBox 46"/>
          <p:cNvSpPr txBox="1"/>
          <p:nvPr/>
        </p:nvSpPr>
        <p:spPr>
          <a:xfrm>
            <a:off x="6606095" y="6514875"/>
            <a:ext cx="9646254" cy="538284"/>
          </a:xfrm>
          <a:prstGeom prst="rect">
            <a:avLst/>
          </a:prstGeom>
        </p:spPr>
        <p:txBody>
          <a:bodyPr lIns="0" tIns="0" rIns="0" bIns="0" rtlCol="0" anchor="t">
            <a:spAutoFit/>
          </a:bodyPr>
          <a:lstStyle/>
          <a:p>
            <a:pPr algn="l">
              <a:lnSpc>
                <a:spcPts val="2162"/>
              </a:lnSpc>
            </a:pPr>
            <a:r>
              <a:rPr lang="en-US" sz="1544" spc="154">
                <a:solidFill>
                  <a:srgbClr val="F2F7FF"/>
                </a:solidFill>
                <a:latin typeface="Inter"/>
                <a:ea typeface="Inter"/>
                <a:cs typeface="Inter"/>
                <a:sym typeface="Inter"/>
              </a:rPr>
              <a:t>kepatuhan terhadap aturan, waktu, dan prosedur kerja yang telah ditetapkan secara konsisten.</a:t>
            </a:r>
          </a:p>
        </p:txBody>
      </p:sp>
      <p:sp>
        <p:nvSpPr>
          <p:cNvPr id="47" name="TextBox 47"/>
          <p:cNvSpPr txBox="1"/>
          <p:nvPr/>
        </p:nvSpPr>
        <p:spPr>
          <a:xfrm>
            <a:off x="6606095" y="6049156"/>
            <a:ext cx="9646254" cy="421118"/>
          </a:xfrm>
          <a:prstGeom prst="rect">
            <a:avLst/>
          </a:prstGeom>
        </p:spPr>
        <p:txBody>
          <a:bodyPr lIns="0" tIns="0" rIns="0" bIns="0" rtlCol="0" anchor="t">
            <a:spAutoFit/>
          </a:bodyPr>
          <a:lstStyle/>
          <a:p>
            <a:pPr marL="0" lvl="0" indent="0" algn="l">
              <a:lnSpc>
                <a:spcPts val="3363"/>
              </a:lnSpc>
            </a:pPr>
            <a:r>
              <a:rPr lang="en-US" sz="2402" b="1" spc="240">
                <a:solidFill>
                  <a:srgbClr val="F2F7FF"/>
                </a:solidFill>
                <a:latin typeface="Roboto Bold"/>
                <a:ea typeface="Roboto Bold"/>
                <a:cs typeface="Roboto Bold"/>
                <a:sym typeface="Roboto Bold"/>
              </a:rPr>
              <a:t>DISIPLIN</a:t>
            </a:r>
          </a:p>
        </p:txBody>
      </p:sp>
      <p:sp>
        <p:nvSpPr>
          <p:cNvPr id="48" name="TextBox 48"/>
          <p:cNvSpPr txBox="1"/>
          <p:nvPr/>
        </p:nvSpPr>
        <p:spPr>
          <a:xfrm>
            <a:off x="1903486" y="2025652"/>
            <a:ext cx="13059472" cy="871821"/>
          </a:xfrm>
          <a:prstGeom prst="rect">
            <a:avLst/>
          </a:prstGeom>
        </p:spPr>
        <p:txBody>
          <a:bodyPr lIns="0" tIns="0" rIns="0" bIns="0" rtlCol="0" anchor="t">
            <a:spAutoFit/>
          </a:bodyPr>
          <a:lstStyle/>
          <a:p>
            <a:pPr marL="0" lvl="0" indent="0" algn="l">
              <a:lnSpc>
                <a:spcPts val="6606"/>
              </a:lnSpc>
            </a:pPr>
            <a:r>
              <a:rPr lang="en-US" sz="6006" spc="300">
                <a:solidFill>
                  <a:srgbClr val="FFFFFF"/>
                </a:solidFill>
                <a:latin typeface="Archivo Black"/>
                <a:ea typeface="Archivo Black"/>
                <a:cs typeface="Archivo Black"/>
                <a:sym typeface="Archivo Black"/>
              </a:rPr>
              <a:t>NILAI UTAMA PNM MEKAAR</a:t>
            </a:r>
          </a:p>
        </p:txBody>
      </p:sp>
      <p:sp>
        <p:nvSpPr>
          <p:cNvPr id="49" name="TextBox 49"/>
          <p:cNvSpPr txBox="1"/>
          <p:nvPr/>
        </p:nvSpPr>
        <p:spPr>
          <a:xfrm>
            <a:off x="2288607" y="4480384"/>
            <a:ext cx="9646254" cy="538284"/>
          </a:xfrm>
          <a:prstGeom prst="rect">
            <a:avLst/>
          </a:prstGeom>
        </p:spPr>
        <p:txBody>
          <a:bodyPr lIns="0" tIns="0" rIns="0" bIns="0" rtlCol="0" anchor="t">
            <a:spAutoFit/>
          </a:bodyPr>
          <a:lstStyle/>
          <a:p>
            <a:pPr algn="l">
              <a:lnSpc>
                <a:spcPts val="2162"/>
              </a:lnSpc>
            </a:pPr>
            <a:r>
              <a:rPr lang="en-US" sz="1544" spc="154">
                <a:solidFill>
                  <a:srgbClr val="F2F7FF"/>
                </a:solidFill>
                <a:latin typeface="Inter"/>
                <a:ea typeface="Inter"/>
                <a:cs typeface="Inter"/>
                <a:sym typeface="Inter"/>
              </a:rPr>
              <a:t>kepatuhan terhadap aturan, waktu, dan prosedur kerja yang telah ditetapkan secara konsisten.</a:t>
            </a:r>
          </a:p>
        </p:txBody>
      </p:sp>
      <p:sp>
        <p:nvSpPr>
          <p:cNvPr id="50" name="TextBox 50"/>
          <p:cNvSpPr txBox="1"/>
          <p:nvPr/>
        </p:nvSpPr>
        <p:spPr>
          <a:xfrm>
            <a:off x="2288607" y="4014665"/>
            <a:ext cx="9646254" cy="421118"/>
          </a:xfrm>
          <a:prstGeom prst="rect">
            <a:avLst/>
          </a:prstGeom>
        </p:spPr>
        <p:txBody>
          <a:bodyPr lIns="0" tIns="0" rIns="0" bIns="0" rtlCol="0" anchor="t">
            <a:spAutoFit/>
          </a:bodyPr>
          <a:lstStyle/>
          <a:p>
            <a:pPr marL="0" lvl="0" indent="0" algn="l">
              <a:lnSpc>
                <a:spcPts val="3363"/>
              </a:lnSpc>
            </a:pPr>
            <a:r>
              <a:rPr lang="en-US" sz="2402" b="1" spc="240">
                <a:solidFill>
                  <a:srgbClr val="F2F7FF"/>
                </a:solidFill>
                <a:latin typeface="Roboto Bold"/>
                <a:ea typeface="Roboto Bold"/>
                <a:cs typeface="Roboto Bold"/>
                <a:sym typeface="Roboto Bold"/>
              </a:rPr>
              <a:t>JUJUR</a:t>
            </a:r>
          </a:p>
        </p:txBody>
      </p:sp>
      <p:sp>
        <p:nvSpPr>
          <p:cNvPr id="51" name="TextBox 51"/>
          <p:cNvSpPr txBox="1"/>
          <p:nvPr/>
        </p:nvSpPr>
        <p:spPr>
          <a:xfrm>
            <a:off x="2288607" y="8414514"/>
            <a:ext cx="9646254" cy="538284"/>
          </a:xfrm>
          <a:prstGeom prst="rect">
            <a:avLst/>
          </a:prstGeom>
        </p:spPr>
        <p:txBody>
          <a:bodyPr lIns="0" tIns="0" rIns="0" bIns="0" rtlCol="0" anchor="t">
            <a:spAutoFit/>
          </a:bodyPr>
          <a:lstStyle/>
          <a:p>
            <a:pPr algn="l">
              <a:lnSpc>
                <a:spcPts val="2162"/>
              </a:lnSpc>
            </a:pPr>
            <a:r>
              <a:rPr lang="en-US" sz="1544" spc="154">
                <a:solidFill>
                  <a:srgbClr val="F2F7FF"/>
                </a:solidFill>
                <a:latin typeface="Inter"/>
                <a:ea typeface="Inter"/>
                <a:cs typeface="Inter"/>
                <a:sym typeface="Inter"/>
              </a:rPr>
              <a:t>memiliki semangat pantang menyerah, proaktif, dan bersungguh-sungguh dalam mencapai hasil terbaik.</a:t>
            </a:r>
          </a:p>
        </p:txBody>
      </p:sp>
      <p:sp>
        <p:nvSpPr>
          <p:cNvPr id="52" name="TextBox 52"/>
          <p:cNvSpPr txBox="1"/>
          <p:nvPr/>
        </p:nvSpPr>
        <p:spPr>
          <a:xfrm>
            <a:off x="2288607" y="7948795"/>
            <a:ext cx="9646254" cy="421118"/>
          </a:xfrm>
          <a:prstGeom prst="rect">
            <a:avLst/>
          </a:prstGeom>
        </p:spPr>
        <p:txBody>
          <a:bodyPr lIns="0" tIns="0" rIns="0" bIns="0" rtlCol="0" anchor="t">
            <a:spAutoFit/>
          </a:bodyPr>
          <a:lstStyle/>
          <a:p>
            <a:pPr marL="0" lvl="0" indent="0" algn="l">
              <a:lnSpc>
                <a:spcPts val="3363"/>
              </a:lnSpc>
            </a:pPr>
            <a:r>
              <a:rPr lang="en-US" sz="2402" b="1" spc="240">
                <a:solidFill>
                  <a:srgbClr val="F2F7FF"/>
                </a:solidFill>
                <a:latin typeface="Roboto Bold"/>
                <a:ea typeface="Roboto Bold"/>
                <a:cs typeface="Roboto Bold"/>
                <a:sym typeface="Roboto Bold"/>
              </a:rPr>
              <a:t>KERJA KERAS</a:t>
            </a:r>
          </a:p>
        </p:txBody>
      </p:sp>
      <p:grpSp>
        <p:nvGrpSpPr>
          <p:cNvPr id="53" name="Group 53"/>
          <p:cNvGrpSpPr/>
          <p:nvPr/>
        </p:nvGrpSpPr>
        <p:grpSpPr>
          <a:xfrm>
            <a:off x="15904282" y="2268478"/>
            <a:ext cx="348068" cy="348068"/>
            <a:chOff x="0" y="0"/>
            <a:chExt cx="812800" cy="812800"/>
          </a:xfrm>
        </p:grpSpPr>
        <p:sp>
          <p:nvSpPr>
            <p:cNvPr id="54" name="Freeform 5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E63"/>
            </a:solidFill>
          </p:spPr>
        </p:sp>
        <p:sp>
          <p:nvSpPr>
            <p:cNvPr id="55" name="TextBox 55"/>
            <p:cNvSpPr txBox="1"/>
            <p:nvPr/>
          </p:nvSpPr>
          <p:spPr>
            <a:xfrm>
              <a:off x="76200" y="19050"/>
              <a:ext cx="660400" cy="717550"/>
            </a:xfrm>
            <a:prstGeom prst="rect">
              <a:avLst/>
            </a:prstGeom>
          </p:spPr>
          <p:txBody>
            <a:bodyPr lIns="50800" tIns="50800" rIns="50800" bIns="50800" rtlCol="0" anchor="ctr"/>
            <a:lstStyle/>
            <a:p>
              <a:pPr algn="ctr">
                <a:lnSpc>
                  <a:spcPts val="3511"/>
                </a:lnSpc>
              </a:pPr>
              <a:endParaRPr/>
            </a:p>
          </p:txBody>
        </p:sp>
      </p:grpSp>
      <p:sp>
        <p:nvSpPr>
          <p:cNvPr id="56" name="TextBox 8">
            <a:extLst>
              <a:ext uri="{FF2B5EF4-FFF2-40B4-BE49-F238E27FC236}">
                <a16:creationId xmlns:a16="http://schemas.microsoft.com/office/drawing/2014/main" id="{9C810E93-9260-AD83-378F-AB9C138054B2}"/>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3716000"/>
          </a:xfrm>
          <a:custGeom>
            <a:avLst/>
            <a:gdLst/>
            <a:ahLst/>
            <a:cxnLst/>
            <a:rect l="l" t="t" r="r" b="b"/>
            <a:pathLst>
              <a:path w="18288000" h="13716000">
                <a:moveTo>
                  <a:pt x="0" y="0"/>
                </a:moveTo>
                <a:lnTo>
                  <a:pt x="18288000" y="0"/>
                </a:lnTo>
                <a:lnTo>
                  <a:pt x="18288000" y="13716000"/>
                </a:lnTo>
                <a:lnTo>
                  <a:pt x="0" y="13716000"/>
                </a:lnTo>
                <a:lnTo>
                  <a:pt x="0" y="0"/>
                </a:lnTo>
                <a:close/>
              </a:path>
            </a:pathLst>
          </a:custGeom>
          <a:blipFill>
            <a:blip r:embed="rId2"/>
            <a:stretch>
              <a:fillRect/>
            </a:stretch>
          </a:blipFill>
        </p:spPr>
      </p:sp>
      <p:grpSp>
        <p:nvGrpSpPr>
          <p:cNvPr id="3" name="Group 3"/>
          <p:cNvGrpSpPr/>
          <p:nvPr/>
        </p:nvGrpSpPr>
        <p:grpSpPr>
          <a:xfrm>
            <a:off x="0" y="0"/>
            <a:ext cx="18288000" cy="10287000"/>
            <a:chOff x="0" y="0"/>
            <a:chExt cx="745067" cy="419100"/>
          </a:xfrm>
        </p:grpSpPr>
        <p:sp>
          <p:nvSpPr>
            <p:cNvPr id="4" name="Freeform 4"/>
            <p:cNvSpPr/>
            <p:nvPr/>
          </p:nvSpPr>
          <p:spPr>
            <a:xfrm>
              <a:off x="0" y="0"/>
              <a:ext cx="745067" cy="419100"/>
            </a:xfrm>
            <a:custGeom>
              <a:avLst/>
              <a:gdLst/>
              <a:ahLst/>
              <a:cxnLst/>
              <a:rect l="l" t="t" r="r" b="b"/>
              <a:pathLst>
                <a:path w="745067" h="419100">
                  <a:moveTo>
                    <a:pt x="0" y="0"/>
                  </a:moveTo>
                  <a:lnTo>
                    <a:pt x="745067" y="0"/>
                  </a:lnTo>
                  <a:lnTo>
                    <a:pt x="745067" y="419100"/>
                  </a:lnTo>
                  <a:lnTo>
                    <a:pt x="0" y="419100"/>
                  </a:lnTo>
                  <a:close/>
                </a:path>
              </a:pathLst>
            </a:custGeom>
            <a:solidFill>
              <a:srgbClr val="003C8D">
                <a:alpha val="60000"/>
              </a:srgbClr>
            </a:solidFill>
          </p:spPr>
        </p:sp>
        <p:sp>
          <p:nvSpPr>
            <p:cNvPr id="5" name="TextBox 5"/>
            <p:cNvSpPr txBox="1"/>
            <p:nvPr/>
          </p:nvSpPr>
          <p:spPr>
            <a:xfrm>
              <a:off x="0" y="-66675"/>
              <a:ext cx="745067" cy="485775"/>
            </a:xfrm>
            <a:prstGeom prst="rect">
              <a:avLst/>
            </a:prstGeom>
          </p:spPr>
          <p:txBody>
            <a:bodyPr lIns="50800" tIns="50800" rIns="50800" bIns="50800" rtlCol="0" anchor="ctr"/>
            <a:lstStyle/>
            <a:p>
              <a:pPr algn="ctr">
                <a:lnSpc>
                  <a:spcPts val="2800"/>
                </a:lnSpc>
              </a:pPr>
              <a:endParaRPr/>
            </a:p>
          </p:txBody>
        </p:sp>
      </p:grpSp>
      <p:grpSp>
        <p:nvGrpSpPr>
          <p:cNvPr id="6" name="Group 6"/>
          <p:cNvGrpSpPr/>
          <p:nvPr/>
        </p:nvGrpSpPr>
        <p:grpSpPr>
          <a:xfrm>
            <a:off x="0" y="527917"/>
            <a:ext cx="2886598" cy="1121337"/>
            <a:chOff x="0" y="0"/>
            <a:chExt cx="1078867" cy="419100"/>
          </a:xfrm>
        </p:grpSpPr>
        <p:sp>
          <p:nvSpPr>
            <p:cNvPr id="7" name="Freeform 7"/>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8" name="TextBox 8"/>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9" name="Freeform 9"/>
          <p:cNvSpPr/>
          <p:nvPr/>
        </p:nvSpPr>
        <p:spPr>
          <a:xfrm>
            <a:off x="757563" y="603771"/>
            <a:ext cx="1723784" cy="969628"/>
          </a:xfrm>
          <a:custGeom>
            <a:avLst/>
            <a:gdLst/>
            <a:ahLst/>
            <a:cxnLst/>
            <a:rect l="l" t="t" r="r" b="b"/>
            <a:pathLst>
              <a:path w="1723784" h="969628">
                <a:moveTo>
                  <a:pt x="0" y="0"/>
                </a:moveTo>
                <a:lnTo>
                  <a:pt x="1723783" y="0"/>
                </a:lnTo>
                <a:lnTo>
                  <a:pt x="1723783" y="969628"/>
                </a:lnTo>
                <a:lnTo>
                  <a:pt x="0" y="969628"/>
                </a:lnTo>
                <a:lnTo>
                  <a:pt x="0" y="0"/>
                </a:lnTo>
                <a:close/>
              </a:path>
            </a:pathLst>
          </a:custGeom>
          <a:blipFill>
            <a:blip r:embed="rId3"/>
            <a:stretch>
              <a:fillRect/>
            </a:stretch>
          </a:blipFill>
        </p:spPr>
      </p:sp>
      <p:grpSp>
        <p:nvGrpSpPr>
          <p:cNvPr id="10" name="Group 10"/>
          <p:cNvGrpSpPr/>
          <p:nvPr/>
        </p:nvGrpSpPr>
        <p:grpSpPr>
          <a:xfrm rot="-10800000">
            <a:off x="15401402" y="527917"/>
            <a:ext cx="2886598" cy="1121337"/>
            <a:chOff x="0" y="0"/>
            <a:chExt cx="1078867" cy="419100"/>
          </a:xfrm>
        </p:grpSpPr>
        <p:sp>
          <p:nvSpPr>
            <p:cNvPr id="11" name="Freeform 11"/>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12" name="TextBox 12"/>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13" name="Freeform 13"/>
          <p:cNvSpPr/>
          <p:nvPr/>
        </p:nvSpPr>
        <p:spPr>
          <a:xfrm>
            <a:off x="16381211" y="804972"/>
            <a:ext cx="1389127" cy="567227"/>
          </a:xfrm>
          <a:custGeom>
            <a:avLst/>
            <a:gdLst/>
            <a:ahLst/>
            <a:cxnLst/>
            <a:rect l="l" t="t" r="r" b="b"/>
            <a:pathLst>
              <a:path w="1389127" h="567227">
                <a:moveTo>
                  <a:pt x="0" y="0"/>
                </a:moveTo>
                <a:lnTo>
                  <a:pt x="1389127" y="0"/>
                </a:lnTo>
                <a:lnTo>
                  <a:pt x="1389127" y="567227"/>
                </a:lnTo>
                <a:lnTo>
                  <a:pt x="0" y="567227"/>
                </a:lnTo>
                <a:lnTo>
                  <a:pt x="0" y="0"/>
                </a:lnTo>
                <a:close/>
              </a:path>
            </a:pathLst>
          </a:custGeom>
          <a:blipFill>
            <a:blip r:embed="rId4"/>
            <a:stretch>
              <a:fillRect/>
            </a:stretch>
          </a:blipFill>
        </p:spPr>
      </p:sp>
      <p:sp>
        <p:nvSpPr>
          <p:cNvPr id="14" name="Freeform 14"/>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5"/>
            <a:stretch>
              <a:fillRect/>
            </a:stretch>
          </a:blipFill>
        </p:spPr>
      </p:sp>
      <p:grpSp>
        <p:nvGrpSpPr>
          <p:cNvPr id="15" name="Group 15"/>
          <p:cNvGrpSpPr/>
          <p:nvPr/>
        </p:nvGrpSpPr>
        <p:grpSpPr>
          <a:xfrm>
            <a:off x="-1115" y="9661191"/>
            <a:ext cx="15869159" cy="476836"/>
            <a:chOff x="0" y="0"/>
            <a:chExt cx="4179532" cy="125587"/>
          </a:xfrm>
        </p:grpSpPr>
        <p:sp>
          <p:nvSpPr>
            <p:cNvPr id="16" name="Freeform 16"/>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7" name="TextBox 17"/>
            <p:cNvSpPr txBox="1"/>
            <p:nvPr/>
          </p:nvSpPr>
          <p:spPr>
            <a:xfrm>
              <a:off x="0" y="19050"/>
              <a:ext cx="4179532" cy="106537"/>
            </a:xfrm>
            <a:prstGeom prst="rect">
              <a:avLst/>
            </a:prstGeom>
          </p:spPr>
          <p:txBody>
            <a:bodyPr lIns="50800" tIns="50800" rIns="50800" bIns="50800" rtlCol="0" anchor="ctr"/>
            <a:lstStyle/>
            <a:p>
              <a:pPr algn="ctr">
                <a:lnSpc>
                  <a:spcPts val="1704"/>
                </a:lnSpc>
              </a:pPr>
              <a:endParaRPr/>
            </a:p>
          </p:txBody>
        </p:sp>
      </p:grpSp>
      <p:sp>
        <p:nvSpPr>
          <p:cNvPr id="19" name="TextBox 19"/>
          <p:cNvSpPr txBox="1"/>
          <p:nvPr/>
        </p:nvSpPr>
        <p:spPr>
          <a:xfrm>
            <a:off x="1736865" y="7404301"/>
            <a:ext cx="7146140" cy="2111375"/>
          </a:xfrm>
          <a:prstGeom prst="rect">
            <a:avLst/>
          </a:prstGeom>
        </p:spPr>
        <p:txBody>
          <a:bodyPr lIns="0" tIns="0" rIns="0" bIns="0" rtlCol="0" anchor="t">
            <a:spAutoFit/>
          </a:bodyPr>
          <a:lstStyle/>
          <a:p>
            <a:pPr marL="431802" lvl="1" indent="-215901" algn="just">
              <a:lnSpc>
                <a:spcPts val="2800"/>
              </a:lnSpc>
              <a:buFont typeface="Arial"/>
              <a:buChar char="•"/>
            </a:pPr>
            <a:r>
              <a:rPr lang="en-US" sz="2000" spc="200">
                <a:solidFill>
                  <a:srgbClr val="FFFFFF"/>
                </a:solidFill>
                <a:latin typeface="Inter"/>
                <a:ea typeface="Inter"/>
                <a:cs typeface="Inter"/>
                <a:sym typeface="Inter"/>
              </a:rPr>
              <a:t>Melaksanakan tugas sesuai SOP dan kebijakan perusahaan.</a:t>
            </a:r>
          </a:p>
          <a:p>
            <a:pPr marL="431802" lvl="1" indent="-215901" algn="just">
              <a:lnSpc>
                <a:spcPts val="2800"/>
              </a:lnSpc>
              <a:buFont typeface="Arial"/>
              <a:buChar char="•"/>
            </a:pPr>
            <a:r>
              <a:rPr lang="en-US" sz="2000" spc="200">
                <a:solidFill>
                  <a:srgbClr val="FFFFFF"/>
                </a:solidFill>
                <a:latin typeface="Inter"/>
                <a:ea typeface="Inter"/>
                <a:cs typeface="Inter"/>
                <a:sym typeface="Inter"/>
              </a:rPr>
              <a:t>Menindaklanjuti setiap permasalahan nasabah.</a:t>
            </a:r>
          </a:p>
          <a:p>
            <a:pPr marL="431802" lvl="1" indent="-215901" algn="just">
              <a:lnSpc>
                <a:spcPts val="2800"/>
              </a:lnSpc>
              <a:buFont typeface="Arial"/>
              <a:buChar char="•"/>
            </a:pPr>
            <a:r>
              <a:rPr lang="en-US" sz="2000" spc="200">
                <a:solidFill>
                  <a:srgbClr val="FFFFFF"/>
                </a:solidFill>
                <a:latin typeface="Inter"/>
                <a:ea typeface="Inter"/>
                <a:cs typeface="Inter"/>
                <a:sym typeface="Inter"/>
              </a:rPr>
              <a:t>Berani mengakui kesalahan dan segera melakukan perbaikan.</a:t>
            </a:r>
          </a:p>
        </p:txBody>
      </p:sp>
      <p:sp>
        <p:nvSpPr>
          <p:cNvPr id="20" name="TextBox 20"/>
          <p:cNvSpPr txBox="1"/>
          <p:nvPr/>
        </p:nvSpPr>
        <p:spPr>
          <a:xfrm>
            <a:off x="1736865" y="6787708"/>
            <a:ext cx="7146140" cy="533399"/>
          </a:xfrm>
          <a:prstGeom prst="rect">
            <a:avLst/>
          </a:prstGeom>
        </p:spPr>
        <p:txBody>
          <a:bodyPr lIns="0" tIns="0" rIns="0" bIns="0" rtlCol="0" anchor="t">
            <a:spAutoFit/>
          </a:bodyPr>
          <a:lstStyle/>
          <a:p>
            <a:pPr marL="0" lvl="0" indent="0" algn="l">
              <a:lnSpc>
                <a:spcPts val="4200"/>
              </a:lnSpc>
            </a:pPr>
            <a:r>
              <a:rPr lang="en-US" sz="3000" b="1" spc="300">
                <a:solidFill>
                  <a:srgbClr val="FFFFFF"/>
                </a:solidFill>
                <a:latin typeface="Roboto Bold"/>
                <a:ea typeface="Roboto Bold"/>
                <a:cs typeface="Roboto Bold"/>
                <a:sym typeface="Roboto Bold"/>
              </a:rPr>
              <a:t>BERTANGGUNG JAWAB</a:t>
            </a:r>
          </a:p>
        </p:txBody>
      </p:sp>
      <p:sp>
        <p:nvSpPr>
          <p:cNvPr id="21" name="TextBox 21"/>
          <p:cNvSpPr txBox="1"/>
          <p:nvPr/>
        </p:nvSpPr>
        <p:spPr>
          <a:xfrm>
            <a:off x="1854611" y="2195052"/>
            <a:ext cx="14486360" cy="876300"/>
          </a:xfrm>
          <a:prstGeom prst="rect">
            <a:avLst/>
          </a:prstGeom>
        </p:spPr>
        <p:txBody>
          <a:bodyPr lIns="0" tIns="0" rIns="0" bIns="0" rtlCol="0" anchor="t">
            <a:spAutoFit/>
          </a:bodyPr>
          <a:lstStyle/>
          <a:p>
            <a:pPr marL="0" lvl="0" indent="0" algn="just">
              <a:lnSpc>
                <a:spcPts val="6600"/>
              </a:lnSpc>
            </a:pPr>
            <a:r>
              <a:rPr lang="en-US" sz="6000" spc="300">
                <a:solidFill>
                  <a:srgbClr val="FFFFFF"/>
                </a:solidFill>
                <a:latin typeface="Archivo Black"/>
                <a:ea typeface="Archivo Black"/>
                <a:cs typeface="Archivo Black"/>
                <a:sym typeface="Archivo Black"/>
              </a:rPr>
              <a:t>SIKAP PROFESIONAL AO</a:t>
            </a:r>
          </a:p>
        </p:txBody>
      </p:sp>
      <p:grpSp>
        <p:nvGrpSpPr>
          <p:cNvPr id="22" name="Group 22"/>
          <p:cNvGrpSpPr/>
          <p:nvPr/>
        </p:nvGrpSpPr>
        <p:grpSpPr>
          <a:xfrm>
            <a:off x="757563" y="2281528"/>
            <a:ext cx="405649" cy="405649"/>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B409C"/>
            </a:solidFill>
          </p:spPr>
        </p:sp>
        <p:sp>
          <p:nvSpPr>
            <p:cNvPr id="24" name="TextBox 24"/>
            <p:cNvSpPr txBox="1"/>
            <p:nvPr/>
          </p:nvSpPr>
          <p:spPr>
            <a:xfrm>
              <a:off x="76200" y="38100"/>
              <a:ext cx="660400" cy="698500"/>
            </a:xfrm>
            <a:prstGeom prst="rect">
              <a:avLst/>
            </a:prstGeom>
          </p:spPr>
          <p:txBody>
            <a:bodyPr lIns="50800" tIns="50800" rIns="50800" bIns="50800" rtlCol="0" anchor="ctr"/>
            <a:lstStyle/>
            <a:p>
              <a:pPr algn="ctr">
                <a:lnSpc>
                  <a:spcPts val="2111"/>
                </a:lnSpc>
              </a:pPr>
              <a:endParaRPr/>
            </a:p>
          </p:txBody>
        </p:sp>
      </p:grpSp>
      <p:grpSp>
        <p:nvGrpSpPr>
          <p:cNvPr id="25" name="Group 25"/>
          <p:cNvGrpSpPr/>
          <p:nvPr/>
        </p:nvGrpSpPr>
        <p:grpSpPr>
          <a:xfrm>
            <a:off x="985517" y="3880984"/>
            <a:ext cx="405649" cy="405649"/>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B409C"/>
            </a:solidFill>
          </p:spPr>
        </p:sp>
        <p:sp>
          <p:nvSpPr>
            <p:cNvPr id="27" name="TextBox 27"/>
            <p:cNvSpPr txBox="1"/>
            <p:nvPr/>
          </p:nvSpPr>
          <p:spPr>
            <a:xfrm>
              <a:off x="76200" y="19050"/>
              <a:ext cx="660400" cy="717550"/>
            </a:xfrm>
            <a:prstGeom prst="rect">
              <a:avLst/>
            </a:prstGeom>
          </p:spPr>
          <p:txBody>
            <a:bodyPr lIns="50800" tIns="50800" rIns="50800" bIns="50800" rtlCol="0" anchor="ctr"/>
            <a:lstStyle/>
            <a:p>
              <a:pPr algn="ctr">
                <a:lnSpc>
                  <a:spcPts val="3511"/>
                </a:lnSpc>
              </a:pPr>
              <a:endParaRPr/>
            </a:p>
          </p:txBody>
        </p:sp>
      </p:grpSp>
      <p:grpSp>
        <p:nvGrpSpPr>
          <p:cNvPr id="28" name="Group 28"/>
          <p:cNvGrpSpPr/>
          <p:nvPr/>
        </p:nvGrpSpPr>
        <p:grpSpPr>
          <a:xfrm>
            <a:off x="9404994" y="3880984"/>
            <a:ext cx="405649" cy="405649"/>
            <a:chOff x="0" y="0"/>
            <a:chExt cx="812800" cy="812800"/>
          </a:xfrm>
        </p:grpSpPr>
        <p:sp>
          <p:nvSpPr>
            <p:cNvPr id="29" name="Freeform 2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B409C"/>
            </a:solidFill>
          </p:spPr>
        </p:sp>
        <p:sp>
          <p:nvSpPr>
            <p:cNvPr id="30" name="TextBox 30"/>
            <p:cNvSpPr txBox="1"/>
            <p:nvPr/>
          </p:nvSpPr>
          <p:spPr>
            <a:xfrm>
              <a:off x="76200" y="19050"/>
              <a:ext cx="660400" cy="717550"/>
            </a:xfrm>
            <a:prstGeom prst="rect">
              <a:avLst/>
            </a:prstGeom>
          </p:spPr>
          <p:txBody>
            <a:bodyPr lIns="50800" tIns="50800" rIns="50800" bIns="50800" rtlCol="0" anchor="ctr"/>
            <a:lstStyle/>
            <a:p>
              <a:pPr algn="ctr">
                <a:lnSpc>
                  <a:spcPts val="3511"/>
                </a:lnSpc>
              </a:pPr>
              <a:endParaRPr/>
            </a:p>
          </p:txBody>
        </p:sp>
      </p:grpSp>
      <p:grpSp>
        <p:nvGrpSpPr>
          <p:cNvPr id="31" name="Group 31"/>
          <p:cNvGrpSpPr/>
          <p:nvPr/>
        </p:nvGrpSpPr>
        <p:grpSpPr>
          <a:xfrm>
            <a:off x="985517" y="6889683"/>
            <a:ext cx="405649" cy="405649"/>
            <a:chOff x="0" y="0"/>
            <a:chExt cx="812800" cy="812800"/>
          </a:xfrm>
        </p:grpSpPr>
        <p:sp>
          <p:nvSpPr>
            <p:cNvPr id="32" name="Freeform 3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B409C"/>
            </a:solidFill>
          </p:spPr>
        </p:sp>
        <p:sp>
          <p:nvSpPr>
            <p:cNvPr id="33" name="TextBox 33"/>
            <p:cNvSpPr txBox="1"/>
            <p:nvPr/>
          </p:nvSpPr>
          <p:spPr>
            <a:xfrm>
              <a:off x="76200" y="19050"/>
              <a:ext cx="660400" cy="717550"/>
            </a:xfrm>
            <a:prstGeom prst="rect">
              <a:avLst/>
            </a:prstGeom>
          </p:spPr>
          <p:txBody>
            <a:bodyPr lIns="50800" tIns="50800" rIns="50800" bIns="50800" rtlCol="0" anchor="ctr"/>
            <a:lstStyle/>
            <a:p>
              <a:pPr algn="ctr">
                <a:lnSpc>
                  <a:spcPts val="3511"/>
                </a:lnSpc>
              </a:pPr>
              <a:endParaRPr/>
            </a:p>
          </p:txBody>
        </p:sp>
      </p:grpSp>
      <p:grpSp>
        <p:nvGrpSpPr>
          <p:cNvPr id="34" name="Group 34"/>
          <p:cNvGrpSpPr/>
          <p:nvPr/>
        </p:nvGrpSpPr>
        <p:grpSpPr>
          <a:xfrm>
            <a:off x="1306087" y="2281528"/>
            <a:ext cx="405649" cy="405649"/>
            <a:chOff x="0" y="0"/>
            <a:chExt cx="812800" cy="812800"/>
          </a:xfrm>
        </p:grpSpPr>
        <p:sp>
          <p:nvSpPr>
            <p:cNvPr id="35" name="Freeform 3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E63"/>
            </a:solidFill>
          </p:spPr>
        </p:sp>
        <p:sp>
          <p:nvSpPr>
            <p:cNvPr id="36" name="TextBox 36"/>
            <p:cNvSpPr txBox="1"/>
            <p:nvPr/>
          </p:nvSpPr>
          <p:spPr>
            <a:xfrm>
              <a:off x="76200" y="38100"/>
              <a:ext cx="660400" cy="698500"/>
            </a:xfrm>
            <a:prstGeom prst="rect">
              <a:avLst/>
            </a:prstGeom>
          </p:spPr>
          <p:txBody>
            <a:bodyPr lIns="50800" tIns="50800" rIns="50800" bIns="50800" rtlCol="0" anchor="ctr"/>
            <a:lstStyle/>
            <a:p>
              <a:pPr algn="ctr">
                <a:lnSpc>
                  <a:spcPts val="2111"/>
                </a:lnSpc>
              </a:pPr>
              <a:endParaRPr/>
            </a:p>
          </p:txBody>
        </p:sp>
      </p:grpSp>
      <p:sp>
        <p:nvSpPr>
          <p:cNvPr id="37" name="TextBox 37"/>
          <p:cNvSpPr txBox="1"/>
          <p:nvPr/>
        </p:nvSpPr>
        <p:spPr>
          <a:xfrm>
            <a:off x="1736865" y="4369827"/>
            <a:ext cx="7146140" cy="2111375"/>
          </a:xfrm>
          <a:prstGeom prst="rect">
            <a:avLst/>
          </a:prstGeom>
        </p:spPr>
        <p:txBody>
          <a:bodyPr lIns="0" tIns="0" rIns="0" bIns="0" rtlCol="0" anchor="t">
            <a:spAutoFit/>
          </a:bodyPr>
          <a:lstStyle/>
          <a:p>
            <a:pPr marL="431802" lvl="1" indent="-215901" algn="just">
              <a:lnSpc>
                <a:spcPts val="2800"/>
              </a:lnSpc>
              <a:buFont typeface="Arial"/>
              <a:buChar char="•"/>
            </a:pPr>
            <a:r>
              <a:rPr lang="en-US" sz="2000" spc="200">
                <a:solidFill>
                  <a:srgbClr val="FFFFFF"/>
                </a:solidFill>
                <a:latin typeface="Inter"/>
                <a:ea typeface="Inter"/>
                <a:cs typeface="Inter"/>
                <a:sym typeface="Inter"/>
              </a:rPr>
              <a:t>Datang sesuai jadwal saat pertemuan kelompok dan kunjungan nasabah.</a:t>
            </a:r>
          </a:p>
          <a:p>
            <a:pPr marL="431802" lvl="1" indent="-215901" algn="just">
              <a:lnSpc>
                <a:spcPts val="2800"/>
              </a:lnSpc>
              <a:buFont typeface="Arial"/>
              <a:buChar char="•"/>
            </a:pPr>
            <a:r>
              <a:rPr lang="en-US" sz="2000" spc="200">
                <a:solidFill>
                  <a:srgbClr val="FFFFFF"/>
                </a:solidFill>
                <a:latin typeface="Inter"/>
                <a:ea typeface="Inter"/>
                <a:cs typeface="Inter"/>
                <a:sym typeface="Inter"/>
              </a:rPr>
              <a:t>Mengelola rute dan waktu kerja lapangan secara efektif.</a:t>
            </a:r>
          </a:p>
          <a:p>
            <a:pPr marL="431802" lvl="1" indent="-215901" algn="just">
              <a:lnSpc>
                <a:spcPts val="2800"/>
              </a:lnSpc>
              <a:buFont typeface="Arial"/>
              <a:buChar char="•"/>
            </a:pPr>
            <a:r>
              <a:rPr lang="en-US" sz="2000" spc="200">
                <a:solidFill>
                  <a:srgbClr val="FFFFFF"/>
                </a:solidFill>
                <a:latin typeface="Inter"/>
                <a:ea typeface="Inter"/>
                <a:cs typeface="Inter"/>
                <a:sym typeface="Inter"/>
              </a:rPr>
              <a:t>Memberi informasi lebih awal jika terjadi keterlambatan.</a:t>
            </a:r>
          </a:p>
        </p:txBody>
      </p:sp>
      <p:sp>
        <p:nvSpPr>
          <p:cNvPr id="38" name="TextBox 38"/>
          <p:cNvSpPr txBox="1"/>
          <p:nvPr/>
        </p:nvSpPr>
        <p:spPr>
          <a:xfrm>
            <a:off x="10156343" y="4369827"/>
            <a:ext cx="7146140" cy="2111375"/>
          </a:xfrm>
          <a:prstGeom prst="rect">
            <a:avLst/>
          </a:prstGeom>
        </p:spPr>
        <p:txBody>
          <a:bodyPr lIns="0" tIns="0" rIns="0" bIns="0" rtlCol="0" anchor="t">
            <a:spAutoFit/>
          </a:bodyPr>
          <a:lstStyle/>
          <a:p>
            <a:pPr marL="431802" lvl="1" indent="-215901" algn="just">
              <a:lnSpc>
                <a:spcPts val="2800"/>
              </a:lnSpc>
              <a:buFont typeface="Arial"/>
              <a:buChar char="•"/>
            </a:pPr>
            <a:r>
              <a:rPr lang="en-US" sz="2000" spc="200">
                <a:solidFill>
                  <a:srgbClr val="FFFFFF"/>
                </a:solidFill>
                <a:latin typeface="Inter"/>
                <a:ea typeface="Inter"/>
                <a:cs typeface="Inter"/>
                <a:sym typeface="Inter"/>
              </a:rPr>
              <a:t>Menggunakan bahasa yang santun, mudah dipahami, dan tidak menyinggung.</a:t>
            </a:r>
          </a:p>
          <a:p>
            <a:pPr marL="431802" lvl="1" indent="-215901" algn="just">
              <a:lnSpc>
                <a:spcPts val="2800"/>
              </a:lnSpc>
              <a:buFont typeface="Arial"/>
              <a:buChar char="•"/>
            </a:pPr>
            <a:r>
              <a:rPr lang="en-US" sz="2000" spc="200">
                <a:solidFill>
                  <a:srgbClr val="FFFFFF"/>
                </a:solidFill>
                <a:latin typeface="Inter"/>
                <a:ea typeface="Inter"/>
                <a:cs typeface="Inter"/>
                <a:sym typeface="Inter"/>
              </a:rPr>
              <a:t>Menjaga nada bicara, ekspresi wajah, dan bahasa tubuh.</a:t>
            </a:r>
          </a:p>
          <a:p>
            <a:pPr marL="431802" lvl="1" indent="-215901" algn="just">
              <a:lnSpc>
                <a:spcPts val="2800"/>
              </a:lnSpc>
              <a:buFont typeface="Arial"/>
              <a:buChar char="•"/>
            </a:pPr>
            <a:r>
              <a:rPr lang="en-US" sz="2000" spc="200">
                <a:solidFill>
                  <a:srgbClr val="FFFFFF"/>
                </a:solidFill>
                <a:latin typeface="Inter"/>
                <a:ea typeface="Inter"/>
                <a:cs typeface="Inter"/>
                <a:sym typeface="Inter"/>
              </a:rPr>
              <a:t>Menghormati adat, kebiasaan, dan latar belakang nasabah.</a:t>
            </a:r>
          </a:p>
        </p:txBody>
      </p:sp>
      <p:sp>
        <p:nvSpPr>
          <p:cNvPr id="39" name="TextBox 39"/>
          <p:cNvSpPr txBox="1"/>
          <p:nvPr/>
        </p:nvSpPr>
        <p:spPr>
          <a:xfrm>
            <a:off x="1736865" y="3753234"/>
            <a:ext cx="7146140" cy="533399"/>
          </a:xfrm>
          <a:prstGeom prst="rect">
            <a:avLst/>
          </a:prstGeom>
        </p:spPr>
        <p:txBody>
          <a:bodyPr lIns="0" tIns="0" rIns="0" bIns="0" rtlCol="0" anchor="t">
            <a:spAutoFit/>
          </a:bodyPr>
          <a:lstStyle/>
          <a:p>
            <a:pPr marL="0" lvl="0" indent="0" algn="l">
              <a:lnSpc>
                <a:spcPts val="4200"/>
              </a:lnSpc>
            </a:pPr>
            <a:r>
              <a:rPr lang="en-US" sz="3000" b="1" spc="300">
                <a:solidFill>
                  <a:srgbClr val="FFFFFF"/>
                </a:solidFill>
                <a:latin typeface="Roboto Bold"/>
                <a:ea typeface="Roboto Bold"/>
                <a:cs typeface="Roboto Bold"/>
                <a:sym typeface="Roboto Bold"/>
              </a:rPr>
              <a:t>TEPAT WAKTU</a:t>
            </a:r>
          </a:p>
        </p:txBody>
      </p:sp>
      <p:sp>
        <p:nvSpPr>
          <p:cNvPr id="40" name="TextBox 40"/>
          <p:cNvSpPr txBox="1"/>
          <p:nvPr/>
        </p:nvSpPr>
        <p:spPr>
          <a:xfrm>
            <a:off x="10156343" y="3753234"/>
            <a:ext cx="7146140" cy="533399"/>
          </a:xfrm>
          <a:prstGeom prst="rect">
            <a:avLst/>
          </a:prstGeom>
        </p:spPr>
        <p:txBody>
          <a:bodyPr lIns="0" tIns="0" rIns="0" bIns="0" rtlCol="0" anchor="t">
            <a:spAutoFit/>
          </a:bodyPr>
          <a:lstStyle/>
          <a:p>
            <a:pPr marL="0" lvl="0" indent="0" algn="l">
              <a:lnSpc>
                <a:spcPts val="4200"/>
              </a:lnSpc>
            </a:pPr>
            <a:r>
              <a:rPr lang="en-US" sz="3000" b="1" spc="300">
                <a:solidFill>
                  <a:srgbClr val="FFFFFF"/>
                </a:solidFill>
                <a:latin typeface="Roboto Bold"/>
                <a:ea typeface="Roboto Bold"/>
                <a:cs typeface="Roboto Bold"/>
                <a:sym typeface="Roboto Bold"/>
              </a:rPr>
              <a:t>SOPAN</a:t>
            </a:r>
          </a:p>
        </p:txBody>
      </p:sp>
      <p:sp>
        <p:nvSpPr>
          <p:cNvPr id="41" name="TextBox 41"/>
          <p:cNvSpPr txBox="1"/>
          <p:nvPr/>
        </p:nvSpPr>
        <p:spPr>
          <a:xfrm>
            <a:off x="1854611" y="3099184"/>
            <a:ext cx="15948178" cy="349250"/>
          </a:xfrm>
          <a:prstGeom prst="rect">
            <a:avLst/>
          </a:prstGeom>
        </p:spPr>
        <p:txBody>
          <a:bodyPr lIns="0" tIns="0" rIns="0" bIns="0" rtlCol="0" anchor="t">
            <a:spAutoFit/>
          </a:bodyPr>
          <a:lstStyle/>
          <a:p>
            <a:pPr algn="l">
              <a:lnSpc>
                <a:spcPts val="2800"/>
              </a:lnSpc>
            </a:pPr>
            <a:r>
              <a:rPr lang="en-US" sz="2000" spc="200">
                <a:solidFill>
                  <a:srgbClr val="FFFFFF"/>
                </a:solidFill>
                <a:latin typeface="Inter"/>
                <a:ea typeface="Inter"/>
                <a:cs typeface="Inter"/>
                <a:sym typeface="Inter"/>
              </a:rPr>
              <a:t>Sikap profesional membangun kepercayaan atasan, rekan, dan nasabah.</a:t>
            </a:r>
          </a:p>
        </p:txBody>
      </p:sp>
      <p:sp>
        <p:nvSpPr>
          <p:cNvPr id="42" name="TextBox 8">
            <a:extLst>
              <a:ext uri="{FF2B5EF4-FFF2-40B4-BE49-F238E27FC236}">
                <a16:creationId xmlns:a16="http://schemas.microsoft.com/office/drawing/2014/main" id="{3C616BC8-990F-3876-D296-E7CFFDB97B3F}"/>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3716000"/>
          </a:xfrm>
          <a:custGeom>
            <a:avLst/>
            <a:gdLst/>
            <a:ahLst/>
            <a:cxnLst/>
            <a:rect l="l" t="t" r="r" b="b"/>
            <a:pathLst>
              <a:path w="18288000" h="13716000">
                <a:moveTo>
                  <a:pt x="0" y="0"/>
                </a:moveTo>
                <a:lnTo>
                  <a:pt x="18288000" y="0"/>
                </a:lnTo>
                <a:lnTo>
                  <a:pt x="18288000" y="13716000"/>
                </a:lnTo>
                <a:lnTo>
                  <a:pt x="0" y="13716000"/>
                </a:lnTo>
                <a:lnTo>
                  <a:pt x="0" y="0"/>
                </a:lnTo>
                <a:close/>
              </a:path>
            </a:pathLst>
          </a:custGeom>
          <a:blipFill>
            <a:blip r:embed="rId2"/>
            <a:stretch>
              <a:fillRect/>
            </a:stretch>
          </a:blipFill>
        </p:spPr>
      </p:sp>
      <p:grpSp>
        <p:nvGrpSpPr>
          <p:cNvPr id="3" name="Group 3"/>
          <p:cNvGrpSpPr/>
          <p:nvPr/>
        </p:nvGrpSpPr>
        <p:grpSpPr>
          <a:xfrm>
            <a:off x="0" y="0"/>
            <a:ext cx="18288000" cy="10287000"/>
            <a:chOff x="0" y="0"/>
            <a:chExt cx="745067" cy="419100"/>
          </a:xfrm>
        </p:grpSpPr>
        <p:sp>
          <p:nvSpPr>
            <p:cNvPr id="4" name="Freeform 4"/>
            <p:cNvSpPr/>
            <p:nvPr/>
          </p:nvSpPr>
          <p:spPr>
            <a:xfrm>
              <a:off x="0" y="0"/>
              <a:ext cx="745067" cy="419100"/>
            </a:xfrm>
            <a:custGeom>
              <a:avLst/>
              <a:gdLst/>
              <a:ahLst/>
              <a:cxnLst/>
              <a:rect l="l" t="t" r="r" b="b"/>
              <a:pathLst>
                <a:path w="745067" h="419100">
                  <a:moveTo>
                    <a:pt x="0" y="0"/>
                  </a:moveTo>
                  <a:lnTo>
                    <a:pt x="745067" y="0"/>
                  </a:lnTo>
                  <a:lnTo>
                    <a:pt x="745067" y="419100"/>
                  </a:lnTo>
                  <a:lnTo>
                    <a:pt x="0" y="419100"/>
                  </a:lnTo>
                  <a:close/>
                </a:path>
              </a:pathLst>
            </a:custGeom>
            <a:solidFill>
              <a:srgbClr val="003C8D">
                <a:alpha val="60000"/>
              </a:srgbClr>
            </a:solidFill>
          </p:spPr>
        </p:sp>
        <p:sp>
          <p:nvSpPr>
            <p:cNvPr id="5" name="TextBox 5"/>
            <p:cNvSpPr txBox="1"/>
            <p:nvPr/>
          </p:nvSpPr>
          <p:spPr>
            <a:xfrm>
              <a:off x="0" y="-66675"/>
              <a:ext cx="745067" cy="485775"/>
            </a:xfrm>
            <a:prstGeom prst="rect">
              <a:avLst/>
            </a:prstGeom>
          </p:spPr>
          <p:txBody>
            <a:bodyPr lIns="50800" tIns="50800" rIns="50800" bIns="50800" rtlCol="0" anchor="ctr"/>
            <a:lstStyle/>
            <a:p>
              <a:pPr algn="ctr">
                <a:lnSpc>
                  <a:spcPts val="2800"/>
                </a:lnSpc>
              </a:pPr>
              <a:endParaRPr/>
            </a:p>
          </p:txBody>
        </p:sp>
      </p:grpSp>
      <p:grpSp>
        <p:nvGrpSpPr>
          <p:cNvPr id="6" name="Group 6"/>
          <p:cNvGrpSpPr/>
          <p:nvPr/>
        </p:nvGrpSpPr>
        <p:grpSpPr>
          <a:xfrm>
            <a:off x="0" y="527917"/>
            <a:ext cx="2886598" cy="1121337"/>
            <a:chOff x="0" y="0"/>
            <a:chExt cx="1078867" cy="419100"/>
          </a:xfrm>
        </p:grpSpPr>
        <p:sp>
          <p:nvSpPr>
            <p:cNvPr id="7" name="Freeform 7"/>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8" name="TextBox 8"/>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9" name="Freeform 9"/>
          <p:cNvSpPr/>
          <p:nvPr/>
        </p:nvSpPr>
        <p:spPr>
          <a:xfrm>
            <a:off x="757563" y="603771"/>
            <a:ext cx="1723784" cy="969628"/>
          </a:xfrm>
          <a:custGeom>
            <a:avLst/>
            <a:gdLst/>
            <a:ahLst/>
            <a:cxnLst/>
            <a:rect l="l" t="t" r="r" b="b"/>
            <a:pathLst>
              <a:path w="1723784" h="969628">
                <a:moveTo>
                  <a:pt x="0" y="0"/>
                </a:moveTo>
                <a:lnTo>
                  <a:pt x="1723783" y="0"/>
                </a:lnTo>
                <a:lnTo>
                  <a:pt x="1723783" y="969628"/>
                </a:lnTo>
                <a:lnTo>
                  <a:pt x="0" y="969628"/>
                </a:lnTo>
                <a:lnTo>
                  <a:pt x="0" y="0"/>
                </a:lnTo>
                <a:close/>
              </a:path>
            </a:pathLst>
          </a:custGeom>
          <a:blipFill>
            <a:blip r:embed="rId3"/>
            <a:stretch>
              <a:fillRect/>
            </a:stretch>
          </a:blipFill>
        </p:spPr>
      </p:sp>
      <p:grpSp>
        <p:nvGrpSpPr>
          <p:cNvPr id="10" name="Group 10"/>
          <p:cNvGrpSpPr/>
          <p:nvPr/>
        </p:nvGrpSpPr>
        <p:grpSpPr>
          <a:xfrm rot="-10800000">
            <a:off x="15401402" y="527917"/>
            <a:ext cx="2886598" cy="1121337"/>
            <a:chOff x="0" y="0"/>
            <a:chExt cx="1078867" cy="419100"/>
          </a:xfrm>
        </p:grpSpPr>
        <p:sp>
          <p:nvSpPr>
            <p:cNvPr id="11" name="Freeform 11"/>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12" name="TextBox 12"/>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13" name="Freeform 13"/>
          <p:cNvSpPr/>
          <p:nvPr/>
        </p:nvSpPr>
        <p:spPr>
          <a:xfrm>
            <a:off x="16381211" y="804972"/>
            <a:ext cx="1389127" cy="567227"/>
          </a:xfrm>
          <a:custGeom>
            <a:avLst/>
            <a:gdLst/>
            <a:ahLst/>
            <a:cxnLst/>
            <a:rect l="l" t="t" r="r" b="b"/>
            <a:pathLst>
              <a:path w="1389127" h="567227">
                <a:moveTo>
                  <a:pt x="0" y="0"/>
                </a:moveTo>
                <a:lnTo>
                  <a:pt x="1389127" y="0"/>
                </a:lnTo>
                <a:lnTo>
                  <a:pt x="1389127" y="567227"/>
                </a:lnTo>
                <a:lnTo>
                  <a:pt x="0" y="567227"/>
                </a:lnTo>
                <a:lnTo>
                  <a:pt x="0" y="0"/>
                </a:lnTo>
                <a:close/>
              </a:path>
            </a:pathLst>
          </a:custGeom>
          <a:blipFill>
            <a:blip r:embed="rId4"/>
            <a:stretch>
              <a:fillRect/>
            </a:stretch>
          </a:blipFill>
        </p:spPr>
      </p:sp>
      <p:sp>
        <p:nvSpPr>
          <p:cNvPr id="14" name="Freeform 14"/>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5"/>
            <a:stretch>
              <a:fillRect/>
            </a:stretch>
          </a:blipFill>
        </p:spPr>
      </p:sp>
      <p:grpSp>
        <p:nvGrpSpPr>
          <p:cNvPr id="15" name="Group 15"/>
          <p:cNvGrpSpPr/>
          <p:nvPr/>
        </p:nvGrpSpPr>
        <p:grpSpPr>
          <a:xfrm>
            <a:off x="-1115" y="9661191"/>
            <a:ext cx="15869159" cy="476836"/>
            <a:chOff x="0" y="0"/>
            <a:chExt cx="4179532" cy="125587"/>
          </a:xfrm>
        </p:grpSpPr>
        <p:sp>
          <p:nvSpPr>
            <p:cNvPr id="16" name="Freeform 16"/>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7" name="TextBox 17"/>
            <p:cNvSpPr txBox="1"/>
            <p:nvPr/>
          </p:nvSpPr>
          <p:spPr>
            <a:xfrm>
              <a:off x="0" y="19050"/>
              <a:ext cx="4179532" cy="106537"/>
            </a:xfrm>
            <a:prstGeom prst="rect">
              <a:avLst/>
            </a:prstGeom>
          </p:spPr>
          <p:txBody>
            <a:bodyPr lIns="50800" tIns="50800" rIns="50800" bIns="50800" rtlCol="0" anchor="ctr"/>
            <a:lstStyle/>
            <a:p>
              <a:pPr algn="ctr">
                <a:lnSpc>
                  <a:spcPts val="1704"/>
                </a:lnSpc>
              </a:pPr>
              <a:endParaRPr/>
            </a:p>
          </p:txBody>
        </p:sp>
      </p:grpSp>
      <p:grpSp>
        <p:nvGrpSpPr>
          <p:cNvPr id="19" name="Group 19"/>
          <p:cNvGrpSpPr/>
          <p:nvPr/>
        </p:nvGrpSpPr>
        <p:grpSpPr>
          <a:xfrm>
            <a:off x="13885133" y="1873434"/>
            <a:ext cx="342393" cy="342393"/>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316B"/>
            </a:solidFill>
          </p:spPr>
        </p:sp>
        <p:sp>
          <p:nvSpPr>
            <p:cNvPr id="21" name="TextBox 21"/>
            <p:cNvSpPr txBox="1"/>
            <p:nvPr/>
          </p:nvSpPr>
          <p:spPr>
            <a:xfrm>
              <a:off x="76200" y="19050"/>
              <a:ext cx="660400" cy="717550"/>
            </a:xfrm>
            <a:prstGeom prst="rect">
              <a:avLst/>
            </a:prstGeom>
          </p:spPr>
          <p:txBody>
            <a:bodyPr lIns="50800" tIns="50800" rIns="50800" bIns="50800" rtlCol="0" anchor="ctr"/>
            <a:lstStyle/>
            <a:p>
              <a:pPr algn="ctr">
                <a:lnSpc>
                  <a:spcPts val="3511"/>
                </a:lnSpc>
              </a:pPr>
              <a:endParaRPr/>
            </a:p>
          </p:txBody>
        </p:sp>
      </p:grpSp>
      <p:grpSp>
        <p:nvGrpSpPr>
          <p:cNvPr id="22" name="Group 22"/>
          <p:cNvGrpSpPr/>
          <p:nvPr/>
        </p:nvGrpSpPr>
        <p:grpSpPr>
          <a:xfrm>
            <a:off x="14348121" y="1873434"/>
            <a:ext cx="342393" cy="342393"/>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B409C"/>
            </a:solidFill>
          </p:spPr>
        </p:sp>
        <p:sp>
          <p:nvSpPr>
            <p:cNvPr id="24" name="TextBox 24"/>
            <p:cNvSpPr txBox="1"/>
            <p:nvPr/>
          </p:nvSpPr>
          <p:spPr>
            <a:xfrm>
              <a:off x="76200" y="19050"/>
              <a:ext cx="660400" cy="717550"/>
            </a:xfrm>
            <a:prstGeom prst="rect">
              <a:avLst/>
            </a:prstGeom>
          </p:spPr>
          <p:txBody>
            <a:bodyPr lIns="50800" tIns="50800" rIns="50800" bIns="50800" rtlCol="0" anchor="ctr"/>
            <a:lstStyle/>
            <a:p>
              <a:pPr algn="ctr">
                <a:lnSpc>
                  <a:spcPts val="3511"/>
                </a:lnSpc>
              </a:pPr>
              <a:endParaRPr/>
            </a:p>
          </p:txBody>
        </p:sp>
      </p:grpSp>
      <p:grpSp>
        <p:nvGrpSpPr>
          <p:cNvPr id="25" name="Group 25"/>
          <p:cNvGrpSpPr/>
          <p:nvPr/>
        </p:nvGrpSpPr>
        <p:grpSpPr>
          <a:xfrm>
            <a:off x="14811109" y="1873434"/>
            <a:ext cx="342393" cy="342393"/>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E63"/>
            </a:solidFill>
          </p:spPr>
        </p:sp>
        <p:sp>
          <p:nvSpPr>
            <p:cNvPr id="27" name="TextBox 27"/>
            <p:cNvSpPr txBox="1"/>
            <p:nvPr/>
          </p:nvSpPr>
          <p:spPr>
            <a:xfrm>
              <a:off x="76200" y="19050"/>
              <a:ext cx="660400" cy="717550"/>
            </a:xfrm>
            <a:prstGeom prst="rect">
              <a:avLst/>
            </a:prstGeom>
          </p:spPr>
          <p:txBody>
            <a:bodyPr lIns="50800" tIns="50800" rIns="50800" bIns="50800" rtlCol="0" anchor="ctr"/>
            <a:lstStyle/>
            <a:p>
              <a:pPr algn="ctr">
                <a:lnSpc>
                  <a:spcPts val="3511"/>
                </a:lnSpc>
              </a:pPr>
              <a:endParaRPr/>
            </a:p>
          </p:txBody>
        </p:sp>
      </p:grpSp>
      <p:sp>
        <p:nvSpPr>
          <p:cNvPr id="28" name="TextBox 28"/>
          <p:cNvSpPr txBox="1"/>
          <p:nvPr/>
        </p:nvSpPr>
        <p:spPr>
          <a:xfrm>
            <a:off x="757563" y="1921059"/>
            <a:ext cx="12846549" cy="847460"/>
          </a:xfrm>
          <a:prstGeom prst="rect">
            <a:avLst/>
          </a:prstGeom>
        </p:spPr>
        <p:txBody>
          <a:bodyPr lIns="0" tIns="0" rIns="0" bIns="0" rtlCol="0" anchor="t">
            <a:spAutoFit/>
          </a:bodyPr>
          <a:lstStyle/>
          <a:p>
            <a:pPr marL="0" lvl="0" indent="0" algn="l">
              <a:lnSpc>
                <a:spcPts val="6499"/>
              </a:lnSpc>
            </a:pPr>
            <a:r>
              <a:rPr lang="en-US" sz="5908" spc="295">
                <a:solidFill>
                  <a:srgbClr val="FFFFFF"/>
                </a:solidFill>
                <a:latin typeface="Archivo Black"/>
                <a:ea typeface="Archivo Black"/>
                <a:cs typeface="Archivo Black"/>
                <a:sym typeface="Archivo Black"/>
              </a:rPr>
              <a:t>MENGHADAPI TEGURAN</a:t>
            </a:r>
          </a:p>
        </p:txBody>
      </p:sp>
      <p:sp>
        <p:nvSpPr>
          <p:cNvPr id="29" name="TextBox 29"/>
          <p:cNvSpPr txBox="1"/>
          <p:nvPr/>
        </p:nvSpPr>
        <p:spPr>
          <a:xfrm>
            <a:off x="757563" y="2711369"/>
            <a:ext cx="13050328" cy="435016"/>
          </a:xfrm>
          <a:prstGeom prst="rect">
            <a:avLst/>
          </a:prstGeom>
        </p:spPr>
        <p:txBody>
          <a:bodyPr lIns="0" tIns="0" rIns="0" bIns="0" rtlCol="0" anchor="t">
            <a:spAutoFit/>
          </a:bodyPr>
          <a:lstStyle/>
          <a:p>
            <a:pPr algn="just">
              <a:lnSpc>
                <a:spcPts val="3545"/>
              </a:lnSpc>
            </a:pPr>
            <a:r>
              <a:rPr lang="en-US" sz="2532" spc="253">
                <a:solidFill>
                  <a:srgbClr val="FFFFFF"/>
                </a:solidFill>
                <a:latin typeface="Inter"/>
                <a:ea typeface="Inter"/>
                <a:cs typeface="Inter"/>
                <a:sym typeface="Inter"/>
              </a:rPr>
              <a:t>Teguran bukan serangan pribadi, tetapi sarana perbaikan diri.</a:t>
            </a:r>
          </a:p>
        </p:txBody>
      </p:sp>
      <p:grpSp>
        <p:nvGrpSpPr>
          <p:cNvPr id="30" name="Group 30"/>
          <p:cNvGrpSpPr/>
          <p:nvPr/>
        </p:nvGrpSpPr>
        <p:grpSpPr>
          <a:xfrm>
            <a:off x="2165710" y="3592154"/>
            <a:ext cx="8988629" cy="2322957"/>
            <a:chOff x="0" y="0"/>
            <a:chExt cx="1168831" cy="302064"/>
          </a:xfrm>
        </p:grpSpPr>
        <p:sp>
          <p:nvSpPr>
            <p:cNvPr id="31" name="Freeform 31"/>
            <p:cNvSpPr/>
            <p:nvPr/>
          </p:nvSpPr>
          <p:spPr>
            <a:xfrm>
              <a:off x="0" y="0"/>
              <a:ext cx="1168831" cy="302064"/>
            </a:xfrm>
            <a:custGeom>
              <a:avLst/>
              <a:gdLst/>
              <a:ahLst/>
              <a:cxnLst/>
              <a:rect l="l" t="t" r="r" b="b"/>
              <a:pathLst>
                <a:path w="1168831" h="302064">
                  <a:moveTo>
                    <a:pt x="965631" y="0"/>
                  </a:moveTo>
                  <a:cubicBezTo>
                    <a:pt x="1077855" y="0"/>
                    <a:pt x="1168831" y="67619"/>
                    <a:pt x="1168831" y="151032"/>
                  </a:cubicBezTo>
                  <a:cubicBezTo>
                    <a:pt x="1168831" y="234445"/>
                    <a:pt x="1077855" y="302064"/>
                    <a:pt x="965631" y="302064"/>
                  </a:cubicBezTo>
                  <a:lnTo>
                    <a:pt x="203200" y="302064"/>
                  </a:lnTo>
                  <a:cubicBezTo>
                    <a:pt x="90976" y="302064"/>
                    <a:pt x="0" y="234445"/>
                    <a:pt x="0" y="151032"/>
                  </a:cubicBezTo>
                  <a:cubicBezTo>
                    <a:pt x="0" y="67619"/>
                    <a:pt x="90976" y="0"/>
                    <a:pt x="203200" y="0"/>
                  </a:cubicBezTo>
                  <a:close/>
                </a:path>
              </a:pathLst>
            </a:custGeom>
            <a:solidFill>
              <a:srgbClr val="10316B"/>
            </a:solidFill>
            <a:ln cap="sq">
              <a:noFill/>
              <a:prstDash val="solid"/>
              <a:miter/>
            </a:ln>
          </p:spPr>
        </p:sp>
        <p:sp>
          <p:nvSpPr>
            <p:cNvPr id="32" name="TextBox 32"/>
            <p:cNvSpPr txBox="1"/>
            <p:nvPr/>
          </p:nvSpPr>
          <p:spPr>
            <a:xfrm>
              <a:off x="0" y="-57150"/>
              <a:ext cx="1168831" cy="359214"/>
            </a:xfrm>
            <a:prstGeom prst="rect">
              <a:avLst/>
            </a:prstGeom>
          </p:spPr>
          <p:txBody>
            <a:bodyPr lIns="50800" tIns="50800" rIns="50800" bIns="50800" rtlCol="0" anchor="ctr"/>
            <a:lstStyle/>
            <a:p>
              <a:pPr algn="ctr">
                <a:lnSpc>
                  <a:spcPts val="3511"/>
                </a:lnSpc>
              </a:pPr>
              <a:endParaRPr/>
            </a:p>
          </p:txBody>
        </p:sp>
      </p:grpSp>
      <p:grpSp>
        <p:nvGrpSpPr>
          <p:cNvPr id="33" name="Group 33"/>
          <p:cNvGrpSpPr/>
          <p:nvPr/>
        </p:nvGrpSpPr>
        <p:grpSpPr>
          <a:xfrm>
            <a:off x="6554067" y="6935343"/>
            <a:ext cx="9568223" cy="2322957"/>
            <a:chOff x="0" y="0"/>
            <a:chExt cx="1244198" cy="302064"/>
          </a:xfrm>
        </p:grpSpPr>
        <p:sp>
          <p:nvSpPr>
            <p:cNvPr id="34" name="Freeform 34"/>
            <p:cNvSpPr/>
            <p:nvPr/>
          </p:nvSpPr>
          <p:spPr>
            <a:xfrm>
              <a:off x="0" y="0"/>
              <a:ext cx="1244198" cy="302064"/>
            </a:xfrm>
            <a:custGeom>
              <a:avLst/>
              <a:gdLst/>
              <a:ahLst/>
              <a:cxnLst/>
              <a:rect l="l" t="t" r="r" b="b"/>
              <a:pathLst>
                <a:path w="1244198" h="302064">
                  <a:moveTo>
                    <a:pt x="1040998" y="0"/>
                  </a:moveTo>
                  <a:cubicBezTo>
                    <a:pt x="1153222" y="0"/>
                    <a:pt x="1244198" y="67619"/>
                    <a:pt x="1244198" y="151032"/>
                  </a:cubicBezTo>
                  <a:cubicBezTo>
                    <a:pt x="1244198" y="234445"/>
                    <a:pt x="1153222" y="302064"/>
                    <a:pt x="1040998" y="302064"/>
                  </a:cubicBezTo>
                  <a:lnTo>
                    <a:pt x="203200" y="302064"/>
                  </a:lnTo>
                  <a:cubicBezTo>
                    <a:pt x="90976" y="302064"/>
                    <a:pt x="0" y="234445"/>
                    <a:pt x="0" y="151032"/>
                  </a:cubicBezTo>
                  <a:cubicBezTo>
                    <a:pt x="0" y="67619"/>
                    <a:pt x="90976" y="0"/>
                    <a:pt x="203200" y="0"/>
                  </a:cubicBezTo>
                  <a:close/>
                </a:path>
              </a:pathLst>
            </a:custGeom>
            <a:solidFill>
              <a:srgbClr val="10316B"/>
            </a:solidFill>
            <a:ln cap="sq">
              <a:noFill/>
              <a:prstDash val="solid"/>
              <a:miter/>
            </a:ln>
          </p:spPr>
        </p:sp>
        <p:sp>
          <p:nvSpPr>
            <p:cNvPr id="35" name="TextBox 35"/>
            <p:cNvSpPr txBox="1"/>
            <p:nvPr/>
          </p:nvSpPr>
          <p:spPr>
            <a:xfrm>
              <a:off x="0" y="-57150"/>
              <a:ext cx="1244198" cy="359214"/>
            </a:xfrm>
            <a:prstGeom prst="rect">
              <a:avLst/>
            </a:prstGeom>
          </p:spPr>
          <p:txBody>
            <a:bodyPr lIns="50800" tIns="50800" rIns="50800" bIns="50800" rtlCol="0" anchor="ctr"/>
            <a:lstStyle/>
            <a:p>
              <a:pPr algn="ctr">
                <a:lnSpc>
                  <a:spcPts val="3511"/>
                </a:lnSpc>
              </a:pPr>
              <a:endParaRPr/>
            </a:p>
          </p:txBody>
        </p:sp>
      </p:grpSp>
      <p:grpSp>
        <p:nvGrpSpPr>
          <p:cNvPr id="36" name="Group 36"/>
          <p:cNvGrpSpPr/>
          <p:nvPr/>
        </p:nvGrpSpPr>
        <p:grpSpPr>
          <a:xfrm>
            <a:off x="5157227" y="5413278"/>
            <a:ext cx="7973546" cy="2023898"/>
            <a:chOff x="0" y="0"/>
            <a:chExt cx="1168831" cy="296680"/>
          </a:xfrm>
        </p:grpSpPr>
        <p:sp>
          <p:nvSpPr>
            <p:cNvPr id="37" name="Freeform 37"/>
            <p:cNvSpPr/>
            <p:nvPr/>
          </p:nvSpPr>
          <p:spPr>
            <a:xfrm>
              <a:off x="0" y="0"/>
              <a:ext cx="1168831" cy="296680"/>
            </a:xfrm>
            <a:custGeom>
              <a:avLst/>
              <a:gdLst/>
              <a:ahLst/>
              <a:cxnLst/>
              <a:rect l="l" t="t" r="r" b="b"/>
              <a:pathLst>
                <a:path w="1168831" h="296680">
                  <a:moveTo>
                    <a:pt x="965631" y="0"/>
                  </a:moveTo>
                  <a:cubicBezTo>
                    <a:pt x="1077855" y="0"/>
                    <a:pt x="1168831" y="66414"/>
                    <a:pt x="1168831" y="148340"/>
                  </a:cubicBezTo>
                  <a:cubicBezTo>
                    <a:pt x="1168831" y="230266"/>
                    <a:pt x="1077855" y="296680"/>
                    <a:pt x="965631" y="296680"/>
                  </a:cubicBezTo>
                  <a:lnTo>
                    <a:pt x="203200" y="296680"/>
                  </a:lnTo>
                  <a:cubicBezTo>
                    <a:pt x="90976" y="296680"/>
                    <a:pt x="0" y="230266"/>
                    <a:pt x="0" y="148340"/>
                  </a:cubicBezTo>
                  <a:cubicBezTo>
                    <a:pt x="0" y="66414"/>
                    <a:pt x="90976" y="0"/>
                    <a:pt x="203200" y="0"/>
                  </a:cubicBezTo>
                  <a:close/>
                </a:path>
              </a:pathLst>
            </a:custGeom>
            <a:solidFill>
              <a:srgbClr val="10316B"/>
            </a:solidFill>
            <a:ln w="142875" cap="sq">
              <a:solidFill>
                <a:srgbClr val="F2F7FF"/>
              </a:solidFill>
              <a:prstDash val="solid"/>
              <a:miter/>
            </a:ln>
          </p:spPr>
        </p:sp>
        <p:sp>
          <p:nvSpPr>
            <p:cNvPr id="38" name="TextBox 38"/>
            <p:cNvSpPr txBox="1"/>
            <p:nvPr/>
          </p:nvSpPr>
          <p:spPr>
            <a:xfrm>
              <a:off x="0" y="-57150"/>
              <a:ext cx="1168831" cy="353830"/>
            </a:xfrm>
            <a:prstGeom prst="rect">
              <a:avLst/>
            </a:prstGeom>
          </p:spPr>
          <p:txBody>
            <a:bodyPr lIns="50800" tIns="50800" rIns="50800" bIns="50800" rtlCol="0" anchor="ctr"/>
            <a:lstStyle/>
            <a:p>
              <a:pPr algn="ctr">
                <a:lnSpc>
                  <a:spcPts val="3511"/>
                </a:lnSpc>
              </a:pPr>
              <a:endParaRPr/>
            </a:p>
          </p:txBody>
        </p:sp>
      </p:grpSp>
      <p:sp>
        <p:nvSpPr>
          <p:cNvPr id="39" name="TextBox 39"/>
          <p:cNvSpPr txBox="1"/>
          <p:nvPr/>
        </p:nvSpPr>
        <p:spPr>
          <a:xfrm>
            <a:off x="2806000" y="4347908"/>
            <a:ext cx="7708048" cy="716198"/>
          </a:xfrm>
          <a:prstGeom prst="rect">
            <a:avLst/>
          </a:prstGeom>
        </p:spPr>
        <p:txBody>
          <a:bodyPr lIns="0" tIns="0" rIns="0" bIns="0" rtlCol="0" anchor="t">
            <a:spAutoFit/>
          </a:bodyPr>
          <a:lstStyle/>
          <a:p>
            <a:pPr marL="0" lvl="0" indent="0" algn="ctr">
              <a:lnSpc>
                <a:spcPts val="5728"/>
              </a:lnSpc>
            </a:pPr>
            <a:r>
              <a:rPr lang="en-US" sz="4091" b="1" spc="409">
                <a:solidFill>
                  <a:srgbClr val="F2F7FF"/>
                </a:solidFill>
                <a:latin typeface="Roboto Bold"/>
                <a:ea typeface="Roboto Bold"/>
                <a:cs typeface="Roboto Bold"/>
                <a:sym typeface="Roboto Bold"/>
              </a:rPr>
              <a:t>DENGARKAN</a:t>
            </a:r>
          </a:p>
        </p:txBody>
      </p:sp>
      <p:sp>
        <p:nvSpPr>
          <p:cNvPr id="40" name="TextBox 40"/>
          <p:cNvSpPr txBox="1"/>
          <p:nvPr/>
        </p:nvSpPr>
        <p:spPr>
          <a:xfrm>
            <a:off x="5289976" y="6019503"/>
            <a:ext cx="7708048" cy="716198"/>
          </a:xfrm>
          <a:prstGeom prst="rect">
            <a:avLst/>
          </a:prstGeom>
        </p:spPr>
        <p:txBody>
          <a:bodyPr lIns="0" tIns="0" rIns="0" bIns="0" rtlCol="0" anchor="t">
            <a:spAutoFit/>
          </a:bodyPr>
          <a:lstStyle/>
          <a:p>
            <a:pPr marL="0" lvl="0" indent="0" algn="ctr">
              <a:lnSpc>
                <a:spcPts val="5728"/>
              </a:lnSpc>
            </a:pPr>
            <a:r>
              <a:rPr lang="en-US" sz="4091" b="1" spc="409">
                <a:gradFill>
                  <a:gsLst>
                    <a:gs pos="0">
                      <a:srgbClr val="FFDB5A">
                        <a:alpha val="100000"/>
                      </a:srgbClr>
                    </a:gs>
                    <a:gs pos="100000">
                      <a:srgbClr val="FFC900">
                        <a:alpha val="100000"/>
                      </a:srgbClr>
                    </a:gs>
                  </a:gsLst>
                  <a:lin ang="0"/>
                </a:gradFill>
                <a:latin typeface="Roboto Bold"/>
                <a:ea typeface="Roboto Bold"/>
                <a:cs typeface="Roboto Bold"/>
                <a:sym typeface="Roboto Bold"/>
              </a:rPr>
              <a:t>PERBAIKI</a:t>
            </a:r>
          </a:p>
        </p:txBody>
      </p:sp>
      <p:sp>
        <p:nvSpPr>
          <p:cNvPr id="41" name="TextBox 41"/>
          <p:cNvSpPr txBox="1"/>
          <p:nvPr/>
        </p:nvSpPr>
        <p:spPr>
          <a:xfrm>
            <a:off x="7484155" y="7691098"/>
            <a:ext cx="7708048" cy="716198"/>
          </a:xfrm>
          <a:prstGeom prst="rect">
            <a:avLst/>
          </a:prstGeom>
        </p:spPr>
        <p:txBody>
          <a:bodyPr lIns="0" tIns="0" rIns="0" bIns="0" rtlCol="0" anchor="t">
            <a:spAutoFit/>
          </a:bodyPr>
          <a:lstStyle/>
          <a:p>
            <a:pPr marL="0" lvl="0" indent="0" algn="ctr">
              <a:lnSpc>
                <a:spcPts val="5728"/>
              </a:lnSpc>
            </a:pPr>
            <a:r>
              <a:rPr lang="en-US" sz="4091" b="1" spc="409">
                <a:solidFill>
                  <a:srgbClr val="F2F7FF"/>
                </a:solidFill>
                <a:latin typeface="Roboto Bold"/>
                <a:ea typeface="Roboto Bold"/>
                <a:cs typeface="Roboto Bold"/>
                <a:sym typeface="Roboto Bold"/>
              </a:rPr>
              <a:t>BUKTIKAN</a:t>
            </a:r>
          </a:p>
        </p:txBody>
      </p:sp>
      <p:sp>
        <p:nvSpPr>
          <p:cNvPr id="42" name="TextBox 8">
            <a:extLst>
              <a:ext uri="{FF2B5EF4-FFF2-40B4-BE49-F238E27FC236}">
                <a16:creationId xmlns:a16="http://schemas.microsoft.com/office/drawing/2014/main" id="{1CE32573-F446-E95A-A268-64A6EA344B51}"/>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3716000"/>
          </a:xfrm>
          <a:custGeom>
            <a:avLst/>
            <a:gdLst/>
            <a:ahLst/>
            <a:cxnLst/>
            <a:rect l="l" t="t" r="r" b="b"/>
            <a:pathLst>
              <a:path w="18288000" h="13716000">
                <a:moveTo>
                  <a:pt x="0" y="0"/>
                </a:moveTo>
                <a:lnTo>
                  <a:pt x="18288000" y="0"/>
                </a:lnTo>
                <a:lnTo>
                  <a:pt x="18288000" y="13716000"/>
                </a:lnTo>
                <a:lnTo>
                  <a:pt x="0" y="13716000"/>
                </a:lnTo>
                <a:lnTo>
                  <a:pt x="0" y="0"/>
                </a:lnTo>
                <a:close/>
              </a:path>
            </a:pathLst>
          </a:custGeom>
          <a:blipFill>
            <a:blip r:embed="rId2"/>
            <a:stretch>
              <a:fillRect/>
            </a:stretch>
          </a:blipFill>
        </p:spPr>
      </p:sp>
      <p:grpSp>
        <p:nvGrpSpPr>
          <p:cNvPr id="3" name="Group 3"/>
          <p:cNvGrpSpPr/>
          <p:nvPr/>
        </p:nvGrpSpPr>
        <p:grpSpPr>
          <a:xfrm>
            <a:off x="0" y="0"/>
            <a:ext cx="18288000" cy="10287000"/>
            <a:chOff x="0" y="0"/>
            <a:chExt cx="745067" cy="419100"/>
          </a:xfrm>
        </p:grpSpPr>
        <p:sp>
          <p:nvSpPr>
            <p:cNvPr id="4" name="Freeform 4"/>
            <p:cNvSpPr/>
            <p:nvPr/>
          </p:nvSpPr>
          <p:spPr>
            <a:xfrm>
              <a:off x="0" y="0"/>
              <a:ext cx="745067" cy="419100"/>
            </a:xfrm>
            <a:custGeom>
              <a:avLst/>
              <a:gdLst/>
              <a:ahLst/>
              <a:cxnLst/>
              <a:rect l="l" t="t" r="r" b="b"/>
              <a:pathLst>
                <a:path w="745067" h="419100">
                  <a:moveTo>
                    <a:pt x="0" y="0"/>
                  </a:moveTo>
                  <a:lnTo>
                    <a:pt x="745067" y="0"/>
                  </a:lnTo>
                  <a:lnTo>
                    <a:pt x="745067" y="419100"/>
                  </a:lnTo>
                  <a:lnTo>
                    <a:pt x="0" y="419100"/>
                  </a:lnTo>
                  <a:close/>
                </a:path>
              </a:pathLst>
            </a:custGeom>
            <a:solidFill>
              <a:srgbClr val="003C8D">
                <a:alpha val="60000"/>
              </a:srgbClr>
            </a:solidFill>
          </p:spPr>
        </p:sp>
        <p:sp>
          <p:nvSpPr>
            <p:cNvPr id="5" name="TextBox 5"/>
            <p:cNvSpPr txBox="1"/>
            <p:nvPr/>
          </p:nvSpPr>
          <p:spPr>
            <a:xfrm>
              <a:off x="0" y="-66675"/>
              <a:ext cx="745067" cy="485775"/>
            </a:xfrm>
            <a:prstGeom prst="rect">
              <a:avLst/>
            </a:prstGeom>
          </p:spPr>
          <p:txBody>
            <a:bodyPr lIns="50800" tIns="50800" rIns="50800" bIns="50800" rtlCol="0" anchor="ctr"/>
            <a:lstStyle/>
            <a:p>
              <a:pPr algn="ctr">
                <a:lnSpc>
                  <a:spcPts val="2800"/>
                </a:lnSpc>
              </a:pPr>
              <a:endParaRPr/>
            </a:p>
          </p:txBody>
        </p:sp>
      </p:grpSp>
      <p:grpSp>
        <p:nvGrpSpPr>
          <p:cNvPr id="6" name="Group 6"/>
          <p:cNvGrpSpPr/>
          <p:nvPr/>
        </p:nvGrpSpPr>
        <p:grpSpPr>
          <a:xfrm>
            <a:off x="0" y="527917"/>
            <a:ext cx="2886598" cy="1121337"/>
            <a:chOff x="0" y="0"/>
            <a:chExt cx="1078867" cy="419100"/>
          </a:xfrm>
        </p:grpSpPr>
        <p:sp>
          <p:nvSpPr>
            <p:cNvPr id="7" name="Freeform 7"/>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8" name="TextBox 8"/>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9" name="Freeform 9"/>
          <p:cNvSpPr/>
          <p:nvPr/>
        </p:nvSpPr>
        <p:spPr>
          <a:xfrm>
            <a:off x="757563" y="603771"/>
            <a:ext cx="1723784" cy="969628"/>
          </a:xfrm>
          <a:custGeom>
            <a:avLst/>
            <a:gdLst/>
            <a:ahLst/>
            <a:cxnLst/>
            <a:rect l="l" t="t" r="r" b="b"/>
            <a:pathLst>
              <a:path w="1723784" h="969628">
                <a:moveTo>
                  <a:pt x="0" y="0"/>
                </a:moveTo>
                <a:lnTo>
                  <a:pt x="1723783" y="0"/>
                </a:lnTo>
                <a:lnTo>
                  <a:pt x="1723783" y="969628"/>
                </a:lnTo>
                <a:lnTo>
                  <a:pt x="0" y="969628"/>
                </a:lnTo>
                <a:lnTo>
                  <a:pt x="0" y="0"/>
                </a:lnTo>
                <a:close/>
              </a:path>
            </a:pathLst>
          </a:custGeom>
          <a:blipFill>
            <a:blip r:embed="rId3"/>
            <a:stretch>
              <a:fillRect/>
            </a:stretch>
          </a:blipFill>
        </p:spPr>
      </p:sp>
      <p:grpSp>
        <p:nvGrpSpPr>
          <p:cNvPr id="10" name="Group 10"/>
          <p:cNvGrpSpPr/>
          <p:nvPr/>
        </p:nvGrpSpPr>
        <p:grpSpPr>
          <a:xfrm rot="-10800000">
            <a:off x="15401402" y="527917"/>
            <a:ext cx="2886598" cy="1121337"/>
            <a:chOff x="0" y="0"/>
            <a:chExt cx="1078867" cy="419100"/>
          </a:xfrm>
        </p:grpSpPr>
        <p:sp>
          <p:nvSpPr>
            <p:cNvPr id="11" name="Freeform 11"/>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12" name="TextBox 12"/>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13" name="Freeform 13"/>
          <p:cNvSpPr/>
          <p:nvPr/>
        </p:nvSpPr>
        <p:spPr>
          <a:xfrm>
            <a:off x="16381211" y="804972"/>
            <a:ext cx="1389127" cy="567227"/>
          </a:xfrm>
          <a:custGeom>
            <a:avLst/>
            <a:gdLst/>
            <a:ahLst/>
            <a:cxnLst/>
            <a:rect l="l" t="t" r="r" b="b"/>
            <a:pathLst>
              <a:path w="1389127" h="567227">
                <a:moveTo>
                  <a:pt x="0" y="0"/>
                </a:moveTo>
                <a:lnTo>
                  <a:pt x="1389127" y="0"/>
                </a:lnTo>
                <a:lnTo>
                  <a:pt x="1389127" y="567227"/>
                </a:lnTo>
                <a:lnTo>
                  <a:pt x="0" y="567227"/>
                </a:lnTo>
                <a:lnTo>
                  <a:pt x="0" y="0"/>
                </a:lnTo>
                <a:close/>
              </a:path>
            </a:pathLst>
          </a:custGeom>
          <a:blipFill>
            <a:blip r:embed="rId4"/>
            <a:stretch>
              <a:fillRect/>
            </a:stretch>
          </a:blipFill>
        </p:spPr>
      </p:sp>
      <p:sp>
        <p:nvSpPr>
          <p:cNvPr id="14" name="Freeform 14"/>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5"/>
            <a:stretch>
              <a:fillRect/>
            </a:stretch>
          </a:blipFill>
        </p:spPr>
      </p:sp>
      <p:grpSp>
        <p:nvGrpSpPr>
          <p:cNvPr id="15" name="Group 15"/>
          <p:cNvGrpSpPr/>
          <p:nvPr/>
        </p:nvGrpSpPr>
        <p:grpSpPr>
          <a:xfrm>
            <a:off x="-1115" y="9661191"/>
            <a:ext cx="15869159" cy="476836"/>
            <a:chOff x="0" y="0"/>
            <a:chExt cx="4179532" cy="125587"/>
          </a:xfrm>
        </p:grpSpPr>
        <p:sp>
          <p:nvSpPr>
            <p:cNvPr id="16" name="Freeform 16"/>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7" name="TextBox 17"/>
            <p:cNvSpPr txBox="1"/>
            <p:nvPr/>
          </p:nvSpPr>
          <p:spPr>
            <a:xfrm>
              <a:off x="0" y="19050"/>
              <a:ext cx="4179532" cy="106537"/>
            </a:xfrm>
            <a:prstGeom prst="rect">
              <a:avLst/>
            </a:prstGeom>
          </p:spPr>
          <p:txBody>
            <a:bodyPr lIns="50800" tIns="50800" rIns="50800" bIns="50800" rtlCol="0" anchor="ctr"/>
            <a:lstStyle/>
            <a:p>
              <a:pPr algn="ctr">
                <a:lnSpc>
                  <a:spcPts val="1704"/>
                </a:lnSpc>
              </a:pPr>
              <a:endParaRPr/>
            </a:p>
          </p:txBody>
        </p:sp>
      </p:grpSp>
      <p:grpSp>
        <p:nvGrpSpPr>
          <p:cNvPr id="19" name="Group 19"/>
          <p:cNvGrpSpPr/>
          <p:nvPr/>
        </p:nvGrpSpPr>
        <p:grpSpPr>
          <a:xfrm>
            <a:off x="5516745" y="2065898"/>
            <a:ext cx="13722665" cy="2919495"/>
            <a:chOff x="0" y="0"/>
            <a:chExt cx="1892889" cy="402712"/>
          </a:xfrm>
        </p:grpSpPr>
        <p:sp>
          <p:nvSpPr>
            <p:cNvPr id="20" name="Freeform 20"/>
            <p:cNvSpPr/>
            <p:nvPr/>
          </p:nvSpPr>
          <p:spPr>
            <a:xfrm>
              <a:off x="0" y="0"/>
              <a:ext cx="1892889" cy="402712"/>
            </a:xfrm>
            <a:custGeom>
              <a:avLst/>
              <a:gdLst/>
              <a:ahLst/>
              <a:cxnLst/>
              <a:rect l="l" t="t" r="r" b="b"/>
              <a:pathLst>
                <a:path w="1892889" h="402712">
                  <a:moveTo>
                    <a:pt x="1689689" y="0"/>
                  </a:moveTo>
                  <a:cubicBezTo>
                    <a:pt x="1801913" y="0"/>
                    <a:pt x="1892889" y="90150"/>
                    <a:pt x="1892889" y="201356"/>
                  </a:cubicBezTo>
                  <a:cubicBezTo>
                    <a:pt x="1892889" y="312562"/>
                    <a:pt x="1801913" y="402712"/>
                    <a:pt x="1689689" y="402712"/>
                  </a:cubicBezTo>
                  <a:lnTo>
                    <a:pt x="203200" y="402712"/>
                  </a:lnTo>
                  <a:cubicBezTo>
                    <a:pt x="90976" y="402712"/>
                    <a:pt x="0" y="312562"/>
                    <a:pt x="0" y="201356"/>
                  </a:cubicBezTo>
                  <a:cubicBezTo>
                    <a:pt x="0" y="90150"/>
                    <a:pt x="90976" y="0"/>
                    <a:pt x="203200" y="0"/>
                  </a:cubicBezTo>
                  <a:close/>
                </a:path>
              </a:pathLst>
            </a:custGeom>
            <a:solidFill>
              <a:srgbClr val="10316B"/>
            </a:solidFill>
            <a:ln cap="sq">
              <a:noFill/>
              <a:prstDash val="solid"/>
              <a:miter/>
            </a:ln>
          </p:spPr>
        </p:sp>
        <p:sp>
          <p:nvSpPr>
            <p:cNvPr id="21" name="TextBox 21"/>
            <p:cNvSpPr txBox="1"/>
            <p:nvPr/>
          </p:nvSpPr>
          <p:spPr>
            <a:xfrm>
              <a:off x="0" y="-57150"/>
              <a:ext cx="1892889" cy="459862"/>
            </a:xfrm>
            <a:prstGeom prst="rect">
              <a:avLst/>
            </a:prstGeom>
          </p:spPr>
          <p:txBody>
            <a:bodyPr lIns="50800" tIns="50800" rIns="50800" bIns="50800" rtlCol="0" anchor="ctr"/>
            <a:lstStyle/>
            <a:p>
              <a:pPr algn="ctr">
                <a:lnSpc>
                  <a:spcPts val="3511"/>
                </a:lnSpc>
              </a:pPr>
              <a:endParaRPr/>
            </a:p>
          </p:txBody>
        </p:sp>
      </p:grpSp>
      <p:sp>
        <p:nvSpPr>
          <p:cNvPr id="22" name="TextBox 22"/>
          <p:cNvSpPr txBox="1"/>
          <p:nvPr/>
        </p:nvSpPr>
        <p:spPr>
          <a:xfrm>
            <a:off x="8602372" y="2855717"/>
            <a:ext cx="7866363" cy="669929"/>
          </a:xfrm>
          <a:prstGeom prst="rect">
            <a:avLst/>
          </a:prstGeom>
        </p:spPr>
        <p:txBody>
          <a:bodyPr lIns="0" tIns="0" rIns="0" bIns="0" rtlCol="0" anchor="t">
            <a:spAutoFit/>
          </a:bodyPr>
          <a:lstStyle/>
          <a:p>
            <a:pPr marL="0" lvl="0" indent="0" algn="l">
              <a:lnSpc>
                <a:spcPts val="5141"/>
              </a:lnSpc>
            </a:pPr>
            <a:r>
              <a:rPr lang="en-US" sz="4673" spc="233">
                <a:solidFill>
                  <a:srgbClr val="F2F7FF"/>
                </a:solidFill>
                <a:latin typeface="Archivo Black"/>
                <a:ea typeface="Archivo Black"/>
                <a:cs typeface="Archivo Black"/>
                <a:sym typeface="Archivo Black"/>
              </a:rPr>
              <a:t>STRATEGI </a:t>
            </a:r>
            <a:r>
              <a:rPr lang="en-US" sz="4673" spc="233">
                <a:solidFill>
                  <a:srgbClr val="FF3131"/>
                </a:solidFill>
                <a:latin typeface="Archivo Black"/>
                <a:ea typeface="Archivo Black"/>
                <a:cs typeface="Archivo Black"/>
                <a:sym typeface="Archivo Black"/>
              </a:rPr>
              <a:t>BERTAHAN</a:t>
            </a:r>
          </a:p>
        </p:txBody>
      </p:sp>
      <p:sp>
        <p:nvSpPr>
          <p:cNvPr id="23" name="TextBox 23"/>
          <p:cNvSpPr txBox="1"/>
          <p:nvPr/>
        </p:nvSpPr>
        <p:spPr>
          <a:xfrm>
            <a:off x="6360347" y="3757373"/>
            <a:ext cx="10108388" cy="299265"/>
          </a:xfrm>
          <a:prstGeom prst="rect">
            <a:avLst/>
          </a:prstGeom>
        </p:spPr>
        <p:txBody>
          <a:bodyPr lIns="0" tIns="0" rIns="0" bIns="0" rtlCol="0" anchor="t">
            <a:spAutoFit/>
          </a:bodyPr>
          <a:lstStyle/>
          <a:p>
            <a:pPr algn="l">
              <a:lnSpc>
                <a:spcPts val="2430"/>
              </a:lnSpc>
            </a:pPr>
            <a:r>
              <a:rPr lang="en-US" sz="1735" spc="173">
                <a:solidFill>
                  <a:srgbClr val="F2F7FF"/>
                </a:solidFill>
                <a:latin typeface="Inter"/>
                <a:ea typeface="Inter"/>
                <a:cs typeface="Inter"/>
                <a:sym typeface="Inter"/>
              </a:rPr>
              <a:t>Strategi bertahan membantu AO tidak cepat menyerah dan memiliki arah karier.</a:t>
            </a:r>
          </a:p>
        </p:txBody>
      </p:sp>
      <p:sp>
        <p:nvSpPr>
          <p:cNvPr id="24" name="Freeform 24"/>
          <p:cNvSpPr/>
          <p:nvPr/>
        </p:nvSpPr>
        <p:spPr>
          <a:xfrm>
            <a:off x="2205954" y="6449056"/>
            <a:ext cx="13876092" cy="3044120"/>
          </a:xfrm>
          <a:custGeom>
            <a:avLst/>
            <a:gdLst/>
            <a:ahLst/>
            <a:cxnLst/>
            <a:rect l="l" t="t" r="r" b="b"/>
            <a:pathLst>
              <a:path w="13876092" h="3044120">
                <a:moveTo>
                  <a:pt x="0" y="1199244"/>
                </a:moveTo>
                <a:lnTo>
                  <a:pt x="0" y="1939179"/>
                </a:lnTo>
                <a:cubicBezTo>
                  <a:pt x="0" y="2065431"/>
                  <a:pt x="102348" y="2167779"/>
                  <a:pt x="228600" y="2167779"/>
                </a:cubicBezTo>
                <a:lnTo>
                  <a:pt x="1765064" y="2167779"/>
                </a:lnTo>
                <a:cubicBezTo>
                  <a:pt x="1891316" y="2167779"/>
                  <a:pt x="1993664" y="2065431"/>
                  <a:pt x="1993664" y="1939179"/>
                </a:cubicBezTo>
                <a:lnTo>
                  <a:pt x="1993664" y="228601"/>
                </a:lnTo>
                <a:cubicBezTo>
                  <a:pt x="1993664" y="167972"/>
                  <a:pt x="2017748" y="109827"/>
                  <a:pt x="2060619" y="66956"/>
                </a:cubicBezTo>
                <a:cubicBezTo>
                  <a:pt x="2103490" y="24085"/>
                  <a:pt x="2161635" y="0"/>
                  <a:pt x="2222264" y="0"/>
                </a:cubicBezTo>
                <a:lnTo>
                  <a:pt x="4710790" y="0"/>
                </a:lnTo>
                <a:cubicBezTo>
                  <a:pt x="4837042" y="0"/>
                  <a:pt x="4939390" y="102348"/>
                  <a:pt x="4939390" y="228601"/>
                </a:cubicBezTo>
                <a:lnTo>
                  <a:pt x="4939390" y="2399292"/>
                </a:lnTo>
                <a:cubicBezTo>
                  <a:pt x="4939390" y="2459920"/>
                  <a:pt x="4963475" y="2518066"/>
                  <a:pt x="5006346" y="2560936"/>
                </a:cubicBezTo>
                <a:cubicBezTo>
                  <a:pt x="5049216" y="2603807"/>
                  <a:pt x="5107362" y="2627892"/>
                  <a:pt x="5167990" y="2627892"/>
                </a:cubicBezTo>
                <a:lnTo>
                  <a:pt x="8695923" y="2627892"/>
                </a:lnTo>
                <a:cubicBezTo>
                  <a:pt x="8822175" y="2627892"/>
                  <a:pt x="8924523" y="2525543"/>
                  <a:pt x="8924523" y="2399292"/>
                </a:cubicBezTo>
                <a:lnTo>
                  <a:pt x="8924523" y="1249045"/>
                </a:lnTo>
                <a:cubicBezTo>
                  <a:pt x="8924523" y="1122793"/>
                  <a:pt x="9026871" y="1020445"/>
                  <a:pt x="9153123" y="1020445"/>
                </a:cubicBezTo>
                <a:lnTo>
                  <a:pt x="11658518" y="1020445"/>
                </a:lnTo>
                <a:cubicBezTo>
                  <a:pt x="11719146" y="1020445"/>
                  <a:pt x="11777292" y="1044530"/>
                  <a:pt x="11820162" y="1087401"/>
                </a:cubicBezTo>
                <a:cubicBezTo>
                  <a:pt x="11863034" y="1130271"/>
                  <a:pt x="11887118" y="1188417"/>
                  <a:pt x="11887118" y="1249045"/>
                </a:cubicBezTo>
                <a:lnTo>
                  <a:pt x="11887118" y="2815520"/>
                </a:lnTo>
                <a:cubicBezTo>
                  <a:pt x="11887118" y="2876149"/>
                  <a:pt x="11911203" y="2934295"/>
                  <a:pt x="11954073" y="2977165"/>
                </a:cubicBezTo>
                <a:cubicBezTo>
                  <a:pt x="11996943" y="3020036"/>
                  <a:pt x="12055089" y="3044120"/>
                  <a:pt x="12115718" y="3044120"/>
                </a:cubicBezTo>
                <a:lnTo>
                  <a:pt x="13647492" y="3044120"/>
                </a:lnTo>
                <a:cubicBezTo>
                  <a:pt x="13708121" y="3044120"/>
                  <a:pt x="13766266" y="3020036"/>
                  <a:pt x="13809137" y="2977165"/>
                </a:cubicBezTo>
                <a:cubicBezTo>
                  <a:pt x="13852008" y="2934295"/>
                  <a:pt x="13876092" y="2876149"/>
                  <a:pt x="13876092" y="2815520"/>
                </a:cubicBezTo>
                <a:lnTo>
                  <a:pt x="13876092" y="1959163"/>
                </a:lnTo>
              </a:path>
            </a:pathLst>
          </a:custGeom>
          <a:ln w="66675" cap="flat">
            <a:solidFill>
              <a:srgbClr val="FFFFFF"/>
            </a:solidFill>
            <a:prstDash val="solid"/>
            <a:headEnd type="none" w="sm" len="sm"/>
            <a:tailEnd type="none" w="sm" len="sm"/>
          </a:ln>
        </p:spPr>
      </p:sp>
      <p:grpSp>
        <p:nvGrpSpPr>
          <p:cNvPr id="25" name="Group 25"/>
          <p:cNvGrpSpPr/>
          <p:nvPr/>
        </p:nvGrpSpPr>
        <p:grpSpPr>
          <a:xfrm>
            <a:off x="1807622" y="7218500"/>
            <a:ext cx="796665" cy="823409"/>
            <a:chOff x="0" y="0"/>
            <a:chExt cx="813616" cy="840929"/>
          </a:xfrm>
        </p:grpSpPr>
        <p:sp>
          <p:nvSpPr>
            <p:cNvPr id="26" name="Freeform 26"/>
            <p:cNvSpPr/>
            <p:nvPr/>
          </p:nvSpPr>
          <p:spPr>
            <a:xfrm>
              <a:off x="0" y="0"/>
              <a:ext cx="813616" cy="840929"/>
            </a:xfrm>
            <a:custGeom>
              <a:avLst/>
              <a:gdLst/>
              <a:ahLst/>
              <a:cxnLst/>
              <a:rect l="l" t="t" r="r" b="b"/>
              <a:pathLst>
                <a:path w="813616" h="840929">
                  <a:moveTo>
                    <a:pt x="406808" y="0"/>
                  </a:moveTo>
                  <a:cubicBezTo>
                    <a:pt x="182134" y="0"/>
                    <a:pt x="0" y="188248"/>
                    <a:pt x="0" y="420464"/>
                  </a:cubicBezTo>
                  <a:cubicBezTo>
                    <a:pt x="0" y="652680"/>
                    <a:pt x="182134" y="840929"/>
                    <a:pt x="406808" y="840929"/>
                  </a:cubicBezTo>
                  <a:cubicBezTo>
                    <a:pt x="631481" y="840929"/>
                    <a:pt x="813616" y="652680"/>
                    <a:pt x="813616" y="420464"/>
                  </a:cubicBezTo>
                  <a:cubicBezTo>
                    <a:pt x="813616" y="188248"/>
                    <a:pt x="631481" y="0"/>
                    <a:pt x="406808" y="0"/>
                  </a:cubicBezTo>
                  <a:close/>
                </a:path>
              </a:pathLst>
            </a:custGeom>
            <a:solidFill>
              <a:srgbClr val="0B409C"/>
            </a:solidFill>
            <a:ln w="57150" cap="sq">
              <a:solidFill>
                <a:srgbClr val="10316B"/>
              </a:solidFill>
              <a:prstDash val="solid"/>
              <a:miter/>
            </a:ln>
          </p:spPr>
        </p:sp>
        <p:sp>
          <p:nvSpPr>
            <p:cNvPr id="27" name="TextBox 27"/>
            <p:cNvSpPr txBox="1"/>
            <p:nvPr/>
          </p:nvSpPr>
          <p:spPr>
            <a:xfrm>
              <a:off x="76276" y="21687"/>
              <a:ext cx="661063" cy="740405"/>
            </a:xfrm>
            <a:prstGeom prst="rect">
              <a:avLst/>
            </a:prstGeom>
          </p:spPr>
          <p:txBody>
            <a:bodyPr lIns="50800" tIns="50800" rIns="50800" bIns="50800" rtlCol="0" anchor="ctr"/>
            <a:lstStyle/>
            <a:p>
              <a:pPr algn="ctr">
                <a:lnSpc>
                  <a:spcPts val="3500"/>
                </a:lnSpc>
              </a:pPr>
              <a:r>
                <a:rPr lang="en-US" sz="2500" b="1">
                  <a:solidFill>
                    <a:srgbClr val="FFFFFF"/>
                  </a:solidFill>
                  <a:latin typeface="Roboto Bold"/>
                  <a:ea typeface="Roboto Bold"/>
                  <a:cs typeface="Roboto Bold"/>
                  <a:sym typeface="Roboto Bold"/>
                </a:rPr>
                <a:t>01</a:t>
              </a:r>
            </a:p>
          </p:txBody>
        </p:sp>
      </p:grpSp>
      <p:grpSp>
        <p:nvGrpSpPr>
          <p:cNvPr id="28" name="Group 28"/>
          <p:cNvGrpSpPr/>
          <p:nvPr/>
        </p:nvGrpSpPr>
        <p:grpSpPr>
          <a:xfrm>
            <a:off x="8745668" y="8621422"/>
            <a:ext cx="796665" cy="823409"/>
            <a:chOff x="0" y="0"/>
            <a:chExt cx="813616" cy="840929"/>
          </a:xfrm>
        </p:grpSpPr>
        <p:sp>
          <p:nvSpPr>
            <p:cNvPr id="29" name="Freeform 29"/>
            <p:cNvSpPr/>
            <p:nvPr/>
          </p:nvSpPr>
          <p:spPr>
            <a:xfrm>
              <a:off x="0" y="0"/>
              <a:ext cx="813616" cy="840929"/>
            </a:xfrm>
            <a:custGeom>
              <a:avLst/>
              <a:gdLst/>
              <a:ahLst/>
              <a:cxnLst/>
              <a:rect l="l" t="t" r="r" b="b"/>
              <a:pathLst>
                <a:path w="813616" h="840929">
                  <a:moveTo>
                    <a:pt x="406808" y="0"/>
                  </a:moveTo>
                  <a:cubicBezTo>
                    <a:pt x="182134" y="0"/>
                    <a:pt x="0" y="188248"/>
                    <a:pt x="0" y="420464"/>
                  </a:cubicBezTo>
                  <a:cubicBezTo>
                    <a:pt x="0" y="652680"/>
                    <a:pt x="182134" y="840929"/>
                    <a:pt x="406808" y="840929"/>
                  </a:cubicBezTo>
                  <a:cubicBezTo>
                    <a:pt x="631481" y="840929"/>
                    <a:pt x="813616" y="652680"/>
                    <a:pt x="813616" y="420464"/>
                  </a:cubicBezTo>
                  <a:cubicBezTo>
                    <a:pt x="813616" y="188248"/>
                    <a:pt x="631481" y="0"/>
                    <a:pt x="406808" y="0"/>
                  </a:cubicBezTo>
                  <a:close/>
                </a:path>
              </a:pathLst>
            </a:custGeom>
            <a:solidFill>
              <a:srgbClr val="0B409C"/>
            </a:solidFill>
            <a:ln w="57150" cap="sq">
              <a:solidFill>
                <a:srgbClr val="10316B"/>
              </a:solidFill>
              <a:prstDash val="solid"/>
              <a:miter/>
            </a:ln>
          </p:spPr>
        </p:sp>
        <p:sp>
          <p:nvSpPr>
            <p:cNvPr id="30" name="TextBox 30"/>
            <p:cNvSpPr txBox="1"/>
            <p:nvPr/>
          </p:nvSpPr>
          <p:spPr>
            <a:xfrm>
              <a:off x="76276" y="21687"/>
              <a:ext cx="661063" cy="740405"/>
            </a:xfrm>
            <a:prstGeom prst="rect">
              <a:avLst/>
            </a:prstGeom>
          </p:spPr>
          <p:txBody>
            <a:bodyPr lIns="50800" tIns="50800" rIns="50800" bIns="50800" rtlCol="0" anchor="ctr"/>
            <a:lstStyle/>
            <a:p>
              <a:pPr algn="ctr">
                <a:lnSpc>
                  <a:spcPts val="3500"/>
                </a:lnSpc>
              </a:pPr>
              <a:r>
                <a:rPr lang="en-US" sz="2500" b="1">
                  <a:solidFill>
                    <a:srgbClr val="FFFFFF"/>
                  </a:solidFill>
                  <a:latin typeface="Roboto Bold"/>
                  <a:ea typeface="Roboto Bold"/>
                  <a:cs typeface="Roboto Bold"/>
                  <a:sym typeface="Roboto Bold"/>
                </a:rPr>
                <a:t>02</a:t>
              </a:r>
            </a:p>
          </p:txBody>
        </p:sp>
      </p:grpSp>
      <p:grpSp>
        <p:nvGrpSpPr>
          <p:cNvPr id="31" name="Group 31"/>
          <p:cNvGrpSpPr/>
          <p:nvPr/>
        </p:nvGrpSpPr>
        <p:grpSpPr>
          <a:xfrm>
            <a:off x="15683714" y="8073617"/>
            <a:ext cx="796665" cy="823409"/>
            <a:chOff x="0" y="0"/>
            <a:chExt cx="813616" cy="840929"/>
          </a:xfrm>
        </p:grpSpPr>
        <p:sp>
          <p:nvSpPr>
            <p:cNvPr id="32" name="Freeform 32"/>
            <p:cNvSpPr/>
            <p:nvPr/>
          </p:nvSpPr>
          <p:spPr>
            <a:xfrm>
              <a:off x="0" y="0"/>
              <a:ext cx="813616" cy="840929"/>
            </a:xfrm>
            <a:custGeom>
              <a:avLst/>
              <a:gdLst/>
              <a:ahLst/>
              <a:cxnLst/>
              <a:rect l="l" t="t" r="r" b="b"/>
              <a:pathLst>
                <a:path w="813616" h="840929">
                  <a:moveTo>
                    <a:pt x="406808" y="0"/>
                  </a:moveTo>
                  <a:cubicBezTo>
                    <a:pt x="182134" y="0"/>
                    <a:pt x="0" y="188248"/>
                    <a:pt x="0" y="420464"/>
                  </a:cubicBezTo>
                  <a:cubicBezTo>
                    <a:pt x="0" y="652680"/>
                    <a:pt x="182134" y="840929"/>
                    <a:pt x="406808" y="840929"/>
                  </a:cubicBezTo>
                  <a:cubicBezTo>
                    <a:pt x="631481" y="840929"/>
                    <a:pt x="813616" y="652680"/>
                    <a:pt x="813616" y="420464"/>
                  </a:cubicBezTo>
                  <a:cubicBezTo>
                    <a:pt x="813616" y="188248"/>
                    <a:pt x="631481" y="0"/>
                    <a:pt x="406808" y="0"/>
                  </a:cubicBezTo>
                  <a:close/>
                </a:path>
              </a:pathLst>
            </a:custGeom>
            <a:solidFill>
              <a:srgbClr val="0B409C"/>
            </a:solidFill>
            <a:ln w="57150" cap="sq">
              <a:solidFill>
                <a:srgbClr val="10316B"/>
              </a:solidFill>
              <a:prstDash val="solid"/>
              <a:miter/>
            </a:ln>
          </p:spPr>
        </p:sp>
        <p:sp>
          <p:nvSpPr>
            <p:cNvPr id="33" name="TextBox 33"/>
            <p:cNvSpPr txBox="1"/>
            <p:nvPr/>
          </p:nvSpPr>
          <p:spPr>
            <a:xfrm>
              <a:off x="76276" y="21687"/>
              <a:ext cx="661063" cy="740405"/>
            </a:xfrm>
            <a:prstGeom prst="rect">
              <a:avLst/>
            </a:prstGeom>
          </p:spPr>
          <p:txBody>
            <a:bodyPr lIns="50800" tIns="50800" rIns="50800" bIns="50800" rtlCol="0" anchor="ctr"/>
            <a:lstStyle/>
            <a:p>
              <a:pPr algn="ctr">
                <a:lnSpc>
                  <a:spcPts val="3500"/>
                </a:lnSpc>
              </a:pPr>
              <a:r>
                <a:rPr lang="en-US" sz="2500" b="1">
                  <a:solidFill>
                    <a:srgbClr val="FFFFFF"/>
                  </a:solidFill>
                  <a:latin typeface="Roboto Bold"/>
                  <a:ea typeface="Roboto Bold"/>
                  <a:cs typeface="Roboto Bold"/>
                  <a:sym typeface="Roboto Bold"/>
                </a:rPr>
                <a:t>03</a:t>
              </a:r>
            </a:p>
          </p:txBody>
        </p:sp>
      </p:grpSp>
      <p:sp>
        <p:nvSpPr>
          <p:cNvPr id="34" name="TextBox 34"/>
          <p:cNvSpPr txBox="1"/>
          <p:nvPr/>
        </p:nvSpPr>
        <p:spPr>
          <a:xfrm>
            <a:off x="892288" y="6275509"/>
            <a:ext cx="2948211" cy="400050"/>
          </a:xfrm>
          <a:prstGeom prst="rect">
            <a:avLst/>
          </a:prstGeom>
        </p:spPr>
        <p:txBody>
          <a:bodyPr lIns="0" tIns="0" rIns="0" bIns="0" rtlCol="0" anchor="t">
            <a:spAutoFit/>
          </a:bodyPr>
          <a:lstStyle/>
          <a:p>
            <a:pPr marL="0" lvl="0" indent="0" algn="ctr">
              <a:lnSpc>
                <a:spcPts val="3120"/>
              </a:lnSpc>
            </a:pPr>
            <a:r>
              <a:rPr lang="en-US" sz="2600" b="1" spc="390">
                <a:solidFill>
                  <a:srgbClr val="FFFFFF"/>
                </a:solidFill>
                <a:latin typeface="Roboto Bold"/>
                <a:ea typeface="Roboto Bold"/>
                <a:cs typeface="Roboto Bold"/>
                <a:sym typeface="Roboto Bold"/>
              </a:rPr>
              <a:t>TERIMA</a:t>
            </a:r>
          </a:p>
        </p:txBody>
      </p:sp>
      <p:sp>
        <p:nvSpPr>
          <p:cNvPr id="35" name="TextBox 35"/>
          <p:cNvSpPr txBox="1"/>
          <p:nvPr/>
        </p:nvSpPr>
        <p:spPr>
          <a:xfrm>
            <a:off x="7669895" y="8069720"/>
            <a:ext cx="2948211" cy="400050"/>
          </a:xfrm>
          <a:prstGeom prst="rect">
            <a:avLst/>
          </a:prstGeom>
        </p:spPr>
        <p:txBody>
          <a:bodyPr lIns="0" tIns="0" rIns="0" bIns="0" rtlCol="0" anchor="t">
            <a:spAutoFit/>
          </a:bodyPr>
          <a:lstStyle/>
          <a:p>
            <a:pPr marL="0" lvl="0" indent="0" algn="ctr">
              <a:lnSpc>
                <a:spcPts val="3120"/>
              </a:lnSpc>
            </a:pPr>
            <a:r>
              <a:rPr lang="en-US" sz="2600" b="1" spc="390">
                <a:solidFill>
                  <a:srgbClr val="FFFFFF"/>
                </a:solidFill>
                <a:latin typeface="Roboto Bold"/>
                <a:ea typeface="Roboto Bold"/>
                <a:cs typeface="Roboto Bold"/>
                <a:sym typeface="Roboto Bold"/>
              </a:rPr>
              <a:t>TENTUKAN</a:t>
            </a:r>
          </a:p>
        </p:txBody>
      </p:sp>
      <p:sp>
        <p:nvSpPr>
          <p:cNvPr id="36" name="TextBox 36"/>
          <p:cNvSpPr txBox="1"/>
          <p:nvPr/>
        </p:nvSpPr>
        <p:spPr>
          <a:xfrm>
            <a:off x="14607941" y="7521915"/>
            <a:ext cx="2948211" cy="400050"/>
          </a:xfrm>
          <a:prstGeom prst="rect">
            <a:avLst/>
          </a:prstGeom>
        </p:spPr>
        <p:txBody>
          <a:bodyPr lIns="0" tIns="0" rIns="0" bIns="0" rtlCol="0" anchor="t">
            <a:spAutoFit/>
          </a:bodyPr>
          <a:lstStyle/>
          <a:p>
            <a:pPr marL="0" lvl="0" indent="0" algn="ctr">
              <a:lnSpc>
                <a:spcPts val="3120"/>
              </a:lnSpc>
            </a:pPr>
            <a:r>
              <a:rPr lang="en-US" sz="2600" b="1" spc="390">
                <a:solidFill>
                  <a:srgbClr val="FFFFFF"/>
                </a:solidFill>
                <a:latin typeface="Roboto Bold"/>
                <a:ea typeface="Roboto Bold"/>
                <a:cs typeface="Roboto Bold"/>
                <a:sym typeface="Roboto Bold"/>
              </a:rPr>
              <a:t>TUMBUH</a:t>
            </a:r>
          </a:p>
        </p:txBody>
      </p:sp>
      <p:grpSp>
        <p:nvGrpSpPr>
          <p:cNvPr id="37" name="Group 37"/>
          <p:cNvGrpSpPr/>
          <p:nvPr/>
        </p:nvGrpSpPr>
        <p:grpSpPr>
          <a:xfrm>
            <a:off x="16045022" y="5143500"/>
            <a:ext cx="405649" cy="405649"/>
            <a:chOff x="0" y="0"/>
            <a:chExt cx="812800" cy="812800"/>
          </a:xfrm>
        </p:grpSpPr>
        <p:sp>
          <p:nvSpPr>
            <p:cNvPr id="38" name="Freeform 3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316B"/>
            </a:solidFill>
          </p:spPr>
        </p:sp>
        <p:sp>
          <p:nvSpPr>
            <p:cNvPr id="39" name="TextBox 39"/>
            <p:cNvSpPr txBox="1"/>
            <p:nvPr/>
          </p:nvSpPr>
          <p:spPr>
            <a:xfrm>
              <a:off x="76200" y="19050"/>
              <a:ext cx="660400" cy="717550"/>
            </a:xfrm>
            <a:prstGeom prst="rect">
              <a:avLst/>
            </a:prstGeom>
          </p:spPr>
          <p:txBody>
            <a:bodyPr lIns="50800" tIns="50800" rIns="50800" bIns="50800" rtlCol="0" anchor="ctr"/>
            <a:lstStyle/>
            <a:p>
              <a:pPr algn="ctr">
                <a:lnSpc>
                  <a:spcPts val="3511"/>
                </a:lnSpc>
              </a:pPr>
              <a:endParaRPr/>
            </a:p>
          </p:txBody>
        </p:sp>
      </p:grpSp>
      <p:grpSp>
        <p:nvGrpSpPr>
          <p:cNvPr id="40" name="Group 40"/>
          <p:cNvGrpSpPr/>
          <p:nvPr/>
        </p:nvGrpSpPr>
        <p:grpSpPr>
          <a:xfrm>
            <a:off x="16593546" y="5143500"/>
            <a:ext cx="405649" cy="405649"/>
            <a:chOff x="0" y="0"/>
            <a:chExt cx="812800" cy="812800"/>
          </a:xfrm>
        </p:grpSpPr>
        <p:sp>
          <p:nvSpPr>
            <p:cNvPr id="41" name="Freeform 4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B409C"/>
            </a:solidFill>
          </p:spPr>
        </p:sp>
        <p:sp>
          <p:nvSpPr>
            <p:cNvPr id="42" name="TextBox 42"/>
            <p:cNvSpPr txBox="1"/>
            <p:nvPr/>
          </p:nvSpPr>
          <p:spPr>
            <a:xfrm>
              <a:off x="76200" y="19050"/>
              <a:ext cx="660400" cy="717550"/>
            </a:xfrm>
            <a:prstGeom prst="rect">
              <a:avLst/>
            </a:prstGeom>
          </p:spPr>
          <p:txBody>
            <a:bodyPr lIns="50800" tIns="50800" rIns="50800" bIns="50800" rtlCol="0" anchor="ctr"/>
            <a:lstStyle/>
            <a:p>
              <a:pPr algn="ctr">
                <a:lnSpc>
                  <a:spcPts val="3511"/>
                </a:lnSpc>
              </a:pPr>
              <a:endParaRPr/>
            </a:p>
          </p:txBody>
        </p:sp>
      </p:grpSp>
      <p:grpSp>
        <p:nvGrpSpPr>
          <p:cNvPr id="43" name="Group 43"/>
          <p:cNvGrpSpPr/>
          <p:nvPr/>
        </p:nvGrpSpPr>
        <p:grpSpPr>
          <a:xfrm>
            <a:off x="17142070" y="5143500"/>
            <a:ext cx="405649" cy="405649"/>
            <a:chOff x="0" y="0"/>
            <a:chExt cx="812800" cy="812800"/>
          </a:xfrm>
        </p:grpSpPr>
        <p:sp>
          <p:nvSpPr>
            <p:cNvPr id="44" name="Freeform 4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E63"/>
            </a:solidFill>
          </p:spPr>
        </p:sp>
        <p:sp>
          <p:nvSpPr>
            <p:cNvPr id="45" name="TextBox 45"/>
            <p:cNvSpPr txBox="1"/>
            <p:nvPr/>
          </p:nvSpPr>
          <p:spPr>
            <a:xfrm>
              <a:off x="76200" y="19050"/>
              <a:ext cx="660400" cy="717550"/>
            </a:xfrm>
            <a:prstGeom prst="rect">
              <a:avLst/>
            </a:prstGeom>
          </p:spPr>
          <p:txBody>
            <a:bodyPr lIns="50800" tIns="50800" rIns="50800" bIns="50800" rtlCol="0" anchor="ctr"/>
            <a:lstStyle/>
            <a:p>
              <a:pPr algn="ctr">
                <a:lnSpc>
                  <a:spcPts val="3511"/>
                </a:lnSpc>
              </a:pPr>
              <a:endParaRPr/>
            </a:p>
          </p:txBody>
        </p:sp>
      </p:grpSp>
      <p:sp>
        <p:nvSpPr>
          <p:cNvPr id="46" name="TextBox 8">
            <a:extLst>
              <a:ext uri="{FF2B5EF4-FFF2-40B4-BE49-F238E27FC236}">
                <a16:creationId xmlns:a16="http://schemas.microsoft.com/office/drawing/2014/main" id="{D8B037DB-B4E5-DE2D-61F9-8F117A291140}"/>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3716000"/>
          </a:xfrm>
          <a:custGeom>
            <a:avLst/>
            <a:gdLst/>
            <a:ahLst/>
            <a:cxnLst/>
            <a:rect l="l" t="t" r="r" b="b"/>
            <a:pathLst>
              <a:path w="18288000" h="13716000">
                <a:moveTo>
                  <a:pt x="0" y="0"/>
                </a:moveTo>
                <a:lnTo>
                  <a:pt x="18288000" y="0"/>
                </a:lnTo>
                <a:lnTo>
                  <a:pt x="18288000" y="13716000"/>
                </a:lnTo>
                <a:lnTo>
                  <a:pt x="0" y="13716000"/>
                </a:lnTo>
                <a:lnTo>
                  <a:pt x="0" y="0"/>
                </a:lnTo>
                <a:close/>
              </a:path>
            </a:pathLst>
          </a:custGeom>
          <a:blipFill>
            <a:blip r:embed="rId2"/>
            <a:stretch>
              <a:fillRect/>
            </a:stretch>
          </a:blipFill>
        </p:spPr>
      </p:sp>
      <p:grpSp>
        <p:nvGrpSpPr>
          <p:cNvPr id="3" name="Group 3"/>
          <p:cNvGrpSpPr/>
          <p:nvPr/>
        </p:nvGrpSpPr>
        <p:grpSpPr>
          <a:xfrm>
            <a:off x="0" y="0"/>
            <a:ext cx="18288000" cy="10287000"/>
            <a:chOff x="0" y="0"/>
            <a:chExt cx="745067" cy="419100"/>
          </a:xfrm>
        </p:grpSpPr>
        <p:sp>
          <p:nvSpPr>
            <p:cNvPr id="4" name="Freeform 4"/>
            <p:cNvSpPr/>
            <p:nvPr/>
          </p:nvSpPr>
          <p:spPr>
            <a:xfrm>
              <a:off x="0" y="0"/>
              <a:ext cx="745067" cy="419100"/>
            </a:xfrm>
            <a:custGeom>
              <a:avLst/>
              <a:gdLst/>
              <a:ahLst/>
              <a:cxnLst/>
              <a:rect l="l" t="t" r="r" b="b"/>
              <a:pathLst>
                <a:path w="745067" h="419100">
                  <a:moveTo>
                    <a:pt x="0" y="0"/>
                  </a:moveTo>
                  <a:lnTo>
                    <a:pt x="745067" y="0"/>
                  </a:lnTo>
                  <a:lnTo>
                    <a:pt x="745067" y="419100"/>
                  </a:lnTo>
                  <a:lnTo>
                    <a:pt x="0" y="419100"/>
                  </a:lnTo>
                  <a:close/>
                </a:path>
              </a:pathLst>
            </a:custGeom>
            <a:solidFill>
              <a:srgbClr val="003C8D">
                <a:alpha val="60000"/>
              </a:srgbClr>
            </a:solidFill>
          </p:spPr>
        </p:sp>
        <p:sp>
          <p:nvSpPr>
            <p:cNvPr id="5" name="TextBox 5"/>
            <p:cNvSpPr txBox="1"/>
            <p:nvPr/>
          </p:nvSpPr>
          <p:spPr>
            <a:xfrm>
              <a:off x="0" y="-66675"/>
              <a:ext cx="745067" cy="485775"/>
            </a:xfrm>
            <a:prstGeom prst="rect">
              <a:avLst/>
            </a:prstGeom>
          </p:spPr>
          <p:txBody>
            <a:bodyPr lIns="50800" tIns="50800" rIns="50800" bIns="50800" rtlCol="0" anchor="ctr"/>
            <a:lstStyle/>
            <a:p>
              <a:pPr algn="ctr">
                <a:lnSpc>
                  <a:spcPts val="2800"/>
                </a:lnSpc>
              </a:pPr>
              <a:endParaRPr/>
            </a:p>
          </p:txBody>
        </p:sp>
      </p:grpSp>
      <p:grpSp>
        <p:nvGrpSpPr>
          <p:cNvPr id="6" name="Group 6"/>
          <p:cNvGrpSpPr/>
          <p:nvPr/>
        </p:nvGrpSpPr>
        <p:grpSpPr>
          <a:xfrm>
            <a:off x="0" y="527917"/>
            <a:ext cx="2886598" cy="1121337"/>
            <a:chOff x="0" y="0"/>
            <a:chExt cx="1078867" cy="419100"/>
          </a:xfrm>
        </p:grpSpPr>
        <p:sp>
          <p:nvSpPr>
            <p:cNvPr id="7" name="Freeform 7"/>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8" name="TextBox 8"/>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9" name="Freeform 9"/>
          <p:cNvSpPr/>
          <p:nvPr/>
        </p:nvSpPr>
        <p:spPr>
          <a:xfrm>
            <a:off x="757563" y="603771"/>
            <a:ext cx="1723784" cy="969628"/>
          </a:xfrm>
          <a:custGeom>
            <a:avLst/>
            <a:gdLst/>
            <a:ahLst/>
            <a:cxnLst/>
            <a:rect l="l" t="t" r="r" b="b"/>
            <a:pathLst>
              <a:path w="1723784" h="969628">
                <a:moveTo>
                  <a:pt x="0" y="0"/>
                </a:moveTo>
                <a:lnTo>
                  <a:pt x="1723783" y="0"/>
                </a:lnTo>
                <a:lnTo>
                  <a:pt x="1723783" y="969628"/>
                </a:lnTo>
                <a:lnTo>
                  <a:pt x="0" y="969628"/>
                </a:lnTo>
                <a:lnTo>
                  <a:pt x="0" y="0"/>
                </a:lnTo>
                <a:close/>
              </a:path>
            </a:pathLst>
          </a:custGeom>
          <a:blipFill>
            <a:blip r:embed="rId3"/>
            <a:stretch>
              <a:fillRect/>
            </a:stretch>
          </a:blipFill>
        </p:spPr>
      </p:sp>
      <p:grpSp>
        <p:nvGrpSpPr>
          <p:cNvPr id="10" name="Group 10"/>
          <p:cNvGrpSpPr/>
          <p:nvPr/>
        </p:nvGrpSpPr>
        <p:grpSpPr>
          <a:xfrm rot="-10800000">
            <a:off x="15401402" y="527917"/>
            <a:ext cx="2886598" cy="1121337"/>
            <a:chOff x="0" y="0"/>
            <a:chExt cx="1078867" cy="419100"/>
          </a:xfrm>
        </p:grpSpPr>
        <p:sp>
          <p:nvSpPr>
            <p:cNvPr id="11" name="Freeform 11"/>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12" name="TextBox 12"/>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13" name="Freeform 13"/>
          <p:cNvSpPr/>
          <p:nvPr/>
        </p:nvSpPr>
        <p:spPr>
          <a:xfrm>
            <a:off x="16381211" y="804972"/>
            <a:ext cx="1389127" cy="567227"/>
          </a:xfrm>
          <a:custGeom>
            <a:avLst/>
            <a:gdLst/>
            <a:ahLst/>
            <a:cxnLst/>
            <a:rect l="l" t="t" r="r" b="b"/>
            <a:pathLst>
              <a:path w="1389127" h="567227">
                <a:moveTo>
                  <a:pt x="0" y="0"/>
                </a:moveTo>
                <a:lnTo>
                  <a:pt x="1389127" y="0"/>
                </a:lnTo>
                <a:lnTo>
                  <a:pt x="1389127" y="567227"/>
                </a:lnTo>
                <a:lnTo>
                  <a:pt x="0" y="567227"/>
                </a:lnTo>
                <a:lnTo>
                  <a:pt x="0" y="0"/>
                </a:lnTo>
                <a:close/>
              </a:path>
            </a:pathLst>
          </a:custGeom>
          <a:blipFill>
            <a:blip r:embed="rId4"/>
            <a:stretch>
              <a:fillRect/>
            </a:stretch>
          </a:blipFill>
        </p:spPr>
      </p:sp>
      <p:sp>
        <p:nvSpPr>
          <p:cNvPr id="14" name="Freeform 14"/>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5"/>
            <a:stretch>
              <a:fillRect/>
            </a:stretch>
          </a:blipFill>
        </p:spPr>
      </p:sp>
      <p:grpSp>
        <p:nvGrpSpPr>
          <p:cNvPr id="15" name="Group 15"/>
          <p:cNvGrpSpPr/>
          <p:nvPr/>
        </p:nvGrpSpPr>
        <p:grpSpPr>
          <a:xfrm>
            <a:off x="-1115" y="9661191"/>
            <a:ext cx="15869159" cy="476836"/>
            <a:chOff x="0" y="0"/>
            <a:chExt cx="4179532" cy="125587"/>
          </a:xfrm>
        </p:grpSpPr>
        <p:sp>
          <p:nvSpPr>
            <p:cNvPr id="16" name="Freeform 16"/>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7" name="TextBox 17"/>
            <p:cNvSpPr txBox="1"/>
            <p:nvPr/>
          </p:nvSpPr>
          <p:spPr>
            <a:xfrm>
              <a:off x="0" y="19050"/>
              <a:ext cx="4179532" cy="106537"/>
            </a:xfrm>
            <a:prstGeom prst="rect">
              <a:avLst/>
            </a:prstGeom>
          </p:spPr>
          <p:txBody>
            <a:bodyPr lIns="50800" tIns="50800" rIns="50800" bIns="50800" rtlCol="0" anchor="ctr"/>
            <a:lstStyle/>
            <a:p>
              <a:pPr algn="ctr">
                <a:lnSpc>
                  <a:spcPts val="1704"/>
                </a:lnSpc>
              </a:pPr>
              <a:endParaRPr/>
            </a:p>
          </p:txBody>
        </p:sp>
      </p:grpSp>
      <p:grpSp>
        <p:nvGrpSpPr>
          <p:cNvPr id="19" name="Group 19"/>
          <p:cNvGrpSpPr/>
          <p:nvPr/>
        </p:nvGrpSpPr>
        <p:grpSpPr>
          <a:xfrm>
            <a:off x="12342369" y="2094257"/>
            <a:ext cx="309795" cy="309795"/>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316B"/>
            </a:solidFill>
          </p:spPr>
        </p:sp>
        <p:sp>
          <p:nvSpPr>
            <p:cNvPr id="21" name="TextBox 21"/>
            <p:cNvSpPr txBox="1"/>
            <p:nvPr/>
          </p:nvSpPr>
          <p:spPr>
            <a:xfrm>
              <a:off x="76200" y="19050"/>
              <a:ext cx="660400" cy="717550"/>
            </a:xfrm>
            <a:prstGeom prst="rect">
              <a:avLst/>
            </a:prstGeom>
          </p:spPr>
          <p:txBody>
            <a:bodyPr lIns="50800" tIns="50800" rIns="50800" bIns="50800" rtlCol="0" anchor="ctr"/>
            <a:lstStyle/>
            <a:p>
              <a:pPr algn="ctr">
                <a:lnSpc>
                  <a:spcPts val="3511"/>
                </a:lnSpc>
              </a:pPr>
              <a:endParaRPr/>
            </a:p>
          </p:txBody>
        </p:sp>
      </p:grpSp>
      <p:grpSp>
        <p:nvGrpSpPr>
          <p:cNvPr id="22" name="Group 22"/>
          <p:cNvGrpSpPr/>
          <p:nvPr/>
        </p:nvGrpSpPr>
        <p:grpSpPr>
          <a:xfrm>
            <a:off x="12761277" y="2094257"/>
            <a:ext cx="309795" cy="309795"/>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B409C"/>
            </a:solidFill>
          </p:spPr>
        </p:sp>
        <p:sp>
          <p:nvSpPr>
            <p:cNvPr id="24" name="TextBox 24"/>
            <p:cNvSpPr txBox="1"/>
            <p:nvPr/>
          </p:nvSpPr>
          <p:spPr>
            <a:xfrm>
              <a:off x="76200" y="19050"/>
              <a:ext cx="660400" cy="717550"/>
            </a:xfrm>
            <a:prstGeom prst="rect">
              <a:avLst/>
            </a:prstGeom>
          </p:spPr>
          <p:txBody>
            <a:bodyPr lIns="50800" tIns="50800" rIns="50800" bIns="50800" rtlCol="0" anchor="ctr"/>
            <a:lstStyle/>
            <a:p>
              <a:pPr algn="ctr">
                <a:lnSpc>
                  <a:spcPts val="3511"/>
                </a:lnSpc>
              </a:pPr>
              <a:endParaRPr/>
            </a:p>
          </p:txBody>
        </p:sp>
      </p:grpSp>
      <p:grpSp>
        <p:nvGrpSpPr>
          <p:cNvPr id="25" name="Group 25"/>
          <p:cNvGrpSpPr/>
          <p:nvPr/>
        </p:nvGrpSpPr>
        <p:grpSpPr>
          <a:xfrm>
            <a:off x="13180186" y="2094257"/>
            <a:ext cx="309795" cy="309795"/>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E63"/>
            </a:solidFill>
          </p:spPr>
        </p:sp>
        <p:sp>
          <p:nvSpPr>
            <p:cNvPr id="27" name="TextBox 27"/>
            <p:cNvSpPr txBox="1"/>
            <p:nvPr/>
          </p:nvSpPr>
          <p:spPr>
            <a:xfrm>
              <a:off x="76200" y="19050"/>
              <a:ext cx="660400" cy="717550"/>
            </a:xfrm>
            <a:prstGeom prst="rect">
              <a:avLst/>
            </a:prstGeom>
          </p:spPr>
          <p:txBody>
            <a:bodyPr lIns="50800" tIns="50800" rIns="50800" bIns="50800" rtlCol="0" anchor="ctr"/>
            <a:lstStyle/>
            <a:p>
              <a:pPr algn="ctr">
                <a:lnSpc>
                  <a:spcPts val="3511"/>
                </a:lnSpc>
              </a:pPr>
              <a:endParaRPr/>
            </a:p>
          </p:txBody>
        </p:sp>
      </p:grpSp>
      <p:sp>
        <p:nvSpPr>
          <p:cNvPr id="28" name="TextBox 28"/>
          <p:cNvSpPr txBox="1"/>
          <p:nvPr/>
        </p:nvSpPr>
        <p:spPr>
          <a:xfrm>
            <a:off x="1028700" y="1882321"/>
            <a:ext cx="11204555" cy="771766"/>
          </a:xfrm>
          <a:prstGeom prst="rect">
            <a:avLst/>
          </a:prstGeom>
        </p:spPr>
        <p:txBody>
          <a:bodyPr lIns="0" tIns="0" rIns="0" bIns="0" rtlCol="0" anchor="t">
            <a:spAutoFit/>
          </a:bodyPr>
          <a:lstStyle/>
          <a:p>
            <a:pPr marL="0" lvl="0" indent="0" algn="l">
              <a:lnSpc>
                <a:spcPts val="5880"/>
              </a:lnSpc>
            </a:pPr>
            <a:r>
              <a:rPr lang="en-US" sz="5345" spc="267">
                <a:solidFill>
                  <a:srgbClr val="FFFFFF"/>
                </a:solidFill>
                <a:latin typeface="Archivo Black"/>
                <a:ea typeface="Archivo Black"/>
                <a:cs typeface="Archivo Black"/>
                <a:sym typeface="Archivo Black"/>
              </a:rPr>
              <a:t>FASE TERIMA (0–3 BULAN)</a:t>
            </a:r>
          </a:p>
        </p:txBody>
      </p:sp>
      <p:sp>
        <p:nvSpPr>
          <p:cNvPr id="29" name="TextBox 29"/>
          <p:cNvSpPr txBox="1"/>
          <p:nvPr/>
        </p:nvSpPr>
        <p:spPr>
          <a:xfrm>
            <a:off x="1066032" y="2729534"/>
            <a:ext cx="12005040" cy="336829"/>
          </a:xfrm>
          <a:prstGeom prst="rect">
            <a:avLst/>
          </a:prstGeom>
        </p:spPr>
        <p:txBody>
          <a:bodyPr lIns="0" tIns="0" rIns="0" bIns="0" rtlCol="0" anchor="t">
            <a:spAutoFit/>
          </a:bodyPr>
          <a:lstStyle/>
          <a:p>
            <a:pPr algn="l">
              <a:lnSpc>
                <a:spcPts val="2779"/>
              </a:lnSpc>
            </a:pPr>
            <a:r>
              <a:rPr lang="en-US" sz="1985" b="1" spc="198">
                <a:solidFill>
                  <a:srgbClr val="FFFFFF"/>
                </a:solidFill>
                <a:latin typeface="Inter Bold"/>
                <a:ea typeface="Inter Bold"/>
                <a:cs typeface="Inter Bold"/>
                <a:sym typeface="Inter Bold"/>
              </a:rPr>
              <a:t>Fase awal adalah masa belajar dan adaptasi, bukan masa menuntut kenyamanan.</a:t>
            </a:r>
          </a:p>
        </p:txBody>
      </p:sp>
      <p:grpSp>
        <p:nvGrpSpPr>
          <p:cNvPr id="30" name="Group 30"/>
          <p:cNvGrpSpPr/>
          <p:nvPr/>
        </p:nvGrpSpPr>
        <p:grpSpPr>
          <a:xfrm>
            <a:off x="5368804" y="5448108"/>
            <a:ext cx="13323239" cy="1798569"/>
            <a:chOff x="0" y="0"/>
            <a:chExt cx="2983164" cy="402712"/>
          </a:xfrm>
        </p:grpSpPr>
        <p:sp>
          <p:nvSpPr>
            <p:cNvPr id="31" name="Freeform 31"/>
            <p:cNvSpPr/>
            <p:nvPr/>
          </p:nvSpPr>
          <p:spPr>
            <a:xfrm>
              <a:off x="0" y="0"/>
              <a:ext cx="2983164" cy="402712"/>
            </a:xfrm>
            <a:custGeom>
              <a:avLst/>
              <a:gdLst/>
              <a:ahLst/>
              <a:cxnLst/>
              <a:rect l="l" t="t" r="r" b="b"/>
              <a:pathLst>
                <a:path w="2983164" h="402712">
                  <a:moveTo>
                    <a:pt x="2779964" y="0"/>
                  </a:moveTo>
                  <a:cubicBezTo>
                    <a:pt x="2892188" y="0"/>
                    <a:pt x="2983164" y="90150"/>
                    <a:pt x="2983164" y="201356"/>
                  </a:cubicBezTo>
                  <a:cubicBezTo>
                    <a:pt x="2983164" y="312562"/>
                    <a:pt x="2892188" y="402712"/>
                    <a:pt x="2779964" y="402712"/>
                  </a:cubicBezTo>
                  <a:lnTo>
                    <a:pt x="203200" y="402712"/>
                  </a:lnTo>
                  <a:cubicBezTo>
                    <a:pt x="90976" y="402712"/>
                    <a:pt x="0" y="312562"/>
                    <a:pt x="0" y="201356"/>
                  </a:cubicBezTo>
                  <a:cubicBezTo>
                    <a:pt x="0" y="90150"/>
                    <a:pt x="90976" y="0"/>
                    <a:pt x="203200" y="0"/>
                  </a:cubicBezTo>
                  <a:close/>
                </a:path>
              </a:pathLst>
            </a:custGeom>
            <a:solidFill>
              <a:srgbClr val="10316B"/>
            </a:solidFill>
            <a:ln cap="sq">
              <a:noFill/>
              <a:prstDash val="solid"/>
              <a:miter/>
            </a:ln>
          </p:spPr>
        </p:sp>
        <p:sp>
          <p:nvSpPr>
            <p:cNvPr id="32" name="TextBox 32"/>
            <p:cNvSpPr txBox="1"/>
            <p:nvPr/>
          </p:nvSpPr>
          <p:spPr>
            <a:xfrm>
              <a:off x="0" y="-57150"/>
              <a:ext cx="2983164" cy="459862"/>
            </a:xfrm>
            <a:prstGeom prst="rect">
              <a:avLst/>
            </a:prstGeom>
          </p:spPr>
          <p:txBody>
            <a:bodyPr lIns="50800" tIns="50800" rIns="50800" bIns="50800" rtlCol="0" anchor="ctr"/>
            <a:lstStyle/>
            <a:p>
              <a:pPr algn="ctr">
                <a:lnSpc>
                  <a:spcPts val="3511"/>
                </a:lnSpc>
              </a:pPr>
              <a:endParaRPr/>
            </a:p>
          </p:txBody>
        </p:sp>
      </p:grpSp>
      <p:grpSp>
        <p:nvGrpSpPr>
          <p:cNvPr id="33" name="Group 33"/>
          <p:cNvGrpSpPr/>
          <p:nvPr/>
        </p:nvGrpSpPr>
        <p:grpSpPr>
          <a:xfrm>
            <a:off x="-404043" y="3314830"/>
            <a:ext cx="13323239" cy="1798569"/>
            <a:chOff x="0" y="0"/>
            <a:chExt cx="2983164" cy="402712"/>
          </a:xfrm>
        </p:grpSpPr>
        <p:sp>
          <p:nvSpPr>
            <p:cNvPr id="34" name="Freeform 34"/>
            <p:cNvSpPr/>
            <p:nvPr/>
          </p:nvSpPr>
          <p:spPr>
            <a:xfrm>
              <a:off x="0" y="0"/>
              <a:ext cx="2983164" cy="402712"/>
            </a:xfrm>
            <a:custGeom>
              <a:avLst/>
              <a:gdLst/>
              <a:ahLst/>
              <a:cxnLst/>
              <a:rect l="l" t="t" r="r" b="b"/>
              <a:pathLst>
                <a:path w="2983164" h="402712">
                  <a:moveTo>
                    <a:pt x="2779964" y="0"/>
                  </a:moveTo>
                  <a:cubicBezTo>
                    <a:pt x="2892188" y="0"/>
                    <a:pt x="2983164" y="90150"/>
                    <a:pt x="2983164" y="201356"/>
                  </a:cubicBezTo>
                  <a:cubicBezTo>
                    <a:pt x="2983164" y="312562"/>
                    <a:pt x="2892188" y="402712"/>
                    <a:pt x="2779964" y="402712"/>
                  </a:cubicBezTo>
                  <a:lnTo>
                    <a:pt x="203200" y="402712"/>
                  </a:lnTo>
                  <a:cubicBezTo>
                    <a:pt x="90976" y="402712"/>
                    <a:pt x="0" y="312562"/>
                    <a:pt x="0" y="201356"/>
                  </a:cubicBezTo>
                  <a:cubicBezTo>
                    <a:pt x="0" y="90150"/>
                    <a:pt x="90976" y="0"/>
                    <a:pt x="203200" y="0"/>
                  </a:cubicBezTo>
                  <a:close/>
                </a:path>
              </a:pathLst>
            </a:custGeom>
            <a:solidFill>
              <a:srgbClr val="10316B"/>
            </a:solidFill>
            <a:ln cap="sq">
              <a:noFill/>
              <a:prstDash val="solid"/>
              <a:miter/>
            </a:ln>
          </p:spPr>
        </p:sp>
        <p:sp>
          <p:nvSpPr>
            <p:cNvPr id="35" name="TextBox 35"/>
            <p:cNvSpPr txBox="1"/>
            <p:nvPr/>
          </p:nvSpPr>
          <p:spPr>
            <a:xfrm>
              <a:off x="0" y="-57150"/>
              <a:ext cx="2983164" cy="459862"/>
            </a:xfrm>
            <a:prstGeom prst="rect">
              <a:avLst/>
            </a:prstGeom>
          </p:spPr>
          <p:txBody>
            <a:bodyPr lIns="50800" tIns="50800" rIns="50800" bIns="50800" rtlCol="0" anchor="ctr"/>
            <a:lstStyle/>
            <a:p>
              <a:pPr algn="ctr">
                <a:lnSpc>
                  <a:spcPts val="3511"/>
                </a:lnSpc>
              </a:pPr>
              <a:endParaRPr/>
            </a:p>
          </p:txBody>
        </p:sp>
      </p:grpSp>
      <p:grpSp>
        <p:nvGrpSpPr>
          <p:cNvPr id="36" name="Group 36"/>
          <p:cNvGrpSpPr/>
          <p:nvPr/>
        </p:nvGrpSpPr>
        <p:grpSpPr>
          <a:xfrm>
            <a:off x="-404043" y="7581386"/>
            <a:ext cx="13323239" cy="1798569"/>
            <a:chOff x="0" y="0"/>
            <a:chExt cx="2983164" cy="402712"/>
          </a:xfrm>
        </p:grpSpPr>
        <p:sp>
          <p:nvSpPr>
            <p:cNvPr id="37" name="Freeform 37"/>
            <p:cNvSpPr/>
            <p:nvPr/>
          </p:nvSpPr>
          <p:spPr>
            <a:xfrm>
              <a:off x="0" y="0"/>
              <a:ext cx="2983164" cy="402712"/>
            </a:xfrm>
            <a:custGeom>
              <a:avLst/>
              <a:gdLst/>
              <a:ahLst/>
              <a:cxnLst/>
              <a:rect l="l" t="t" r="r" b="b"/>
              <a:pathLst>
                <a:path w="2983164" h="402712">
                  <a:moveTo>
                    <a:pt x="2779964" y="0"/>
                  </a:moveTo>
                  <a:cubicBezTo>
                    <a:pt x="2892188" y="0"/>
                    <a:pt x="2983164" y="90150"/>
                    <a:pt x="2983164" y="201356"/>
                  </a:cubicBezTo>
                  <a:cubicBezTo>
                    <a:pt x="2983164" y="312562"/>
                    <a:pt x="2892188" y="402712"/>
                    <a:pt x="2779964" y="402712"/>
                  </a:cubicBezTo>
                  <a:lnTo>
                    <a:pt x="203200" y="402712"/>
                  </a:lnTo>
                  <a:cubicBezTo>
                    <a:pt x="90976" y="402712"/>
                    <a:pt x="0" y="312562"/>
                    <a:pt x="0" y="201356"/>
                  </a:cubicBezTo>
                  <a:cubicBezTo>
                    <a:pt x="0" y="90150"/>
                    <a:pt x="90976" y="0"/>
                    <a:pt x="203200" y="0"/>
                  </a:cubicBezTo>
                  <a:close/>
                </a:path>
              </a:pathLst>
            </a:custGeom>
            <a:solidFill>
              <a:srgbClr val="10316B"/>
            </a:solidFill>
            <a:ln cap="sq">
              <a:noFill/>
              <a:prstDash val="solid"/>
              <a:miter/>
            </a:ln>
          </p:spPr>
        </p:sp>
        <p:sp>
          <p:nvSpPr>
            <p:cNvPr id="38" name="TextBox 38"/>
            <p:cNvSpPr txBox="1"/>
            <p:nvPr/>
          </p:nvSpPr>
          <p:spPr>
            <a:xfrm>
              <a:off x="0" y="-57150"/>
              <a:ext cx="2983164" cy="459862"/>
            </a:xfrm>
            <a:prstGeom prst="rect">
              <a:avLst/>
            </a:prstGeom>
          </p:spPr>
          <p:txBody>
            <a:bodyPr lIns="50800" tIns="50800" rIns="50800" bIns="50800" rtlCol="0" anchor="ctr"/>
            <a:lstStyle/>
            <a:p>
              <a:pPr algn="ctr">
                <a:lnSpc>
                  <a:spcPts val="3511"/>
                </a:lnSpc>
              </a:pPr>
              <a:endParaRPr/>
            </a:p>
          </p:txBody>
        </p:sp>
      </p:grpSp>
      <p:grpSp>
        <p:nvGrpSpPr>
          <p:cNvPr id="39" name="Group 39"/>
          <p:cNvGrpSpPr/>
          <p:nvPr/>
        </p:nvGrpSpPr>
        <p:grpSpPr>
          <a:xfrm>
            <a:off x="13078571" y="3314830"/>
            <a:ext cx="1847979" cy="1798569"/>
            <a:chOff x="0" y="0"/>
            <a:chExt cx="406400" cy="395534"/>
          </a:xfrm>
        </p:grpSpPr>
        <p:sp>
          <p:nvSpPr>
            <p:cNvPr id="40" name="Freeform 40"/>
            <p:cNvSpPr/>
            <p:nvPr/>
          </p:nvSpPr>
          <p:spPr>
            <a:xfrm>
              <a:off x="0" y="0"/>
              <a:ext cx="406400" cy="395534"/>
            </a:xfrm>
            <a:custGeom>
              <a:avLst/>
              <a:gdLst/>
              <a:ahLst/>
              <a:cxnLst/>
              <a:rect l="l" t="t" r="r" b="b"/>
              <a:pathLst>
                <a:path w="406400" h="395534">
                  <a:moveTo>
                    <a:pt x="203200" y="0"/>
                  </a:moveTo>
                  <a:cubicBezTo>
                    <a:pt x="315424" y="0"/>
                    <a:pt x="406400" y="88543"/>
                    <a:pt x="406400" y="197767"/>
                  </a:cubicBezTo>
                  <a:cubicBezTo>
                    <a:pt x="406400" y="306991"/>
                    <a:pt x="315424" y="395534"/>
                    <a:pt x="203200" y="395534"/>
                  </a:cubicBezTo>
                  <a:lnTo>
                    <a:pt x="203200" y="395534"/>
                  </a:lnTo>
                  <a:cubicBezTo>
                    <a:pt x="90976" y="395534"/>
                    <a:pt x="0" y="306991"/>
                    <a:pt x="0" y="197767"/>
                  </a:cubicBezTo>
                  <a:cubicBezTo>
                    <a:pt x="0" y="88543"/>
                    <a:pt x="90976" y="0"/>
                    <a:pt x="203200" y="0"/>
                  </a:cubicBezTo>
                  <a:close/>
                </a:path>
              </a:pathLst>
            </a:custGeom>
            <a:solidFill>
              <a:srgbClr val="0B409C"/>
            </a:solidFill>
            <a:ln w="142875" cap="sq">
              <a:solidFill>
                <a:srgbClr val="10316B"/>
              </a:solidFill>
              <a:prstDash val="solid"/>
              <a:miter/>
            </a:ln>
          </p:spPr>
        </p:sp>
        <p:sp>
          <p:nvSpPr>
            <p:cNvPr id="41" name="TextBox 41"/>
            <p:cNvSpPr txBox="1"/>
            <p:nvPr/>
          </p:nvSpPr>
          <p:spPr>
            <a:xfrm>
              <a:off x="0" y="-57150"/>
              <a:ext cx="406400" cy="452684"/>
            </a:xfrm>
            <a:prstGeom prst="rect">
              <a:avLst/>
            </a:prstGeom>
          </p:spPr>
          <p:txBody>
            <a:bodyPr lIns="50800" tIns="50800" rIns="50800" bIns="50800" rtlCol="0" anchor="ctr"/>
            <a:lstStyle/>
            <a:p>
              <a:pPr algn="ctr">
                <a:lnSpc>
                  <a:spcPts val="3511"/>
                </a:lnSpc>
              </a:pPr>
              <a:endParaRPr/>
            </a:p>
          </p:txBody>
        </p:sp>
      </p:grpSp>
      <p:grpSp>
        <p:nvGrpSpPr>
          <p:cNvPr id="42" name="Group 42"/>
          <p:cNvGrpSpPr/>
          <p:nvPr/>
        </p:nvGrpSpPr>
        <p:grpSpPr>
          <a:xfrm>
            <a:off x="3353013" y="5420051"/>
            <a:ext cx="1847979" cy="1798569"/>
            <a:chOff x="0" y="0"/>
            <a:chExt cx="406400" cy="395534"/>
          </a:xfrm>
        </p:grpSpPr>
        <p:sp>
          <p:nvSpPr>
            <p:cNvPr id="43" name="Freeform 43"/>
            <p:cNvSpPr/>
            <p:nvPr/>
          </p:nvSpPr>
          <p:spPr>
            <a:xfrm>
              <a:off x="0" y="0"/>
              <a:ext cx="406400" cy="395534"/>
            </a:xfrm>
            <a:custGeom>
              <a:avLst/>
              <a:gdLst/>
              <a:ahLst/>
              <a:cxnLst/>
              <a:rect l="l" t="t" r="r" b="b"/>
              <a:pathLst>
                <a:path w="406400" h="395534">
                  <a:moveTo>
                    <a:pt x="203200" y="0"/>
                  </a:moveTo>
                  <a:cubicBezTo>
                    <a:pt x="315424" y="0"/>
                    <a:pt x="406400" y="88543"/>
                    <a:pt x="406400" y="197767"/>
                  </a:cubicBezTo>
                  <a:cubicBezTo>
                    <a:pt x="406400" y="306991"/>
                    <a:pt x="315424" y="395534"/>
                    <a:pt x="203200" y="395534"/>
                  </a:cubicBezTo>
                  <a:lnTo>
                    <a:pt x="203200" y="395534"/>
                  </a:lnTo>
                  <a:cubicBezTo>
                    <a:pt x="90976" y="395534"/>
                    <a:pt x="0" y="306991"/>
                    <a:pt x="0" y="197767"/>
                  </a:cubicBezTo>
                  <a:cubicBezTo>
                    <a:pt x="0" y="88543"/>
                    <a:pt x="90976" y="0"/>
                    <a:pt x="203200" y="0"/>
                  </a:cubicBezTo>
                  <a:close/>
                </a:path>
              </a:pathLst>
            </a:custGeom>
            <a:solidFill>
              <a:srgbClr val="0B409C"/>
            </a:solidFill>
            <a:ln w="142875" cap="sq">
              <a:solidFill>
                <a:srgbClr val="10316B"/>
              </a:solidFill>
              <a:prstDash val="solid"/>
              <a:miter/>
            </a:ln>
          </p:spPr>
        </p:sp>
        <p:sp>
          <p:nvSpPr>
            <p:cNvPr id="44" name="TextBox 44"/>
            <p:cNvSpPr txBox="1"/>
            <p:nvPr/>
          </p:nvSpPr>
          <p:spPr>
            <a:xfrm>
              <a:off x="0" y="-57150"/>
              <a:ext cx="406400" cy="452684"/>
            </a:xfrm>
            <a:prstGeom prst="rect">
              <a:avLst/>
            </a:prstGeom>
          </p:spPr>
          <p:txBody>
            <a:bodyPr lIns="50800" tIns="50800" rIns="50800" bIns="50800" rtlCol="0" anchor="ctr"/>
            <a:lstStyle/>
            <a:p>
              <a:pPr algn="ctr">
                <a:lnSpc>
                  <a:spcPts val="3511"/>
                </a:lnSpc>
              </a:pPr>
              <a:endParaRPr/>
            </a:p>
          </p:txBody>
        </p:sp>
      </p:grpSp>
      <p:grpSp>
        <p:nvGrpSpPr>
          <p:cNvPr id="45" name="Group 45"/>
          <p:cNvGrpSpPr/>
          <p:nvPr/>
        </p:nvGrpSpPr>
        <p:grpSpPr>
          <a:xfrm>
            <a:off x="13078571" y="7581386"/>
            <a:ext cx="1847979" cy="1798569"/>
            <a:chOff x="0" y="0"/>
            <a:chExt cx="406400" cy="395534"/>
          </a:xfrm>
        </p:grpSpPr>
        <p:sp>
          <p:nvSpPr>
            <p:cNvPr id="46" name="Freeform 46"/>
            <p:cNvSpPr/>
            <p:nvPr/>
          </p:nvSpPr>
          <p:spPr>
            <a:xfrm>
              <a:off x="0" y="0"/>
              <a:ext cx="406400" cy="395534"/>
            </a:xfrm>
            <a:custGeom>
              <a:avLst/>
              <a:gdLst/>
              <a:ahLst/>
              <a:cxnLst/>
              <a:rect l="l" t="t" r="r" b="b"/>
              <a:pathLst>
                <a:path w="406400" h="395534">
                  <a:moveTo>
                    <a:pt x="203200" y="0"/>
                  </a:moveTo>
                  <a:cubicBezTo>
                    <a:pt x="315424" y="0"/>
                    <a:pt x="406400" y="88543"/>
                    <a:pt x="406400" y="197767"/>
                  </a:cubicBezTo>
                  <a:cubicBezTo>
                    <a:pt x="406400" y="306991"/>
                    <a:pt x="315424" y="395534"/>
                    <a:pt x="203200" y="395534"/>
                  </a:cubicBezTo>
                  <a:lnTo>
                    <a:pt x="203200" y="395534"/>
                  </a:lnTo>
                  <a:cubicBezTo>
                    <a:pt x="90976" y="395534"/>
                    <a:pt x="0" y="306991"/>
                    <a:pt x="0" y="197767"/>
                  </a:cubicBezTo>
                  <a:cubicBezTo>
                    <a:pt x="0" y="88543"/>
                    <a:pt x="90976" y="0"/>
                    <a:pt x="203200" y="0"/>
                  </a:cubicBezTo>
                  <a:close/>
                </a:path>
              </a:pathLst>
            </a:custGeom>
            <a:solidFill>
              <a:srgbClr val="0B409C"/>
            </a:solidFill>
            <a:ln w="142875" cap="sq">
              <a:solidFill>
                <a:srgbClr val="10316B"/>
              </a:solidFill>
              <a:prstDash val="solid"/>
              <a:miter/>
            </a:ln>
          </p:spPr>
        </p:sp>
        <p:sp>
          <p:nvSpPr>
            <p:cNvPr id="47" name="TextBox 47"/>
            <p:cNvSpPr txBox="1"/>
            <p:nvPr/>
          </p:nvSpPr>
          <p:spPr>
            <a:xfrm>
              <a:off x="0" y="-57150"/>
              <a:ext cx="406400" cy="452684"/>
            </a:xfrm>
            <a:prstGeom prst="rect">
              <a:avLst/>
            </a:prstGeom>
          </p:spPr>
          <p:txBody>
            <a:bodyPr lIns="50800" tIns="50800" rIns="50800" bIns="50800" rtlCol="0" anchor="ctr"/>
            <a:lstStyle/>
            <a:p>
              <a:pPr algn="ctr">
                <a:lnSpc>
                  <a:spcPts val="3511"/>
                </a:lnSpc>
              </a:pPr>
              <a:endParaRPr/>
            </a:p>
          </p:txBody>
        </p:sp>
      </p:grpSp>
      <p:sp>
        <p:nvSpPr>
          <p:cNvPr id="48" name="Freeform 48"/>
          <p:cNvSpPr/>
          <p:nvPr/>
        </p:nvSpPr>
        <p:spPr>
          <a:xfrm>
            <a:off x="13436932" y="3648485"/>
            <a:ext cx="1131258" cy="1131258"/>
          </a:xfrm>
          <a:custGeom>
            <a:avLst/>
            <a:gdLst/>
            <a:ahLst/>
            <a:cxnLst/>
            <a:rect l="l" t="t" r="r" b="b"/>
            <a:pathLst>
              <a:path w="1131258" h="1131258">
                <a:moveTo>
                  <a:pt x="0" y="0"/>
                </a:moveTo>
                <a:lnTo>
                  <a:pt x="1131258" y="0"/>
                </a:lnTo>
                <a:lnTo>
                  <a:pt x="1131258" y="1131258"/>
                </a:lnTo>
                <a:lnTo>
                  <a:pt x="0" y="1131258"/>
                </a:lnTo>
                <a:lnTo>
                  <a:pt x="0" y="0"/>
                </a:lnTo>
                <a:close/>
              </a:path>
            </a:pathLst>
          </a:custGeom>
          <a:blipFill>
            <a:blip>
              <a:extLst>
                <a:ext uri="{96DAC541-7B7A-43D3-8B79-37D633B846F1}">
                  <asvg:svgBlip xmlns:asvg="http://schemas.microsoft.com/office/drawing/2016/SVG/main" r:embed="rId6"/>
                </a:ext>
              </a:extLst>
            </a:blip>
            <a:stretch>
              <a:fillRect/>
            </a:stretch>
          </a:blipFill>
        </p:spPr>
      </p:sp>
      <p:sp>
        <p:nvSpPr>
          <p:cNvPr id="49" name="Freeform 49"/>
          <p:cNvSpPr/>
          <p:nvPr/>
        </p:nvSpPr>
        <p:spPr>
          <a:xfrm>
            <a:off x="3662153" y="5835911"/>
            <a:ext cx="1229698" cy="966850"/>
          </a:xfrm>
          <a:custGeom>
            <a:avLst/>
            <a:gdLst/>
            <a:ahLst/>
            <a:cxnLst/>
            <a:rect l="l" t="t" r="r" b="b"/>
            <a:pathLst>
              <a:path w="1229698" h="966850">
                <a:moveTo>
                  <a:pt x="0" y="0"/>
                </a:moveTo>
                <a:lnTo>
                  <a:pt x="1229699" y="0"/>
                </a:lnTo>
                <a:lnTo>
                  <a:pt x="1229699" y="966850"/>
                </a:lnTo>
                <a:lnTo>
                  <a:pt x="0" y="966850"/>
                </a:lnTo>
                <a:lnTo>
                  <a:pt x="0" y="0"/>
                </a:lnTo>
                <a:close/>
              </a:path>
            </a:pathLst>
          </a:custGeom>
          <a:blipFill>
            <a:blip>
              <a:extLst>
                <a:ext uri="{96DAC541-7B7A-43D3-8B79-37D633B846F1}">
                  <asvg:svgBlip xmlns:asvg="http://schemas.microsoft.com/office/drawing/2016/SVG/main" r:embed="rId7"/>
                </a:ext>
              </a:extLst>
            </a:blip>
            <a:stretch>
              <a:fillRect/>
            </a:stretch>
          </a:blipFill>
        </p:spPr>
      </p:sp>
      <p:sp>
        <p:nvSpPr>
          <p:cNvPr id="50" name="Freeform 50"/>
          <p:cNvSpPr/>
          <p:nvPr/>
        </p:nvSpPr>
        <p:spPr>
          <a:xfrm>
            <a:off x="13482049" y="7997245"/>
            <a:ext cx="1041023" cy="966850"/>
          </a:xfrm>
          <a:custGeom>
            <a:avLst/>
            <a:gdLst/>
            <a:ahLst/>
            <a:cxnLst/>
            <a:rect l="l" t="t" r="r" b="b"/>
            <a:pathLst>
              <a:path w="1041023" h="966850">
                <a:moveTo>
                  <a:pt x="0" y="0"/>
                </a:moveTo>
                <a:lnTo>
                  <a:pt x="1041023" y="0"/>
                </a:lnTo>
                <a:lnTo>
                  <a:pt x="1041023" y="966851"/>
                </a:lnTo>
                <a:lnTo>
                  <a:pt x="0" y="966851"/>
                </a:lnTo>
                <a:lnTo>
                  <a:pt x="0" y="0"/>
                </a:lnTo>
                <a:close/>
              </a:path>
            </a:pathLst>
          </a:custGeom>
          <a:blipFill>
            <a:blip>
              <a:extLst>
                <a:ext uri="{96DAC541-7B7A-43D3-8B79-37D633B846F1}">
                  <asvg:svgBlip xmlns:asvg="http://schemas.microsoft.com/office/drawing/2016/SVG/main" r:embed="rId8"/>
                </a:ext>
              </a:extLst>
            </a:blip>
            <a:stretch>
              <a:fillRect/>
            </a:stretch>
          </a:blipFill>
        </p:spPr>
      </p:sp>
      <p:sp>
        <p:nvSpPr>
          <p:cNvPr id="51" name="TextBox 51"/>
          <p:cNvSpPr txBox="1"/>
          <p:nvPr/>
        </p:nvSpPr>
        <p:spPr>
          <a:xfrm>
            <a:off x="6442916" y="6271711"/>
            <a:ext cx="10114635" cy="860425"/>
          </a:xfrm>
          <a:prstGeom prst="rect">
            <a:avLst/>
          </a:prstGeom>
        </p:spPr>
        <p:txBody>
          <a:bodyPr lIns="0" tIns="0" rIns="0" bIns="0" rtlCol="0" anchor="t">
            <a:spAutoFit/>
          </a:bodyPr>
          <a:lstStyle/>
          <a:p>
            <a:pPr algn="l">
              <a:lnSpc>
                <a:spcPts val="3499"/>
              </a:lnSpc>
            </a:pPr>
            <a:r>
              <a:rPr lang="en-US" sz="2499" spc="499">
                <a:solidFill>
                  <a:srgbClr val="F2F7FF"/>
                </a:solidFill>
                <a:latin typeface="Inter"/>
                <a:ea typeface="Inter"/>
                <a:cs typeface="Inter"/>
                <a:sym typeface="Inter"/>
              </a:rPr>
              <a:t>menyesuaikan cara komunikasi, ritme kerja, hingga manajemen waktu.</a:t>
            </a:r>
          </a:p>
        </p:txBody>
      </p:sp>
      <p:sp>
        <p:nvSpPr>
          <p:cNvPr id="52" name="TextBox 52"/>
          <p:cNvSpPr txBox="1"/>
          <p:nvPr/>
        </p:nvSpPr>
        <p:spPr>
          <a:xfrm>
            <a:off x="6442916" y="5793829"/>
            <a:ext cx="10114635" cy="438790"/>
          </a:xfrm>
          <a:prstGeom prst="rect">
            <a:avLst/>
          </a:prstGeom>
        </p:spPr>
        <p:txBody>
          <a:bodyPr lIns="0" tIns="0" rIns="0" bIns="0" rtlCol="0" anchor="t">
            <a:spAutoFit/>
          </a:bodyPr>
          <a:lstStyle/>
          <a:p>
            <a:pPr marL="0" lvl="0" indent="0" algn="l">
              <a:lnSpc>
                <a:spcPts val="3526"/>
              </a:lnSpc>
            </a:pPr>
            <a:r>
              <a:rPr lang="en-US" sz="2519" b="1" spc="251">
                <a:solidFill>
                  <a:srgbClr val="F2F7FF"/>
                </a:solidFill>
                <a:latin typeface="Roboto Bold"/>
                <a:ea typeface="Roboto Bold"/>
                <a:cs typeface="Roboto Bold"/>
                <a:sym typeface="Roboto Bold"/>
              </a:rPr>
              <a:t>ADAPTASI</a:t>
            </a:r>
          </a:p>
        </p:txBody>
      </p:sp>
      <p:sp>
        <p:nvSpPr>
          <p:cNvPr id="53" name="TextBox 53"/>
          <p:cNvSpPr txBox="1"/>
          <p:nvPr/>
        </p:nvSpPr>
        <p:spPr>
          <a:xfrm>
            <a:off x="1915789" y="4138433"/>
            <a:ext cx="10114635" cy="860425"/>
          </a:xfrm>
          <a:prstGeom prst="rect">
            <a:avLst/>
          </a:prstGeom>
        </p:spPr>
        <p:txBody>
          <a:bodyPr lIns="0" tIns="0" rIns="0" bIns="0" rtlCol="0" anchor="t">
            <a:spAutoFit/>
          </a:bodyPr>
          <a:lstStyle/>
          <a:p>
            <a:pPr algn="l">
              <a:lnSpc>
                <a:spcPts val="3499"/>
              </a:lnSpc>
            </a:pPr>
            <a:r>
              <a:rPr lang="en-US" sz="2499" spc="499">
                <a:solidFill>
                  <a:srgbClr val="F2F7FF"/>
                </a:solidFill>
                <a:latin typeface="Inter"/>
                <a:ea typeface="Inter"/>
                <a:cs typeface="Inter"/>
                <a:sym typeface="Inter"/>
              </a:rPr>
              <a:t>fokus utama adalah menyerap sebanyak mungkin pengetahuan.</a:t>
            </a:r>
          </a:p>
        </p:txBody>
      </p:sp>
      <p:sp>
        <p:nvSpPr>
          <p:cNvPr id="54" name="TextBox 54"/>
          <p:cNvSpPr txBox="1"/>
          <p:nvPr/>
        </p:nvSpPr>
        <p:spPr>
          <a:xfrm>
            <a:off x="1915789" y="3660551"/>
            <a:ext cx="10114635" cy="438790"/>
          </a:xfrm>
          <a:prstGeom prst="rect">
            <a:avLst/>
          </a:prstGeom>
        </p:spPr>
        <p:txBody>
          <a:bodyPr lIns="0" tIns="0" rIns="0" bIns="0" rtlCol="0" anchor="t">
            <a:spAutoFit/>
          </a:bodyPr>
          <a:lstStyle/>
          <a:p>
            <a:pPr marL="0" lvl="0" indent="0" algn="l">
              <a:lnSpc>
                <a:spcPts val="3526"/>
              </a:lnSpc>
            </a:pPr>
            <a:r>
              <a:rPr lang="en-US" sz="2519" b="1" spc="251">
                <a:solidFill>
                  <a:srgbClr val="F2F7FF"/>
                </a:solidFill>
                <a:latin typeface="Roboto Bold"/>
                <a:ea typeface="Roboto Bold"/>
                <a:cs typeface="Roboto Bold"/>
                <a:sym typeface="Roboto Bold"/>
              </a:rPr>
              <a:t>BELAJAR</a:t>
            </a:r>
          </a:p>
        </p:txBody>
      </p:sp>
      <p:sp>
        <p:nvSpPr>
          <p:cNvPr id="55" name="TextBox 55"/>
          <p:cNvSpPr txBox="1"/>
          <p:nvPr/>
        </p:nvSpPr>
        <p:spPr>
          <a:xfrm>
            <a:off x="1915789" y="8263588"/>
            <a:ext cx="10114635" cy="860425"/>
          </a:xfrm>
          <a:prstGeom prst="rect">
            <a:avLst/>
          </a:prstGeom>
        </p:spPr>
        <p:txBody>
          <a:bodyPr lIns="0" tIns="0" rIns="0" bIns="0" rtlCol="0" anchor="t">
            <a:spAutoFit/>
          </a:bodyPr>
          <a:lstStyle/>
          <a:p>
            <a:pPr algn="l">
              <a:lnSpc>
                <a:spcPts val="3499"/>
              </a:lnSpc>
            </a:pPr>
            <a:r>
              <a:rPr lang="en-US" sz="2499" spc="499">
                <a:solidFill>
                  <a:srgbClr val="F2F7FF"/>
                </a:solidFill>
                <a:latin typeface="Inter"/>
                <a:ea typeface="Inter"/>
                <a:cs typeface="Inter"/>
                <a:sym typeface="Inter"/>
              </a:rPr>
              <a:t>Dengarkan, pahami, lalu perbaiki—bukan mengeluh atau menyimpulkan terlalu cepat.</a:t>
            </a:r>
          </a:p>
        </p:txBody>
      </p:sp>
      <p:sp>
        <p:nvSpPr>
          <p:cNvPr id="56" name="TextBox 56"/>
          <p:cNvSpPr txBox="1"/>
          <p:nvPr/>
        </p:nvSpPr>
        <p:spPr>
          <a:xfrm>
            <a:off x="1915789" y="7785705"/>
            <a:ext cx="10114635" cy="438790"/>
          </a:xfrm>
          <a:prstGeom prst="rect">
            <a:avLst/>
          </a:prstGeom>
        </p:spPr>
        <p:txBody>
          <a:bodyPr lIns="0" tIns="0" rIns="0" bIns="0" rtlCol="0" anchor="t">
            <a:spAutoFit/>
          </a:bodyPr>
          <a:lstStyle/>
          <a:p>
            <a:pPr marL="0" lvl="0" indent="0" algn="l">
              <a:lnSpc>
                <a:spcPts val="3526"/>
              </a:lnSpc>
            </a:pPr>
            <a:r>
              <a:rPr lang="en-US" sz="2519" b="1" spc="251">
                <a:solidFill>
                  <a:srgbClr val="F2F7FF"/>
                </a:solidFill>
                <a:latin typeface="Roboto Bold"/>
                <a:ea typeface="Roboto Bold"/>
                <a:cs typeface="Roboto Bold"/>
                <a:sym typeface="Roboto Bold"/>
              </a:rPr>
              <a:t>JANGAN REAKTIF</a:t>
            </a:r>
          </a:p>
        </p:txBody>
      </p:sp>
      <p:sp>
        <p:nvSpPr>
          <p:cNvPr id="57" name="TextBox 8">
            <a:extLst>
              <a:ext uri="{FF2B5EF4-FFF2-40B4-BE49-F238E27FC236}">
                <a16:creationId xmlns:a16="http://schemas.microsoft.com/office/drawing/2014/main" id="{FA31713E-7B2C-BF25-9618-B3E06E4A9469}"/>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3716000"/>
          </a:xfrm>
          <a:custGeom>
            <a:avLst/>
            <a:gdLst/>
            <a:ahLst/>
            <a:cxnLst/>
            <a:rect l="l" t="t" r="r" b="b"/>
            <a:pathLst>
              <a:path w="18288000" h="13716000">
                <a:moveTo>
                  <a:pt x="0" y="0"/>
                </a:moveTo>
                <a:lnTo>
                  <a:pt x="18288000" y="0"/>
                </a:lnTo>
                <a:lnTo>
                  <a:pt x="18288000" y="13716000"/>
                </a:lnTo>
                <a:lnTo>
                  <a:pt x="0" y="13716000"/>
                </a:lnTo>
                <a:lnTo>
                  <a:pt x="0" y="0"/>
                </a:lnTo>
                <a:close/>
              </a:path>
            </a:pathLst>
          </a:custGeom>
          <a:blipFill>
            <a:blip r:embed="rId2"/>
            <a:stretch>
              <a:fillRect/>
            </a:stretch>
          </a:blipFill>
        </p:spPr>
      </p:sp>
      <p:grpSp>
        <p:nvGrpSpPr>
          <p:cNvPr id="3" name="Group 3"/>
          <p:cNvGrpSpPr/>
          <p:nvPr/>
        </p:nvGrpSpPr>
        <p:grpSpPr>
          <a:xfrm>
            <a:off x="0" y="0"/>
            <a:ext cx="18288000" cy="10287000"/>
            <a:chOff x="0" y="0"/>
            <a:chExt cx="745067" cy="419100"/>
          </a:xfrm>
        </p:grpSpPr>
        <p:sp>
          <p:nvSpPr>
            <p:cNvPr id="4" name="Freeform 4"/>
            <p:cNvSpPr/>
            <p:nvPr/>
          </p:nvSpPr>
          <p:spPr>
            <a:xfrm>
              <a:off x="0" y="0"/>
              <a:ext cx="745067" cy="419100"/>
            </a:xfrm>
            <a:custGeom>
              <a:avLst/>
              <a:gdLst/>
              <a:ahLst/>
              <a:cxnLst/>
              <a:rect l="l" t="t" r="r" b="b"/>
              <a:pathLst>
                <a:path w="745067" h="419100">
                  <a:moveTo>
                    <a:pt x="0" y="0"/>
                  </a:moveTo>
                  <a:lnTo>
                    <a:pt x="745067" y="0"/>
                  </a:lnTo>
                  <a:lnTo>
                    <a:pt x="745067" y="419100"/>
                  </a:lnTo>
                  <a:lnTo>
                    <a:pt x="0" y="419100"/>
                  </a:lnTo>
                  <a:close/>
                </a:path>
              </a:pathLst>
            </a:custGeom>
            <a:solidFill>
              <a:srgbClr val="003C8D">
                <a:alpha val="60000"/>
              </a:srgbClr>
            </a:solidFill>
          </p:spPr>
        </p:sp>
        <p:sp>
          <p:nvSpPr>
            <p:cNvPr id="5" name="TextBox 5"/>
            <p:cNvSpPr txBox="1"/>
            <p:nvPr/>
          </p:nvSpPr>
          <p:spPr>
            <a:xfrm>
              <a:off x="0" y="-66675"/>
              <a:ext cx="745067" cy="485775"/>
            </a:xfrm>
            <a:prstGeom prst="rect">
              <a:avLst/>
            </a:prstGeom>
          </p:spPr>
          <p:txBody>
            <a:bodyPr lIns="50800" tIns="50800" rIns="50800" bIns="50800" rtlCol="0" anchor="ctr"/>
            <a:lstStyle/>
            <a:p>
              <a:pPr algn="ctr">
                <a:lnSpc>
                  <a:spcPts val="2800"/>
                </a:lnSpc>
              </a:pPr>
              <a:endParaRPr/>
            </a:p>
          </p:txBody>
        </p:sp>
      </p:grpSp>
      <p:grpSp>
        <p:nvGrpSpPr>
          <p:cNvPr id="6" name="Group 6"/>
          <p:cNvGrpSpPr/>
          <p:nvPr/>
        </p:nvGrpSpPr>
        <p:grpSpPr>
          <a:xfrm>
            <a:off x="0" y="527917"/>
            <a:ext cx="2886598" cy="1121337"/>
            <a:chOff x="0" y="0"/>
            <a:chExt cx="1078867" cy="419100"/>
          </a:xfrm>
        </p:grpSpPr>
        <p:sp>
          <p:nvSpPr>
            <p:cNvPr id="7" name="Freeform 7"/>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8" name="TextBox 8"/>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9" name="Freeform 9"/>
          <p:cNvSpPr/>
          <p:nvPr/>
        </p:nvSpPr>
        <p:spPr>
          <a:xfrm>
            <a:off x="757563" y="603771"/>
            <a:ext cx="1723784" cy="969628"/>
          </a:xfrm>
          <a:custGeom>
            <a:avLst/>
            <a:gdLst/>
            <a:ahLst/>
            <a:cxnLst/>
            <a:rect l="l" t="t" r="r" b="b"/>
            <a:pathLst>
              <a:path w="1723784" h="969628">
                <a:moveTo>
                  <a:pt x="0" y="0"/>
                </a:moveTo>
                <a:lnTo>
                  <a:pt x="1723783" y="0"/>
                </a:lnTo>
                <a:lnTo>
                  <a:pt x="1723783" y="969628"/>
                </a:lnTo>
                <a:lnTo>
                  <a:pt x="0" y="969628"/>
                </a:lnTo>
                <a:lnTo>
                  <a:pt x="0" y="0"/>
                </a:lnTo>
                <a:close/>
              </a:path>
            </a:pathLst>
          </a:custGeom>
          <a:blipFill>
            <a:blip r:embed="rId3"/>
            <a:stretch>
              <a:fillRect/>
            </a:stretch>
          </a:blipFill>
        </p:spPr>
      </p:sp>
      <p:grpSp>
        <p:nvGrpSpPr>
          <p:cNvPr id="10" name="Group 10"/>
          <p:cNvGrpSpPr/>
          <p:nvPr/>
        </p:nvGrpSpPr>
        <p:grpSpPr>
          <a:xfrm rot="-10800000">
            <a:off x="15401402" y="527917"/>
            <a:ext cx="2886598" cy="1121337"/>
            <a:chOff x="0" y="0"/>
            <a:chExt cx="1078867" cy="419100"/>
          </a:xfrm>
        </p:grpSpPr>
        <p:sp>
          <p:nvSpPr>
            <p:cNvPr id="11" name="Freeform 11"/>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12" name="TextBox 12"/>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13" name="Freeform 13"/>
          <p:cNvSpPr/>
          <p:nvPr/>
        </p:nvSpPr>
        <p:spPr>
          <a:xfrm>
            <a:off x="16381211" y="804972"/>
            <a:ext cx="1389127" cy="567227"/>
          </a:xfrm>
          <a:custGeom>
            <a:avLst/>
            <a:gdLst/>
            <a:ahLst/>
            <a:cxnLst/>
            <a:rect l="l" t="t" r="r" b="b"/>
            <a:pathLst>
              <a:path w="1389127" h="567227">
                <a:moveTo>
                  <a:pt x="0" y="0"/>
                </a:moveTo>
                <a:lnTo>
                  <a:pt x="1389127" y="0"/>
                </a:lnTo>
                <a:lnTo>
                  <a:pt x="1389127" y="567227"/>
                </a:lnTo>
                <a:lnTo>
                  <a:pt x="0" y="567227"/>
                </a:lnTo>
                <a:lnTo>
                  <a:pt x="0" y="0"/>
                </a:lnTo>
                <a:close/>
              </a:path>
            </a:pathLst>
          </a:custGeom>
          <a:blipFill>
            <a:blip r:embed="rId4"/>
            <a:stretch>
              <a:fillRect/>
            </a:stretch>
          </a:blipFill>
        </p:spPr>
      </p:sp>
      <p:sp>
        <p:nvSpPr>
          <p:cNvPr id="14" name="Freeform 14"/>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5"/>
            <a:stretch>
              <a:fillRect/>
            </a:stretch>
          </a:blipFill>
        </p:spPr>
      </p:sp>
      <p:grpSp>
        <p:nvGrpSpPr>
          <p:cNvPr id="15" name="Group 15"/>
          <p:cNvGrpSpPr/>
          <p:nvPr/>
        </p:nvGrpSpPr>
        <p:grpSpPr>
          <a:xfrm>
            <a:off x="-1115" y="9661191"/>
            <a:ext cx="15869159" cy="476836"/>
            <a:chOff x="0" y="0"/>
            <a:chExt cx="4179532" cy="125587"/>
          </a:xfrm>
        </p:grpSpPr>
        <p:sp>
          <p:nvSpPr>
            <p:cNvPr id="16" name="Freeform 16"/>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7" name="TextBox 17"/>
            <p:cNvSpPr txBox="1"/>
            <p:nvPr/>
          </p:nvSpPr>
          <p:spPr>
            <a:xfrm>
              <a:off x="0" y="19050"/>
              <a:ext cx="4179532" cy="106537"/>
            </a:xfrm>
            <a:prstGeom prst="rect">
              <a:avLst/>
            </a:prstGeom>
          </p:spPr>
          <p:txBody>
            <a:bodyPr lIns="50800" tIns="50800" rIns="50800" bIns="50800" rtlCol="0" anchor="ctr"/>
            <a:lstStyle/>
            <a:p>
              <a:pPr algn="ctr">
                <a:lnSpc>
                  <a:spcPts val="1704"/>
                </a:lnSpc>
              </a:pPr>
              <a:endParaRPr/>
            </a:p>
          </p:txBody>
        </p:sp>
      </p:grpSp>
      <p:sp>
        <p:nvSpPr>
          <p:cNvPr id="19" name="TextBox 19"/>
          <p:cNvSpPr txBox="1"/>
          <p:nvPr/>
        </p:nvSpPr>
        <p:spPr>
          <a:xfrm>
            <a:off x="1028700" y="1882321"/>
            <a:ext cx="12162660" cy="771766"/>
          </a:xfrm>
          <a:prstGeom prst="rect">
            <a:avLst/>
          </a:prstGeom>
        </p:spPr>
        <p:txBody>
          <a:bodyPr lIns="0" tIns="0" rIns="0" bIns="0" rtlCol="0" anchor="t">
            <a:spAutoFit/>
          </a:bodyPr>
          <a:lstStyle/>
          <a:p>
            <a:pPr marL="0" lvl="0" indent="0" algn="l">
              <a:lnSpc>
                <a:spcPts val="5880"/>
              </a:lnSpc>
            </a:pPr>
            <a:r>
              <a:rPr lang="en-US" sz="5345" spc="267">
                <a:solidFill>
                  <a:srgbClr val="FFFFFF"/>
                </a:solidFill>
                <a:latin typeface="Archivo Black"/>
                <a:ea typeface="Archivo Black"/>
                <a:cs typeface="Archivo Black"/>
                <a:sym typeface="Archivo Black"/>
              </a:rPr>
              <a:t>FASE TENTUKAN (3–6 BULAN)</a:t>
            </a:r>
          </a:p>
        </p:txBody>
      </p:sp>
      <p:grpSp>
        <p:nvGrpSpPr>
          <p:cNvPr id="20" name="Group 20"/>
          <p:cNvGrpSpPr/>
          <p:nvPr/>
        </p:nvGrpSpPr>
        <p:grpSpPr>
          <a:xfrm>
            <a:off x="13436932" y="2094257"/>
            <a:ext cx="309795" cy="309795"/>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316B"/>
            </a:solidFill>
          </p:spPr>
        </p:sp>
        <p:sp>
          <p:nvSpPr>
            <p:cNvPr id="22" name="TextBox 22"/>
            <p:cNvSpPr txBox="1"/>
            <p:nvPr/>
          </p:nvSpPr>
          <p:spPr>
            <a:xfrm>
              <a:off x="76200" y="19050"/>
              <a:ext cx="660400" cy="717550"/>
            </a:xfrm>
            <a:prstGeom prst="rect">
              <a:avLst/>
            </a:prstGeom>
          </p:spPr>
          <p:txBody>
            <a:bodyPr lIns="50800" tIns="50800" rIns="50800" bIns="50800" rtlCol="0" anchor="ctr"/>
            <a:lstStyle/>
            <a:p>
              <a:pPr algn="ctr">
                <a:lnSpc>
                  <a:spcPts val="3511"/>
                </a:lnSpc>
              </a:pPr>
              <a:endParaRPr/>
            </a:p>
          </p:txBody>
        </p:sp>
      </p:grpSp>
      <p:grpSp>
        <p:nvGrpSpPr>
          <p:cNvPr id="23" name="Group 23"/>
          <p:cNvGrpSpPr/>
          <p:nvPr/>
        </p:nvGrpSpPr>
        <p:grpSpPr>
          <a:xfrm>
            <a:off x="13855840" y="2094257"/>
            <a:ext cx="309795" cy="309795"/>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B409C"/>
            </a:solidFill>
          </p:spPr>
        </p:sp>
        <p:sp>
          <p:nvSpPr>
            <p:cNvPr id="25" name="TextBox 25"/>
            <p:cNvSpPr txBox="1"/>
            <p:nvPr/>
          </p:nvSpPr>
          <p:spPr>
            <a:xfrm>
              <a:off x="76200" y="19050"/>
              <a:ext cx="660400" cy="717550"/>
            </a:xfrm>
            <a:prstGeom prst="rect">
              <a:avLst/>
            </a:prstGeom>
          </p:spPr>
          <p:txBody>
            <a:bodyPr lIns="50800" tIns="50800" rIns="50800" bIns="50800" rtlCol="0" anchor="ctr"/>
            <a:lstStyle/>
            <a:p>
              <a:pPr algn="ctr">
                <a:lnSpc>
                  <a:spcPts val="3511"/>
                </a:lnSpc>
              </a:pPr>
              <a:endParaRPr/>
            </a:p>
          </p:txBody>
        </p:sp>
      </p:grpSp>
      <p:grpSp>
        <p:nvGrpSpPr>
          <p:cNvPr id="26" name="Group 26"/>
          <p:cNvGrpSpPr/>
          <p:nvPr/>
        </p:nvGrpSpPr>
        <p:grpSpPr>
          <a:xfrm>
            <a:off x="14274748" y="2094257"/>
            <a:ext cx="309795" cy="309795"/>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E63"/>
            </a:solidFill>
          </p:spPr>
        </p:sp>
        <p:sp>
          <p:nvSpPr>
            <p:cNvPr id="28" name="TextBox 28"/>
            <p:cNvSpPr txBox="1"/>
            <p:nvPr/>
          </p:nvSpPr>
          <p:spPr>
            <a:xfrm>
              <a:off x="76200" y="19050"/>
              <a:ext cx="660400" cy="717550"/>
            </a:xfrm>
            <a:prstGeom prst="rect">
              <a:avLst/>
            </a:prstGeom>
          </p:spPr>
          <p:txBody>
            <a:bodyPr lIns="50800" tIns="50800" rIns="50800" bIns="50800" rtlCol="0" anchor="ctr"/>
            <a:lstStyle/>
            <a:p>
              <a:pPr algn="ctr">
                <a:lnSpc>
                  <a:spcPts val="3511"/>
                </a:lnSpc>
              </a:pPr>
              <a:endParaRPr/>
            </a:p>
          </p:txBody>
        </p:sp>
      </p:grpSp>
      <p:sp>
        <p:nvSpPr>
          <p:cNvPr id="29" name="TextBox 29"/>
          <p:cNvSpPr txBox="1"/>
          <p:nvPr/>
        </p:nvSpPr>
        <p:spPr>
          <a:xfrm>
            <a:off x="1619455" y="4239912"/>
            <a:ext cx="8793383" cy="806392"/>
          </a:xfrm>
          <a:prstGeom prst="rect">
            <a:avLst/>
          </a:prstGeom>
        </p:spPr>
        <p:txBody>
          <a:bodyPr lIns="0" tIns="0" rIns="0" bIns="0" rtlCol="0" anchor="t">
            <a:spAutoFit/>
          </a:bodyPr>
          <a:lstStyle/>
          <a:p>
            <a:pPr algn="l">
              <a:lnSpc>
                <a:spcPts val="3267"/>
              </a:lnSpc>
            </a:pPr>
            <a:r>
              <a:rPr lang="en-US" sz="2333" spc="466">
                <a:solidFill>
                  <a:srgbClr val="FFFFFF"/>
                </a:solidFill>
                <a:latin typeface="Inter"/>
                <a:ea typeface="Inter"/>
                <a:cs typeface="Inter"/>
                <a:sym typeface="Inter"/>
              </a:rPr>
              <a:t>Apakah tetap mengejar ekspektasi yang entah dapat dicapai atau tidak.</a:t>
            </a:r>
          </a:p>
        </p:txBody>
      </p:sp>
      <p:sp>
        <p:nvSpPr>
          <p:cNvPr id="30" name="TextBox 30"/>
          <p:cNvSpPr txBox="1"/>
          <p:nvPr/>
        </p:nvSpPr>
        <p:spPr>
          <a:xfrm>
            <a:off x="8051318" y="7069425"/>
            <a:ext cx="8793383" cy="1215415"/>
          </a:xfrm>
          <a:prstGeom prst="rect">
            <a:avLst/>
          </a:prstGeom>
        </p:spPr>
        <p:txBody>
          <a:bodyPr lIns="0" tIns="0" rIns="0" bIns="0" rtlCol="0" anchor="t">
            <a:spAutoFit/>
          </a:bodyPr>
          <a:lstStyle/>
          <a:p>
            <a:pPr algn="r">
              <a:lnSpc>
                <a:spcPts val="3267"/>
              </a:lnSpc>
            </a:pPr>
            <a:r>
              <a:rPr lang="en-US" sz="2333" spc="466">
                <a:solidFill>
                  <a:srgbClr val="FFFFFF"/>
                </a:solidFill>
                <a:latin typeface="Inter"/>
                <a:ea typeface="Inter"/>
                <a:cs typeface="Inter"/>
                <a:sym typeface="Inter"/>
              </a:rPr>
              <a:t>Apakah merubah mindset realita yang dijalani adalah sebuah ekspektasi banyak orang diluar sana.</a:t>
            </a:r>
          </a:p>
        </p:txBody>
      </p:sp>
      <p:sp>
        <p:nvSpPr>
          <p:cNvPr id="31" name="TextBox 31"/>
          <p:cNvSpPr txBox="1"/>
          <p:nvPr/>
        </p:nvSpPr>
        <p:spPr>
          <a:xfrm>
            <a:off x="1619455" y="3662409"/>
            <a:ext cx="8793383" cy="571177"/>
          </a:xfrm>
          <a:prstGeom prst="rect">
            <a:avLst/>
          </a:prstGeom>
        </p:spPr>
        <p:txBody>
          <a:bodyPr lIns="0" tIns="0" rIns="0" bIns="0" rtlCol="0" anchor="t">
            <a:spAutoFit/>
          </a:bodyPr>
          <a:lstStyle/>
          <a:p>
            <a:pPr marL="0" lvl="0" indent="0" algn="l">
              <a:lnSpc>
                <a:spcPts val="4574"/>
              </a:lnSpc>
            </a:pPr>
            <a:r>
              <a:rPr lang="en-US" sz="3267" b="1" spc="326">
                <a:solidFill>
                  <a:srgbClr val="FFFFFF"/>
                </a:solidFill>
                <a:latin typeface="Roboto Bold"/>
                <a:ea typeface="Roboto Bold"/>
                <a:cs typeface="Roboto Bold"/>
                <a:sym typeface="Roboto Bold"/>
              </a:rPr>
              <a:t>EKSPEKTASI</a:t>
            </a:r>
          </a:p>
        </p:txBody>
      </p:sp>
      <p:sp>
        <p:nvSpPr>
          <p:cNvPr id="32" name="TextBox 32"/>
          <p:cNvSpPr txBox="1"/>
          <p:nvPr/>
        </p:nvSpPr>
        <p:spPr>
          <a:xfrm>
            <a:off x="8051318" y="6491922"/>
            <a:ext cx="8793383" cy="571177"/>
          </a:xfrm>
          <a:prstGeom prst="rect">
            <a:avLst/>
          </a:prstGeom>
        </p:spPr>
        <p:txBody>
          <a:bodyPr lIns="0" tIns="0" rIns="0" bIns="0" rtlCol="0" anchor="t">
            <a:spAutoFit/>
          </a:bodyPr>
          <a:lstStyle/>
          <a:p>
            <a:pPr marL="0" lvl="0" indent="0" algn="r">
              <a:lnSpc>
                <a:spcPts val="4574"/>
              </a:lnSpc>
            </a:pPr>
            <a:r>
              <a:rPr lang="en-US" sz="3267" b="1" spc="326">
                <a:solidFill>
                  <a:srgbClr val="FFFFFF"/>
                </a:solidFill>
                <a:latin typeface="Roboto Bold"/>
                <a:ea typeface="Roboto Bold"/>
                <a:cs typeface="Roboto Bold"/>
                <a:sym typeface="Roboto Bold"/>
              </a:rPr>
              <a:t>REALITA</a:t>
            </a:r>
          </a:p>
        </p:txBody>
      </p:sp>
      <p:grpSp>
        <p:nvGrpSpPr>
          <p:cNvPr id="33" name="Group 33"/>
          <p:cNvGrpSpPr/>
          <p:nvPr/>
        </p:nvGrpSpPr>
        <p:grpSpPr>
          <a:xfrm>
            <a:off x="10466708" y="2844588"/>
            <a:ext cx="9169014" cy="3533034"/>
            <a:chOff x="0" y="0"/>
            <a:chExt cx="1054699" cy="406400"/>
          </a:xfrm>
        </p:grpSpPr>
        <p:sp>
          <p:nvSpPr>
            <p:cNvPr id="34" name="Freeform 34"/>
            <p:cNvSpPr/>
            <p:nvPr/>
          </p:nvSpPr>
          <p:spPr>
            <a:xfrm>
              <a:off x="0" y="0"/>
              <a:ext cx="1054699" cy="406400"/>
            </a:xfrm>
            <a:custGeom>
              <a:avLst/>
              <a:gdLst/>
              <a:ahLst/>
              <a:cxnLst/>
              <a:rect l="l" t="t" r="r" b="b"/>
              <a:pathLst>
                <a:path w="1054699" h="406400">
                  <a:moveTo>
                    <a:pt x="851499" y="0"/>
                  </a:moveTo>
                  <a:cubicBezTo>
                    <a:pt x="963729" y="0"/>
                    <a:pt x="1054699" y="90970"/>
                    <a:pt x="1054699" y="203200"/>
                  </a:cubicBezTo>
                  <a:cubicBezTo>
                    <a:pt x="1054699" y="315430"/>
                    <a:pt x="963729" y="406400"/>
                    <a:pt x="851499" y="406400"/>
                  </a:cubicBezTo>
                  <a:lnTo>
                    <a:pt x="203200" y="406400"/>
                  </a:lnTo>
                  <a:cubicBezTo>
                    <a:pt x="90970" y="406400"/>
                    <a:pt x="0" y="315430"/>
                    <a:pt x="0" y="203200"/>
                  </a:cubicBezTo>
                  <a:cubicBezTo>
                    <a:pt x="0" y="90970"/>
                    <a:pt x="90970" y="0"/>
                    <a:pt x="203200" y="0"/>
                  </a:cubicBezTo>
                  <a:lnTo>
                    <a:pt x="851499" y="0"/>
                  </a:lnTo>
                </a:path>
              </a:pathLst>
            </a:custGeom>
            <a:blipFill>
              <a:blip r:embed="rId6"/>
              <a:stretch>
                <a:fillRect l="-17725" t="-53320" r="-22717" b="-120041"/>
              </a:stretch>
            </a:blipFill>
          </p:spPr>
        </p:sp>
      </p:grpSp>
      <p:grpSp>
        <p:nvGrpSpPr>
          <p:cNvPr id="35" name="Group 35"/>
          <p:cNvGrpSpPr/>
          <p:nvPr/>
        </p:nvGrpSpPr>
        <p:grpSpPr>
          <a:xfrm>
            <a:off x="-1347723" y="5636854"/>
            <a:ext cx="9169014" cy="3533034"/>
            <a:chOff x="0" y="0"/>
            <a:chExt cx="1054699" cy="406400"/>
          </a:xfrm>
        </p:grpSpPr>
        <p:sp>
          <p:nvSpPr>
            <p:cNvPr id="36" name="Freeform 36"/>
            <p:cNvSpPr/>
            <p:nvPr/>
          </p:nvSpPr>
          <p:spPr>
            <a:xfrm>
              <a:off x="0" y="0"/>
              <a:ext cx="1054699" cy="406400"/>
            </a:xfrm>
            <a:custGeom>
              <a:avLst/>
              <a:gdLst/>
              <a:ahLst/>
              <a:cxnLst/>
              <a:rect l="l" t="t" r="r" b="b"/>
              <a:pathLst>
                <a:path w="1054699" h="406400">
                  <a:moveTo>
                    <a:pt x="851499" y="0"/>
                  </a:moveTo>
                  <a:cubicBezTo>
                    <a:pt x="963729" y="0"/>
                    <a:pt x="1054699" y="90970"/>
                    <a:pt x="1054699" y="203200"/>
                  </a:cubicBezTo>
                  <a:cubicBezTo>
                    <a:pt x="1054699" y="315430"/>
                    <a:pt x="963729" y="406400"/>
                    <a:pt x="851499" y="406400"/>
                  </a:cubicBezTo>
                  <a:lnTo>
                    <a:pt x="203200" y="406400"/>
                  </a:lnTo>
                  <a:cubicBezTo>
                    <a:pt x="90970" y="406400"/>
                    <a:pt x="0" y="315430"/>
                    <a:pt x="0" y="203200"/>
                  </a:cubicBezTo>
                  <a:cubicBezTo>
                    <a:pt x="0" y="90970"/>
                    <a:pt x="90970" y="0"/>
                    <a:pt x="203200" y="0"/>
                  </a:cubicBezTo>
                  <a:lnTo>
                    <a:pt x="851499" y="0"/>
                  </a:lnTo>
                </a:path>
              </a:pathLst>
            </a:custGeom>
            <a:blipFill>
              <a:blip r:embed="rId7"/>
              <a:stretch>
                <a:fillRect t="-43225" r="-20785" b="-91872"/>
              </a:stretch>
            </a:blipFill>
          </p:spPr>
        </p:sp>
      </p:grpSp>
      <p:sp>
        <p:nvSpPr>
          <p:cNvPr id="37" name="TextBox 8">
            <a:extLst>
              <a:ext uri="{FF2B5EF4-FFF2-40B4-BE49-F238E27FC236}">
                <a16:creationId xmlns:a16="http://schemas.microsoft.com/office/drawing/2014/main" id="{1F88131D-7EE1-DB6A-B1E8-4F1F0CF19457}"/>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3716000"/>
          </a:xfrm>
          <a:custGeom>
            <a:avLst/>
            <a:gdLst/>
            <a:ahLst/>
            <a:cxnLst/>
            <a:rect l="l" t="t" r="r" b="b"/>
            <a:pathLst>
              <a:path w="18288000" h="13716000">
                <a:moveTo>
                  <a:pt x="0" y="0"/>
                </a:moveTo>
                <a:lnTo>
                  <a:pt x="18288000" y="0"/>
                </a:lnTo>
                <a:lnTo>
                  <a:pt x="18288000" y="13716000"/>
                </a:lnTo>
                <a:lnTo>
                  <a:pt x="0" y="13716000"/>
                </a:lnTo>
                <a:lnTo>
                  <a:pt x="0" y="0"/>
                </a:lnTo>
                <a:close/>
              </a:path>
            </a:pathLst>
          </a:custGeom>
          <a:blipFill>
            <a:blip r:embed="rId2"/>
            <a:stretch>
              <a:fillRect/>
            </a:stretch>
          </a:blipFill>
        </p:spPr>
      </p:sp>
      <p:grpSp>
        <p:nvGrpSpPr>
          <p:cNvPr id="3" name="Group 3"/>
          <p:cNvGrpSpPr/>
          <p:nvPr/>
        </p:nvGrpSpPr>
        <p:grpSpPr>
          <a:xfrm>
            <a:off x="0" y="0"/>
            <a:ext cx="18288000" cy="10287000"/>
            <a:chOff x="0" y="0"/>
            <a:chExt cx="745067" cy="419100"/>
          </a:xfrm>
        </p:grpSpPr>
        <p:sp>
          <p:nvSpPr>
            <p:cNvPr id="4" name="Freeform 4"/>
            <p:cNvSpPr/>
            <p:nvPr/>
          </p:nvSpPr>
          <p:spPr>
            <a:xfrm>
              <a:off x="0" y="0"/>
              <a:ext cx="745067" cy="419100"/>
            </a:xfrm>
            <a:custGeom>
              <a:avLst/>
              <a:gdLst/>
              <a:ahLst/>
              <a:cxnLst/>
              <a:rect l="l" t="t" r="r" b="b"/>
              <a:pathLst>
                <a:path w="745067" h="419100">
                  <a:moveTo>
                    <a:pt x="0" y="0"/>
                  </a:moveTo>
                  <a:lnTo>
                    <a:pt x="745067" y="0"/>
                  </a:lnTo>
                  <a:lnTo>
                    <a:pt x="745067" y="419100"/>
                  </a:lnTo>
                  <a:lnTo>
                    <a:pt x="0" y="419100"/>
                  </a:lnTo>
                  <a:close/>
                </a:path>
              </a:pathLst>
            </a:custGeom>
            <a:solidFill>
              <a:srgbClr val="003C8D">
                <a:alpha val="60000"/>
              </a:srgbClr>
            </a:solidFill>
          </p:spPr>
        </p:sp>
        <p:sp>
          <p:nvSpPr>
            <p:cNvPr id="5" name="TextBox 5"/>
            <p:cNvSpPr txBox="1"/>
            <p:nvPr/>
          </p:nvSpPr>
          <p:spPr>
            <a:xfrm>
              <a:off x="0" y="-66675"/>
              <a:ext cx="745067" cy="485775"/>
            </a:xfrm>
            <a:prstGeom prst="rect">
              <a:avLst/>
            </a:prstGeom>
          </p:spPr>
          <p:txBody>
            <a:bodyPr lIns="50800" tIns="50800" rIns="50800" bIns="50800" rtlCol="0" anchor="ctr"/>
            <a:lstStyle/>
            <a:p>
              <a:pPr algn="ctr">
                <a:lnSpc>
                  <a:spcPts val="2800"/>
                </a:lnSpc>
              </a:pPr>
              <a:endParaRPr/>
            </a:p>
          </p:txBody>
        </p:sp>
      </p:grpSp>
      <p:grpSp>
        <p:nvGrpSpPr>
          <p:cNvPr id="6" name="Group 6"/>
          <p:cNvGrpSpPr/>
          <p:nvPr/>
        </p:nvGrpSpPr>
        <p:grpSpPr>
          <a:xfrm>
            <a:off x="0" y="527917"/>
            <a:ext cx="2886598" cy="1121337"/>
            <a:chOff x="0" y="0"/>
            <a:chExt cx="1078867" cy="419100"/>
          </a:xfrm>
        </p:grpSpPr>
        <p:sp>
          <p:nvSpPr>
            <p:cNvPr id="7" name="Freeform 7"/>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8" name="TextBox 8"/>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9" name="Freeform 9"/>
          <p:cNvSpPr/>
          <p:nvPr/>
        </p:nvSpPr>
        <p:spPr>
          <a:xfrm>
            <a:off x="757563" y="603771"/>
            <a:ext cx="1723784" cy="969628"/>
          </a:xfrm>
          <a:custGeom>
            <a:avLst/>
            <a:gdLst/>
            <a:ahLst/>
            <a:cxnLst/>
            <a:rect l="l" t="t" r="r" b="b"/>
            <a:pathLst>
              <a:path w="1723784" h="969628">
                <a:moveTo>
                  <a:pt x="0" y="0"/>
                </a:moveTo>
                <a:lnTo>
                  <a:pt x="1723783" y="0"/>
                </a:lnTo>
                <a:lnTo>
                  <a:pt x="1723783" y="969628"/>
                </a:lnTo>
                <a:lnTo>
                  <a:pt x="0" y="969628"/>
                </a:lnTo>
                <a:lnTo>
                  <a:pt x="0" y="0"/>
                </a:lnTo>
                <a:close/>
              </a:path>
            </a:pathLst>
          </a:custGeom>
          <a:blipFill>
            <a:blip r:embed="rId3"/>
            <a:stretch>
              <a:fillRect/>
            </a:stretch>
          </a:blipFill>
        </p:spPr>
      </p:sp>
      <p:grpSp>
        <p:nvGrpSpPr>
          <p:cNvPr id="10" name="Group 10"/>
          <p:cNvGrpSpPr/>
          <p:nvPr/>
        </p:nvGrpSpPr>
        <p:grpSpPr>
          <a:xfrm rot="-10800000">
            <a:off x="15401402" y="527917"/>
            <a:ext cx="2886598" cy="1121337"/>
            <a:chOff x="0" y="0"/>
            <a:chExt cx="1078867" cy="419100"/>
          </a:xfrm>
        </p:grpSpPr>
        <p:sp>
          <p:nvSpPr>
            <p:cNvPr id="11" name="Freeform 11"/>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12" name="TextBox 12"/>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13" name="Freeform 13"/>
          <p:cNvSpPr/>
          <p:nvPr/>
        </p:nvSpPr>
        <p:spPr>
          <a:xfrm>
            <a:off x="16381211" y="804972"/>
            <a:ext cx="1389127" cy="567227"/>
          </a:xfrm>
          <a:custGeom>
            <a:avLst/>
            <a:gdLst/>
            <a:ahLst/>
            <a:cxnLst/>
            <a:rect l="l" t="t" r="r" b="b"/>
            <a:pathLst>
              <a:path w="1389127" h="567227">
                <a:moveTo>
                  <a:pt x="0" y="0"/>
                </a:moveTo>
                <a:lnTo>
                  <a:pt x="1389127" y="0"/>
                </a:lnTo>
                <a:lnTo>
                  <a:pt x="1389127" y="567227"/>
                </a:lnTo>
                <a:lnTo>
                  <a:pt x="0" y="567227"/>
                </a:lnTo>
                <a:lnTo>
                  <a:pt x="0" y="0"/>
                </a:lnTo>
                <a:close/>
              </a:path>
            </a:pathLst>
          </a:custGeom>
          <a:blipFill>
            <a:blip r:embed="rId4"/>
            <a:stretch>
              <a:fillRect/>
            </a:stretch>
          </a:blipFill>
        </p:spPr>
      </p:sp>
      <p:sp>
        <p:nvSpPr>
          <p:cNvPr id="14" name="Freeform 14"/>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5"/>
            <a:stretch>
              <a:fillRect/>
            </a:stretch>
          </a:blipFill>
        </p:spPr>
      </p:sp>
      <p:grpSp>
        <p:nvGrpSpPr>
          <p:cNvPr id="15" name="Group 15"/>
          <p:cNvGrpSpPr/>
          <p:nvPr/>
        </p:nvGrpSpPr>
        <p:grpSpPr>
          <a:xfrm>
            <a:off x="-1115" y="9661191"/>
            <a:ext cx="15869159" cy="476836"/>
            <a:chOff x="0" y="0"/>
            <a:chExt cx="4179532" cy="125587"/>
          </a:xfrm>
        </p:grpSpPr>
        <p:sp>
          <p:nvSpPr>
            <p:cNvPr id="16" name="Freeform 16"/>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7" name="TextBox 17"/>
            <p:cNvSpPr txBox="1"/>
            <p:nvPr/>
          </p:nvSpPr>
          <p:spPr>
            <a:xfrm>
              <a:off x="0" y="19050"/>
              <a:ext cx="4179532" cy="106537"/>
            </a:xfrm>
            <a:prstGeom prst="rect">
              <a:avLst/>
            </a:prstGeom>
          </p:spPr>
          <p:txBody>
            <a:bodyPr lIns="50800" tIns="50800" rIns="50800" bIns="50800" rtlCol="0" anchor="ctr"/>
            <a:lstStyle/>
            <a:p>
              <a:pPr algn="ctr">
                <a:lnSpc>
                  <a:spcPts val="1704"/>
                </a:lnSpc>
              </a:pPr>
              <a:endParaRPr/>
            </a:p>
          </p:txBody>
        </p:sp>
      </p:grpSp>
      <p:sp>
        <p:nvSpPr>
          <p:cNvPr id="19" name="TextBox 19"/>
          <p:cNvSpPr txBox="1"/>
          <p:nvPr/>
        </p:nvSpPr>
        <p:spPr>
          <a:xfrm>
            <a:off x="1028700" y="1882321"/>
            <a:ext cx="11562522" cy="771766"/>
          </a:xfrm>
          <a:prstGeom prst="rect">
            <a:avLst/>
          </a:prstGeom>
        </p:spPr>
        <p:txBody>
          <a:bodyPr lIns="0" tIns="0" rIns="0" bIns="0" rtlCol="0" anchor="t">
            <a:spAutoFit/>
          </a:bodyPr>
          <a:lstStyle/>
          <a:p>
            <a:pPr marL="0" lvl="0" indent="0" algn="l">
              <a:lnSpc>
                <a:spcPts val="5880"/>
              </a:lnSpc>
            </a:pPr>
            <a:r>
              <a:rPr lang="en-US" sz="5345" spc="267">
                <a:solidFill>
                  <a:srgbClr val="FFFFFF"/>
                </a:solidFill>
                <a:latin typeface="Archivo Black"/>
                <a:ea typeface="Archivo Black"/>
                <a:cs typeface="Archivo Black"/>
                <a:sym typeface="Archivo Black"/>
              </a:rPr>
              <a:t>FASE TUMBUH (6-12 BULAN)</a:t>
            </a:r>
          </a:p>
        </p:txBody>
      </p:sp>
      <p:grpSp>
        <p:nvGrpSpPr>
          <p:cNvPr id="20" name="Group 20"/>
          <p:cNvGrpSpPr/>
          <p:nvPr/>
        </p:nvGrpSpPr>
        <p:grpSpPr>
          <a:xfrm>
            <a:off x="12859527" y="2094257"/>
            <a:ext cx="309795" cy="309795"/>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316B"/>
            </a:solidFill>
          </p:spPr>
        </p:sp>
        <p:sp>
          <p:nvSpPr>
            <p:cNvPr id="22" name="TextBox 22"/>
            <p:cNvSpPr txBox="1"/>
            <p:nvPr/>
          </p:nvSpPr>
          <p:spPr>
            <a:xfrm>
              <a:off x="76200" y="19050"/>
              <a:ext cx="660400" cy="717550"/>
            </a:xfrm>
            <a:prstGeom prst="rect">
              <a:avLst/>
            </a:prstGeom>
          </p:spPr>
          <p:txBody>
            <a:bodyPr lIns="50800" tIns="50800" rIns="50800" bIns="50800" rtlCol="0" anchor="ctr"/>
            <a:lstStyle/>
            <a:p>
              <a:pPr algn="ctr">
                <a:lnSpc>
                  <a:spcPts val="3511"/>
                </a:lnSpc>
              </a:pPr>
              <a:endParaRPr/>
            </a:p>
          </p:txBody>
        </p:sp>
      </p:grpSp>
      <p:grpSp>
        <p:nvGrpSpPr>
          <p:cNvPr id="23" name="Group 23"/>
          <p:cNvGrpSpPr/>
          <p:nvPr/>
        </p:nvGrpSpPr>
        <p:grpSpPr>
          <a:xfrm>
            <a:off x="13697343" y="2094257"/>
            <a:ext cx="309795" cy="309795"/>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E63"/>
            </a:solidFill>
          </p:spPr>
        </p:sp>
        <p:sp>
          <p:nvSpPr>
            <p:cNvPr id="25" name="TextBox 25"/>
            <p:cNvSpPr txBox="1"/>
            <p:nvPr/>
          </p:nvSpPr>
          <p:spPr>
            <a:xfrm>
              <a:off x="76200" y="19050"/>
              <a:ext cx="660400" cy="717550"/>
            </a:xfrm>
            <a:prstGeom prst="rect">
              <a:avLst/>
            </a:prstGeom>
          </p:spPr>
          <p:txBody>
            <a:bodyPr lIns="50800" tIns="50800" rIns="50800" bIns="50800" rtlCol="0" anchor="ctr"/>
            <a:lstStyle/>
            <a:p>
              <a:pPr algn="ctr">
                <a:lnSpc>
                  <a:spcPts val="3511"/>
                </a:lnSpc>
              </a:pPr>
              <a:endParaRPr/>
            </a:p>
          </p:txBody>
        </p:sp>
      </p:grpSp>
      <p:grpSp>
        <p:nvGrpSpPr>
          <p:cNvPr id="26" name="Group 26"/>
          <p:cNvGrpSpPr/>
          <p:nvPr/>
        </p:nvGrpSpPr>
        <p:grpSpPr>
          <a:xfrm>
            <a:off x="13278435" y="2094257"/>
            <a:ext cx="309795" cy="309795"/>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B409C"/>
            </a:solidFill>
          </p:spPr>
        </p:sp>
        <p:sp>
          <p:nvSpPr>
            <p:cNvPr id="28" name="TextBox 28"/>
            <p:cNvSpPr txBox="1"/>
            <p:nvPr/>
          </p:nvSpPr>
          <p:spPr>
            <a:xfrm>
              <a:off x="76200" y="19050"/>
              <a:ext cx="660400" cy="717550"/>
            </a:xfrm>
            <a:prstGeom prst="rect">
              <a:avLst/>
            </a:prstGeom>
          </p:spPr>
          <p:txBody>
            <a:bodyPr lIns="50800" tIns="50800" rIns="50800" bIns="50800" rtlCol="0" anchor="ctr"/>
            <a:lstStyle/>
            <a:p>
              <a:pPr algn="ctr">
                <a:lnSpc>
                  <a:spcPts val="3511"/>
                </a:lnSpc>
              </a:pPr>
              <a:endParaRPr/>
            </a:p>
          </p:txBody>
        </p:sp>
      </p:grpSp>
      <p:grpSp>
        <p:nvGrpSpPr>
          <p:cNvPr id="29" name="Group 29"/>
          <p:cNvGrpSpPr/>
          <p:nvPr/>
        </p:nvGrpSpPr>
        <p:grpSpPr>
          <a:xfrm>
            <a:off x="4271988" y="5906652"/>
            <a:ext cx="9744024" cy="590363"/>
            <a:chOff x="0" y="0"/>
            <a:chExt cx="1168831" cy="70816"/>
          </a:xfrm>
        </p:grpSpPr>
        <p:sp>
          <p:nvSpPr>
            <p:cNvPr id="30" name="Freeform 30"/>
            <p:cNvSpPr/>
            <p:nvPr/>
          </p:nvSpPr>
          <p:spPr>
            <a:xfrm>
              <a:off x="0" y="0"/>
              <a:ext cx="1168831" cy="70816"/>
            </a:xfrm>
            <a:custGeom>
              <a:avLst/>
              <a:gdLst/>
              <a:ahLst/>
              <a:cxnLst/>
              <a:rect l="l" t="t" r="r" b="b"/>
              <a:pathLst>
                <a:path w="1168831" h="70816">
                  <a:moveTo>
                    <a:pt x="965631" y="0"/>
                  </a:moveTo>
                  <a:cubicBezTo>
                    <a:pt x="1077855" y="0"/>
                    <a:pt x="1168831" y="15853"/>
                    <a:pt x="1168831" y="35408"/>
                  </a:cubicBezTo>
                  <a:cubicBezTo>
                    <a:pt x="1168831" y="54963"/>
                    <a:pt x="1077855" y="70816"/>
                    <a:pt x="965631" y="70816"/>
                  </a:cubicBezTo>
                  <a:lnTo>
                    <a:pt x="203200" y="70816"/>
                  </a:lnTo>
                  <a:cubicBezTo>
                    <a:pt x="90976" y="70816"/>
                    <a:pt x="0" y="54963"/>
                    <a:pt x="0" y="35408"/>
                  </a:cubicBezTo>
                  <a:cubicBezTo>
                    <a:pt x="0" y="15853"/>
                    <a:pt x="90976" y="0"/>
                    <a:pt x="203200" y="0"/>
                  </a:cubicBezTo>
                  <a:close/>
                </a:path>
              </a:pathLst>
            </a:custGeom>
            <a:solidFill>
              <a:srgbClr val="10316B"/>
            </a:solidFill>
            <a:ln w="142875" cap="sq">
              <a:solidFill>
                <a:srgbClr val="F2F7FF"/>
              </a:solidFill>
              <a:prstDash val="solid"/>
              <a:miter/>
            </a:ln>
          </p:spPr>
        </p:sp>
        <p:sp>
          <p:nvSpPr>
            <p:cNvPr id="31" name="TextBox 31"/>
            <p:cNvSpPr txBox="1"/>
            <p:nvPr/>
          </p:nvSpPr>
          <p:spPr>
            <a:xfrm>
              <a:off x="0" y="-57150"/>
              <a:ext cx="1168831" cy="127966"/>
            </a:xfrm>
            <a:prstGeom prst="rect">
              <a:avLst/>
            </a:prstGeom>
          </p:spPr>
          <p:txBody>
            <a:bodyPr lIns="50800" tIns="50800" rIns="50800" bIns="50800" rtlCol="0" anchor="ctr"/>
            <a:lstStyle/>
            <a:p>
              <a:pPr algn="ctr">
                <a:lnSpc>
                  <a:spcPts val="3511"/>
                </a:lnSpc>
              </a:pPr>
              <a:endParaRPr/>
            </a:p>
          </p:txBody>
        </p:sp>
      </p:grpSp>
      <p:grpSp>
        <p:nvGrpSpPr>
          <p:cNvPr id="32" name="Group 32"/>
          <p:cNvGrpSpPr/>
          <p:nvPr/>
        </p:nvGrpSpPr>
        <p:grpSpPr>
          <a:xfrm>
            <a:off x="616223" y="2983110"/>
            <a:ext cx="12094982" cy="2639167"/>
            <a:chOff x="0" y="0"/>
            <a:chExt cx="1286994" cy="280827"/>
          </a:xfrm>
        </p:grpSpPr>
        <p:sp>
          <p:nvSpPr>
            <p:cNvPr id="33" name="Freeform 33"/>
            <p:cNvSpPr/>
            <p:nvPr/>
          </p:nvSpPr>
          <p:spPr>
            <a:xfrm>
              <a:off x="0" y="0"/>
              <a:ext cx="1286994" cy="280827"/>
            </a:xfrm>
            <a:custGeom>
              <a:avLst/>
              <a:gdLst/>
              <a:ahLst/>
              <a:cxnLst/>
              <a:rect l="l" t="t" r="r" b="b"/>
              <a:pathLst>
                <a:path w="1286994" h="280827">
                  <a:moveTo>
                    <a:pt x="1083794" y="0"/>
                  </a:moveTo>
                  <a:cubicBezTo>
                    <a:pt x="1196019" y="0"/>
                    <a:pt x="1286994" y="62865"/>
                    <a:pt x="1286994" y="140413"/>
                  </a:cubicBezTo>
                  <a:cubicBezTo>
                    <a:pt x="1286994" y="217961"/>
                    <a:pt x="1196019" y="280827"/>
                    <a:pt x="1083794" y="280827"/>
                  </a:cubicBezTo>
                  <a:lnTo>
                    <a:pt x="203200" y="280827"/>
                  </a:lnTo>
                  <a:cubicBezTo>
                    <a:pt x="90976" y="280827"/>
                    <a:pt x="0" y="217961"/>
                    <a:pt x="0" y="140413"/>
                  </a:cubicBezTo>
                  <a:cubicBezTo>
                    <a:pt x="0" y="62865"/>
                    <a:pt x="90976" y="0"/>
                    <a:pt x="203200" y="0"/>
                  </a:cubicBezTo>
                  <a:close/>
                </a:path>
              </a:pathLst>
            </a:custGeom>
            <a:solidFill>
              <a:srgbClr val="10316B"/>
            </a:solidFill>
            <a:ln cap="sq">
              <a:noFill/>
              <a:prstDash val="solid"/>
              <a:miter/>
            </a:ln>
          </p:spPr>
        </p:sp>
        <p:sp>
          <p:nvSpPr>
            <p:cNvPr id="34" name="TextBox 34"/>
            <p:cNvSpPr txBox="1"/>
            <p:nvPr/>
          </p:nvSpPr>
          <p:spPr>
            <a:xfrm>
              <a:off x="0" y="-57150"/>
              <a:ext cx="1286994" cy="337977"/>
            </a:xfrm>
            <a:prstGeom prst="rect">
              <a:avLst/>
            </a:prstGeom>
          </p:spPr>
          <p:txBody>
            <a:bodyPr lIns="50800" tIns="50800" rIns="50800" bIns="50800" rtlCol="0" anchor="ctr"/>
            <a:lstStyle/>
            <a:p>
              <a:pPr algn="ctr">
                <a:lnSpc>
                  <a:spcPts val="3511"/>
                </a:lnSpc>
              </a:pPr>
              <a:endParaRPr/>
            </a:p>
          </p:txBody>
        </p:sp>
      </p:grpSp>
      <p:grpSp>
        <p:nvGrpSpPr>
          <p:cNvPr id="35" name="Group 35"/>
          <p:cNvGrpSpPr/>
          <p:nvPr/>
        </p:nvGrpSpPr>
        <p:grpSpPr>
          <a:xfrm>
            <a:off x="5978988" y="6781389"/>
            <a:ext cx="11692789" cy="2639167"/>
            <a:chOff x="0" y="0"/>
            <a:chExt cx="1244198" cy="280827"/>
          </a:xfrm>
        </p:grpSpPr>
        <p:sp>
          <p:nvSpPr>
            <p:cNvPr id="36" name="Freeform 36"/>
            <p:cNvSpPr/>
            <p:nvPr/>
          </p:nvSpPr>
          <p:spPr>
            <a:xfrm>
              <a:off x="0" y="0"/>
              <a:ext cx="1244198" cy="280827"/>
            </a:xfrm>
            <a:custGeom>
              <a:avLst/>
              <a:gdLst/>
              <a:ahLst/>
              <a:cxnLst/>
              <a:rect l="l" t="t" r="r" b="b"/>
              <a:pathLst>
                <a:path w="1244198" h="280827">
                  <a:moveTo>
                    <a:pt x="1040998" y="0"/>
                  </a:moveTo>
                  <a:cubicBezTo>
                    <a:pt x="1153222" y="0"/>
                    <a:pt x="1244198" y="62865"/>
                    <a:pt x="1244198" y="140413"/>
                  </a:cubicBezTo>
                  <a:cubicBezTo>
                    <a:pt x="1244198" y="217961"/>
                    <a:pt x="1153222" y="280827"/>
                    <a:pt x="1040998" y="280827"/>
                  </a:cubicBezTo>
                  <a:lnTo>
                    <a:pt x="203200" y="280827"/>
                  </a:lnTo>
                  <a:cubicBezTo>
                    <a:pt x="90976" y="280827"/>
                    <a:pt x="0" y="217961"/>
                    <a:pt x="0" y="140413"/>
                  </a:cubicBezTo>
                  <a:cubicBezTo>
                    <a:pt x="0" y="62865"/>
                    <a:pt x="90976" y="0"/>
                    <a:pt x="203200" y="0"/>
                  </a:cubicBezTo>
                  <a:close/>
                </a:path>
              </a:pathLst>
            </a:custGeom>
            <a:solidFill>
              <a:srgbClr val="10316B"/>
            </a:solidFill>
            <a:ln cap="sq">
              <a:noFill/>
              <a:prstDash val="solid"/>
              <a:miter/>
            </a:ln>
          </p:spPr>
        </p:sp>
        <p:sp>
          <p:nvSpPr>
            <p:cNvPr id="37" name="TextBox 37"/>
            <p:cNvSpPr txBox="1"/>
            <p:nvPr/>
          </p:nvSpPr>
          <p:spPr>
            <a:xfrm>
              <a:off x="0" y="-57150"/>
              <a:ext cx="1244198" cy="337977"/>
            </a:xfrm>
            <a:prstGeom prst="rect">
              <a:avLst/>
            </a:prstGeom>
          </p:spPr>
          <p:txBody>
            <a:bodyPr lIns="50800" tIns="50800" rIns="50800" bIns="50800" rtlCol="0" anchor="ctr"/>
            <a:lstStyle/>
            <a:p>
              <a:pPr algn="ctr">
                <a:lnSpc>
                  <a:spcPts val="3511"/>
                </a:lnSpc>
              </a:pPr>
              <a:endParaRPr/>
            </a:p>
          </p:txBody>
        </p:sp>
      </p:grpSp>
      <p:sp>
        <p:nvSpPr>
          <p:cNvPr id="38" name="TextBox 38"/>
          <p:cNvSpPr txBox="1"/>
          <p:nvPr/>
        </p:nvSpPr>
        <p:spPr>
          <a:xfrm>
            <a:off x="6285438" y="7359344"/>
            <a:ext cx="10168156" cy="1878330"/>
          </a:xfrm>
          <a:prstGeom prst="rect">
            <a:avLst/>
          </a:prstGeom>
        </p:spPr>
        <p:txBody>
          <a:bodyPr lIns="0" tIns="0" rIns="0" bIns="0" rtlCol="0" anchor="t">
            <a:spAutoFit/>
          </a:bodyPr>
          <a:lstStyle/>
          <a:p>
            <a:pPr algn="r">
              <a:lnSpc>
                <a:spcPts val="2520"/>
              </a:lnSpc>
            </a:pPr>
            <a:r>
              <a:rPr lang="en-US" sz="1800" spc="360">
                <a:solidFill>
                  <a:srgbClr val="FFFFFF"/>
                </a:solidFill>
                <a:latin typeface="Inter"/>
                <a:ea typeface="Inter"/>
                <a:cs typeface="Inter"/>
                <a:sym typeface="Inter"/>
              </a:rPr>
              <a:t>Untuk mencapai rencana karir, karyawan perlu terus meningkatkan kemampuan. Pengembangan dilakukan melalui belajar dari pengalaman, menerima masukan, memperbaiki cara kerja, serta meningkatkan keterampilan seperti komunikasi, manajemen waktu, dan pemecahan masalah. Pengembangan diri membuat karyawan semakin siap menghadapi tantangan dan peluang ke depan.</a:t>
            </a:r>
          </a:p>
        </p:txBody>
      </p:sp>
      <p:sp>
        <p:nvSpPr>
          <p:cNvPr id="39" name="TextBox 39"/>
          <p:cNvSpPr txBox="1"/>
          <p:nvPr/>
        </p:nvSpPr>
        <p:spPr>
          <a:xfrm>
            <a:off x="10103276" y="6897065"/>
            <a:ext cx="6350317" cy="500379"/>
          </a:xfrm>
          <a:prstGeom prst="rect">
            <a:avLst/>
          </a:prstGeom>
        </p:spPr>
        <p:txBody>
          <a:bodyPr lIns="0" tIns="0" rIns="0" bIns="0" rtlCol="0" anchor="t">
            <a:spAutoFit/>
          </a:bodyPr>
          <a:lstStyle/>
          <a:p>
            <a:pPr marL="0" lvl="0" indent="0" algn="r">
              <a:lnSpc>
                <a:spcPts val="3920"/>
              </a:lnSpc>
            </a:pPr>
            <a:r>
              <a:rPr lang="en-US" sz="2800" b="1" spc="280">
                <a:solidFill>
                  <a:srgbClr val="F2F7FF"/>
                </a:solidFill>
                <a:latin typeface="Roboto Bold"/>
                <a:ea typeface="Roboto Bold"/>
                <a:cs typeface="Roboto Bold"/>
                <a:sym typeface="Roboto Bold"/>
              </a:rPr>
              <a:t>PENGEMBANGAN</a:t>
            </a:r>
          </a:p>
        </p:txBody>
      </p:sp>
      <p:sp>
        <p:nvSpPr>
          <p:cNvPr id="40" name="TextBox 40"/>
          <p:cNvSpPr txBox="1"/>
          <p:nvPr/>
        </p:nvSpPr>
        <p:spPr>
          <a:xfrm>
            <a:off x="1988575" y="3523798"/>
            <a:ext cx="10236007" cy="1878330"/>
          </a:xfrm>
          <a:prstGeom prst="rect">
            <a:avLst/>
          </a:prstGeom>
        </p:spPr>
        <p:txBody>
          <a:bodyPr lIns="0" tIns="0" rIns="0" bIns="0" rtlCol="0" anchor="t">
            <a:spAutoFit/>
          </a:bodyPr>
          <a:lstStyle/>
          <a:p>
            <a:pPr algn="l">
              <a:lnSpc>
                <a:spcPts val="2520"/>
              </a:lnSpc>
            </a:pPr>
            <a:r>
              <a:rPr lang="en-US" sz="1800" spc="360">
                <a:solidFill>
                  <a:srgbClr val="FFFFFF"/>
                </a:solidFill>
                <a:latin typeface="Inter"/>
                <a:ea typeface="Inter"/>
                <a:cs typeface="Inter"/>
                <a:sym typeface="Inter"/>
              </a:rPr>
              <a:t>Pada fase ini karyawan mulai memikirkan arah masa depan di perusahaan. Bukan hanya bekerja menjalankan tugas, tetapi mulai menentukan ingin berkembang menjadi apa dan posisi apa yang ingin dicapai. Dengan memiliki rencana karir, pekerjaan terasa lebih bermakna karena setiap usaha yang dilakukan menjadi langkah menuju tujuan yang jelas.</a:t>
            </a:r>
          </a:p>
        </p:txBody>
      </p:sp>
      <p:sp>
        <p:nvSpPr>
          <p:cNvPr id="41" name="TextBox 41"/>
          <p:cNvSpPr txBox="1"/>
          <p:nvPr/>
        </p:nvSpPr>
        <p:spPr>
          <a:xfrm>
            <a:off x="1988575" y="3061518"/>
            <a:ext cx="6350317" cy="500379"/>
          </a:xfrm>
          <a:prstGeom prst="rect">
            <a:avLst/>
          </a:prstGeom>
        </p:spPr>
        <p:txBody>
          <a:bodyPr lIns="0" tIns="0" rIns="0" bIns="0" rtlCol="0" anchor="t">
            <a:spAutoFit/>
          </a:bodyPr>
          <a:lstStyle/>
          <a:p>
            <a:pPr marL="0" lvl="0" indent="0" algn="l">
              <a:lnSpc>
                <a:spcPts val="3920"/>
              </a:lnSpc>
            </a:pPr>
            <a:r>
              <a:rPr lang="en-US" sz="2800" b="1" spc="280">
                <a:solidFill>
                  <a:srgbClr val="F2F7FF"/>
                </a:solidFill>
                <a:latin typeface="Roboto Bold"/>
                <a:ea typeface="Roboto Bold"/>
                <a:cs typeface="Roboto Bold"/>
                <a:sym typeface="Roboto Bold"/>
              </a:rPr>
              <a:t>RENCANA KARIR</a:t>
            </a:r>
          </a:p>
        </p:txBody>
      </p:sp>
      <p:sp>
        <p:nvSpPr>
          <p:cNvPr id="42" name="TextBox 8">
            <a:extLst>
              <a:ext uri="{FF2B5EF4-FFF2-40B4-BE49-F238E27FC236}">
                <a16:creationId xmlns:a16="http://schemas.microsoft.com/office/drawing/2014/main" id="{89FA2A15-1E52-B4EE-4562-46556C89E811}"/>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3716000"/>
          </a:xfrm>
          <a:custGeom>
            <a:avLst/>
            <a:gdLst/>
            <a:ahLst/>
            <a:cxnLst/>
            <a:rect l="l" t="t" r="r" b="b"/>
            <a:pathLst>
              <a:path w="18288000" h="13716000">
                <a:moveTo>
                  <a:pt x="0" y="0"/>
                </a:moveTo>
                <a:lnTo>
                  <a:pt x="18288000" y="0"/>
                </a:lnTo>
                <a:lnTo>
                  <a:pt x="18288000" y="13716000"/>
                </a:lnTo>
                <a:lnTo>
                  <a:pt x="0" y="13716000"/>
                </a:lnTo>
                <a:lnTo>
                  <a:pt x="0" y="0"/>
                </a:lnTo>
                <a:close/>
              </a:path>
            </a:pathLst>
          </a:custGeom>
          <a:blipFill>
            <a:blip r:embed="rId2"/>
            <a:stretch>
              <a:fillRect/>
            </a:stretch>
          </a:blipFill>
        </p:spPr>
      </p:sp>
      <p:grpSp>
        <p:nvGrpSpPr>
          <p:cNvPr id="3" name="Group 3"/>
          <p:cNvGrpSpPr/>
          <p:nvPr/>
        </p:nvGrpSpPr>
        <p:grpSpPr>
          <a:xfrm>
            <a:off x="0" y="0"/>
            <a:ext cx="18288000" cy="10287000"/>
            <a:chOff x="0" y="0"/>
            <a:chExt cx="745067" cy="419100"/>
          </a:xfrm>
        </p:grpSpPr>
        <p:sp>
          <p:nvSpPr>
            <p:cNvPr id="4" name="Freeform 4"/>
            <p:cNvSpPr/>
            <p:nvPr/>
          </p:nvSpPr>
          <p:spPr>
            <a:xfrm>
              <a:off x="0" y="0"/>
              <a:ext cx="745067" cy="419100"/>
            </a:xfrm>
            <a:custGeom>
              <a:avLst/>
              <a:gdLst/>
              <a:ahLst/>
              <a:cxnLst/>
              <a:rect l="l" t="t" r="r" b="b"/>
              <a:pathLst>
                <a:path w="745067" h="419100">
                  <a:moveTo>
                    <a:pt x="0" y="0"/>
                  </a:moveTo>
                  <a:lnTo>
                    <a:pt x="745067" y="0"/>
                  </a:lnTo>
                  <a:lnTo>
                    <a:pt x="745067" y="419100"/>
                  </a:lnTo>
                  <a:lnTo>
                    <a:pt x="0" y="419100"/>
                  </a:lnTo>
                  <a:close/>
                </a:path>
              </a:pathLst>
            </a:custGeom>
            <a:solidFill>
              <a:srgbClr val="003C8D">
                <a:alpha val="60000"/>
              </a:srgbClr>
            </a:solidFill>
          </p:spPr>
        </p:sp>
        <p:sp>
          <p:nvSpPr>
            <p:cNvPr id="5" name="TextBox 5"/>
            <p:cNvSpPr txBox="1"/>
            <p:nvPr/>
          </p:nvSpPr>
          <p:spPr>
            <a:xfrm>
              <a:off x="0" y="-66675"/>
              <a:ext cx="745067" cy="485775"/>
            </a:xfrm>
            <a:prstGeom prst="rect">
              <a:avLst/>
            </a:prstGeom>
          </p:spPr>
          <p:txBody>
            <a:bodyPr lIns="50800" tIns="50800" rIns="50800" bIns="50800" rtlCol="0" anchor="ctr"/>
            <a:lstStyle/>
            <a:p>
              <a:pPr algn="ctr">
                <a:lnSpc>
                  <a:spcPts val="2800"/>
                </a:lnSpc>
              </a:pPr>
              <a:endParaRPr/>
            </a:p>
          </p:txBody>
        </p:sp>
      </p:grpSp>
      <p:grpSp>
        <p:nvGrpSpPr>
          <p:cNvPr id="6" name="Group 6"/>
          <p:cNvGrpSpPr/>
          <p:nvPr/>
        </p:nvGrpSpPr>
        <p:grpSpPr>
          <a:xfrm>
            <a:off x="0" y="527917"/>
            <a:ext cx="2886598" cy="1121337"/>
            <a:chOff x="0" y="0"/>
            <a:chExt cx="1078867" cy="419100"/>
          </a:xfrm>
        </p:grpSpPr>
        <p:sp>
          <p:nvSpPr>
            <p:cNvPr id="7" name="Freeform 7"/>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8" name="TextBox 8"/>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9" name="Freeform 9"/>
          <p:cNvSpPr/>
          <p:nvPr/>
        </p:nvSpPr>
        <p:spPr>
          <a:xfrm>
            <a:off x="757563" y="603771"/>
            <a:ext cx="1723784" cy="969628"/>
          </a:xfrm>
          <a:custGeom>
            <a:avLst/>
            <a:gdLst/>
            <a:ahLst/>
            <a:cxnLst/>
            <a:rect l="l" t="t" r="r" b="b"/>
            <a:pathLst>
              <a:path w="1723784" h="969628">
                <a:moveTo>
                  <a:pt x="0" y="0"/>
                </a:moveTo>
                <a:lnTo>
                  <a:pt x="1723783" y="0"/>
                </a:lnTo>
                <a:lnTo>
                  <a:pt x="1723783" y="969628"/>
                </a:lnTo>
                <a:lnTo>
                  <a:pt x="0" y="969628"/>
                </a:lnTo>
                <a:lnTo>
                  <a:pt x="0" y="0"/>
                </a:lnTo>
                <a:close/>
              </a:path>
            </a:pathLst>
          </a:custGeom>
          <a:blipFill>
            <a:blip r:embed="rId3"/>
            <a:stretch>
              <a:fillRect/>
            </a:stretch>
          </a:blipFill>
        </p:spPr>
      </p:sp>
      <p:grpSp>
        <p:nvGrpSpPr>
          <p:cNvPr id="10" name="Group 10"/>
          <p:cNvGrpSpPr/>
          <p:nvPr/>
        </p:nvGrpSpPr>
        <p:grpSpPr>
          <a:xfrm rot="-10800000">
            <a:off x="15401402" y="527917"/>
            <a:ext cx="2886598" cy="1121337"/>
            <a:chOff x="0" y="0"/>
            <a:chExt cx="1078867" cy="419100"/>
          </a:xfrm>
        </p:grpSpPr>
        <p:sp>
          <p:nvSpPr>
            <p:cNvPr id="11" name="Freeform 11"/>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12" name="TextBox 12"/>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13" name="Freeform 13"/>
          <p:cNvSpPr/>
          <p:nvPr/>
        </p:nvSpPr>
        <p:spPr>
          <a:xfrm>
            <a:off x="16381211" y="804972"/>
            <a:ext cx="1389127" cy="567227"/>
          </a:xfrm>
          <a:custGeom>
            <a:avLst/>
            <a:gdLst/>
            <a:ahLst/>
            <a:cxnLst/>
            <a:rect l="l" t="t" r="r" b="b"/>
            <a:pathLst>
              <a:path w="1389127" h="567227">
                <a:moveTo>
                  <a:pt x="0" y="0"/>
                </a:moveTo>
                <a:lnTo>
                  <a:pt x="1389127" y="0"/>
                </a:lnTo>
                <a:lnTo>
                  <a:pt x="1389127" y="567227"/>
                </a:lnTo>
                <a:lnTo>
                  <a:pt x="0" y="567227"/>
                </a:lnTo>
                <a:lnTo>
                  <a:pt x="0" y="0"/>
                </a:lnTo>
                <a:close/>
              </a:path>
            </a:pathLst>
          </a:custGeom>
          <a:blipFill>
            <a:blip r:embed="rId4"/>
            <a:stretch>
              <a:fillRect/>
            </a:stretch>
          </a:blipFill>
        </p:spPr>
      </p:sp>
      <p:sp>
        <p:nvSpPr>
          <p:cNvPr id="14" name="Freeform 14"/>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5"/>
            <a:stretch>
              <a:fillRect/>
            </a:stretch>
          </a:blipFill>
        </p:spPr>
      </p:sp>
      <p:grpSp>
        <p:nvGrpSpPr>
          <p:cNvPr id="15" name="Group 15"/>
          <p:cNvGrpSpPr/>
          <p:nvPr/>
        </p:nvGrpSpPr>
        <p:grpSpPr>
          <a:xfrm>
            <a:off x="-1115" y="9661191"/>
            <a:ext cx="15869159" cy="476836"/>
            <a:chOff x="0" y="0"/>
            <a:chExt cx="4179532" cy="125587"/>
          </a:xfrm>
        </p:grpSpPr>
        <p:sp>
          <p:nvSpPr>
            <p:cNvPr id="16" name="Freeform 16"/>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7" name="TextBox 17"/>
            <p:cNvSpPr txBox="1"/>
            <p:nvPr/>
          </p:nvSpPr>
          <p:spPr>
            <a:xfrm>
              <a:off x="0" y="19050"/>
              <a:ext cx="4179532" cy="106537"/>
            </a:xfrm>
            <a:prstGeom prst="rect">
              <a:avLst/>
            </a:prstGeom>
          </p:spPr>
          <p:txBody>
            <a:bodyPr lIns="50800" tIns="50800" rIns="50800" bIns="50800" rtlCol="0" anchor="ctr"/>
            <a:lstStyle/>
            <a:p>
              <a:pPr algn="ctr">
                <a:lnSpc>
                  <a:spcPts val="1704"/>
                </a:lnSpc>
              </a:pPr>
              <a:endParaRPr/>
            </a:p>
          </p:txBody>
        </p:sp>
      </p:grpSp>
      <p:sp>
        <p:nvSpPr>
          <p:cNvPr id="19" name="TextBox 19"/>
          <p:cNvSpPr txBox="1"/>
          <p:nvPr/>
        </p:nvSpPr>
        <p:spPr>
          <a:xfrm>
            <a:off x="1028700" y="1882321"/>
            <a:ext cx="11562522" cy="771766"/>
          </a:xfrm>
          <a:prstGeom prst="rect">
            <a:avLst/>
          </a:prstGeom>
        </p:spPr>
        <p:txBody>
          <a:bodyPr lIns="0" tIns="0" rIns="0" bIns="0" rtlCol="0" anchor="t">
            <a:spAutoFit/>
          </a:bodyPr>
          <a:lstStyle/>
          <a:p>
            <a:pPr marL="0" lvl="0" indent="0" algn="l">
              <a:lnSpc>
                <a:spcPts val="5880"/>
              </a:lnSpc>
            </a:pPr>
            <a:r>
              <a:rPr lang="en-US" sz="5345" spc="267">
                <a:solidFill>
                  <a:srgbClr val="FFFFFF"/>
                </a:solidFill>
                <a:latin typeface="Archivo Black"/>
                <a:ea typeface="Archivo Black"/>
                <a:cs typeface="Archivo Black"/>
                <a:sym typeface="Archivo Black"/>
              </a:rPr>
              <a:t>FASE TUMBUH (6-12 BULAN)</a:t>
            </a:r>
          </a:p>
        </p:txBody>
      </p:sp>
      <p:grpSp>
        <p:nvGrpSpPr>
          <p:cNvPr id="20" name="Group 20"/>
          <p:cNvGrpSpPr/>
          <p:nvPr/>
        </p:nvGrpSpPr>
        <p:grpSpPr>
          <a:xfrm>
            <a:off x="12859527" y="2094257"/>
            <a:ext cx="309795" cy="309795"/>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316B"/>
            </a:solidFill>
          </p:spPr>
        </p:sp>
        <p:sp>
          <p:nvSpPr>
            <p:cNvPr id="22" name="TextBox 22"/>
            <p:cNvSpPr txBox="1"/>
            <p:nvPr/>
          </p:nvSpPr>
          <p:spPr>
            <a:xfrm>
              <a:off x="76200" y="19050"/>
              <a:ext cx="660400" cy="717550"/>
            </a:xfrm>
            <a:prstGeom prst="rect">
              <a:avLst/>
            </a:prstGeom>
          </p:spPr>
          <p:txBody>
            <a:bodyPr lIns="50800" tIns="50800" rIns="50800" bIns="50800" rtlCol="0" anchor="ctr"/>
            <a:lstStyle/>
            <a:p>
              <a:pPr algn="ctr">
                <a:lnSpc>
                  <a:spcPts val="3511"/>
                </a:lnSpc>
              </a:pPr>
              <a:endParaRPr/>
            </a:p>
          </p:txBody>
        </p:sp>
      </p:grpSp>
      <p:grpSp>
        <p:nvGrpSpPr>
          <p:cNvPr id="23" name="Group 23"/>
          <p:cNvGrpSpPr/>
          <p:nvPr/>
        </p:nvGrpSpPr>
        <p:grpSpPr>
          <a:xfrm>
            <a:off x="13697343" y="2094257"/>
            <a:ext cx="309795" cy="309795"/>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E63"/>
            </a:solidFill>
          </p:spPr>
        </p:sp>
        <p:sp>
          <p:nvSpPr>
            <p:cNvPr id="25" name="TextBox 25"/>
            <p:cNvSpPr txBox="1"/>
            <p:nvPr/>
          </p:nvSpPr>
          <p:spPr>
            <a:xfrm>
              <a:off x="76200" y="19050"/>
              <a:ext cx="660400" cy="717550"/>
            </a:xfrm>
            <a:prstGeom prst="rect">
              <a:avLst/>
            </a:prstGeom>
          </p:spPr>
          <p:txBody>
            <a:bodyPr lIns="50800" tIns="50800" rIns="50800" bIns="50800" rtlCol="0" anchor="ctr"/>
            <a:lstStyle/>
            <a:p>
              <a:pPr algn="ctr">
                <a:lnSpc>
                  <a:spcPts val="3511"/>
                </a:lnSpc>
              </a:pPr>
              <a:endParaRPr/>
            </a:p>
          </p:txBody>
        </p:sp>
      </p:grpSp>
      <p:grpSp>
        <p:nvGrpSpPr>
          <p:cNvPr id="26" name="Group 26"/>
          <p:cNvGrpSpPr/>
          <p:nvPr/>
        </p:nvGrpSpPr>
        <p:grpSpPr>
          <a:xfrm>
            <a:off x="13278435" y="2094257"/>
            <a:ext cx="309795" cy="309795"/>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B409C"/>
            </a:solidFill>
          </p:spPr>
        </p:sp>
        <p:sp>
          <p:nvSpPr>
            <p:cNvPr id="28" name="TextBox 28"/>
            <p:cNvSpPr txBox="1"/>
            <p:nvPr/>
          </p:nvSpPr>
          <p:spPr>
            <a:xfrm>
              <a:off x="76200" y="19050"/>
              <a:ext cx="660400" cy="717550"/>
            </a:xfrm>
            <a:prstGeom prst="rect">
              <a:avLst/>
            </a:prstGeom>
          </p:spPr>
          <p:txBody>
            <a:bodyPr lIns="50800" tIns="50800" rIns="50800" bIns="50800" rtlCol="0" anchor="ctr"/>
            <a:lstStyle/>
            <a:p>
              <a:pPr algn="ctr">
                <a:lnSpc>
                  <a:spcPts val="3511"/>
                </a:lnSpc>
              </a:pPr>
              <a:endParaRPr/>
            </a:p>
          </p:txBody>
        </p:sp>
      </p:grpSp>
      <p:grpSp>
        <p:nvGrpSpPr>
          <p:cNvPr id="29" name="Group 29"/>
          <p:cNvGrpSpPr/>
          <p:nvPr/>
        </p:nvGrpSpPr>
        <p:grpSpPr>
          <a:xfrm>
            <a:off x="4271988" y="5906652"/>
            <a:ext cx="9744024" cy="590363"/>
            <a:chOff x="0" y="0"/>
            <a:chExt cx="1168831" cy="70816"/>
          </a:xfrm>
        </p:grpSpPr>
        <p:sp>
          <p:nvSpPr>
            <p:cNvPr id="30" name="Freeform 30"/>
            <p:cNvSpPr/>
            <p:nvPr/>
          </p:nvSpPr>
          <p:spPr>
            <a:xfrm>
              <a:off x="0" y="0"/>
              <a:ext cx="1168831" cy="70816"/>
            </a:xfrm>
            <a:custGeom>
              <a:avLst/>
              <a:gdLst/>
              <a:ahLst/>
              <a:cxnLst/>
              <a:rect l="l" t="t" r="r" b="b"/>
              <a:pathLst>
                <a:path w="1168831" h="70816">
                  <a:moveTo>
                    <a:pt x="965631" y="0"/>
                  </a:moveTo>
                  <a:cubicBezTo>
                    <a:pt x="1077855" y="0"/>
                    <a:pt x="1168831" y="15853"/>
                    <a:pt x="1168831" y="35408"/>
                  </a:cubicBezTo>
                  <a:cubicBezTo>
                    <a:pt x="1168831" y="54963"/>
                    <a:pt x="1077855" y="70816"/>
                    <a:pt x="965631" y="70816"/>
                  </a:cubicBezTo>
                  <a:lnTo>
                    <a:pt x="203200" y="70816"/>
                  </a:lnTo>
                  <a:cubicBezTo>
                    <a:pt x="90976" y="70816"/>
                    <a:pt x="0" y="54963"/>
                    <a:pt x="0" y="35408"/>
                  </a:cubicBezTo>
                  <a:cubicBezTo>
                    <a:pt x="0" y="15853"/>
                    <a:pt x="90976" y="0"/>
                    <a:pt x="203200" y="0"/>
                  </a:cubicBezTo>
                  <a:close/>
                </a:path>
              </a:pathLst>
            </a:custGeom>
            <a:solidFill>
              <a:srgbClr val="10316B"/>
            </a:solidFill>
            <a:ln w="142875" cap="sq">
              <a:solidFill>
                <a:srgbClr val="F2F7FF"/>
              </a:solidFill>
              <a:prstDash val="solid"/>
              <a:miter/>
            </a:ln>
          </p:spPr>
        </p:sp>
        <p:sp>
          <p:nvSpPr>
            <p:cNvPr id="31" name="TextBox 31"/>
            <p:cNvSpPr txBox="1"/>
            <p:nvPr/>
          </p:nvSpPr>
          <p:spPr>
            <a:xfrm>
              <a:off x="0" y="-57150"/>
              <a:ext cx="1168831" cy="127966"/>
            </a:xfrm>
            <a:prstGeom prst="rect">
              <a:avLst/>
            </a:prstGeom>
          </p:spPr>
          <p:txBody>
            <a:bodyPr lIns="50800" tIns="50800" rIns="50800" bIns="50800" rtlCol="0" anchor="ctr"/>
            <a:lstStyle/>
            <a:p>
              <a:pPr algn="ctr">
                <a:lnSpc>
                  <a:spcPts val="3511"/>
                </a:lnSpc>
              </a:pPr>
              <a:endParaRPr/>
            </a:p>
          </p:txBody>
        </p:sp>
      </p:grpSp>
      <p:grpSp>
        <p:nvGrpSpPr>
          <p:cNvPr id="32" name="Group 32"/>
          <p:cNvGrpSpPr/>
          <p:nvPr/>
        </p:nvGrpSpPr>
        <p:grpSpPr>
          <a:xfrm>
            <a:off x="616223" y="2983110"/>
            <a:ext cx="12094982" cy="2639167"/>
            <a:chOff x="0" y="0"/>
            <a:chExt cx="1286994" cy="280827"/>
          </a:xfrm>
        </p:grpSpPr>
        <p:sp>
          <p:nvSpPr>
            <p:cNvPr id="33" name="Freeform 33"/>
            <p:cNvSpPr/>
            <p:nvPr/>
          </p:nvSpPr>
          <p:spPr>
            <a:xfrm>
              <a:off x="0" y="0"/>
              <a:ext cx="1286994" cy="280827"/>
            </a:xfrm>
            <a:custGeom>
              <a:avLst/>
              <a:gdLst/>
              <a:ahLst/>
              <a:cxnLst/>
              <a:rect l="l" t="t" r="r" b="b"/>
              <a:pathLst>
                <a:path w="1286994" h="280827">
                  <a:moveTo>
                    <a:pt x="1083794" y="0"/>
                  </a:moveTo>
                  <a:cubicBezTo>
                    <a:pt x="1196019" y="0"/>
                    <a:pt x="1286994" y="62865"/>
                    <a:pt x="1286994" y="140413"/>
                  </a:cubicBezTo>
                  <a:cubicBezTo>
                    <a:pt x="1286994" y="217961"/>
                    <a:pt x="1196019" y="280827"/>
                    <a:pt x="1083794" y="280827"/>
                  </a:cubicBezTo>
                  <a:lnTo>
                    <a:pt x="203200" y="280827"/>
                  </a:lnTo>
                  <a:cubicBezTo>
                    <a:pt x="90976" y="280827"/>
                    <a:pt x="0" y="217961"/>
                    <a:pt x="0" y="140413"/>
                  </a:cubicBezTo>
                  <a:cubicBezTo>
                    <a:pt x="0" y="62865"/>
                    <a:pt x="90976" y="0"/>
                    <a:pt x="203200" y="0"/>
                  </a:cubicBezTo>
                  <a:close/>
                </a:path>
              </a:pathLst>
            </a:custGeom>
            <a:solidFill>
              <a:srgbClr val="10316B"/>
            </a:solidFill>
            <a:ln cap="sq">
              <a:noFill/>
              <a:prstDash val="solid"/>
              <a:miter/>
            </a:ln>
          </p:spPr>
        </p:sp>
        <p:sp>
          <p:nvSpPr>
            <p:cNvPr id="34" name="TextBox 34"/>
            <p:cNvSpPr txBox="1"/>
            <p:nvPr/>
          </p:nvSpPr>
          <p:spPr>
            <a:xfrm>
              <a:off x="0" y="-57150"/>
              <a:ext cx="1286994" cy="337977"/>
            </a:xfrm>
            <a:prstGeom prst="rect">
              <a:avLst/>
            </a:prstGeom>
          </p:spPr>
          <p:txBody>
            <a:bodyPr lIns="50800" tIns="50800" rIns="50800" bIns="50800" rtlCol="0" anchor="ctr"/>
            <a:lstStyle/>
            <a:p>
              <a:pPr algn="ctr">
                <a:lnSpc>
                  <a:spcPts val="3511"/>
                </a:lnSpc>
              </a:pPr>
              <a:endParaRPr/>
            </a:p>
          </p:txBody>
        </p:sp>
      </p:grpSp>
      <p:grpSp>
        <p:nvGrpSpPr>
          <p:cNvPr id="35" name="Group 35"/>
          <p:cNvGrpSpPr/>
          <p:nvPr/>
        </p:nvGrpSpPr>
        <p:grpSpPr>
          <a:xfrm>
            <a:off x="5978988" y="6781389"/>
            <a:ext cx="11692789" cy="2639167"/>
            <a:chOff x="0" y="0"/>
            <a:chExt cx="1244198" cy="280827"/>
          </a:xfrm>
        </p:grpSpPr>
        <p:sp>
          <p:nvSpPr>
            <p:cNvPr id="36" name="Freeform 36"/>
            <p:cNvSpPr/>
            <p:nvPr/>
          </p:nvSpPr>
          <p:spPr>
            <a:xfrm>
              <a:off x="0" y="0"/>
              <a:ext cx="1244198" cy="280827"/>
            </a:xfrm>
            <a:custGeom>
              <a:avLst/>
              <a:gdLst/>
              <a:ahLst/>
              <a:cxnLst/>
              <a:rect l="l" t="t" r="r" b="b"/>
              <a:pathLst>
                <a:path w="1244198" h="280827">
                  <a:moveTo>
                    <a:pt x="1040998" y="0"/>
                  </a:moveTo>
                  <a:cubicBezTo>
                    <a:pt x="1153222" y="0"/>
                    <a:pt x="1244198" y="62865"/>
                    <a:pt x="1244198" y="140413"/>
                  </a:cubicBezTo>
                  <a:cubicBezTo>
                    <a:pt x="1244198" y="217961"/>
                    <a:pt x="1153222" y="280827"/>
                    <a:pt x="1040998" y="280827"/>
                  </a:cubicBezTo>
                  <a:lnTo>
                    <a:pt x="203200" y="280827"/>
                  </a:lnTo>
                  <a:cubicBezTo>
                    <a:pt x="90976" y="280827"/>
                    <a:pt x="0" y="217961"/>
                    <a:pt x="0" y="140413"/>
                  </a:cubicBezTo>
                  <a:cubicBezTo>
                    <a:pt x="0" y="62865"/>
                    <a:pt x="90976" y="0"/>
                    <a:pt x="203200" y="0"/>
                  </a:cubicBezTo>
                  <a:close/>
                </a:path>
              </a:pathLst>
            </a:custGeom>
            <a:solidFill>
              <a:srgbClr val="10316B"/>
            </a:solidFill>
            <a:ln cap="sq">
              <a:noFill/>
              <a:prstDash val="solid"/>
              <a:miter/>
            </a:ln>
          </p:spPr>
        </p:sp>
        <p:sp>
          <p:nvSpPr>
            <p:cNvPr id="37" name="TextBox 37"/>
            <p:cNvSpPr txBox="1"/>
            <p:nvPr/>
          </p:nvSpPr>
          <p:spPr>
            <a:xfrm>
              <a:off x="0" y="-57150"/>
              <a:ext cx="1244198" cy="337977"/>
            </a:xfrm>
            <a:prstGeom prst="rect">
              <a:avLst/>
            </a:prstGeom>
          </p:spPr>
          <p:txBody>
            <a:bodyPr lIns="50800" tIns="50800" rIns="50800" bIns="50800" rtlCol="0" anchor="ctr"/>
            <a:lstStyle/>
            <a:p>
              <a:pPr algn="ctr">
                <a:lnSpc>
                  <a:spcPts val="3511"/>
                </a:lnSpc>
              </a:pPr>
              <a:endParaRPr/>
            </a:p>
          </p:txBody>
        </p:sp>
      </p:grpSp>
      <p:sp>
        <p:nvSpPr>
          <p:cNvPr id="38" name="TextBox 38"/>
          <p:cNvSpPr txBox="1"/>
          <p:nvPr/>
        </p:nvSpPr>
        <p:spPr>
          <a:xfrm>
            <a:off x="6285438" y="7359344"/>
            <a:ext cx="10168156" cy="1878330"/>
          </a:xfrm>
          <a:prstGeom prst="rect">
            <a:avLst/>
          </a:prstGeom>
        </p:spPr>
        <p:txBody>
          <a:bodyPr lIns="0" tIns="0" rIns="0" bIns="0" rtlCol="0" anchor="t">
            <a:spAutoFit/>
          </a:bodyPr>
          <a:lstStyle/>
          <a:p>
            <a:pPr algn="r">
              <a:lnSpc>
                <a:spcPts val="2520"/>
              </a:lnSpc>
            </a:pPr>
            <a:r>
              <a:rPr lang="en-US" sz="1800" spc="360">
                <a:solidFill>
                  <a:srgbClr val="FFFFFF"/>
                </a:solidFill>
                <a:latin typeface="Inter"/>
                <a:ea typeface="Inter"/>
                <a:cs typeface="Inter"/>
                <a:sym typeface="Inter"/>
              </a:rPr>
              <a:t>Untuk mencapai rencana karir, karyawan perlu terus meningkatkan kemampuan. Pengembangan dilakukan melalui belajar dari pengalaman, menerima masukan, memperbaiki cara kerja, serta meningkatkan keterampilan seperti komunikasi, manajemen waktu, dan pemecahan masalah. Pengembangan diri membuat karyawan semakin siap menghadapi tantangan dan peluang ke depan.</a:t>
            </a:r>
          </a:p>
        </p:txBody>
      </p:sp>
      <p:sp>
        <p:nvSpPr>
          <p:cNvPr id="39" name="TextBox 39"/>
          <p:cNvSpPr txBox="1"/>
          <p:nvPr/>
        </p:nvSpPr>
        <p:spPr>
          <a:xfrm>
            <a:off x="10103276" y="6897065"/>
            <a:ext cx="6350317" cy="500379"/>
          </a:xfrm>
          <a:prstGeom prst="rect">
            <a:avLst/>
          </a:prstGeom>
        </p:spPr>
        <p:txBody>
          <a:bodyPr lIns="0" tIns="0" rIns="0" bIns="0" rtlCol="0" anchor="t">
            <a:spAutoFit/>
          </a:bodyPr>
          <a:lstStyle/>
          <a:p>
            <a:pPr marL="0" lvl="0" indent="0" algn="r">
              <a:lnSpc>
                <a:spcPts val="3920"/>
              </a:lnSpc>
            </a:pPr>
            <a:r>
              <a:rPr lang="en-US" sz="2800" b="1" spc="280">
                <a:solidFill>
                  <a:srgbClr val="F2F7FF"/>
                </a:solidFill>
                <a:latin typeface="Roboto Bold"/>
                <a:ea typeface="Roboto Bold"/>
                <a:cs typeface="Roboto Bold"/>
                <a:sym typeface="Roboto Bold"/>
              </a:rPr>
              <a:t>PENGEMBANGAN</a:t>
            </a:r>
          </a:p>
        </p:txBody>
      </p:sp>
      <p:sp>
        <p:nvSpPr>
          <p:cNvPr id="40" name="TextBox 40"/>
          <p:cNvSpPr txBox="1"/>
          <p:nvPr/>
        </p:nvSpPr>
        <p:spPr>
          <a:xfrm>
            <a:off x="1988575" y="3523798"/>
            <a:ext cx="10236007" cy="1878330"/>
          </a:xfrm>
          <a:prstGeom prst="rect">
            <a:avLst/>
          </a:prstGeom>
        </p:spPr>
        <p:txBody>
          <a:bodyPr lIns="0" tIns="0" rIns="0" bIns="0" rtlCol="0" anchor="t">
            <a:spAutoFit/>
          </a:bodyPr>
          <a:lstStyle/>
          <a:p>
            <a:pPr algn="l">
              <a:lnSpc>
                <a:spcPts val="2520"/>
              </a:lnSpc>
            </a:pPr>
            <a:r>
              <a:rPr lang="en-US" sz="1800" spc="360">
                <a:solidFill>
                  <a:srgbClr val="FFFFFF"/>
                </a:solidFill>
                <a:latin typeface="Inter"/>
                <a:ea typeface="Inter"/>
                <a:cs typeface="Inter"/>
                <a:sym typeface="Inter"/>
              </a:rPr>
              <a:t>Pada fase ini karyawan mulai memikirkan arah masa depan di perusahaan. Bukan hanya bekerja menjalankan tugas, tetapi mulai menentukan ingin berkembang menjadi apa dan posisi apa yang ingin dicapai. Dengan memiliki rencana karir, pekerjaan terasa lebih bermakna karena setiap usaha yang dilakukan menjadi langkah menuju tujuan yang jelas.</a:t>
            </a:r>
          </a:p>
        </p:txBody>
      </p:sp>
      <p:sp>
        <p:nvSpPr>
          <p:cNvPr id="41" name="TextBox 41"/>
          <p:cNvSpPr txBox="1"/>
          <p:nvPr/>
        </p:nvSpPr>
        <p:spPr>
          <a:xfrm>
            <a:off x="1988575" y="3061518"/>
            <a:ext cx="6350317" cy="500379"/>
          </a:xfrm>
          <a:prstGeom prst="rect">
            <a:avLst/>
          </a:prstGeom>
        </p:spPr>
        <p:txBody>
          <a:bodyPr lIns="0" tIns="0" rIns="0" bIns="0" rtlCol="0" anchor="t">
            <a:spAutoFit/>
          </a:bodyPr>
          <a:lstStyle/>
          <a:p>
            <a:pPr marL="0" lvl="0" indent="0" algn="l">
              <a:lnSpc>
                <a:spcPts val="3920"/>
              </a:lnSpc>
            </a:pPr>
            <a:r>
              <a:rPr lang="en-US" sz="2800" b="1" spc="280">
                <a:solidFill>
                  <a:srgbClr val="F2F7FF"/>
                </a:solidFill>
                <a:latin typeface="Roboto Bold"/>
                <a:ea typeface="Roboto Bold"/>
                <a:cs typeface="Roboto Bold"/>
                <a:sym typeface="Roboto Bold"/>
              </a:rPr>
              <a:t>RENCANA KARIR</a:t>
            </a:r>
          </a:p>
        </p:txBody>
      </p:sp>
      <p:sp>
        <p:nvSpPr>
          <p:cNvPr id="42" name="TextBox 8">
            <a:extLst>
              <a:ext uri="{FF2B5EF4-FFF2-40B4-BE49-F238E27FC236}">
                <a16:creationId xmlns:a16="http://schemas.microsoft.com/office/drawing/2014/main" id="{1E08D76B-7C32-3B90-4689-A792A33BFB28}"/>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3716000"/>
          </a:xfrm>
          <a:custGeom>
            <a:avLst/>
            <a:gdLst/>
            <a:ahLst/>
            <a:cxnLst/>
            <a:rect l="l" t="t" r="r" b="b"/>
            <a:pathLst>
              <a:path w="18288000" h="13716000">
                <a:moveTo>
                  <a:pt x="0" y="0"/>
                </a:moveTo>
                <a:lnTo>
                  <a:pt x="18288000" y="0"/>
                </a:lnTo>
                <a:lnTo>
                  <a:pt x="18288000" y="13716000"/>
                </a:lnTo>
                <a:lnTo>
                  <a:pt x="0" y="13716000"/>
                </a:lnTo>
                <a:lnTo>
                  <a:pt x="0" y="0"/>
                </a:lnTo>
                <a:close/>
              </a:path>
            </a:pathLst>
          </a:custGeom>
          <a:blipFill>
            <a:blip r:embed="rId2"/>
            <a:stretch>
              <a:fillRect/>
            </a:stretch>
          </a:blipFill>
        </p:spPr>
      </p:sp>
      <p:grpSp>
        <p:nvGrpSpPr>
          <p:cNvPr id="3" name="Group 3"/>
          <p:cNvGrpSpPr/>
          <p:nvPr/>
        </p:nvGrpSpPr>
        <p:grpSpPr>
          <a:xfrm>
            <a:off x="0" y="0"/>
            <a:ext cx="18288000" cy="10287000"/>
            <a:chOff x="0" y="0"/>
            <a:chExt cx="745067" cy="419100"/>
          </a:xfrm>
        </p:grpSpPr>
        <p:sp>
          <p:nvSpPr>
            <p:cNvPr id="4" name="Freeform 4"/>
            <p:cNvSpPr/>
            <p:nvPr/>
          </p:nvSpPr>
          <p:spPr>
            <a:xfrm>
              <a:off x="0" y="0"/>
              <a:ext cx="745067" cy="419100"/>
            </a:xfrm>
            <a:custGeom>
              <a:avLst/>
              <a:gdLst/>
              <a:ahLst/>
              <a:cxnLst/>
              <a:rect l="l" t="t" r="r" b="b"/>
              <a:pathLst>
                <a:path w="745067" h="419100">
                  <a:moveTo>
                    <a:pt x="0" y="0"/>
                  </a:moveTo>
                  <a:lnTo>
                    <a:pt x="745067" y="0"/>
                  </a:lnTo>
                  <a:lnTo>
                    <a:pt x="745067" y="419100"/>
                  </a:lnTo>
                  <a:lnTo>
                    <a:pt x="0" y="419100"/>
                  </a:lnTo>
                  <a:close/>
                </a:path>
              </a:pathLst>
            </a:custGeom>
            <a:solidFill>
              <a:srgbClr val="003C8D">
                <a:alpha val="60000"/>
              </a:srgbClr>
            </a:solidFill>
          </p:spPr>
        </p:sp>
        <p:sp>
          <p:nvSpPr>
            <p:cNvPr id="5" name="TextBox 5"/>
            <p:cNvSpPr txBox="1"/>
            <p:nvPr/>
          </p:nvSpPr>
          <p:spPr>
            <a:xfrm>
              <a:off x="0" y="-66675"/>
              <a:ext cx="745067" cy="485775"/>
            </a:xfrm>
            <a:prstGeom prst="rect">
              <a:avLst/>
            </a:prstGeom>
          </p:spPr>
          <p:txBody>
            <a:bodyPr lIns="50800" tIns="50800" rIns="50800" bIns="50800" rtlCol="0" anchor="ctr"/>
            <a:lstStyle/>
            <a:p>
              <a:pPr algn="ctr">
                <a:lnSpc>
                  <a:spcPts val="2800"/>
                </a:lnSpc>
              </a:pPr>
              <a:endParaRPr/>
            </a:p>
          </p:txBody>
        </p:sp>
      </p:grpSp>
      <p:grpSp>
        <p:nvGrpSpPr>
          <p:cNvPr id="6" name="Group 6"/>
          <p:cNvGrpSpPr/>
          <p:nvPr/>
        </p:nvGrpSpPr>
        <p:grpSpPr>
          <a:xfrm>
            <a:off x="0" y="527917"/>
            <a:ext cx="2886598" cy="1121337"/>
            <a:chOff x="0" y="0"/>
            <a:chExt cx="1078867" cy="419100"/>
          </a:xfrm>
        </p:grpSpPr>
        <p:sp>
          <p:nvSpPr>
            <p:cNvPr id="7" name="Freeform 7"/>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8" name="TextBox 8"/>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9" name="Freeform 9"/>
          <p:cNvSpPr/>
          <p:nvPr/>
        </p:nvSpPr>
        <p:spPr>
          <a:xfrm>
            <a:off x="757563" y="603771"/>
            <a:ext cx="1723784" cy="969628"/>
          </a:xfrm>
          <a:custGeom>
            <a:avLst/>
            <a:gdLst/>
            <a:ahLst/>
            <a:cxnLst/>
            <a:rect l="l" t="t" r="r" b="b"/>
            <a:pathLst>
              <a:path w="1723784" h="969628">
                <a:moveTo>
                  <a:pt x="0" y="0"/>
                </a:moveTo>
                <a:lnTo>
                  <a:pt x="1723783" y="0"/>
                </a:lnTo>
                <a:lnTo>
                  <a:pt x="1723783" y="969628"/>
                </a:lnTo>
                <a:lnTo>
                  <a:pt x="0" y="969628"/>
                </a:lnTo>
                <a:lnTo>
                  <a:pt x="0" y="0"/>
                </a:lnTo>
                <a:close/>
              </a:path>
            </a:pathLst>
          </a:custGeom>
          <a:blipFill>
            <a:blip r:embed="rId3"/>
            <a:stretch>
              <a:fillRect/>
            </a:stretch>
          </a:blipFill>
        </p:spPr>
      </p:sp>
      <p:grpSp>
        <p:nvGrpSpPr>
          <p:cNvPr id="10" name="Group 10"/>
          <p:cNvGrpSpPr/>
          <p:nvPr/>
        </p:nvGrpSpPr>
        <p:grpSpPr>
          <a:xfrm rot="-10800000">
            <a:off x="15401402" y="527917"/>
            <a:ext cx="2886598" cy="1121337"/>
            <a:chOff x="0" y="0"/>
            <a:chExt cx="1078867" cy="419100"/>
          </a:xfrm>
        </p:grpSpPr>
        <p:sp>
          <p:nvSpPr>
            <p:cNvPr id="11" name="Freeform 11"/>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12" name="TextBox 12"/>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13" name="Freeform 13"/>
          <p:cNvSpPr/>
          <p:nvPr/>
        </p:nvSpPr>
        <p:spPr>
          <a:xfrm>
            <a:off x="16381211" y="804972"/>
            <a:ext cx="1389127" cy="567227"/>
          </a:xfrm>
          <a:custGeom>
            <a:avLst/>
            <a:gdLst/>
            <a:ahLst/>
            <a:cxnLst/>
            <a:rect l="l" t="t" r="r" b="b"/>
            <a:pathLst>
              <a:path w="1389127" h="567227">
                <a:moveTo>
                  <a:pt x="0" y="0"/>
                </a:moveTo>
                <a:lnTo>
                  <a:pt x="1389127" y="0"/>
                </a:lnTo>
                <a:lnTo>
                  <a:pt x="1389127" y="567227"/>
                </a:lnTo>
                <a:lnTo>
                  <a:pt x="0" y="567227"/>
                </a:lnTo>
                <a:lnTo>
                  <a:pt x="0" y="0"/>
                </a:lnTo>
                <a:close/>
              </a:path>
            </a:pathLst>
          </a:custGeom>
          <a:blipFill>
            <a:blip r:embed="rId4"/>
            <a:stretch>
              <a:fillRect/>
            </a:stretch>
          </a:blipFill>
        </p:spPr>
      </p:sp>
      <p:sp>
        <p:nvSpPr>
          <p:cNvPr id="14" name="Freeform 14"/>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5"/>
            <a:stretch>
              <a:fillRect/>
            </a:stretch>
          </a:blipFill>
        </p:spPr>
      </p:sp>
      <p:grpSp>
        <p:nvGrpSpPr>
          <p:cNvPr id="15" name="Group 15"/>
          <p:cNvGrpSpPr/>
          <p:nvPr/>
        </p:nvGrpSpPr>
        <p:grpSpPr>
          <a:xfrm>
            <a:off x="-1115" y="9661191"/>
            <a:ext cx="15869159" cy="476836"/>
            <a:chOff x="0" y="0"/>
            <a:chExt cx="4179532" cy="125587"/>
          </a:xfrm>
        </p:grpSpPr>
        <p:sp>
          <p:nvSpPr>
            <p:cNvPr id="16" name="Freeform 16"/>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7" name="TextBox 17"/>
            <p:cNvSpPr txBox="1"/>
            <p:nvPr/>
          </p:nvSpPr>
          <p:spPr>
            <a:xfrm>
              <a:off x="0" y="19050"/>
              <a:ext cx="4179532" cy="106537"/>
            </a:xfrm>
            <a:prstGeom prst="rect">
              <a:avLst/>
            </a:prstGeom>
          </p:spPr>
          <p:txBody>
            <a:bodyPr lIns="50800" tIns="50800" rIns="50800" bIns="50800" rtlCol="0" anchor="ctr"/>
            <a:lstStyle/>
            <a:p>
              <a:pPr algn="ctr">
                <a:lnSpc>
                  <a:spcPts val="1704"/>
                </a:lnSpc>
              </a:pPr>
              <a:endParaRPr/>
            </a:p>
          </p:txBody>
        </p:sp>
      </p:grpSp>
      <p:grpSp>
        <p:nvGrpSpPr>
          <p:cNvPr id="19" name="Group 19"/>
          <p:cNvGrpSpPr/>
          <p:nvPr/>
        </p:nvGrpSpPr>
        <p:grpSpPr>
          <a:xfrm>
            <a:off x="2164948" y="1966816"/>
            <a:ext cx="8676138" cy="2989298"/>
            <a:chOff x="0" y="0"/>
            <a:chExt cx="1168831" cy="402712"/>
          </a:xfrm>
        </p:grpSpPr>
        <p:sp>
          <p:nvSpPr>
            <p:cNvPr id="20" name="Freeform 20"/>
            <p:cNvSpPr/>
            <p:nvPr/>
          </p:nvSpPr>
          <p:spPr>
            <a:xfrm>
              <a:off x="0" y="0"/>
              <a:ext cx="1168831" cy="402712"/>
            </a:xfrm>
            <a:custGeom>
              <a:avLst/>
              <a:gdLst/>
              <a:ahLst/>
              <a:cxnLst/>
              <a:rect l="l" t="t" r="r" b="b"/>
              <a:pathLst>
                <a:path w="1168831" h="402712">
                  <a:moveTo>
                    <a:pt x="965631" y="0"/>
                  </a:moveTo>
                  <a:cubicBezTo>
                    <a:pt x="1077855" y="0"/>
                    <a:pt x="1168831" y="90150"/>
                    <a:pt x="1168831" y="201356"/>
                  </a:cubicBezTo>
                  <a:cubicBezTo>
                    <a:pt x="1168831" y="312562"/>
                    <a:pt x="1077855" y="402712"/>
                    <a:pt x="965631" y="402712"/>
                  </a:cubicBezTo>
                  <a:lnTo>
                    <a:pt x="203200" y="402712"/>
                  </a:lnTo>
                  <a:cubicBezTo>
                    <a:pt x="90976" y="402712"/>
                    <a:pt x="0" y="312562"/>
                    <a:pt x="0" y="201356"/>
                  </a:cubicBezTo>
                  <a:cubicBezTo>
                    <a:pt x="0" y="90150"/>
                    <a:pt x="90976" y="0"/>
                    <a:pt x="203200" y="0"/>
                  </a:cubicBezTo>
                  <a:close/>
                </a:path>
              </a:pathLst>
            </a:custGeom>
            <a:solidFill>
              <a:srgbClr val="10316B"/>
            </a:solidFill>
            <a:ln cap="sq">
              <a:noFill/>
              <a:prstDash val="solid"/>
              <a:miter/>
            </a:ln>
          </p:spPr>
        </p:sp>
        <p:sp>
          <p:nvSpPr>
            <p:cNvPr id="21" name="TextBox 21"/>
            <p:cNvSpPr txBox="1"/>
            <p:nvPr/>
          </p:nvSpPr>
          <p:spPr>
            <a:xfrm>
              <a:off x="0" y="-57150"/>
              <a:ext cx="1168831" cy="459862"/>
            </a:xfrm>
            <a:prstGeom prst="rect">
              <a:avLst/>
            </a:prstGeom>
          </p:spPr>
          <p:txBody>
            <a:bodyPr lIns="50800" tIns="50800" rIns="50800" bIns="50800" rtlCol="0" anchor="ctr"/>
            <a:lstStyle/>
            <a:p>
              <a:pPr algn="ctr">
                <a:lnSpc>
                  <a:spcPts val="3511"/>
                </a:lnSpc>
              </a:pPr>
              <a:endParaRPr/>
            </a:p>
          </p:txBody>
        </p:sp>
      </p:grpSp>
      <p:grpSp>
        <p:nvGrpSpPr>
          <p:cNvPr id="22" name="Group 22"/>
          <p:cNvGrpSpPr/>
          <p:nvPr/>
        </p:nvGrpSpPr>
        <p:grpSpPr>
          <a:xfrm>
            <a:off x="6400744" y="6269002"/>
            <a:ext cx="9235582" cy="2989298"/>
            <a:chOff x="0" y="0"/>
            <a:chExt cx="1244198" cy="402712"/>
          </a:xfrm>
        </p:grpSpPr>
        <p:sp>
          <p:nvSpPr>
            <p:cNvPr id="23" name="Freeform 23"/>
            <p:cNvSpPr/>
            <p:nvPr/>
          </p:nvSpPr>
          <p:spPr>
            <a:xfrm>
              <a:off x="0" y="0"/>
              <a:ext cx="1244198" cy="402712"/>
            </a:xfrm>
            <a:custGeom>
              <a:avLst/>
              <a:gdLst/>
              <a:ahLst/>
              <a:cxnLst/>
              <a:rect l="l" t="t" r="r" b="b"/>
              <a:pathLst>
                <a:path w="1244198" h="402712">
                  <a:moveTo>
                    <a:pt x="1040998" y="0"/>
                  </a:moveTo>
                  <a:cubicBezTo>
                    <a:pt x="1153222" y="0"/>
                    <a:pt x="1244198" y="90150"/>
                    <a:pt x="1244198" y="201356"/>
                  </a:cubicBezTo>
                  <a:cubicBezTo>
                    <a:pt x="1244198" y="312562"/>
                    <a:pt x="1153222" y="402712"/>
                    <a:pt x="1040998" y="402712"/>
                  </a:cubicBezTo>
                  <a:lnTo>
                    <a:pt x="203200" y="402712"/>
                  </a:lnTo>
                  <a:cubicBezTo>
                    <a:pt x="90976" y="402712"/>
                    <a:pt x="0" y="312562"/>
                    <a:pt x="0" y="201356"/>
                  </a:cubicBezTo>
                  <a:cubicBezTo>
                    <a:pt x="0" y="90150"/>
                    <a:pt x="90976" y="0"/>
                    <a:pt x="203200" y="0"/>
                  </a:cubicBezTo>
                  <a:close/>
                </a:path>
              </a:pathLst>
            </a:custGeom>
            <a:solidFill>
              <a:srgbClr val="10316B"/>
            </a:solidFill>
            <a:ln cap="sq">
              <a:noFill/>
              <a:prstDash val="solid"/>
              <a:miter/>
            </a:ln>
          </p:spPr>
        </p:sp>
        <p:sp>
          <p:nvSpPr>
            <p:cNvPr id="24" name="TextBox 24"/>
            <p:cNvSpPr txBox="1"/>
            <p:nvPr/>
          </p:nvSpPr>
          <p:spPr>
            <a:xfrm>
              <a:off x="0" y="-57150"/>
              <a:ext cx="1244198" cy="459862"/>
            </a:xfrm>
            <a:prstGeom prst="rect">
              <a:avLst/>
            </a:prstGeom>
          </p:spPr>
          <p:txBody>
            <a:bodyPr lIns="50800" tIns="50800" rIns="50800" bIns="50800" rtlCol="0" anchor="ctr"/>
            <a:lstStyle/>
            <a:p>
              <a:pPr algn="ctr">
                <a:lnSpc>
                  <a:spcPts val="3511"/>
                </a:lnSpc>
              </a:pPr>
              <a:endParaRPr/>
            </a:p>
          </p:txBody>
        </p:sp>
      </p:grpSp>
      <p:grpSp>
        <p:nvGrpSpPr>
          <p:cNvPr id="25" name="Group 25"/>
          <p:cNvGrpSpPr/>
          <p:nvPr/>
        </p:nvGrpSpPr>
        <p:grpSpPr>
          <a:xfrm>
            <a:off x="5052465" y="4310331"/>
            <a:ext cx="7696345" cy="2604454"/>
            <a:chOff x="0" y="0"/>
            <a:chExt cx="1168831" cy="395534"/>
          </a:xfrm>
        </p:grpSpPr>
        <p:sp>
          <p:nvSpPr>
            <p:cNvPr id="26" name="Freeform 26"/>
            <p:cNvSpPr/>
            <p:nvPr/>
          </p:nvSpPr>
          <p:spPr>
            <a:xfrm>
              <a:off x="0" y="0"/>
              <a:ext cx="1168831" cy="395534"/>
            </a:xfrm>
            <a:custGeom>
              <a:avLst/>
              <a:gdLst/>
              <a:ahLst/>
              <a:cxnLst/>
              <a:rect l="l" t="t" r="r" b="b"/>
              <a:pathLst>
                <a:path w="1168831" h="395534">
                  <a:moveTo>
                    <a:pt x="965631" y="0"/>
                  </a:moveTo>
                  <a:cubicBezTo>
                    <a:pt x="1077855" y="0"/>
                    <a:pt x="1168831" y="88543"/>
                    <a:pt x="1168831" y="197767"/>
                  </a:cubicBezTo>
                  <a:cubicBezTo>
                    <a:pt x="1168831" y="306991"/>
                    <a:pt x="1077855" y="395534"/>
                    <a:pt x="965631" y="395534"/>
                  </a:cubicBezTo>
                  <a:lnTo>
                    <a:pt x="203200" y="395534"/>
                  </a:lnTo>
                  <a:cubicBezTo>
                    <a:pt x="90976" y="395534"/>
                    <a:pt x="0" y="306991"/>
                    <a:pt x="0" y="197767"/>
                  </a:cubicBezTo>
                  <a:cubicBezTo>
                    <a:pt x="0" y="88543"/>
                    <a:pt x="90976" y="0"/>
                    <a:pt x="203200" y="0"/>
                  </a:cubicBezTo>
                  <a:close/>
                </a:path>
              </a:pathLst>
            </a:custGeom>
            <a:solidFill>
              <a:srgbClr val="10316B"/>
            </a:solidFill>
            <a:ln w="142875" cap="sq">
              <a:solidFill>
                <a:srgbClr val="F2F7FF"/>
              </a:solidFill>
              <a:prstDash val="solid"/>
              <a:miter/>
            </a:ln>
          </p:spPr>
        </p:sp>
        <p:sp>
          <p:nvSpPr>
            <p:cNvPr id="27" name="TextBox 27"/>
            <p:cNvSpPr txBox="1"/>
            <p:nvPr/>
          </p:nvSpPr>
          <p:spPr>
            <a:xfrm>
              <a:off x="0" y="-57150"/>
              <a:ext cx="1168831" cy="452684"/>
            </a:xfrm>
            <a:prstGeom prst="rect">
              <a:avLst/>
            </a:prstGeom>
          </p:spPr>
          <p:txBody>
            <a:bodyPr lIns="50800" tIns="50800" rIns="50800" bIns="50800" rtlCol="0" anchor="ctr"/>
            <a:lstStyle/>
            <a:p>
              <a:pPr algn="ctr">
                <a:lnSpc>
                  <a:spcPts val="3511"/>
                </a:lnSpc>
              </a:pPr>
              <a:endParaRPr/>
            </a:p>
          </p:txBody>
        </p:sp>
      </p:grpSp>
      <p:grpSp>
        <p:nvGrpSpPr>
          <p:cNvPr id="28" name="Group 28"/>
          <p:cNvGrpSpPr/>
          <p:nvPr/>
        </p:nvGrpSpPr>
        <p:grpSpPr>
          <a:xfrm>
            <a:off x="13417158" y="6410704"/>
            <a:ext cx="2705894" cy="2705894"/>
            <a:chOff x="0" y="0"/>
            <a:chExt cx="406400" cy="406400"/>
          </a:xfrm>
        </p:grpSpPr>
        <p:sp>
          <p:nvSpPr>
            <p:cNvPr id="29" name="Freeform 29"/>
            <p:cNvSpPr/>
            <p:nvPr/>
          </p:nvSpPr>
          <p:spPr>
            <a:xfrm>
              <a:off x="0" y="0"/>
              <a:ext cx="406400" cy="406400"/>
            </a:xfrm>
            <a:custGeom>
              <a:avLst/>
              <a:gdLst/>
              <a:ahLst/>
              <a:cxnLst/>
              <a:rect l="l" t="t" r="r" b="b"/>
              <a:pathLst>
                <a:path w="406400" h="406400">
                  <a:moveTo>
                    <a:pt x="203200" y="0"/>
                  </a:moveTo>
                  <a:cubicBezTo>
                    <a:pt x="315430" y="0"/>
                    <a:pt x="406400" y="90970"/>
                    <a:pt x="406400" y="203200"/>
                  </a:cubicBezTo>
                  <a:cubicBezTo>
                    <a:pt x="406400" y="315430"/>
                    <a:pt x="315430" y="406400"/>
                    <a:pt x="203200" y="406400"/>
                  </a:cubicBezTo>
                  <a:lnTo>
                    <a:pt x="203200" y="406400"/>
                  </a:lnTo>
                  <a:cubicBezTo>
                    <a:pt x="90970" y="406400"/>
                    <a:pt x="0" y="315430"/>
                    <a:pt x="0" y="203200"/>
                  </a:cubicBezTo>
                  <a:cubicBezTo>
                    <a:pt x="0" y="90970"/>
                    <a:pt x="90970" y="0"/>
                    <a:pt x="203200" y="0"/>
                  </a:cubicBezTo>
                  <a:lnTo>
                    <a:pt x="203200" y="0"/>
                  </a:lnTo>
                </a:path>
              </a:pathLst>
            </a:custGeom>
            <a:blipFill>
              <a:blip r:embed="rId6"/>
              <a:stretch>
                <a:fillRect l="-103586" t="-15880" r="-118181" b="-65479"/>
              </a:stretch>
            </a:blipFill>
          </p:spPr>
        </p:sp>
      </p:grpSp>
      <p:sp>
        <p:nvSpPr>
          <p:cNvPr id="30" name="TextBox 30"/>
          <p:cNvSpPr txBox="1"/>
          <p:nvPr/>
        </p:nvSpPr>
        <p:spPr>
          <a:xfrm>
            <a:off x="5595694" y="5189468"/>
            <a:ext cx="6609887" cy="903331"/>
          </a:xfrm>
          <a:prstGeom prst="rect">
            <a:avLst/>
          </a:prstGeom>
        </p:spPr>
        <p:txBody>
          <a:bodyPr lIns="0" tIns="0" rIns="0" bIns="0" rtlCol="0" anchor="t">
            <a:spAutoFit/>
          </a:bodyPr>
          <a:lstStyle/>
          <a:p>
            <a:pPr marL="0" lvl="0" indent="0" algn="ctr">
              <a:lnSpc>
                <a:spcPts val="6950"/>
              </a:lnSpc>
            </a:pPr>
            <a:r>
              <a:rPr lang="en-US" sz="6318" spc="315">
                <a:solidFill>
                  <a:srgbClr val="FFCE63"/>
                </a:solidFill>
                <a:latin typeface="Archivo Black"/>
                <a:ea typeface="Archivo Black"/>
                <a:cs typeface="Archivo Black"/>
                <a:sym typeface="Archivo Black"/>
              </a:rPr>
              <a:t>JAGA KAWAN</a:t>
            </a:r>
          </a:p>
        </p:txBody>
      </p:sp>
      <p:grpSp>
        <p:nvGrpSpPr>
          <p:cNvPr id="31" name="Group 31"/>
          <p:cNvGrpSpPr/>
          <p:nvPr/>
        </p:nvGrpSpPr>
        <p:grpSpPr>
          <a:xfrm>
            <a:off x="14449417" y="1966816"/>
            <a:ext cx="320403" cy="320403"/>
            <a:chOff x="0" y="0"/>
            <a:chExt cx="812800" cy="812800"/>
          </a:xfrm>
        </p:grpSpPr>
        <p:sp>
          <p:nvSpPr>
            <p:cNvPr id="32" name="Freeform 3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316B"/>
            </a:solidFill>
          </p:spPr>
        </p:sp>
        <p:sp>
          <p:nvSpPr>
            <p:cNvPr id="33" name="TextBox 33"/>
            <p:cNvSpPr txBox="1"/>
            <p:nvPr/>
          </p:nvSpPr>
          <p:spPr>
            <a:xfrm>
              <a:off x="76200" y="19050"/>
              <a:ext cx="660400" cy="717550"/>
            </a:xfrm>
            <a:prstGeom prst="rect">
              <a:avLst/>
            </a:prstGeom>
          </p:spPr>
          <p:txBody>
            <a:bodyPr lIns="50800" tIns="50800" rIns="50800" bIns="50800" rtlCol="0" anchor="ctr"/>
            <a:lstStyle/>
            <a:p>
              <a:pPr algn="ctr">
                <a:lnSpc>
                  <a:spcPts val="3511"/>
                </a:lnSpc>
              </a:pPr>
              <a:endParaRPr/>
            </a:p>
          </p:txBody>
        </p:sp>
      </p:grpSp>
      <p:grpSp>
        <p:nvGrpSpPr>
          <p:cNvPr id="34" name="Group 34"/>
          <p:cNvGrpSpPr/>
          <p:nvPr/>
        </p:nvGrpSpPr>
        <p:grpSpPr>
          <a:xfrm>
            <a:off x="14882670" y="1966816"/>
            <a:ext cx="320403" cy="320403"/>
            <a:chOff x="0" y="0"/>
            <a:chExt cx="812800" cy="812800"/>
          </a:xfrm>
        </p:grpSpPr>
        <p:sp>
          <p:nvSpPr>
            <p:cNvPr id="35" name="Freeform 3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B409C"/>
            </a:solidFill>
          </p:spPr>
        </p:sp>
        <p:sp>
          <p:nvSpPr>
            <p:cNvPr id="36" name="TextBox 36"/>
            <p:cNvSpPr txBox="1"/>
            <p:nvPr/>
          </p:nvSpPr>
          <p:spPr>
            <a:xfrm>
              <a:off x="76200" y="19050"/>
              <a:ext cx="660400" cy="717550"/>
            </a:xfrm>
            <a:prstGeom prst="rect">
              <a:avLst/>
            </a:prstGeom>
          </p:spPr>
          <p:txBody>
            <a:bodyPr lIns="50800" tIns="50800" rIns="50800" bIns="50800" rtlCol="0" anchor="ctr"/>
            <a:lstStyle/>
            <a:p>
              <a:pPr algn="ctr">
                <a:lnSpc>
                  <a:spcPts val="3511"/>
                </a:lnSpc>
              </a:pPr>
              <a:endParaRPr/>
            </a:p>
          </p:txBody>
        </p:sp>
      </p:grpSp>
      <p:grpSp>
        <p:nvGrpSpPr>
          <p:cNvPr id="37" name="Group 37"/>
          <p:cNvGrpSpPr/>
          <p:nvPr/>
        </p:nvGrpSpPr>
        <p:grpSpPr>
          <a:xfrm>
            <a:off x="15315923" y="1966816"/>
            <a:ext cx="320403" cy="320403"/>
            <a:chOff x="0" y="0"/>
            <a:chExt cx="812800" cy="812800"/>
          </a:xfrm>
        </p:grpSpPr>
        <p:sp>
          <p:nvSpPr>
            <p:cNvPr id="38" name="Freeform 3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E63"/>
            </a:solidFill>
          </p:spPr>
        </p:sp>
        <p:sp>
          <p:nvSpPr>
            <p:cNvPr id="39" name="TextBox 39"/>
            <p:cNvSpPr txBox="1"/>
            <p:nvPr/>
          </p:nvSpPr>
          <p:spPr>
            <a:xfrm>
              <a:off x="76200" y="19050"/>
              <a:ext cx="660400" cy="717550"/>
            </a:xfrm>
            <a:prstGeom prst="rect">
              <a:avLst/>
            </a:prstGeom>
          </p:spPr>
          <p:txBody>
            <a:bodyPr lIns="50800" tIns="50800" rIns="50800" bIns="50800" rtlCol="0" anchor="ctr"/>
            <a:lstStyle/>
            <a:p>
              <a:pPr algn="ctr">
                <a:lnSpc>
                  <a:spcPts val="3511"/>
                </a:lnSpc>
              </a:pPr>
              <a:endParaRPr/>
            </a:p>
          </p:txBody>
        </p:sp>
      </p:grpSp>
      <p:sp>
        <p:nvSpPr>
          <p:cNvPr id="40" name="TextBox 40"/>
          <p:cNvSpPr txBox="1"/>
          <p:nvPr/>
        </p:nvSpPr>
        <p:spPr>
          <a:xfrm>
            <a:off x="3198074" y="3038375"/>
            <a:ext cx="6609887" cy="903331"/>
          </a:xfrm>
          <a:prstGeom prst="rect">
            <a:avLst/>
          </a:prstGeom>
        </p:spPr>
        <p:txBody>
          <a:bodyPr lIns="0" tIns="0" rIns="0" bIns="0" rtlCol="0" anchor="t">
            <a:spAutoFit/>
          </a:bodyPr>
          <a:lstStyle/>
          <a:p>
            <a:pPr marL="0" lvl="0" indent="0" algn="ctr">
              <a:lnSpc>
                <a:spcPts val="6950"/>
              </a:lnSpc>
            </a:pPr>
            <a:r>
              <a:rPr lang="en-US" sz="6318" spc="315">
                <a:solidFill>
                  <a:srgbClr val="F2F7FF"/>
                </a:solidFill>
                <a:latin typeface="Archivo Black"/>
                <a:ea typeface="Archivo Black"/>
                <a:cs typeface="Archivo Black"/>
                <a:sym typeface="Archivo Black"/>
              </a:rPr>
              <a:t>JAGA DIRI</a:t>
            </a:r>
          </a:p>
        </p:txBody>
      </p:sp>
      <p:sp>
        <p:nvSpPr>
          <p:cNvPr id="41" name="TextBox 41"/>
          <p:cNvSpPr txBox="1"/>
          <p:nvPr/>
        </p:nvSpPr>
        <p:spPr>
          <a:xfrm>
            <a:off x="7536143" y="7340579"/>
            <a:ext cx="6609887" cy="903331"/>
          </a:xfrm>
          <a:prstGeom prst="rect">
            <a:avLst/>
          </a:prstGeom>
        </p:spPr>
        <p:txBody>
          <a:bodyPr lIns="0" tIns="0" rIns="0" bIns="0" rtlCol="0" anchor="t">
            <a:spAutoFit/>
          </a:bodyPr>
          <a:lstStyle/>
          <a:p>
            <a:pPr marL="0" lvl="0" indent="0" algn="ctr">
              <a:lnSpc>
                <a:spcPts val="6950"/>
              </a:lnSpc>
            </a:pPr>
            <a:r>
              <a:rPr lang="en-US" sz="6318" spc="315">
                <a:solidFill>
                  <a:srgbClr val="F2F7FF"/>
                </a:solidFill>
                <a:latin typeface="Archivo Black"/>
                <a:ea typeface="Archivo Black"/>
                <a:cs typeface="Archivo Black"/>
                <a:sym typeface="Archivo Black"/>
              </a:rPr>
              <a:t>JAGA PNM</a:t>
            </a:r>
          </a:p>
        </p:txBody>
      </p:sp>
      <p:sp>
        <p:nvSpPr>
          <p:cNvPr id="42" name="TextBox 8">
            <a:extLst>
              <a:ext uri="{FF2B5EF4-FFF2-40B4-BE49-F238E27FC236}">
                <a16:creationId xmlns:a16="http://schemas.microsoft.com/office/drawing/2014/main" id="{09167797-8F32-F2C1-FFEB-304C470AD818}"/>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Freeform 3"/>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4" name="Group 4"/>
          <p:cNvGrpSpPr/>
          <p:nvPr/>
        </p:nvGrpSpPr>
        <p:grpSpPr>
          <a:xfrm>
            <a:off x="-1115" y="9661191"/>
            <a:ext cx="15869159" cy="476836"/>
            <a:chOff x="0" y="0"/>
            <a:chExt cx="4179532" cy="125587"/>
          </a:xfrm>
        </p:grpSpPr>
        <p:sp>
          <p:nvSpPr>
            <p:cNvPr id="5" name="Freeform 5"/>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6" name="TextBox 6"/>
            <p:cNvSpPr txBox="1"/>
            <p:nvPr/>
          </p:nvSpPr>
          <p:spPr>
            <a:xfrm>
              <a:off x="0" y="19050"/>
              <a:ext cx="4179532" cy="106537"/>
            </a:xfrm>
            <a:prstGeom prst="rect">
              <a:avLst/>
            </a:prstGeom>
          </p:spPr>
          <p:txBody>
            <a:bodyPr lIns="50800" tIns="50800" rIns="50800" bIns="50800" rtlCol="0" anchor="ctr"/>
            <a:lstStyle/>
            <a:p>
              <a:pPr algn="ctr">
                <a:lnSpc>
                  <a:spcPts val="1704"/>
                </a:lnSpc>
              </a:pPr>
              <a:endParaRPr/>
            </a:p>
          </p:txBody>
        </p:sp>
      </p:grpSp>
      <p:grpSp>
        <p:nvGrpSpPr>
          <p:cNvPr id="8" name="Group 8"/>
          <p:cNvGrpSpPr/>
          <p:nvPr/>
        </p:nvGrpSpPr>
        <p:grpSpPr>
          <a:xfrm>
            <a:off x="3032744" y="3075442"/>
            <a:ext cx="12222511" cy="4136116"/>
            <a:chOff x="0" y="0"/>
            <a:chExt cx="1168831" cy="395534"/>
          </a:xfrm>
        </p:grpSpPr>
        <p:sp>
          <p:nvSpPr>
            <p:cNvPr id="9" name="Freeform 9"/>
            <p:cNvSpPr/>
            <p:nvPr/>
          </p:nvSpPr>
          <p:spPr>
            <a:xfrm>
              <a:off x="0" y="0"/>
              <a:ext cx="1168831" cy="395534"/>
            </a:xfrm>
            <a:custGeom>
              <a:avLst/>
              <a:gdLst/>
              <a:ahLst/>
              <a:cxnLst/>
              <a:rect l="l" t="t" r="r" b="b"/>
              <a:pathLst>
                <a:path w="1168831" h="395534">
                  <a:moveTo>
                    <a:pt x="965631" y="0"/>
                  </a:moveTo>
                  <a:cubicBezTo>
                    <a:pt x="1077855" y="0"/>
                    <a:pt x="1168831" y="88543"/>
                    <a:pt x="1168831" y="197767"/>
                  </a:cubicBezTo>
                  <a:cubicBezTo>
                    <a:pt x="1168831" y="306991"/>
                    <a:pt x="1077855" y="395534"/>
                    <a:pt x="965631" y="395534"/>
                  </a:cubicBezTo>
                  <a:lnTo>
                    <a:pt x="203200" y="395534"/>
                  </a:lnTo>
                  <a:cubicBezTo>
                    <a:pt x="90976" y="395534"/>
                    <a:pt x="0" y="306991"/>
                    <a:pt x="0" y="197767"/>
                  </a:cubicBezTo>
                  <a:cubicBezTo>
                    <a:pt x="0" y="88543"/>
                    <a:pt x="90976" y="0"/>
                    <a:pt x="203200" y="0"/>
                  </a:cubicBezTo>
                  <a:close/>
                </a:path>
              </a:pathLst>
            </a:custGeom>
            <a:solidFill>
              <a:srgbClr val="B3B6BA"/>
            </a:solidFill>
            <a:ln w="142875" cap="sq">
              <a:solidFill>
                <a:srgbClr val="F2F7FF"/>
              </a:solidFill>
              <a:prstDash val="solid"/>
              <a:miter/>
            </a:ln>
          </p:spPr>
        </p:sp>
        <p:sp>
          <p:nvSpPr>
            <p:cNvPr id="10" name="TextBox 10"/>
            <p:cNvSpPr txBox="1"/>
            <p:nvPr/>
          </p:nvSpPr>
          <p:spPr>
            <a:xfrm>
              <a:off x="0" y="-57150"/>
              <a:ext cx="1168831" cy="452684"/>
            </a:xfrm>
            <a:prstGeom prst="rect">
              <a:avLst/>
            </a:prstGeom>
          </p:spPr>
          <p:txBody>
            <a:bodyPr lIns="50800" tIns="50800" rIns="50800" bIns="50800" rtlCol="0" anchor="ctr"/>
            <a:lstStyle/>
            <a:p>
              <a:pPr algn="ctr">
                <a:lnSpc>
                  <a:spcPts val="3511"/>
                </a:lnSpc>
              </a:pPr>
              <a:endParaRPr/>
            </a:p>
          </p:txBody>
        </p:sp>
      </p:grpSp>
      <p:sp>
        <p:nvSpPr>
          <p:cNvPr id="11" name="TextBox 11"/>
          <p:cNvSpPr txBox="1"/>
          <p:nvPr/>
        </p:nvSpPr>
        <p:spPr>
          <a:xfrm>
            <a:off x="5833150" y="4308833"/>
            <a:ext cx="6621700" cy="2059859"/>
          </a:xfrm>
          <a:prstGeom prst="rect">
            <a:avLst/>
          </a:prstGeom>
        </p:spPr>
        <p:txBody>
          <a:bodyPr lIns="0" tIns="0" rIns="0" bIns="0" rtlCol="0" anchor="t">
            <a:spAutoFit/>
          </a:bodyPr>
          <a:lstStyle/>
          <a:p>
            <a:pPr algn="l">
              <a:lnSpc>
                <a:spcPts val="15145"/>
              </a:lnSpc>
            </a:pPr>
            <a:r>
              <a:rPr lang="en-US" sz="16112" b="1">
                <a:solidFill>
                  <a:srgbClr val="062652"/>
                </a:solidFill>
                <a:latin typeface="Montserrat Bold"/>
                <a:ea typeface="Montserrat Bold"/>
                <a:cs typeface="Montserrat Bold"/>
                <a:sym typeface="Montserrat Bold"/>
              </a:rPr>
              <a:t>WHY?</a:t>
            </a:r>
          </a:p>
        </p:txBody>
      </p:sp>
      <p:sp>
        <p:nvSpPr>
          <p:cNvPr id="12" name="TextBox 8">
            <a:extLst>
              <a:ext uri="{FF2B5EF4-FFF2-40B4-BE49-F238E27FC236}">
                <a16:creationId xmlns:a16="http://schemas.microsoft.com/office/drawing/2014/main" id="{28DEDCE9-6DFE-D2CE-7BAB-689CCEB6A312}"/>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3716000"/>
          </a:xfrm>
          <a:custGeom>
            <a:avLst/>
            <a:gdLst/>
            <a:ahLst/>
            <a:cxnLst/>
            <a:rect l="l" t="t" r="r" b="b"/>
            <a:pathLst>
              <a:path w="18288000" h="13716000">
                <a:moveTo>
                  <a:pt x="0" y="0"/>
                </a:moveTo>
                <a:lnTo>
                  <a:pt x="18288000" y="0"/>
                </a:lnTo>
                <a:lnTo>
                  <a:pt x="18288000" y="13716000"/>
                </a:lnTo>
                <a:lnTo>
                  <a:pt x="0" y="13716000"/>
                </a:lnTo>
                <a:lnTo>
                  <a:pt x="0" y="0"/>
                </a:lnTo>
                <a:close/>
              </a:path>
            </a:pathLst>
          </a:custGeom>
          <a:blipFill>
            <a:blip r:embed="rId2"/>
            <a:stretch>
              <a:fillRect/>
            </a:stretch>
          </a:blipFill>
        </p:spPr>
      </p:sp>
      <p:grpSp>
        <p:nvGrpSpPr>
          <p:cNvPr id="3" name="Group 3"/>
          <p:cNvGrpSpPr/>
          <p:nvPr/>
        </p:nvGrpSpPr>
        <p:grpSpPr>
          <a:xfrm>
            <a:off x="0" y="0"/>
            <a:ext cx="18288000" cy="10287000"/>
            <a:chOff x="0" y="0"/>
            <a:chExt cx="745067" cy="419100"/>
          </a:xfrm>
        </p:grpSpPr>
        <p:sp>
          <p:nvSpPr>
            <p:cNvPr id="4" name="Freeform 4"/>
            <p:cNvSpPr/>
            <p:nvPr/>
          </p:nvSpPr>
          <p:spPr>
            <a:xfrm>
              <a:off x="0" y="0"/>
              <a:ext cx="745067" cy="419100"/>
            </a:xfrm>
            <a:custGeom>
              <a:avLst/>
              <a:gdLst/>
              <a:ahLst/>
              <a:cxnLst/>
              <a:rect l="l" t="t" r="r" b="b"/>
              <a:pathLst>
                <a:path w="745067" h="419100">
                  <a:moveTo>
                    <a:pt x="0" y="0"/>
                  </a:moveTo>
                  <a:lnTo>
                    <a:pt x="745067" y="0"/>
                  </a:lnTo>
                  <a:lnTo>
                    <a:pt x="745067" y="419100"/>
                  </a:lnTo>
                  <a:lnTo>
                    <a:pt x="0" y="419100"/>
                  </a:lnTo>
                  <a:close/>
                </a:path>
              </a:pathLst>
            </a:custGeom>
            <a:solidFill>
              <a:srgbClr val="003C8D">
                <a:alpha val="60000"/>
              </a:srgbClr>
            </a:solidFill>
          </p:spPr>
        </p:sp>
        <p:sp>
          <p:nvSpPr>
            <p:cNvPr id="5" name="TextBox 5"/>
            <p:cNvSpPr txBox="1"/>
            <p:nvPr/>
          </p:nvSpPr>
          <p:spPr>
            <a:xfrm>
              <a:off x="0" y="-66675"/>
              <a:ext cx="745067" cy="485775"/>
            </a:xfrm>
            <a:prstGeom prst="rect">
              <a:avLst/>
            </a:prstGeom>
          </p:spPr>
          <p:txBody>
            <a:bodyPr lIns="50800" tIns="50800" rIns="50800" bIns="50800" rtlCol="0" anchor="ctr"/>
            <a:lstStyle/>
            <a:p>
              <a:pPr algn="ctr">
                <a:lnSpc>
                  <a:spcPts val="2800"/>
                </a:lnSpc>
              </a:pPr>
              <a:endParaRPr/>
            </a:p>
          </p:txBody>
        </p:sp>
      </p:grpSp>
      <p:grpSp>
        <p:nvGrpSpPr>
          <p:cNvPr id="6" name="Group 6"/>
          <p:cNvGrpSpPr/>
          <p:nvPr/>
        </p:nvGrpSpPr>
        <p:grpSpPr>
          <a:xfrm>
            <a:off x="0" y="527917"/>
            <a:ext cx="2886598" cy="1121337"/>
            <a:chOff x="0" y="0"/>
            <a:chExt cx="1078867" cy="419100"/>
          </a:xfrm>
        </p:grpSpPr>
        <p:sp>
          <p:nvSpPr>
            <p:cNvPr id="7" name="Freeform 7"/>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8" name="TextBox 8"/>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9" name="Freeform 9"/>
          <p:cNvSpPr/>
          <p:nvPr/>
        </p:nvSpPr>
        <p:spPr>
          <a:xfrm>
            <a:off x="757563" y="603771"/>
            <a:ext cx="1723784" cy="969628"/>
          </a:xfrm>
          <a:custGeom>
            <a:avLst/>
            <a:gdLst/>
            <a:ahLst/>
            <a:cxnLst/>
            <a:rect l="l" t="t" r="r" b="b"/>
            <a:pathLst>
              <a:path w="1723784" h="969628">
                <a:moveTo>
                  <a:pt x="0" y="0"/>
                </a:moveTo>
                <a:lnTo>
                  <a:pt x="1723783" y="0"/>
                </a:lnTo>
                <a:lnTo>
                  <a:pt x="1723783" y="969628"/>
                </a:lnTo>
                <a:lnTo>
                  <a:pt x="0" y="969628"/>
                </a:lnTo>
                <a:lnTo>
                  <a:pt x="0" y="0"/>
                </a:lnTo>
                <a:close/>
              </a:path>
            </a:pathLst>
          </a:custGeom>
          <a:blipFill>
            <a:blip r:embed="rId3"/>
            <a:stretch>
              <a:fillRect/>
            </a:stretch>
          </a:blipFill>
        </p:spPr>
      </p:sp>
      <p:grpSp>
        <p:nvGrpSpPr>
          <p:cNvPr id="10" name="Group 10"/>
          <p:cNvGrpSpPr/>
          <p:nvPr/>
        </p:nvGrpSpPr>
        <p:grpSpPr>
          <a:xfrm rot="-10800000">
            <a:off x="15401402" y="527917"/>
            <a:ext cx="2886598" cy="1121337"/>
            <a:chOff x="0" y="0"/>
            <a:chExt cx="1078867" cy="419100"/>
          </a:xfrm>
        </p:grpSpPr>
        <p:sp>
          <p:nvSpPr>
            <p:cNvPr id="11" name="Freeform 11"/>
            <p:cNvSpPr/>
            <p:nvPr/>
          </p:nvSpPr>
          <p:spPr>
            <a:xfrm>
              <a:off x="0" y="0"/>
              <a:ext cx="1078867" cy="419100"/>
            </a:xfrm>
            <a:custGeom>
              <a:avLst/>
              <a:gdLst/>
              <a:ahLst/>
              <a:cxnLst/>
              <a:rect l="l" t="t" r="r" b="b"/>
              <a:pathLst>
                <a:path w="1078867" h="419100">
                  <a:moveTo>
                    <a:pt x="0" y="0"/>
                  </a:moveTo>
                  <a:lnTo>
                    <a:pt x="855949" y="0"/>
                  </a:lnTo>
                  <a:cubicBezTo>
                    <a:pt x="983935" y="0"/>
                    <a:pt x="1078867" y="93819"/>
                    <a:pt x="1078867" y="209550"/>
                  </a:cubicBezTo>
                  <a:cubicBezTo>
                    <a:pt x="1078867" y="325281"/>
                    <a:pt x="983935" y="419100"/>
                    <a:pt x="855949" y="419100"/>
                  </a:cubicBezTo>
                  <a:lnTo>
                    <a:pt x="0" y="419100"/>
                  </a:lnTo>
                  <a:lnTo>
                    <a:pt x="0" y="0"/>
                  </a:lnTo>
                  <a:close/>
                </a:path>
              </a:pathLst>
            </a:custGeom>
            <a:solidFill>
              <a:srgbClr val="003366"/>
            </a:solidFill>
          </p:spPr>
        </p:sp>
        <p:sp>
          <p:nvSpPr>
            <p:cNvPr id="12" name="TextBox 12"/>
            <p:cNvSpPr txBox="1"/>
            <p:nvPr/>
          </p:nvSpPr>
          <p:spPr>
            <a:xfrm>
              <a:off x="25400" y="-85725"/>
              <a:ext cx="850267" cy="504825"/>
            </a:xfrm>
            <a:prstGeom prst="rect">
              <a:avLst/>
            </a:prstGeom>
          </p:spPr>
          <p:txBody>
            <a:bodyPr lIns="50800" tIns="50800" rIns="50800" bIns="50800" rtlCol="0" anchor="ctr"/>
            <a:lstStyle/>
            <a:p>
              <a:pPr algn="ctr">
                <a:lnSpc>
                  <a:spcPts val="4759"/>
                </a:lnSpc>
              </a:pPr>
              <a:endParaRPr/>
            </a:p>
          </p:txBody>
        </p:sp>
      </p:grpSp>
      <p:sp>
        <p:nvSpPr>
          <p:cNvPr id="13" name="Freeform 13"/>
          <p:cNvSpPr/>
          <p:nvPr/>
        </p:nvSpPr>
        <p:spPr>
          <a:xfrm>
            <a:off x="16381211" y="804972"/>
            <a:ext cx="1389127" cy="567227"/>
          </a:xfrm>
          <a:custGeom>
            <a:avLst/>
            <a:gdLst/>
            <a:ahLst/>
            <a:cxnLst/>
            <a:rect l="l" t="t" r="r" b="b"/>
            <a:pathLst>
              <a:path w="1389127" h="567227">
                <a:moveTo>
                  <a:pt x="0" y="0"/>
                </a:moveTo>
                <a:lnTo>
                  <a:pt x="1389127" y="0"/>
                </a:lnTo>
                <a:lnTo>
                  <a:pt x="1389127" y="567227"/>
                </a:lnTo>
                <a:lnTo>
                  <a:pt x="0" y="567227"/>
                </a:lnTo>
                <a:lnTo>
                  <a:pt x="0" y="0"/>
                </a:lnTo>
                <a:close/>
              </a:path>
            </a:pathLst>
          </a:custGeom>
          <a:blipFill>
            <a:blip r:embed="rId4"/>
            <a:stretch>
              <a:fillRect/>
            </a:stretch>
          </a:blipFill>
        </p:spPr>
      </p:sp>
      <p:sp>
        <p:nvSpPr>
          <p:cNvPr id="14" name="Freeform 14"/>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5"/>
            <a:stretch>
              <a:fillRect/>
            </a:stretch>
          </a:blipFill>
        </p:spPr>
      </p:sp>
      <p:grpSp>
        <p:nvGrpSpPr>
          <p:cNvPr id="15" name="Group 15"/>
          <p:cNvGrpSpPr/>
          <p:nvPr/>
        </p:nvGrpSpPr>
        <p:grpSpPr>
          <a:xfrm>
            <a:off x="-1115" y="9661191"/>
            <a:ext cx="15869159" cy="476836"/>
            <a:chOff x="0" y="0"/>
            <a:chExt cx="4179532" cy="125587"/>
          </a:xfrm>
        </p:grpSpPr>
        <p:sp>
          <p:nvSpPr>
            <p:cNvPr id="16" name="Freeform 16"/>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7" name="TextBox 17"/>
            <p:cNvSpPr txBox="1"/>
            <p:nvPr/>
          </p:nvSpPr>
          <p:spPr>
            <a:xfrm>
              <a:off x="0" y="19050"/>
              <a:ext cx="4179532" cy="106537"/>
            </a:xfrm>
            <a:prstGeom prst="rect">
              <a:avLst/>
            </a:prstGeom>
          </p:spPr>
          <p:txBody>
            <a:bodyPr lIns="50800" tIns="50800" rIns="50800" bIns="50800" rtlCol="0" anchor="ctr"/>
            <a:lstStyle/>
            <a:p>
              <a:pPr algn="ctr">
                <a:lnSpc>
                  <a:spcPts val="1704"/>
                </a:lnSpc>
              </a:pPr>
              <a:endParaRPr/>
            </a:p>
          </p:txBody>
        </p:sp>
      </p:grpSp>
      <p:grpSp>
        <p:nvGrpSpPr>
          <p:cNvPr id="18" name="Group 18"/>
          <p:cNvGrpSpPr/>
          <p:nvPr/>
        </p:nvGrpSpPr>
        <p:grpSpPr>
          <a:xfrm>
            <a:off x="14449417" y="1966816"/>
            <a:ext cx="320403" cy="320403"/>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316B"/>
            </a:solidFill>
          </p:spPr>
        </p:sp>
        <p:sp>
          <p:nvSpPr>
            <p:cNvPr id="20" name="TextBox 20"/>
            <p:cNvSpPr txBox="1"/>
            <p:nvPr/>
          </p:nvSpPr>
          <p:spPr>
            <a:xfrm>
              <a:off x="76200" y="19050"/>
              <a:ext cx="660400" cy="717550"/>
            </a:xfrm>
            <a:prstGeom prst="rect">
              <a:avLst/>
            </a:prstGeom>
          </p:spPr>
          <p:txBody>
            <a:bodyPr lIns="50800" tIns="50800" rIns="50800" bIns="50800" rtlCol="0" anchor="ctr"/>
            <a:lstStyle/>
            <a:p>
              <a:pPr algn="ctr">
                <a:lnSpc>
                  <a:spcPts val="3511"/>
                </a:lnSpc>
              </a:pPr>
              <a:endParaRPr/>
            </a:p>
          </p:txBody>
        </p:sp>
      </p:grpSp>
      <p:grpSp>
        <p:nvGrpSpPr>
          <p:cNvPr id="21" name="Group 21"/>
          <p:cNvGrpSpPr/>
          <p:nvPr/>
        </p:nvGrpSpPr>
        <p:grpSpPr>
          <a:xfrm>
            <a:off x="14882670" y="1966816"/>
            <a:ext cx="320403" cy="320403"/>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B409C"/>
            </a:solidFill>
          </p:spPr>
        </p:sp>
        <p:sp>
          <p:nvSpPr>
            <p:cNvPr id="23" name="TextBox 23"/>
            <p:cNvSpPr txBox="1"/>
            <p:nvPr/>
          </p:nvSpPr>
          <p:spPr>
            <a:xfrm>
              <a:off x="76200" y="19050"/>
              <a:ext cx="660400" cy="717550"/>
            </a:xfrm>
            <a:prstGeom prst="rect">
              <a:avLst/>
            </a:prstGeom>
          </p:spPr>
          <p:txBody>
            <a:bodyPr lIns="50800" tIns="50800" rIns="50800" bIns="50800" rtlCol="0" anchor="ctr"/>
            <a:lstStyle/>
            <a:p>
              <a:pPr algn="ctr">
                <a:lnSpc>
                  <a:spcPts val="3511"/>
                </a:lnSpc>
              </a:pPr>
              <a:endParaRPr/>
            </a:p>
          </p:txBody>
        </p:sp>
      </p:grpSp>
      <p:grpSp>
        <p:nvGrpSpPr>
          <p:cNvPr id="24" name="Group 24"/>
          <p:cNvGrpSpPr/>
          <p:nvPr/>
        </p:nvGrpSpPr>
        <p:grpSpPr>
          <a:xfrm>
            <a:off x="15315923" y="1966816"/>
            <a:ext cx="320403" cy="320403"/>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E63"/>
            </a:solidFill>
          </p:spPr>
        </p:sp>
        <p:sp>
          <p:nvSpPr>
            <p:cNvPr id="26" name="TextBox 26"/>
            <p:cNvSpPr txBox="1"/>
            <p:nvPr/>
          </p:nvSpPr>
          <p:spPr>
            <a:xfrm>
              <a:off x="76200" y="19050"/>
              <a:ext cx="660400" cy="717550"/>
            </a:xfrm>
            <a:prstGeom prst="rect">
              <a:avLst/>
            </a:prstGeom>
          </p:spPr>
          <p:txBody>
            <a:bodyPr lIns="50800" tIns="50800" rIns="50800" bIns="50800" rtlCol="0" anchor="ctr"/>
            <a:lstStyle/>
            <a:p>
              <a:pPr algn="ctr">
                <a:lnSpc>
                  <a:spcPts val="3511"/>
                </a:lnSpc>
              </a:pPr>
              <a:endParaRPr/>
            </a:p>
          </p:txBody>
        </p:sp>
      </p:grpSp>
      <p:sp>
        <p:nvSpPr>
          <p:cNvPr id="28" name="TextBox 28"/>
          <p:cNvSpPr txBox="1"/>
          <p:nvPr/>
        </p:nvSpPr>
        <p:spPr>
          <a:xfrm>
            <a:off x="1028700" y="3334969"/>
            <a:ext cx="10025923" cy="2383358"/>
          </a:xfrm>
          <a:prstGeom prst="rect">
            <a:avLst/>
          </a:prstGeom>
        </p:spPr>
        <p:txBody>
          <a:bodyPr lIns="0" tIns="0" rIns="0" bIns="0" rtlCol="0" anchor="t">
            <a:spAutoFit/>
          </a:bodyPr>
          <a:lstStyle/>
          <a:p>
            <a:pPr algn="l">
              <a:lnSpc>
                <a:spcPts val="17539"/>
              </a:lnSpc>
            </a:pPr>
            <a:r>
              <a:rPr lang="en-US" sz="18659" b="1">
                <a:solidFill>
                  <a:srgbClr val="FFFFFF"/>
                </a:solidFill>
                <a:latin typeface="Montserrat Bold"/>
                <a:ea typeface="Montserrat Bold"/>
                <a:cs typeface="Montserrat Bold"/>
                <a:sym typeface="Montserrat Bold"/>
              </a:rPr>
              <a:t>TERIMA</a:t>
            </a:r>
          </a:p>
        </p:txBody>
      </p:sp>
      <p:sp>
        <p:nvSpPr>
          <p:cNvPr id="29" name="TextBox 29"/>
          <p:cNvSpPr txBox="1"/>
          <p:nvPr/>
        </p:nvSpPr>
        <p:spPr>
          <a:xfrm>
            <a:off x="7233377" y="6175528"/>
            <a:ext cx="10025923" cy="2383358"/>
          </a:xfrm>
          <a:prstGeom prst="rect">
            <a:avLst/>
          </a:prstGeom>
        </p:spPr>
        <p:txBody>
          <a:bodyPr lIns="0" tIns="0" rIns="0" bIns="0" rtlCol="0" anchor="t">
            <a:spAutoFit/>
          </a:bodyPr>
          <a:lstStyle/>
          <a:p>
            <a:pPr algn="r">
              <a:lnSpc>
                <a:spcPts val="17539"/>
              </a:lnSpc>
            </a:pPr>
            <a:r>
              <a:rPr lang="en-US" sz="18659" b="1">
                <a:solidFill>
                  <a:srgbClr val="F6931E"/>
                </a:solidFill>
                <a:latin typeface="Montserrat Bold"/>
                <a:ea typeface="Montserrat Bold"/>
                <a:cs typeface="Montserrat Bold"/>
                <a:sym typeface="Montserrat Bold"/>
              </a:rPr>
              <a:t>KASIH</a:t>
            </a:r>
          </a:p>
        </p:txBody>
      </p:sp>
      <p:sp>
        <p:nvSpPr>
          <p:cNvPr id="30" name="TextBox 8">
            <a:extLst>
              <a:ext uri="{FF2B5EF4-FFF2-40B4-BE49-F238E27FC236}">
                <a16:creationId xmlns:a16="http://schemas.microsoft.com/office/drawing/2014/main" id="{A7F07B69-F322-DCF2-A336-9EF6CA166099}"/>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Freeform 3"/>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4" name="Group 4"/>
          <p:cNvGrpSpPr/>
          <p:nvPr/>
        </p:nvGrpSpPr>
        <p:grpSpPr>
          <a:xfrm>
            <a:off x="-1115" y="9661191"/>
            <a:ext cx="15869159" cy="476836"/>
            <a:chOff x="0" y="0"/>
            <a:chExt cx="4179532" cy="125587"/>
          </a:xfrm>
        </p:grpSpPr>
        <p:sp>
          <p:nvSpPr>
            <p:cNvPr id="5" name="Freeform 5"/>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6" name="TextBox 6"/>
            <p:cNvSpPr txBox="1"/>
            <p:nvPr/>
          </p:nvSpPr>
          <p:spPr>
            <a:xfrm>
              <a:off x="0" y="19050"/>
              <a:ext cx="4179532" cy="106537"/>
            </a:xfrm>
            <a:prstGeom prst="rect">
              <a:avLst/>
            </a:prstGeom>
          </p:spPr>
          <p:txBody>
            <a:bodyPr lIns="50800" tIns="50800" rIns="50800" bIns="50800" rtlCol="0" anchor="ctr"/>
            <a:lstStyle/>
            <a:p>
              <a:pPr algn="ctr">
                <a:lnSpc>
                  <a:spcPts val="1704"/>
                </a:lnSpc>
              </a:pPr>
              <a:endParaRPr/>
            </a:p>
          </p:txBody>
        </p:sp>
      </p:grpSp>
      <p:grpSp>
        <p:nvGrpSpPr>
          <p:cNvPr id="8" name="Group 8"/>
          <p:cNvGrpSpPr/>
          <p:nvPr/>
        </p:nvGrpSpPr>
        <p:grpSpPr>
          <a:xfrm>
            <a:off x="0" y="2169401"/>
            <a:ext cx="18288000" cy="3669914"/>
            <a:chOff x="0" y="0"/>
            <a:chExt cx="2833290" cy="568566"/>
          </a:xfrm>
        </p:grpSpPr>
        <p:sp>
          <p:nvSpPr>
            <p:cNvPr id="9" name="Freeform 9"/>
            <p:cNvSpPr/>
            <p:nvPr/>
          </p:nvSpPr>
          <p:spPr>
            <a:xfrm>
              <a:off x="0" y="0"/>
              <a:ext cx="2833290" cy="568566"/>
            </a:xfrm>
            <a:custGeom>
              <a:avLst/>
              <a:gdLst/>
              <a:ahLst/>
              <a:cxnLst/>
              <a:rect l="l" t="t" r="r" b="b"/>
              <a:pathLst>
                <a:path w="2833290" h="568566">
                  <a:moveTo>
                    <a:pt x="0" y="0"/>
                  </a:moveTo>
                  <a:lnTo>
                    <a:pt x="2833290" y="0"/>
                  </a:lnTo>
                  <a:lnTo>
                    <a:pt x="2833290" y="568566"/>
                  </a:lnTo>
                  <a:lnTo>
                    <a:pt x="0" y="568566"/>
                  </a:lnTo>
                  <a:close/>
                </a:path>
              </a:pathLst>
            </a:custGeom>
            <a:blipFill>
              <a:blip r:embed="rId4"/>
              <a:stretch>
                <a:fillRect t="-65767" b="-166862"/>
              </a:stretch>
            </a:blipFill>
          </p:spPr>
        </p:sp>
      </p:grpSp>
      <p:sp>
        <p:nvSpPr>
          <p:cNvPr id="10" name="TextBox 10"/>
          <p:cNvSpPr txBox="1"/>
          <p:nvPr/>
        </p:nvSpPr>
        <p:spPr>
          <a:xfrm>
            <a:off x="1511610" y="952425"/>
            <a:ext cx="15264780" cy="850233"/>
          </a:xfrm>
          <a:prstGeom prst="rect">
            <a:avLst/>
          </a:prstGeom>
        </p:spPr>
        <p:txBody>
          <a:bodyPr wrap="square" lIns="0" tIns="0" rIns="0" bIns="0" rtlCol="0" anchor="t">
            <a:spAutoFit/>
          </a:bodyPr>
          <a:lstStyle/>
          <a:p>
            <a:pPr marL="0" lvl="0" indent="0" algn="ctr">
              <a:lnSpc>
                <a:spcPts val="6600"/>
              </a:lnSpc>
            </a:pPr>
            <a:r>
              <a:rPr lang="en-US" sz="6000" b="1" spc="300" dirty="0">
                <a:solidFill>
                  <a:srgbClr val="10316B"/>
                </a:solidFill>
                <a:latin typeface="Poppins Bold"/>
                <a:ea typeface="Poppins Bold"/>
                <a:cs typeface="Poppins Bold"/>
                <a:sym typeface="Poppins Bold"/>
              </a:rPr>
              <a:t>TANTANGAN PARA PENCARI KERJA</a:t>
            </a:r>
          </a:p>
        </p:txBody>
      </p:sp>
      <p:sp>
        <p:nvSpPr>
          <p:cNvPr id="11" name="TextBox 11"/>
          <p:cNvSpPr txBox="1"/>
          <p:nvPr/>
        </p:nvSpPr>
        <p:spPr>
          <a:xfrm>
            <a:off x="5596349" y="7531971"/>
            <a:ext cx="11662951" cy="879475"/>
          </a:xfrm>
          <a:prstGeom prst="rect">
            <a:avLst/>
          </a:prstGeom>
        </p:spPr>
        <p:txBody>
          <a:bodyPr lIns="0" tIns="0" rIns="0" bIns="0" rtlCol="0" anchor="t">
            <a:spAutoFit/>
          </a:bodyPr>
          <a:lstStyle/>
          <a:p>
            <a:pPr algn="l">
              <a:lnSpc>
                <a:spcPts val="3499"/>
              </a:lnSpc>
            </a:pPr>
            <a:r>
              <a:rPr lang="en-US" sz="2499" spc="249">
                <a:solidFill>
                  <a:srgbClr val="000000"/>
                </a:solidFill>
                <a:latin typeface="Poppins"/>
                <a:ea typeface="Poppins"/>
                <a:cs typeface="Poppins"/>
                <a:sym typeface="Poppins"/>
              </a:rPr>
              <a:t>Anda melamar pekerjaan ke suatu perusahaan, lalu...</a:t>
            </a:r>
          </a:p>
          <a:p>
            <a:pPr algn="l">
              <a:lnSpc>
                <a:spcPts val="3499"/>
              </a:lnSpc>
            </a:pPr>
            <a:r>
              <a:rPr lang="en-US" sz="2499" spc="249">
                <a:solidFill>
                  <a:srgbClr val="000000"/>
                </a:solidFill>
                <a:latin typeface="Poppins"/>
                <a:ea typeface="Poppins"/>
                <a:cs typeface="Poppins"/>
                <a:sym typeface="Poppins"/>
              </a:rPr>
              <a:t>Pekerjaan seperti apa yang anda bayangkan?</a:t>
            </a:r>
          </a:p>
        </p:txBody>
      </p:sp>
      <p:grpSp>
        <p:nvGrpSpPr>
          <p:cNvPr id="12" name="Group 12"/>
          <p:cNvGrpSpPr/>
          <p:nvPr/>
        </p:nvGrpSpPr>
        <p:grpSpPr>
          <a:xfrm>
            <a:off x="3066112" y="6067915"/>
            <a:ext cx="15825996" cy="1318895"/>
            <a:chOff x="0" y="0"/>
            <a:chExt cx="4168163" cy="347363"/>
          </a:xfrm>
        </p:grpSpPr>
        <p:sp>
          <p:nvSpPr>
            <p:cNvPr id="13" name="Freeform 13"/>
            <p:cNvSpPr/>
            <p:nvPr/>
          </p:nvSpPr>
          <p:spPr>
            <a:xfrm>
              <a:off x="0" y="0"/>
              <a:ext cx="4168163" cy="347363"/>
            </a:xfrm>
            <a:custGeom>
              <a:avLst/>
              <a:gdLst/>
              <a:ahLst/>
              <a:cxnLst/>
              <a:rect l="l" t="t" r="r" b="b"/>
              <a:pathLst>
                <a:path w="4168163" h="347363">
                  <a:moveTo>
                    <a:pt x="6849" y="0"/>
                  </a:moveTo>
                  <a:lnTo>
                    <a:pt x="4161315" y="0"/>
                  </a:lnTo>
                  <a:cubicBezTo>
                    <a:pt x="4165097" y="0"/>
                    <a:pt x="4168163" y="3066"/>
                    <a:pt x="4168163" y="6849"/>
                  </a:cubicBezTo>
                  <a:lnTo>
                    <a:pt x="4168163" y="340515"/>
                  </a:lnTo>
                  <a:cubicBezTo>
                    <a:pt x="4168163" y="344297"/>
                    <a:pt x="4165097" y="347363"/>
                    <a:pt x="4161315" y="347363"/>
                  </a:cubicBezTo>
                  <a:lnTo>
                    <a:pt x="6849" y="347363"/>
                  </a:lnTo>
                  <a:cubicBezTo>
                    <a:pt x="5032" y="347363"/>
                    <a:pt x="3290" y="346642"/>
                    <a:pt x="2006" y="345357"/>
                  </a:cubicBezTo>
                  <a:cubicBezTo>
                    <a:pt x="722" y="344073"/>
                    <a:pt x="0" y="342331"/>
                    <a:pt x="0" y="340515"/>
                  </a:cubicBezTo>
                  <a:lnTo>
                    <a:pt x="0" y="6849"/>
                  </a:lnTo>
                  <a:cubicBezTo>
                    <a:pt x="0" y="5032"/>
                    <a:pt x="722" y="3290"/>
                    <a:pt x="2006" y="2006"/>
                  </a:cubicBezTo>
                  <a:cubicBezTo>
                    <a:pt x="3290" y="722"/>
                    <a:pt x="5032" y="0"/>
                    <a:pt x="6849" y="0"/>
                  </a:cubicBezTo>
                  <a:close/>
                </a:path>
              </a:pathLst>
            </a:custGeom>
            <a:solidFill>
              <a:srgbClr val="10316B"/>
            </a:solidFill>
          </p:spPr>
        </p:sp>
        <p:sp>
          <p:nvSpPr>
            <p:cNvPr id="14" name="TextBox 14"/>
            <p:cNvSpPr txBox="1"/>
            <p:nvPr/>
          </p:nvSpPr>
          <p:spPr>
            <a:xfrm>
              <a:off x="0" y="-142875"/>
              <a:ext cx="4168163" cy="490238"/>
            </a:xfrm>
            <a:prstGeom prst="rect">
              <a:avLst/>
            </a:prstGeom>
          </p:spPr>
          <p:txBody>
            <a:bodyPr lIns="50800" tIns="50800" rIns="50800" bIns="50800" rtlCol="0" anchor="ctr"/>
            <a:lstStyle/>
            <a:p>
              <a:pPr algn="ctr">
                <a:lnSpc>
                  <a:spcPts val="7000"/>
                </a:lnSpc>
              </a:pPr>
              <a:r>
                <a:rPr lang="en-US" sz="5000" u="sng" spc="1000">
                  <a:solidFill>
                    <a:srgbClr val="FFFFFF"/>
                  </a:solidFill>
                  <a:latin typeface="Poppins"/>
                  <a:ea typeface="Poppins"/>
                  <a:cs typeface="Poppins"/>
                  <a:sym typeface="Poppins"/>
                </a:rPr>
                <a:t>Ekspektasi</a:t>
              </a:r>
              <a:r>
                <a:rPr lang="en-US" sz="5000" spc="1000">
                  <a:solidFill>
                    <a:srgbClr val="FFFFFF"/>
                  </a:solidFill>
                  <a:latin typeface="Poppins"/>
                  <a:ea typeface="Poppins"/>
                  <a:cs typeface="Poppins"/>
                  <a:sym typeface="Poppins"/>
                </a:rPr>
                <a:t>, </a:t>
              </a:r>
              <a:r>
                <a:rPr lang="en-US" sz="5000" u="sng" spc="1000">
                  <a:solidFill>
                    <a:srgbClr val="FFFFFF"/>
                  </a:solidFill>
                  <a:latin typeface="Poppins"/>
                  <a:ea typeface="Poppins"/>
                  <a:cs typeface="Poppins"/>
                  <a:sym typeface="Poppins"/>
                </a:rPr>
                <a:t>Mental</a:t>
              </a:r>
              <a:r>
                <a:rPr lang="en-US" sz="5000" spc="1000">
                  <a:solidFill>
                    <a:srgbClr val="FFFFFF"/>
                  </a:solidFill>
                  <a:latin typeface="Poppins"/>
                  <a:ea typeface="Poppins"/>
                  <a:cs typeface="Poppins"/>
                  <a:sym typeface="Poppins"/>
                </a:rPr>
                <a:t>, </a:t>
              </a:r>
              <a:r>
                <a:rPr lang="en-US" sz="5000" u="sng" spc="1000">
                  <a:solidFill>
                    <a:srgbClr val="FFFFFF"/>
                  </a:solidFill>
                  <a:latin typeface="Poppins"/>
                  <a:ea typeface="Poppins"/>
                  <a:cs typeface="Poppins"/>
                  <a:sym typeface="Poppins"/>
                </a:rPr>
                <a:t>Sikap</a:t>
              </a:r>
            </a:p>
          </p:txBody>
        </p:sp>
      </p:grpSp>
      <p:sp>
        <p:nvSpPr>
          <p:cNvPr id="15" name="TextBox 8">
            <a:extLst>
              <a:ext uri="{FF2B5EF4-FFF2-40B4-BE49-F238E27FC236}">
                <a16:creationId xmlns:a16="http://schemas.microsoft.com/office/drawing/2014/main" id="{9D4DEE13-C1C5-5CAF-8258-2F47136A3639}"/>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Freeform 3"/>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4" name="Group 4"/>
          <p:cNvGrpSpPr/>
          <p:nvPr/>
        </p:nvGrpSpPr>
        <p:grpSpPr>
          <a:xfrm>
            <a:off x="-1115" y="9661191"/>
            <a:ext cx="15869159" cy="476836"/>
            <a:chOff x="0" y="0"/>
            <a:chExt cx="4179532" cy="125587"/>
          </a:xfrm>
        </p:grpSpPr>
        <p:sp>
          <p:nvSpPr>
            <p:cNvPr id="5" name="Freeform 5"/>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6" name="TextBox 6"/>
            <p:cNvSpPr txBox="1"/>
            <p:nvPr/>
          </p:nvSpPr>
          <p:spPr>
            <a:xfrm>
              <a:off x="0" y="19050"/>
              <a:ext cx="4179532" cy="106537"/>
            </a:xfrm>
            <a:prstGeom prst="rect">
              <a:avLst/>
            </a:prstGeom>
          </p:spPr>
          <p:txBody>
            <a:bodyPr lIns="50800" tIns="50800" rIns="50800" bIns="50800" rtlCol="0" anchor="ctr"/>
            <a:lstStyle/>
            <a:p>
              <a:pPr algn="ctr">
                <a:lnSpc>
                  <a:spcPts val="1704"/>
                </a:lnSpc>
              </a:pPr>
              <a:endParaRPr/>
            </a:p>
          </p:txBody>
        </p:sp>
      </p:grpSp>
      <p:grpSp>
        <p:nvGrpSpPr>
          <p:cNvPr id="8" name="Group 8"/>
          <p:cNvGrpSpPr/>
          <p:nvPr/>
        </p:nvGrpSpPr>
        <p:grpSpPr>
          <a:xfrm>
            <a:off x="933714" y="4925808"/>
            <a:ext cx="8049076" cy="4332492"/>
            <a:chOff x="0" y="0"/>
            <a:chExt cx="10732102" cy="5776657"/>
          </a:xfrm>
        </p:grpSpPr>
        <p:grpSp>
          <p:nvGrpSpPr>
            <p:cNvPr id="9" name="Group 9"/>
            <p:cNvGrpSpPr/>
            <p:nvPr/>
          </p:nvGrpSpPr>
          <p:grpSpPr>
            <a:xfrm>
              <a:off x="0" y="0"/>
              <a:ext cx="10732102" cy="5776657"/>
              <a:chOff x="0" y="0"/>
              <a:chExt cx="2119921" cy="1141068"/>
            </a:xfrm>
          </p:grpSpPr>
          <p:sp>
            <p:nvSpPr>
              <p:cNvPr id="10" name="Freeform 10"/>
              <p:cNvSpPr/>
              <p:nvPr/>
            </p:nvSpPr>
            <p:spPr>
              <a:xfrm>
                <a:off x="0" y="0"/>
                <a:ext cx="2119921" cy="1141068"/>
              </a:xfrm>
              <a:custGeom>
                <a:avLst/>
                <a:gdLst/>
                <a:ahLst/>
                <a:cxnLst/>
                <a:rect l="l" t="t" r="r" b="b"/>
                <a:pathLst>
                  <a:path w="2119921" h="1141068">
                    <a:moveTo>
                      <a:pt x="49054" y="0"/>
                    </a:moveTo>
                    <a:lnTo>
                      <a:pt x="2070868" y="0"/>
                    </a:lnTo>
                    <a:cubicBezTo>
                      <a:pt x="2083877" y="0"/>
                      <a:pt x="2096354" y="5168"/>
                      <a:pt x="2105554" y="14368"/>
                    </a:cubicBezTo>
                    <a:cubicBezTo>
                      <a:pt x="2114753" y="23567"/>
                      <a:pt x="2119921" y="36044"/>
                      <a:pt x="2119921" y="49054"/>
                    </a:cubicBezTo>
                    <a:lnTo>
                      <a:pt x="2119921" y="1092014"/>
                    </a:lnTo>
                    <a:cubicBezTo>
                      <a:pt x="2119921" y="1119106"/>
                      <a:pt x="2097959" y="1141068"/>
                      <a:pt x="2070868" y="1141068"/>
                    </a:cubicBezTo>
                    <a:lnTo>
                      <a:pt x="49054" y="1141068"/>
                    </a:lnTo>
                    <a:cubicBezTo>
                      <a:pt x="21962" y="1141068"/>
                      <a:pt x="0" y="1119106"/>
                      <a:pt x="0" y="1092014"/>
                    </a:cubicBezTo>
                    <a:lnTo>
                      <a:pt x="0" y="49054"/>
                    </a:lnTo>
                    <a:cubicBezTo>
                      <a:pt x="0" y="21962"/>
                      <a:pt x="21962" y="0"/>
                      <a:pt x="49054" y="0"/>
                    </a:cubicBezTo>
                    <a:close/>
                  </a:path>
                </a:pathLst>
              </a:custGeom>
              <a:solidFill>
                <a:srgbClr val="395585">
                  <a:alpha val="24706"/>
                </a:srgbClr>
              </a:solidFill>
            </p:spPr>
          </p:sp>
          <p:sp>
            <p:nvSpPr>
              <p:cNvPr id="11" name="TextBox 11"/>
              <p:cNvSpPr txBox="1"/>
              <p:nvPr/>
            </p:nvSpPr>
            <p:spPr>
              <a:xfrm>
                <a:off x="0" y="-66675"/>
                <a:ext cx="2119921" cy="1207743"/>
              </a:xfrm>
              <a:prstGeom prst="rect">
                <a:avLst/>
              </a:prstGeom>
            </p:spPr>
            <p:txBody>
              <a:bodyPr lIns="50800" tIns="50800" rIns="50800" bIns="50800" rtlCol="0" anchor="ctr"/>
              <a:lstStyle/>
              <a:p>
                <a:pPr algn="ctr">
                  <a:lnSpc>
                    <a:spcPts val="3511"/>
                  </a:lnSpc>
                </a:pPr>
                <a:endParaRPr/>
              </a:p>
            </p:txBody>
          </p:sp>
        </p:grpSp>
        <p:sp>
          <p:nvSpPr>
            <p:cNvPr id="12" name="TextBox 12"/>
            <p:cNvSpPr txBox="1"/>
            <p:nvPr/>
          </p:nvSpPr>
          <p:spPr>
            <a:xfrm>
              <a:off x="601957" y="2581412"/>
              <a:ext cx="9528187" cy="556683"/>
            </a:xfrm>
            <a:prstGeom prst="rect">
              <a:avLst/>
            </a:prstGeom>
          </p:spPr>
          <p:txBody>
            <a:bodyPr lIns="0" tIns="0" rIns="0" bIns="0" rtlCol="0" anchor="t">
              <a:spAutoFit/>
            </a:bodyPr>
            <a:lstStyle/>
            <a:p>
              <a:pPr marL="539749" lvl="1" indent="-269875" algn="l">
                <a:lnSpc>
                  <a:spcPts val="3499"/>
                </a:lnSpc>
                <a:buFont typeface="Arial"/>
                <a:buChar char="•"/>
              </a:pPr>
              <a:r>
                <a:rPr lang="en-US" sz="2499" spc="249">
                  <a:solidFill>
                    <a:srgbClr val="000000"/>
                  </a:solidFill>
                  <a:latin typeface="Arimo"/>
                  <a:ea typeface="Arimo"/>
                  <a:cs typeface="Arimo"/>
                  <a:sym typeface="Arimo"/>
                </a:rPr>
                <a:t>Apakah anda siap bekerja disini?</a:t>
              </a:r>
            </a:p>
          </p:txBody>
        </p:sp>
        <p:sp>
          <p:nvSpPr>
            <p:cNvPr id="13" name="TextBox 13"/>
            <p:cNvSpPr txBox="1"/>
            <p:nvPr/>
          </p:nvSpPr>
          <p:spPr>
            <a:xfrm>
              <a:off x="601957" y="189149"/>
              <a:ext cx="9528187" cy="685799"/>
            </a:xfrm>
            <a:prstGeom prst="rect">
              <a:avLst/>
            </a:prstGeom>
          </p:spPr>
          <p:txBody>
            <a:bodyPr lIns="0" tIns="0" rIns="0" bIns="0" rtlCol="0" anchor="t">
              <a:spAutoFit/>
            </a:bodyPr>
            <a:lstStyle/>
            <a:p>
              <a:pPr marL="0" lvl="0" indent="0" algn="ctr">
                <a:lnSpc>
                  <a:spcPts val="4200"/>
                </a:lnSpc>
              </a:pPr>
              <a:r>
                <a:rPr lang="en-US" sz="3000" b="1" spc="300">
                  <a:solidFill>
                    <a:srgbClr val="000000"/>
                  </a:solidFill>
                  <a:latin typeface="Arimo Bold"/>
                  <a:ea typeface="Arimo Bold"/>
                  <a:cs typeface="Arimo Bold"/>
                  <a:sym typeface="Arimo Bold"/>
                </a:rPr>
                <a:t>PERTANYAAN</a:t>
              </a:r>
            </a:p>
          </p:txBody>
        </p:sp>
      </p:grpSp>
      <p:grpSp>
        <p:nvGrpSpPr>
          <p:cNvPr id="14" name="Group 14"/>
          <p:cNvGrpSpPr/>
          <p:nvPr/>
        </p:nvGrpSpPr>
        <p:grpSpPr>
          <a:xfrm>
            <a:off x="9305210" y="4925808"/>
            <a:ext cx="8049076" cy="4332492"/>
            <a:chOff x="0" y="0"/>
            <a:chExt cx="10732102" cy="5776657"/>
          </a:xfrm>
        </p:grpSpPr>
        <p:grpSp>
          <p:nvGrpSpPr>
            <p:cNvPr id="15" name="Group 15"/>
            <p:cNvGrpSpPr/>
            <p:nvPr/>
          </p:nvGrpSpPr>
          <p:grpSpPr>
            <a:xfrm>
              <a:off x="0" y="0"/>
              <a:ext cx="10732102" cy="5776657"/>
              <a:chOff x="0" y="0"/>
              <a:chExt cx="2119921" cy="1141068"/>
            </a:xfrm>
          </p:grpSpPr>
          <p:sp>
            <p:nvSpPr>
              <p:cNvPr id="16" name="Freeform 16"/>
              <p:cNvSpPr/>
              <p:nvPr/>
            </p:nvSpPr>
            <p:spPr>
              <a:xfrm>
                <a:off x="0" y="0"/>
                <a:ext cx="2119921" cy="1141068"/>
              </a:xfrm>
              <a:custGeom>
                <a:avLst/>
                <a:gdLst/>
                <a:ahLst/>
                <a:cxnLst/>
                <a:rect l="l" t="t" r="r" b="b"/>
                <a:pathLst>
                  <a:path w="2119921" h="1141068">
                    <a:moveTo>
                      <a:pt x="49054" y="0"/>
                    </a:moveTo>
                    <a:lnTo>
                      <a:pt x="2070868" y="0"/>
                    </a:lnTo>
                    <a:cubicBezTo>
                      <a:pt x="2083877" y="0"/>
                      <a:pt x="2096354" y="5168"/>
                      <a:pt x="2105554" y="14368"/>
                    </a:cubicBezTo>
                    <a:cubicBezTo>
                      <a:pt x="2114753" y="23567"/>
                      <a:pt x="2119921" y="36044"/>
                      <a:pt x="2119921" y="49054"/>
                    </a:cubicBezTo>
                    <a:lnTo>
                      <a:pt x="2119921" y="1092014"/>
                    </a:lnTo>
                    <a:cubicBezTo>
                      <a:pt x="2119921" y="1119106"/>
                      <a:pt x="2097959" y="1141068"/>
                      <a:pt x="2070868" y="1141068"/>
                    </a:cubicBezTo>
                    <a:lnTo>
                      <a:pt x="49054" y="1141068"/>
                    </a:lnTo>
                    <a:cubicBezTo>
                      <a:pt x="21962" y="1141068"/>
                      <a:pt x="0" y="1119106"/>
                      <a:pt x="0" y="1092014"/>
                    </a:cubicBezTo>
                    <a:lnTo>
                      <a:pt x="0" y="49054"/>
                    </a:lnTo>
                    <a:cubicBezTo>
                      <a:pt x="0" y="21962"/>
                      <a:pt x="21962" y="0"/>
                      <a:pt x="49054" y="0"/>
                    </a:cubicBezTo>
                    <a:close/>
                  </a:path>
                </a:pathLst>
              </a:custGeom>
              <a:solidFill>
                <a:srgbClr val="395585">
                  <a:alpha val="24706"/>
                </a:srgbClr>
              </a:solidFill>
            </p:spPr>
          </p:sp>
          <p:sp>
            <p:nvSpPr>
              <p:cNvPr id="17" name="TextBox 17"/>
              <p:cNvSpPr txBox="1"/>
              <p:nvPr/>
            </p:nvSpPr>
            <p:spPr>
              <a:xfrm>
                <a:off x="0" y="-66675"/>
                <a:ext cx="2119921" cy="1207743"/>
              </a:xfrm>
              <a:prstGeom prst="rect">
                <a:avLst/>
              </a:prstGeom>
            </p:spPr>
            <p:txBody>
              <a:bodyPr lIns="50800" tIns="50800" rIns="50800" bIns="50800" rtlCol="0" anchor="ctr"/>
              <a:lstStyle/>
              <a:p>
                <a:pPr algn="ctr">
                  <a:lnSpc>
                    <a:spcPts val="3511"/>
                  </a:lnSpc>
                </a:pPr>
                <a:endParaRPr/>
              </a:p>
            </p:txBody>
          </p:sp>
        </p:grpSp>
        <p:sp>
          <p:nvSpPr>
            <p:cNvPr id="18" name="TextBox 18"/>
            <p:cNvSpPr txBox="1"/>
            <p:nvPr/>
          </p:nvSpPr>
          <p:spPr>
            <a:xfrm>
              <a:off x="411932" y="992224"/>
              <a:ext cx="9877917" cy="4646083"/>
            </a:xfrm>
            <a:prstGeom prst="rect">
              <a:avLst/>
            </a:prstGeom>
          </p:spPr>
          <p:txBody>
            <a:bodyPr lIns="0" tIns="0" rIns="0" bIns="0" rtlCol="0" anchor="t">
              <a:spAutoFit/>
            </a:bodyPr>
            <a:lstStyle/>
            <a:p>
              <a:pPr marL="539749" lvl="1" indent="-269875" algn="l">
                <a:lnSpc>
                  <a:spcPts val="3499"/>
                </a:lnSpc>
                <a:buFont typeface="Arial"/>
                <a:buChar char="•"/>
              </a:pPr>
              <a:r>
                <a:rPr lang="en-US" sz="2499" spc="249">
                  <a:solidFill>
                    <a:srgbClr val="000000"/>
                  </a:solidFill>
                  <a:latin typeface="Arimo"/>
                  <a:ea typeface="Arimo"/>
                  <a:cs typeface="Arimo"/>
                  <a:sym typeface="Arimo"/>
                </a:rPr>
                <a:t>PNM Mekaar</a:t>
              </a:r>
            </a:p>
            <a:p>
              <a:pPr marL="539749" lvl="1" indent="-269875" algn="l">
                <a:lnSpc>
                  <a:spcPts val="3499"/>
                </a:lnSpc>
                <a:buFont typeface="Arial"/>
                <a:buChar char="•"/>
              </a:pPr>
              <a:r>
                <a:rPr lang="en-US" sz="2499" spc="249">
                  <a:solidFill>
                    <a:srgbClr val="000000"/>
                  </a:solidFill>
                  <a:latin typeface="Arimo"/>
                  <a:ea typeface="Arimo"/>
                  <a:cs typeface="Arimo"/>
                  <a:sym typeface="Arimo"/>
                </a:rPr>
                <a:t>Account Officer</a:t>
              </a:r>
            </a:p>
            <a:p>
              <a:pPr marL="539749" lvl="1" indent="-269875" algn="l">
                <a:lnSpc>
                  <a:spcPts val="3499"/>
                </a:lnSpc>
                <a:buFont typeface="Arial"/>
                <a:buChar char="•"/>
              </a:pPr>
              <a:r>
                <a:rPr lang="en-US" sz="2499" spc="249">
                  <a:solidFill>
                    <a:srgbClr val="000000"/>
                  </a:solidFill>
                  <a:latin typeface="Arimo"/>
                  <a:ea typeface="Arimo"/>
                  <a:cs typeface="Arimo"/>
                  <a:sym typeface="Arimo"/>
                </a:rPr>
                <a:t>Sesuai domisili</a:t>
              </a:r>
            </a:p>
            <a:p>
              <a:pPr marL="539749" lvl="1" indent="-269875" algn="l">
                <a:lnSpc>
                  <a:spcPts val="3499"/>
                </a:lnSpc>
                <a:buFont typeface="Arial"/>
                <a:buChar char="•"/>
              </a:pPr>
              <a:r>
                <a:rPr lang="en-US" sz="2499" spc="249">
                  <a:solidFill>
                    <a:srgbClr val="000000"/>
                  </a:solidFill>
                  <a:latin typeface="Arimo"/>
                  <a:ea typeface="Arimo"/>
                  <a:cs typeface="Arimo"/>
                  <a:sym typeface="Arimo"/>
                </a:rPr>
                <a:t>Ke lapangan melakukan penarikan angsuran</a:t>
              </a:r>
            </a:p>
            <a:p>
              <a:pPr marL="539749" lvl="1" indent="-269875" algn="l">
                <a:lnSpc>
                  <a:spcPts val="3499"/>
                </a:lnSpc>
                <a:buFont typeface="Arial"/>
                <a:buChar char="•"/>
              </a:pPr>
              <a:r>
                <a:rPr lang="en-US" sz="2499" spc="249">
                  <a:solidFill>
                    <a:srgbClr val="000000"/>
                  </a:solidFill>
                  <a:latin typeface="Arimo"/>
                  <a:ea typeface="Arimo"/>
                  <a:cs typeface="Arimo"/>
                  <a:sym typeface="Arimo"/>
                </a:rPr>
                <a:t>Target, bekerja lapangan, kepanasan/kehujanan</a:t>
              </a:r>
            </a:p>
            <a:p>
              <a:pPr marL="539749" lvl="1" indent="-269875" algn="l">
                <a:lnSpc>
                  <a:spcPts val="3499"/>
                </a:lnSpc>
                <a:buFont typeface="Arial"/>
                <a:buChar char="•"/>
              </a:pPr>
              <a:r>
                <a:rPr lang="en-US" sz="2499" spc="249">
                  <a:solidFill>
                    <a:srgbClr val="000000"/>
                  </a:solidFill>
                  <a:latin typeface="Arimo"/>
                  <a:ea typeface="Arimo"/>
                  <a:cs typeface="Arimo"/>
                  <a:sym typeface="Arimo"/>
                </a:rPr>
                <a:t>UMR ++</a:t>
              </a:r>
            </a:p>
          </p:txBody>
        </p:sp>
        <p:sp>
          <p:nvSpPr>
            <p:cNvPr id="19" name="TextBox 19"/>
            <p:cNvSpPr txBox="1"/>
            <p:nvPr/>
          </p:nvSpPr>
          <p:spPr>
            <a:xfrm>
              <a:off x="411932" y="189149"/>
              <a:ext cx="9528187" cy="685799"/>
            </a:xfrm>
            <a:prstGeom prst="rect">
              <a:avLst/>
            </a:prstGeom>
          </p:spPr>
          <p:txBody>
            <a:bodyPr lIns="0" tIns="0" rIns="0" bIns="0" rtlCol="0" anchor="t">
              <a:spAutoFit/>
            </a:bodyPr>
            <a:lstStyle/>
            <a:p>
              <a:pPr marL="0" lvl="0" indent="0" algn="ctr">
                <a:lnSpc>
                  <a:spcPts val="4200"/>
                </a:lnSpc>
              </a:pPr>
              <a:r>
                <a:rPr lang="en-US" sz="3000" b="1" spc="300">
                  <a:solidFill>
                    <a:srgbClr val="000000"/>
                  </a:solidFill>
                  <a:latin typeface="Arimo Bold"/>
                  <a:ea typeface="Arimo Bold"/>
                  <a:cs typeface="Arimo Bold"/>
                  <a:sym typeface="Arimo Bold"/>
                </a:rPr>
                <a:t>JAWABAN</a:t>
              </a:r>
            </a:p>
          </p:txBody>
        </p:sp>
      </p:grpSp>
      <p:grpSp>
        <p:nvGrpSpPr>
          <p:cNvPr id="20" name="Group 20"/>
          <p:cNvGrpSpPr/>
          <p:nvPr/>
        </p:nvGrpSpPr>
        <p:grpSpPr>
          <a:xfrm>
            <a:off x="933714" y="524669"/>
            <a:ext cx="8049076" cy="4332492"/>
            <a:chOff x="0" y="0"/>
            <a:chExt cx="10732102" cy="5776657"/>
          </a:xfrm>
        </p:grpSpPr>
        <p:grpSp>
          <p:nvGrpSpPr>
            <p:cNvPr id="21" name="Group 21"/>
            <p:cNvGrpSpPr/>
            <p:nvPr/>
          </p:nvGrpSpPr>
          <p:grpSpPr>
            <a:xfrm>
              <a:off x="0" y="0"/>
              <a:ext cx="10732102" cy="5776657"/>
              <a:chOff x="0" y="0"/>
              <a:chExt cx="2119921" cy="1141068"/>
            </a:xfrm>
          </p:grpSpPr>
          <p:sp>
            <p:nvSpPr>
              <p:cNvPr id="22" name="Freeform 22"/>
              <p:cNvSpPr/>
              <p:nvPr/>
            </p:nvSpPr>
            <p:spPr>
              <a:xfrm>
                <a:off x="0" y="0"/>
                <a:ext cx="2119921" cy="1141068"/>
              </a:xfrm>
              <a:custGeom>
                <a:avLst/>
                <a:gdLst/>
                <a:ahLst/>
                <a:cxnLst/>
                <a:rect l="l" t="t" r="r" b="b"/>
                <a:pathLst>
                  <a:path w="2119921" h="1141068">
                    <a:moveTo>
                      <a:pt x="49054" y="0"/>
                    </a:moveTo>
                    <a:lnTo>
                      <a:pt x="2070868" y="0"/>
                    </a:lnTo>
                    <a:cubicBezTo>
                      <a:pt x="2083877" y="0"/>
                      <a:pt x="2096354" y="5168"/>
                      <a:pt x="2105554" y="14368"/>
                    </a:cubicBezTo>
                    <a:cubicBezTo>
                      <a:pt x="2114753" y="23567"/>
                      <a:pt x="2119921" y="36044"/>
                      <a:pt x="2119921" y="49054"/>
                    </a:cubicBezTo>
                    <a:lnTo>
                      <a:pt x="2119921" y="1092014"/>
                    </a:lnTo>
                    <a:cubicBezTo>
                      <a:pt x="2119921" y="1119106"/>
                      <a:pt x="2097959" y="1141068"/>
                      <a:pt x="2070868" y="1141068"/>
                    </a:cubicBezTo>
                    <a:lnTo>
                      <a:pt x="49054" y="1141068"/>
                    </a:lnTo>
                    <a:cubicBezTo>
                      <a:pt x="21962" y="1141068"/>
                      <a:pt x="0" y="1119106"/>
                      <a:pt x="0" y="1092014"/>
                    </a:cubicBezTo>
                    <a:lnTo>
                      <a:pt x="0" y="49054"/>
                    </a:lnTo>
                    <a:cubicBezTo>
                      <a:pt x="0" y="21962"/>
                      <a:pt x="21962" y="0"/>
                      <a:pt x="49054" y="0"/>
                    </a:cubicBezTo>
                    <a:close/>
                  </a:path>
                </a:pathLst>
              </a:custGeom>
              <a:solidFill>
                <a:srgbClr val="395585">
                  <a:alpha val="24706"/>
                </a:srgbClr>
              </a:solidFill>
            </p:spPr>
          </p:sp>
          <p:sp>
            <p:nvSpPr>
              <p:cNvPr id="23" name="TextBox 23"/>
              <p:cNvSpPr txBox="1"/>
              <p:nvPr/>
            </p:nvSpPr>
            <p:spPr>
              <a:xfrm>
                <a:off x="0" y="-66675"/>
                <a:ext cx="2119921" cy="1207743"/>
              </a:xfrm>
              <a:prstGeom prst="rect">
                <a:avLst/>
              </a:prstGeom>
            </p:spPr>
            <p:txBody>
              <a:bodyPr lIns="50800" tIns="50800" rIns="50800" bIns="50800" rtlCol="0" anchor="ctr"/>
              <a:lstStyle/>
              <a:p>
                <a:pPr algn="ctr">
                  <a:lnSpc>
                    <a:spcPts val="3511"/>
                  </a:lnSpc>
                </a:pPr>
                <a:endParaRPr/>
              </a:p>
            </p:txBody>
          </p:sp>
        </p:grpSp>
        <p:sp>
          <p:nvSpPr>
            <p:cNvPr id="24" name="TextBox 24"/>
            <p:cNvSpPr txBox="1"/>
            <p:nvPr/>
          </p:nvSpPr>
          <p:spPr>
            <a:xfrm>
              <a:off x="601957" y="1094491"/>
              <a:ext cx="9991623" cy="4061883"/>
            </a:xfrm>
            <a:prstGeom prst="rect">
              <a:avLst/>
            </a:prstGeom>
          </p:spPr>
          <p:txBody>
            <a:bodyPr lIns="0" tIns="0" rIns="0" bIns="0" rtlCol="0" anchor="t">
              <a:spAutoFit/>
            </a:bodyPr>
            <a:lstStyle/>
            <a:p>
              <a:pPr marL="539749" lvl="1" indent="-269875" algn="l">
                <a:lnSpc>
                  <a:spcPts val="3499"/>
                </a:lnSpc>
                <a:buFont typeface="Arial"/>
                <a:buChar char="•"/>
              </a:pPr>
              <a:r>
                <a:rPr lang="en-US" sz="2499" spc="249" dirty="0">
                  <a:solidFill>
                    <a:srgbClr val="000000"/>
                  </a:solidFill>
                  <a:latin typeface="Arimo"/>
                  <a:ea typeface="Arimo"/>
                  <a:cs typeface="Arimo"/>
                  <a:sym typeface="Arimo"/>
                </a:rPr>
                <a:t>Perusahaan </a:t>
              </a:r>
              <a:r>
                <a:rPr lang="en-US" sz="2499" spc="249" dirty="0" err="1">
                  <a:solidFill>
                    <a:srgbClr val="000000"/>
                  </a:solidFill>
                  <a:latin typeface="Arimo"/>
                  <a:ea typeface="Arimo"/>
                  <a:cs typeface="Arimo"/>
                  <a:sym typeface="Arimo"/>
                </a:rPr>
                <a:t>apa</a:t>
              </a:r>
              <a:r>
                <a:rPr lang="en-US" sz="2499" spc="249" dirty="0">
                  <a:solidFill>
                    <a:srgbClr val="000000"/>
                  </a:solidFill>
                  <a:latin typeface="Arimo"/>
                  <a:ea typeface="Arimo"/>
                  <a:cs typeface="Arimo"/>
                  <a:sym typeface="Arimo"/>
                </a:rPr>
                <a:t>?</a:t>
              </a:r>
            </a:p>
            <a:p>
              <a:pPr marL="539749" lvl="1" indent="-269875" algn="l">
                <a:lnSpc>
                  <a:spcPts val="3499"/>
                </a:lnSpc>
                <a:buFont typeface="Arial"/>
                <a:buChar char="•"/>
              </a:pPr>
              <a:r>
                <a:rPr lang="en-US" sz="2499" spc="249" dirty="0">
                  <a:solidFill>
                    <a:srgbClr val="000000"/>
                  </a:solidFill>
                  <a:latin typeface="Arimo"/>
                  <a:ea typeface="Arimo"/>
                  <a:cs typeface="Arimo"/>
                  <a:sym typeface="Arimo"/>
                </a:rPr>
                <a:t>Apa </a:t>
              </a:r>
              <a:r>
                <a:rPr lang="en-US" sz="2499" spc="249" dirty="0" err="1">
                  <a:solidFill>
                    <a:srgbClr val="000000"/>
                  </a:solidFill>
                  <a:latin typeface="Arimo"/>
                  <a:ea typeface="Arimo"/>
                  <a:cs typeface="Arimo"/>
                  <a:sym typeface="Arimo"/>
                </a:rPr>
                <a:t>posisi</a:t>
              </a:r>
              <a:r>
                <a:rPr lang="en-US" sz="2499" spc="249" dirty="0">
                  <a:solidFill>
                    <a:srgbClr val="000000"/>
                  </a:solidFill>
                  <a:latin typeface="Arimo"/>
                  <a:ea typeface="Arimo"/>
                  <a:cs typeface="Arimo"/>
                  <a:sym typeface="Arimo"/>
                </a:rPr>
                <a:t> </a:t>
              </a:r>
              <a:r>
                <a:rPr lang="en-US" sz="2499" spc="249" dirty="0" err="1">
                  <a:solidFill>
                    <a:srgbClr val="000000"/>
                  </a:solidFill>
                  <a:latin typeface="Arimo"/>
                  <a:ea typeface="Arimo"/>
                  <a:cs typeface="Arimo"/>
                  <a:sym typeface="Arimo"/>
                </a:rPr>
                <a:t>anda</a:t>
              </a:r>
              <a:r>
                <a:rPr lang="en-US" sz="2499" spc="249" dirty="0">
                  <a:solidFill>
                    <a:srgbClr val="000000"/>
                  </a:solidFill>
                  <a:latin typeface="Arimo"/>
                  <a:ea typeface="Arimo"/>
                  <a:cs typeface="Arimo"/>
                  <a:sym typeface="Arimo"/>
                </a:rPr>
                <a:t> di </a:t>
              </a:r>
              <a:r>
                <a:rPr lang="en-US" sz="2499" spc="249" dirty="0" err="1">
                  <a:solidFill>
                    <a:srgbClr val="000000"/>
                  </a:solidFill>
                  <a:latin typeface="Arimo"/>
                  <a:ea typeface="Arimo"/>
                  <a:cs typeface="Arimo"/>
                  <a:sym typeface="Arimo"/>
                </a:rPr>
                <a:t>perusahaan</a:t>
              </a:r>
              <a:r>
                <a:rPr lang="en-US" sz="2499" spc="249" dirty="0">
                  <a:solidFill>
                    <a:srgbClr val="000000"/>
                  </a:solidFill>
                  <a:latin typeface="Arimo"/>
                  <a:ea typeface="Arimo"/>
                  <a:cs typeface="Arimo"/>
                  <a:sym typeface="Arimo"/>
                </a:rPr>
                <a:t> </a:t>
              </a:r>
              <a:r>
                <a:rPr lang="en-US" sz="2499" spc="249" dirty="0" err="1">
                  <a:solidFill>
                    <a:srgbClr val="000000"/>
                  </a:solidFill>
                  <a:latin typeface="Arimo"/>
                  <a:ea typeface="Arimo"/>
                  <a:cs typeface="Arimo"/>
                  <a:sym typeface="Arimo"/>
                </a:rPr>
                <a:t>tersebut</a:t>
              </a:r>
              <a:r>
                <a:rPr lang="en-US" sz="2499" spc="249" dirty="0">
                  <a:solidFill>
                    <a:srgbClr val="000000"/>
                  </a:solidFill>
                  <a:latin typeface="Arimo"/>
                  <a:ea typeface="Arimo"/>
                  <a:cs typeface="Arimo"/>
                  <a:sym typeface="Arimo"/>
                </a:rPr>
                <a:t>?</a:t>
              </a:r>
            </a:p>
            <a:p>
              <a:pPr marL="539749" lvl="1" indent="-269875" algn="l">
                <a:lnSpc>
                  <a:spcPts val="3499"/>
                </a:lnSpc>
                <a:buFont typeface="Arial"/>
                <a:buChar char="•"/>
              </a:pPr>
              <a:r>
                <a:rPr lang="en-US" sz="2499" spc="249" dirty="0">
                  <a:solidFill>
                    <a:srgbClr val="000000"/>
                  </a:solidFill>
                  <a:latin typeface="Arimo"/>
                  <a:ea typeface="Arimo"/>
                  <a:cs typeface="Arimo"/>
                  <a:sym typeface="Arimo"/>
                </a:rPr>
                <a:t>Dimana </a:t>
              </a:r>
              <a:r>
                <a:rPr lang="en-US" sz="2499" spc="249" dirty="0" err="1">
                  <a:solidFill>
                    <a:srgbClr val="000000"/>
                  </a:solidFill>
                  <a:latin typeface="Arimo"/>
                  <a:ea typeface="Arimo"/>
                  <a:cs typeface="Arimo"/>
                  <a:sym typeface="Arimo"/>
                </a:rPr>
                <a:t>lokasinya</a:t>
              </a:r>
              <a:r>
                <a:rPr lang="en-US" sz="2499" spc="249" dirty="0">
                  <a:solidFill>
                    <a:srgbClr val="000000"/>
                  </a:solidFill>
                  <a:latin typeface="Arimo"/>
                  <a:ea typeface="Arimo"/>
                  <a:cs typeface="Arimo"/>
                  <a:sym typeface="Arimo"/>
                </a:rPr>
                <a:t>?</a:t>
              </a:r>
            </a:p>
            <a:p>
              <a:pPr marL="539749" lvl="1" indent="-269875" algn="l">
                <a:lnSpc>
                  <a:spcPts val="3499"/>
                </a:lnSpc>
                <a:buFont typeface="Arial"/>
                <a:buChar char="•"/>
              </a:pPr>
              <a:r>
                <a:rPr lang="en-US" sz="2499" spc="249" dirty="0">
                  <a:solidFill>
                    <a:srgbClr val="000000"/>
                  </a:solidFill>
                  <a:latin typeface="Arimo"/>
                  <a:ea typeface="Arimo"/>
                  <a:cs typeface="Arimo"/>
                  <a:sym typeface="Arimo"/>
                </a:rPr>
                <a:t>Apa </a:t>
              </a:r>
              <a:r>
                <a:rPr lang="en-US" sz="2499" spc="249" dirty="0" err="1">
                  <a:solidFill>
                    <a:srgbClr val="000000"/>
                  </a:solidFill>
                  <a:latin typeface="Arimo"/>
                  <a:ea typeface="Arimo"/>
                  <a:cs typeface="Arimo"/>
                  <a:sym typeface="Arimo"/>
                </a:rPr>
                <a:t>pekerjaan</a:t>
              </a:r>
              <a:r>
                <a:rPr lang="en-US" sz="2499" spc="249" dirty="0">
                  <a:solidFill>
                    <a:srgbClr val="000000"/>
                  </a:solidFill>
                  <a:latin typeface="Arimo"/>
                  <a:ea typeface="Arimo"/>
                  <a:cs typeface="Arimo"/>
                  <a:sym typeface="Arimo"/>
                </a:rPr>
                <a:t> </a:t>
              </a:r>
              <a:r>
                <a:rPr lang="en-US" sz="2499" spc="249" dirty="0" err="1">
                  <a:solidFill>
                    <a:srgbClr val="000000"/>
                  </a:solidFill>
                  <a:latin typeface="Arimo"/>
                  <a:ea typeface="Arimo"/>
                  <a:cs typeface="Arimo"/>
                  <a:sym typeface="Arimo"/>
                </a:rPr>
                <a:t>kesehariannya</a:t>
              </a:r>
              <a:r>
                <a:rPr lang="en-US" sz="2499" spc="249" dirty="0">
                  <a:solidFill>
                    <a:srgbClr val="000000"/>
                  </a:solidFill>
                  <a:latin typeface="Arimo"/>
                  <a:ea typeface="Arimo"/>
                  <a:cs typeface="Arimo"/>
                  <a:sym typeface="Arimo"/>
                </a:rPr>
                <a:t>?</a:t>
              </a:r>
            </a:p>
            <a:p>
              <a:pPr marL="539749" lvl="1" indent="-269875" algn="l">
                <a:lnSpc>
                  <a:spcPts val="3499"/>
                </a:lnSpc>
                <a:buFont typeface="Arial"/>
                <a:buChar char="•"/>
              </a:pPr>
              <a:r>
                <a:rPr lang="en-US" sz="2499" spc="249" dirty="0" err="1">
                  <a:solidFill>
                    <a:srgbClr val="000000"/>
                  </a:solidFill>
                  <a:latin typeface="Arimo"/>
                  <a:ea typeface="Arimo"/>
                  <a:cs typeface="Arimo"/>
                  <a:sym typeface="Arimo"/>
                </a:rPr>
                <a:t>apa</a:t>
              </a:r>
              <a:r>
                <a:rPr lang="en-US" sz="2499" spc="249" dirty="0">
                  <a:solidFill>
                    <a:srgbClr val="000000"/>
                  </a:solidFill>
                  <a:latin typeface="Arimo"/>
                  <a:ea typeface="Arimo"/>
                  <a:cs typeface="Arimo"/>
                  <a:sym typeface="Arimo"/>
                </a:rPr>
                <a:t> </a:t>
              </a:r>
              <a:r>
                <a:rPr lang="en-US" sz="2499" spc="249" dirty="0" err="1">
                  <a:solidFill>
                    <a:srgbClr val="000000"/>
                  </a:solidFill>
                  <a:latin typeface="Arimo"/>
                  <a:ea typeface="Arimo"/>
                  <a:cs typeface="Arimo"/>
                  <a:sym typeface="Arimo"/>
                </a:rPr>
                <a:t>tantangan</a:t>
              </a:r>
              <a:r>
                <a:rPr lang="en-US" sz="2499" spc="249" dirty="0">
                  <a:solidFill>
                    <a:srgbClr val="000000"/>
                  </a:solidFill>
                  <a:latin typeface="Arimo"/>
                  <a:ea typeface="Arimo"/>
                  <a:cs typeface="Arimo"/>
                  <a:sym typeface="Arimo"/>
                </a:rPr>
                <a:t> </a:t>
              </a:r>
              <a:r>
                <a:rPr lang="en-US" sz="2499" spc="249" dirty="0" err="1">
                  <a:solidFill>
                    <a:srgbClr val="000000"/>
                  </a:solidFill>
                  <a:latin typeface="Arimo"/>
                  <a:ea typeface="Arimo"/>
                  <a:cs typeface="Arimo"/>
                  <a:sym typeface="Arimo"/>
                </a:rPr>
                <a:t>pekerjaannya</a:t>
              </a:r>
              <a:r>
                <a:rPr lang="en-US" sz="2499" spc="249" dirty="0">
                  <a:solidFill>
                    <a:srgbClr val="000000"/>
                  </a:solidFill>
                  <a:latin typeface="Arimo"/>
                  <a:ea typeface="Arimo"/>
                  <a:cs typeface="Arimo"/>
                  <a:sym typeface="Arimo"/>
                </a:rPr>
                <a:t>?</a:t>
              </a:r>
            </a:p>
            <a:p>
              <a:pPr marL="539749" lvl="1" indent="-269875" algn="l">
                <a:lnSpc>
                  <a:spcPts val="3499"/>
                </a:lnSpc>
                <a:buFont typeface="Arial"/>
                <a:buChar char="•"/>
              </a:pPr>
              <a:r>
                <a:rPr lang="en-US" sz="2499" spc="249" dirty="0" err="1">
                  <a:solidFill>
                    <a:srgbClr val="000000"/>
                  </a:solidFill>
                  <a:latin typeface="Arimo"/>
                  <a:ea typeface="Arimo"/>
                  <a:cs typeface="Arimo"/>
                  <a:sym typeface="Arimo"/>
                </a:rPr>
                <a:t>Berapa</a:t>
              </a:r>
              <a:r>
                <a:rPr lang="en-US" sz="2499" spc="249" dirty="0">
                  <a:solidFill>
                    <a:srgbClr val="000000"/>
                  </a:solidFill>
                  <a:latin typeface="Arimo"/>
                  <a:ea typeface="Arimo"/>
                  <a:cs typeface="Arimo"/>
                  <a:sym typeface="Arimo"/>
                </a:rPr>
                <a:t> </a:t>
              </a:r>
              <a:r>
                <a:rPr lang="en-US" sz="2499" spc="249" dirty="0" err="1">
                  <a:solidFill>
                    <a:srgbClr val="000000"/>
                  </a:solidFill>
                  <a:latin typeface="Arimo"/>
                  <a:ea typeface="Arimo"/>
                  <a:cs typeface="Arimo"/>
                  <a:sym typeface="Arimo"/>
                </a:rPr>
                <a:t>gaji</a:t>
              </a:r>
              <a:r>
                <a:rPr lang="en-US" sz="2499" spc="249" dirty="0">
                  <a:solidFill>
                    <a:srgbClr val="000000"/>
                  </a:solidFill>
                  <a:latin typeface="Arimo"/>
                  <a:ea typeface="Arimo"/>
                  <a:cs typeface="Arimo"/>
                  <a:sym typeface="Arimo"/>
                </a:rPr>
                <a:t> yang </a:t>
              </a:r>
              <a:r>
                <a:rPr lang="en-US" sz="2499" spc="249" dirty="0" err="1">
                  <a:solidFill>
                    <a:srgbClr val="000000"/>
                  </a:solidFill>
                  <a:latin typeface="Arimo"/>
                  <a:ea typeface="Arimo"/>
                  <a:cs typeface="Arimo"/>
                  <a:sym typeface="Arimo"/>
                </a:rPr>
                <a:t>ada</a:t>
              </a:r>
              <a:r>
                <a:rPr lang="en-US" sz="2499" spc="249" dirty="0">
                  <a:solidFill>
                    <a:srgbClr val="000000"/>
                  </a:solidFill>
                  <a:latin typeface="Arimo"/>
                  <a:ea typeface="Arimo"/>
                  <a:cs typeface="Arimo"/>
                  <a:sym typeface="Arimo"/>
                </a:rPr>
                <a:t> </a:t>
              </a:r>
              <a:r>
                <a:rPr lang="en-US" sz="2499" spc="249" dirty="0" err="1">
                  <a:solidFill>
                    <a:srgbClr val="000000"/>
                  </a:solidFill>
                  <a:latin typeface="Arimo"/>
                  <a:ea typeface="Arimo"/>
                  <a:cs typeface="Arimo"/>
                  <a:sym typeface="Arimo"/>
                </a:rPr>
                <a:t>dapatkan</a:t>
              </a:r>
              <a:r>
                <a:rPr lang="en-US" sz="2499" spc="249" dirty="0">
                  <a:solidFill>
                    <a:srgbClr val="000000"/>
                  </a:solidFill>
                  <a:latin typeface="Arimo"/>
                  <a:ea typeface="Arimo"/>
                  <a:cs typeface="Arimo"/>
                  <a:sym typeface="Arimo"/>
                </a:rPr>
                <a:t>?</a:t>
              </a:r>
            </a:p>
          </p:txBody>
        </p:sp>
        <p:sp>
          <p:nvSpPr>
            <p:cNvPr id="25" name="TextBox 25"/>
            <p:cNvSpPr txBox="1"/>
            <p:nvPr/>
          </p:nvSpPr>
          <p:spPr>
            <a:xfrm>
              <a:off x="601957" y="291416"/>
              <a:ext cx="9528187" cy="685799"/>
            </a:xfrm>
            <a:prstGeom prst="rect">
              <a:avLst/>
            </a:prstGeom>
          </p:spPr>
          <p:txBody>
            <a:bodyPr lIns="0" tIns="0" rIns="0" bIns="0" rtlCol="0" anchor="t">
              <a:spAutoFit/>
            </a:bodyPr>
            <a:lstStyle/>
            <a:p>
              <a:pPr marL="0" lvl="0" indent="0" algn="ctr">
                <a:lnSpc>
                  <a:spcPts val="4200"/>
                </a:lnSpc>
              </a:pPr>
              <a:r>
                <a:rPr lang="en-US" sz="3000" b="1" spc="300">
                  <a:solidFill>
                    <a:srgbClr val="000000"/>
                  </a:solidFill>
                  <a:latin typeface="Arimo Bold"/>
                  <a:ea typeface="Arimo Bold"/>
                  <a:cs typeface="Arimo Bold"/>
                  <a:sym typeface="Arimo Bold"/>
                </a:rPr>
                <a:t>PERTANYAAN</a:t>
              </a:r>
            </a:p>
          </p:txBody>
        </p:sp>
      </p:grpSp>
      <p:grpSp>
        <p:nvGrpSpPr>
          <p:cNvPr id="26" name="Group 26"/>
          <p:cNvGrpSpPr/>
          <p:nvPr/>
        </p:nvGrpSpPr>
        <p:grpSpPr>
          <a:xfrm>
            <a:off x="9305210" y="524669"/>
            <a:ext cx="8049076" cy="4332492"/>
            <a:chOff x="0" y="0"/>
            <a:chExt cx="10732102" cy="5776657"/>
          </a:xfrm>
        </p:grpSpPr>
        <p:grpSp>
          <p:nvGrpSpPr>
            <p:cNvPr id="27" name="Group 27"/>
            <p:cNvGrpSpPr/>
            <p:nvPr/>
          </p:nvGrpSpPr>
          <p:grpSpPr>
            <a:xfrm>
              <a:off x="0" y="0"/>
              <a:ext cx="10732102" cy="5776657"/>
              <a:chOff x="0" y="0"/>
              <a:chExt cx="2119921" cy="1141068"/>
            </a:xfrm>
          </p:grpSpPr>
          <p:sp>
            <p:nvSpPr>
              <p:cNvPr id="28" name="Freeform 28"/>
              <p:cNvSpPr/>
              <p:nvPr/>
            </p:nvSpPr>
            <p:spPr>
              <a:xfrm>
                <a:off x="0" y="0"/>
                <a:ext cx="2119921" cy="1141068"/>
              </a:xfrm>
              <a:custGeom>
                <a:avLst/>
                <a:gdLst/>
                <a:ahLst/>
                <a:cxnLst/>
                <a:rect l="l" t="t" r="r" b="b"/>
                <a:pathLst>
                  <a:path w="2119921" h="1141068">
                    <a:moveTo>
                      <a:pt x="49054" y="0"/>
                    </a:moveTo>
                    <a:lnTo>
                      <a:pt x="2070868" y="0"/>
                    </a:lnTo>
                    <a:cubicBezTo>
                      <a:pt x="2083877" y="0"/>
                      <a:pt x="2096354" y="5168"/>
                      <a:pt x="2105554" y="14368"/>
                    </a:cubicBezTo>
                    <a:cubicBezTo>
                      <a:pt x="2114753" y="23567"/>
                      <a:pt x="2119921" y="36044"/>
                      <a:pt x="2119921" y="49054"/>
                    </a:cubicBezTo>
                    <a:lnTo>
                      <a:pt x="2119921" y="1092014"/>
                    </a:lnTo>
                    <a:cubicBezTo>
                      <a:pt x="2119921" y="1119106"/>
                      <a:pt x="2097959" y="1141068"/>
                      <a:pt x="2070868" y="1141068"/>
                    </a:cubicBezTo>
                    <a:lnTo>
                      <a:pt x="49054" y="1141068"/>
                    </a:lnTo>
                    <a:cubicBezTo>
                      <a:pt x="21962" y="1141068"/>
                      <a:pt x="0" y="1119106"/>
                      <a:pt x="0" y="1092014"/>
                    </a:cubicBezTo>
                    <a:lnTo>
                      <a:pt x="0" y="49054"/>
                    </a:lnTo>
                    <a:cubicBezTo>
                      <a:pt x="0" y="21962"/>
                      <a:pt x="21962" y="0"/>
                      <a:pt x="49054" y="0"/>
                    </a:cubicBezTo>
                    <a:close/>
                  </a:path>
                </a:pathLst>
              </a:custGeom>
              <a:solidFill>
                <a:srgbClr val="395585">
                  <a:alpha val="24706"/>
                </a:srgbClr>
              </a:solidFill>
            </p:spPr>
          </p:sp>
          <p:sp>
            <p:nvSpPr>
              <p:cNvPr id="29" name="TextBox 29"/>
              <p:cNvSpPr txBox="1"/>
              <p:nvPr/>
            </p:nvSpPr>
            <p:spPr>
              <a:xfrm>
                <a:off x="0" y="-66675"/>
                <a:ext cx="2119921" cy="1207743"/>
              </a:xfrm>
              <a:prstGeom prst="rect">
                <a:avLst/>
              </a:prstGeom>
            </p:spPr>
            <p:txBody>
              <a:bodyPr lIns="50800" tIns="50800" rIns="50800" bIns="50800" rtlCol="0" anchor="ctr"/>
              <a:lstStyle/>
              <a:p>
                <a:pPr algn="ctr">
                  <a:lnSpc>
                    <a:spcPts val="3511"/>
                  </a:lnSpc>
                </a:pPr>
                <a:endParaRPr/>
              </a:p>
            </p:txBody>
          </p:sp>
        </p:grpSp>
        <p:sp>
          <p:nvSpPr>
            <p:cNvPr id="30" name="TextBox 30"/>
            <p:cNvSpPr txBox="1"/>
            <p:nvPr/>
          </p:nvSpPr>
          <p:spPr>
            <a:xfrm>
              <a:off x="411932" y="1075441"/>
              <a:ext cx="9528187" cy="3943774"/>
            </a:xfrm>
            <a:prstGeom prst="rect">
              <a:avLst/>
            </a:prstGeom>
          </p:spPr>
          <p:txBody>
            <a:bodyPr lIns="0" tIns="0" rIns="0" bIns="0" rtlCol="0" anchor="t">
              <a:spAutoFit/>
            </a:bodyPr>
            <a:lstStyle/>
            <a:p>
              <a:pPr marL="604518" lvl="1" indent="-302259" algn="l">
                <a:lnSpc>
                  <a:spcPts val="3919"/>
                </a:lnSpc>
                <a:buFont typeface="Arial"/>
                <a:buChar char="•"/>
              </a:pPr>
              <a:r>
                <a:rPr lang="en-US" sz="2799" spc="279">
                  <a:solidFill>
                    <a:srgbClr val="000000"/>
                  </a:solidFill>
                  <a:latin typeface="Arimo"/>
                  <a:ea typeface="Arimo"/>
                  <a:cs typeface="Arimo"/>
                  <a:sym typeface="Arimo"/>
                </a:rPr>
                <a:t>...</a:t>
              </a:r>
            </a:p>
            <a:p>
              <a:pPr marL="604518" lvl="1" indent="-302259" algn="l">
                <a:lnSpc>
                  <a:spcPts val="3919"/>
                </a:lnSpc>
                <a:buFont typeface="Arial"/>
                <a:buChar char="•"/>
              </a:pPr>
              <a:r>
                <a:rPr lang="en-US" sz="2799" spc="279">
                  <a:solidFill>
                    <a:srgbClr val="000000"/>
                  </a:solidFill>
                  <a:latin typeface="Arimo"/>
                  <a:ea typeface="Arimo"/>
                  <a:cs typeface="Arimo"/>
                  <a:sym typeface="Arimo"/>
                </a:rPr>
                <a:t>...</a:t>
              </a:r>
            </a:p>
            <a:p>
              <a:pPr marL="604518" lvl="1" indent="-302259" algn="l">
                <a:lnSpc>
                  <a:spcPts val="3919"/>
                </a:lnSpc>
                <a:buFont typeface="Arial"/>
                <a:buChar char="•"/>
              </a:pPr>
              <a:r>
                <a:rPr lang="en-US" sz="2799" spc="279">
                  <a:solidFill>
                    <a:srgbClr val="000000"/>
                  </a:solidFill>
                  <a:latin typeface="Arimo"/>
                  <a:ea typeface="Arimo"/>
                  <a:cs typeface="Arimo"/>
                  <a:sym typeface="Arimo"/>
                </a:rPr>
                <a:t>...</a:t>
              </a:r>
            </a:p>
            <a:p>
              <a:pPr marL="604518" lvl="1" indent="-302259" algn="l">
                <a:lnSpc>
                  <a:spcPts val="3919"/>
                </a:lnSpc>
                <a:buFont typeface="Arial"/>
                <a:buChar char="•"/>
              </a:pPr>
              <a:r>
                <a:rPr lang="en-US" sz="2799" spc="279">
                  <a:solidFill>
                    <a:srgbClr val="000000"/>
                  </a:solidFill>
                  <a:latin typeface="Arimo"/>
                  <a:ea typeface="Arimo"/>
                  <a:cs typeface="Arimo"/>
                  <a:sym typeface="Arimo"/>
                </a:rPr>
                <a:t>...</a:t>
              </a:r>
            </a:p>
            <a:p>
              <a:pPr marL="604518" lvl="1" indent="-302259" algn="l">
                <a:lnSpc>
                  <a:spcPts val="3919"/>
                </a:lnSpc>
                <a:buFont typeface="Arial"/>
                <a:buChar char="•"/>
              </a:pPr>
              <a:r>
                <a:rPr lang="en-US" sz="2799" spc="279">
                  <a:solidFill>
                    <a:srgbClr val="000000"/>
                  </a:solidFill>
                  <a:latin typeface="Arimo"/>
                  <a:ea typeface="Arimo"/>
                  <a:cs typeface="Arimo"/>
                  <a:sym typeface="Arimo"/>
                </a:rPr>
                <a:t>...</a:t>
              </a:r>
            </a:p>
            <a:p>
              <a:pPr marL="604518" lvl="1" indent="-302259" algn="l">
                <a:lnSpc>
                  <a:spcPts val="3919"/>
                </a:lnSpc>
                <a:buFont typeface="Arial"/>
                <a:buChar char="•"/>
              </a:pPr>
              <a:r>
                <a:rPr lang="en-US" sz="2799" spc="279">
                  <a:solidFill>
                    <a:srgbClr val="000000"/>
                  </a:solidFill>
                  <a:latin typeface="Arimo"/>
                  <a:ea typeface="Arimo"/>
                  <a:cs typeface="Arimo"/>
                  <a:sym typeface="Arimo"/>
                </a:rPr>
                <a:t>...</a:t>
              </a:r>
            </a:p>
          </p:txBody>
        </p:sp>
        <p:sp>
          <p:nvSpPr>
            <p:cNvPr id="31" name="TextBox 31"/>
            <p:cNvSpPr txBox="1"/>
            <p:nvPr/>
          </p:nvSpPr>
          <p:spPr>
            <a:xfrm>
              <a:off x="411932" y="291416"/>
              <a:ext cx="9528187" cy="685799"/>
            </a:xfrm>
            <a:prstGeom prst="rect">
              <a:avLst/>
            </a:prstGeom>
          </p:spPr>
          <p:txBody>
            <a:bodyPr lIns="0" tIns="0" rIns="0" bIns="0" rtlCol="0" anchor="t">
              <a:spAutoFit/>
            </a:bodyPr>
            <a:lstStyle/>
            <a:p>
              <a:pPr marL="0" lvl="0" indent="0" algn="ctr">
                <a:lnSpc>
                  <a:spcPts val="4200"/>
                </a:lnSpc>
              </a:pPr>
              <a:r>
                <a:rPr lang="en-US" sz="3000" b="1" spc="300">
                  <a:solidFill>
                    <a:srgbClr val="000000"/>
                  </a:solidFill>
                  <a:latin typeface="Arimo Bold"/>
                  <a:ea typeface="Arimo Bold"/>
                  <a:cs typeface="Arimo Bold"/>
                  <a:sym typeface="Arimo Bold"/>
                </a:rPr>
                <a:t>JAWABAN</a:t>
              </a:r>
            </a:p>
          </p:txBody>
        </p:sp>
      </p:grpSp>
      <p:sp>
        <p:nvSpPr>
          <p:cNvPr id="32" name="TextBox 8">
            <a:extLst>
              <a:ext uri="{FF2B5EF4-FFF2-40B4-BE49-F238E27FC236}">
                <a16:creationId xmlns:a16="http://schemas.microsoft.com/office/drawing/2014/main" id="{DA570CA1-CE80-283A-3EE9-BB26F915D41B}"/>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Freeform 3"/>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4" name="Group 4"/>
          <p:cNvGrpSpPr/>
          <p:nvPr/>
        </p:nvGrpSpPr>
        <p:grpSpPr>
          <a:xfrm>
            <a:off x="-1115" y="9661191"/>
            <a:ext cx="15869159" cy="476836"/>
            <a:chOff x="0" y="0"/>
            <a:chExt cx="4179532" cy="125587"/>
          </a:xfrm>
        </p:grpSpPr>
        <p:sp>
          <p:nvSpPr>
            <p:cNvPr id="5" name="Freeform 5"/>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6" name="TextBox 6"/>
            <p:cNvSpPr txBox="1"/>
            <p:nvPr/>
          </p:nvSpPr>
          <p:spPr>
            <a:xfrm>
              <a:off x="0" y="19050"/>
              <a:ext cx="4179532" cy="106537"/>
            </a:xfrm>
            <a:prstGeom prst="rect">
              <a:avLst/>
            </a:prstGeom>
          </p:spPr>
          <p:txBody>
            <a:bodyPr lIns="50800" tIns="50800" rIns="50800" bIns="50800" rtlCol="0" anchor="ctr"/>
            <a:lstStyle/>
            <a:p>
              <a:pPr algn="ctr">
                <a:lnSpc>
                  <a:spcPts val="1704"/>
                </a:lnSpc>
              </a:pPr>
              <a:endParaRPr/>
            </a:p>
          </p:txBody>
        </p:sp>
      </p:grpSp>
      <p:sp>
        <p:nvSpPr>
          <p:cNvPr id="8" name="TextBox 8"/>
          <p:cNvSpPr txBox="1"/>
          <p:nvPr/>
        </p:nvSpPr>
        <p:spPr>
          <a:xfrm>
            <a:off x="565936" y="7878218"/>
            <a:ext cx="17195272" cy="511176"/>
          </a:xfrm>
          <a:prstGeom prst="rect">
            <a:avLst/>
          </a:prstGeom>
        </p:spPr>
        <p:txBody>
          <a:bodyPr lIns="0" tIns="0" rIns="0" bIns="0" rtlCol="0" anchor="t">
            <a:spAutoFit/>
          </a:bodyPr>
          <a:lstStyle/>
          <a:p>
            <a:pPr marL="0" lvl="0" indent="0" algn="ctr">
              <a:lnSpc>
                <a:spcPts val="3850"/>
              </a:lnSpc>
            </a:pPr>
            <a:r>
              <a:rPr lang="en-US" sz="3500" spc="175">
                <a:solidFill>
                  <a:srgbClr val="10316B"/>
                </a:solidFill>
                <a:latin typeface="Archivo Black"/>
                <a:ea typeface="Archivo Black"/>
                <a:cs typeface="Archivo Black"/>
                <a:sym typeface="Archivo Black"/>
              </a:rPr>
              <a:t>EKSPEKTASI TINGGI, MENTAL BELUM SIAP, MUDAH MENYERAH</a:t>
            </a:r>
          </a:p>
        </p:txBody>
      </p:sp>
      <p:grpSp>
        <p:nvGrpSpPr>
          <p:cNvPr id="9" name="Group 9"/>
          <p:cNvGrpSpPr/>
          <p:nvPr/>
        </p:nvGrpSpPr>
        <p:grpSpPr>
          <a:xfrm>
            <a:off x="4967580" y="1028700"/>
            <a:ext cx="14808294" cy="1516063"/>
            <a:chOff x="0" y="0"/>
            <a:chExt cx="19744391" cy="2021418"/>
          </a:xfrm>
        </p:grpSpPr>
        <p:grpSp>
          <p:nvGrpSpPr>
            <p:cNvPr id="10" name="Group 10"/>
            <p:cNvGrpSpPr/>
            <p:nvPr/>
          </p:nvGrpSpPr>
          <p:grpSpPr>
            <a:xfrm>
              <a:off x="0" y="0"/>
              <a:ext cx="19744391" cy="2021418"/>
              <a:chOff x="0" y="0"/>
              <a:chExt cx="2983164" cy="305414"/>
            </a:xfrm>
          </p:grpSpPr>
          <p:sp>
            <p:nvSpPr>
              <p:cNvPr id="11" name="Freeform 11"/>
              <p:cNvSpPr/>
              <p:nvPr/>
            </p:nvSpPr>
            <p:spPr>
              <a:xfrm>
                <a:off x="0" y="0"/>
                <a:ext cx="2983164" cy="305414"/>
              </a:xfrm>
              <a:custGeom>
                <a:avLst/>
                <a:gdLst/>
                <a:ahLst/>
                <a:cxnLst/>
                <a:rect l="l" t="t" r="r" b="b"/>
                <a:pathLst>
                  <a:path w="2983164" h="305414">
                    <a:moveTo>
                      <a:pt x="2779964" y="0"/>
                    </a:moveTo>
                    <a:cubicBezTo>
                      <a:pt x="2892188" y="0"/>
                      <a:pt x="2983164" y="68369"/>
                      <a:pt x="2983164" y="152707"/>
                    </a:cubicBezTo>
                    <a:cubicBezTo>
                      <a:pt x="2983164" y="237045"/>
                      <a:pt x="2892188" y="305414"/>
                      <a:pt x="2779964" y="305414"/>
                    </a:cubicBezTo>
                    <a:lnTo>
                      <a:pt x="203200" y="305414"/>
                    </a:lnTo>
                    <a:cubicBezTo>
                      <a:pt x="90976" y="305414"/>
                      <a:pt x="0" y="237045"/>
                      <a:pt x="0" y="152707"/>
                    </a:cubicBezTo>
                    <a:cubicBezTo>
                      <a:pt x="0" y="68369"/>
                      <a:pt x="90976" y="0"/>
                      <a:pt x="203200" y="0"/>
                    </a:cubicBezTo>
                    <a:close/>
                  </a:path>
                </a:pathLst>
              </a:custGeom>
              <a:solidFill>
                <a:srgbClr val="10316B"/>
              </a:solidFill>
              <a:ln cap="sq">
                <a:noFill/>
                <a:prstDash val="solid"/>
                <a:miter/>
              </a:ln>
            </p:spPr>
          </p:sp>
          <p:sp>
            <p:nvSpPr>
              <p:cNvPr id="12" name="TextBox 12"/>
              <p:cNvSpPr txBox="1"/>
              <p:nvPr/>
            </p:nvSpPr>
            <p:spPr>
              <a:xfrm>
                <a:off x="0" y="-47625"/>
                <a:ext cx="2983164" cy="353039"/>
              </a:xfrm>
              <a:prstGeom prst="rect">
                <a:avLst/>
              </a:prstGeom>
            </p:spPr>
            <p:txBody>
              <a:bodyPr lIns="50800" tIns="50800" rIns="50800" bIns="50800" rtlCol="0" anchor="ctr"/>
              <a:lstStyle/>
              <a:p>
                <a:pPr algn="just">
                  <a:lnSpc>
                    <a:spcPts val="3651"/>
                  </a:lnSpc>
                </a:pPr>
                <a:endParaRPr/>
              </a:p>
            </p:txBody>
          </p:sp>
        </p:grpSp>
        <p:sp>
          <p:nvSpPr>
            <p:cNvPr id="13" name="TextBox 13"/>
            <p:cNvSpPr txBox="1"/>
            <p:nvPr/>
          </p:nvSpPr>
          <p:spPr>
            <a:xfrm>
              <a:off x="1534203" y="377618"/>
              <a:ext cx="14989396" cy="1197822"/>
            </a:xfrm>
            <a:prstGeom prst="rect">
              <a:avLst/>
            </a:prstGeom>
          </p:spPr>
          <p:txBody>
            <a:bodyPr lIns="0" tIns="0" rIns="0" bIns="0" rtlCol="0" anchor="t">
              <a:spAutoFit/>
            </a:bodyPr>
            <a:lstStyle/>
            <a:p>
              <a:pPr algn="l">
                <a:lnSpc>
                  <a:spcPts val="3639"/>
                </a:lnSpc>
              </a:pPr>
              <a:r>
                <a:rPr lang="en-US" sz="2599" spc="259">
                  <a:solidFill>
                    <a:srgbClr val="F2F7FF"/>
                  </a:solidFill>
                  <a:latin typeface="Arimo"/>
                  <a:ea typeface="Arimo"/>
                  <a:cs typeface="Arimo"/>
                  <a:sym typeface="Arimo"/>
                </a:rPr>
                <a:t>Ekspektasi/harapan apakah selalu sesuai dengan realita/kenyataannya?</a:t>
              </a:r>
            </a:p>
          </p:txBody>
        </p:sp>
      </p:grpSp>
      <p:grpSp>
        <p:nvGrpSpPr>
          <p:cNvPr id="14" name="Group 14"/>
          <p:cNvGrpSpPr/>
          <p:nvPr/>
        </p:nvGrpSpPr>
        <p:grpSpPr>
          <a:xfrm>
            <a:off x="-1448730" y="3175222"/>
            <a:ext cx="14808294" cy="1516063"/>
            <a:chOff x="0" y="0"/>
            <a:chExt cx="19744391" cy="2021418"/>
          </a:xfrm>
        </p:grpSpPr>
        <p:grpSp>
          <p:nvGrpSpPr>
            <p:cNvPr id="15" name="Group 15"/>
            <p:cNvGrpSpPr/>
            <p:nvPr/>
          </p:nvGrpSpPr>
          <p:grpSpPr>
            <a:xfrm>
              <a:off x="0" y="0"/>
              <a:ext cx="19744391" cy="2021418"/>
              <a:chOff x="0" y="0"/>
              <a:chExt cx="2983164" cy="305414"/>
            </a:xfrm>
          </p:grpSpPr>
          <p:sp>
            <p:nvSpPr>
              <p:cNvPr id="16" name="Freeform 16"/>
              <p:cNvSpPr/>
              <p:nvPr/>
            </p:nvSpPr>
            <p:spPr>
              <a:xfrm>
                <a:off x="0" y="0"/>
                <a:ext cx="2983164" cy="305414"/>
              </a:xfrm>
              <a:custGeom>
                <a:avLst/>
                <a:gdLst/>
                <a:ahLst/>
                <a:cxnLst/>
                <a:rect l="l" t="t" r="r" b="b"/>
                <a:pathLst>
                  <a:path w="2983164" h="305414">
                    <a:moveTo>
                      <a:pt x="2779964" y="0"/>
                    </a:moveTo>
                    <a:cubicBezTo>
                      <a:pt x="2892188" y="0"/>
                      <a:pt x="2983164" y="68369"/>
                      <a:pt x="2983164" y="152707"/>
                    </a:cubicBezTo>
                    <a:cubicBezTo>
                      <a:pt x="2983164" y="237045"/>
                      <a:pt x="2892188" y="305414"/>
                      <a:pt x="2779964" y="305414"/>
                    </a:cubicBezTo>
                    <a:lnTo>
                      <a:pt x="203200" y="305414"/>
                    </a:lnTo>
                    <a:cubicBezTo>
                      <a:pt x="90976" y="305414"/>
                      <a:pt x="0" y="237045"/>
                      <a:pt x="0" y="152707"/>
                    </a:cubicBezTo>
                    <a:cubicBezTo>
                      <a:pt x="0" y="68369"/>
                      <a:pt x="90976" y="0"/>
                      <a:pt x="203200" y="0"/>
                    </a:cubicBezTo>
                    <a:close/>
                  </a:path>
                </a:pathLst>
              </a:custGeom>
              <a:solidFill>
                <a:srgbClr val="10316B"/>
              </a:solidFill>
              <a:ln cap="sq">
                <a:noFill/>
                <a:prstDash val="solid"/>
                <a:miter/>
              </a:ln>
            </p:spPr>
          </p:sp>
          <p:sp>
            <p:nvSpPr>
              <p:cNvPr id="17" name="TextBox 17"/>
              <p:cNvSpPr txBox="1"/>
              <p:nvPr/>
            </p:nvSpPr>
            <p:spPr>
              <a:xfrm>
                <a:off x="0" y="-47625"/>
                <a:ext cx="2983164" cy="353039"/>
              </a:xfrm>
              <a:prstGeom prst="rect">
                <a:avLst/>
              </a:prstGeom>
            </p:spPr>
            <p:txBody>
              <a:bodyPr lIns="50800" tIns="50800" rIns="50800" bIns="50800" rtlCol="0" anchor="ctr"/>
              <a:lstStyle/>
              <a:p>
                <a:pPr algn="just">
                  <a:lnSpc>
                    <a:spcPts val="3651"/>
                  </a:lnSpc>
                </a:pPr>
                <a:endParaRPr/>
              </a:p>
            </p:txBody>
          </p:sp>
        </p:grpSp>
        <p:sp>
          <p:nvSpPr>
            <p:cNvPr id="18" name="TextBox 18"/>
            <p:cNvSpPr txBox="1"/>
            <p:nvPr/>
          </p:nvSpPr>
          <p:spPr>
            <a:xfrm>
              <a:off x="3024399" y="378460"/>
              <a:ext cx="14989396" cy="1197822"/>
            </a:xfrm>
            <a:prstGeom prst="rect">
              <a:avLst/>
            </a:prstGeom>
          </p:spPr>
          <p:txBody>
            <a:bodyPr lIns="0" tIns="0" rIns="0" bIns="0" rtlCol="0" anchor="t">
              <a:spAutoFit/>
            </a:bodyPr>
            <a:lstStyle/>
            <a:p>
              <a:pPr algn="l">
                <a:lnSpc>
                  <a:spcPts val="3639"/>
                </a:lnSpc>
              </a:pPr>
              <a:r>
                <a:rPr lang="en-US" sz="2599" spc="259">
                  <a:solidFill>
                    <a:srgbClr val="F2F7FF"/>
                  </a:solidFill>
                  <a:latin typeface="Arimo"/>
                  <a:ea typeface="Arimo"/>
                  <a:cs typeface="Arimo"/>
                  <a:sym typeface="Arimo"/>
                </a:rPr>
                <a:t>Banyak pencari kerja memiliki harapan kerja yang terlalu ideal sehingga kaget saat menghadapi realita kerja lapangan</a:t>
              </a:r>
            </a:p>
          </p:txBody>
        </p:sp>
      </p:grpSp>
      <p:grpSp>
        <p:nvGrpSpPr>
          <p:cNvPr id="19" name="Group 19"/>
          <p:cNvGrpSpPr/>
          <p:nvPr/>
        </p:nvGrpSpPr>
        <p:grpSpPr>
          <a:xfrm>
            <a:off x="4967580" y="5319935"/>
            <a:ext cx="15591460" cy="1516063"/>
            <a:chOff x="0" y="0"/>
            <a:chExt cx="20788614" cy="2021418"/>
          </a:xfrm>
        </p:grpSpPr>
        <p:grpSp>
          <p:nvGrpSpPr>
            <p:cNvPr id="20" name="Group 20"/>
            <p:cNvGrpSpPr/>
            <p:nvPr/>
          </p:nvGrpSpPr>
          <p:grpSpPr>
            <a:xfrm>
              <a:off x="0" y="0"/>
              <a:ext cx="20788614" cy="2021418"/>
              <a:chOff x="0" y="0"/>
              <a:chExt cx="3140934" cy="305414"/>
            </a:xfrm>
          </p:grpSpPr>
          <p:sp>
            <p:nvSpPr>
              <p:cNvPr id="21" name="Freeform 21"/>
              <p:cNvSpPr/>
              <p:nvPr/>
            </p:nvSpPr>
            <p:spPr>
              <a:xfrm>
                <a:off x="0" y="0"/>
                <a:ext cx="3140934" cy="305414"/>
              </a:xfrm>
              <a:custGeom>
                <a:avLst/>
                <a:gdLst/>
                <a:ahLst/>
                <a:cxnLst/>
                <a:rect l="l" t="t" r="r" b="b"/>
                <a:pathLst>
                  <a:path w="3140934" h="305414">
                    <a:moveTo>
                      <a:pt x="2937734" y="0"/>
                    </a:moveTo>
                    <a:cubicBezTo>
                      <a:pt x="3049959" y="0"/>
                      <a:pt x="3140934" y="68369"/>
                      <a:pt x="3140934" y="152707"/>
                    </a:cubicBezTo>
                    <a:cubicBezTo>
                      <a:pt x="3140934" y="237045"/>
                      <a:pt x="3049959" y="305414"/>
                      <a:pt x="2937734" y="305414"/>
                    </a:cubicBezTo>
                    <a:lnTo>
                      <a:pt x="203200" y="305414"/>
                    </a:lnTo>
                    <a:cubicBezTo>
                      <a:pt x="90976" y="305414"/>
                      <a:pt x="0" y="237045"/>
                      <a:pt x="0" y="152707"/>
                    </a:cubicBezTo>
                    <a:cubicBezTo>
                      <a:pt x="0" y="68369"/>
                      <a:pt x="90976" y="0"/>
                      <a:pt x="203200" y="0"/>
                    </a:cubicBezTo>
                    <a:close/>
                  </a:path>
                </a:pathLst>
              </a:custGeom>
              <a:solidFill>
                <a:srgbClr val="10316B"/>
              </a:solidFill>
              <a:ln cap="sq">
                <a:noFill/>
                <a:prstDash val="solid"/>
                <a:miter/>
              </a:ln>
            </p:spPr>
          </p:sp>
          <p:sp>
            <p:nvSpPr>
              <p:cNvPr id="22" name="TextBox 22"/>
              <p:cNvSpPr txBox="1"/>
              <p:nvPr/>
            </p:nvSpPr>
            <p:spPr>
              <a:xfrm>
                <a:off x="0" y="-47625"/>
                <a:ext cx="3140934" cy="353039"/>
              </a:xfrm>
              <a:prstGeom prst="rect">
                <a:avLst/>
              </a:prstGeom>
            </p:spPr>
            <p:txBody>
              <a:bodyPr lIns="50800" tIns="50800" rIns="50800" bIns="50800" rtlCol="0" anchor="ctr"/>
              <a:lstStyle/>
              <a:p>
                <a:pPr algn="ctr">
                  <a:lnSpc>
                    <a:spcPts val="3651"/>
                  </a:lnSpc>
                </a:pPr>
                <a:endParaRPr/>
              </a:p>
            </p:txBody>
          </p:sp>
        </p:grpSp>
        <p:sp>
          <p:nvSpPr>
            <p:cNvPr id="23" name="TextBox 23"/>
            <p:cNvSpPr txBox="1"/>
            <p:nvPr/>
          </p:nvSpPr>
          <p:spPr>
            <a:xfrm>
              <a:off x="1006189" y="378768"/>
              <a:ext cx="17000448" cy="1197822"/>
            </a:xfrm>
            <a:prstGeom prst="rect">
              <a:avLst/>
            </a:prstGeom>
          </p:spPr>
          <p:txBody>
            <a:bodyPr lIns="0" tIns="0" rIns="0" bIns="0" rtlCol="0" anchor="t">
              <a:spAutoFit/>
            </a:bodyPr>
            <a:lstStyle/>
            <a:p>
              <a:pPr algn="l">
                <a:lnSpc>
                  <a:spcPts val="3639"/>
                </a:lnSpc>
              </a:pPr>
              <a:r>
                <a:rPr lang="en-US" sz="2599" spc="259">
                  <a:solidFill>
                    <a:srgbClr val="F2F7FF"/>
                  </a:solidFill>
                  <a:latin typeface="Arimo"/>
                  <a:ea typeface="Arimo"/>
                  <a:cs typeface="Arimo"/>
                  <a:sym typeface="Arimo"/>
                </a:rPr>
                <a:t>Banyak yang terlalu terinspsirasi dari media sosial, padahal apa yang ditampilkan hanya bagian kecil dari dunia kerja yang sesungguhnya</a:t>
              </a:r>
            </a:p>
          </p:txBody>
        </p:sp>
      </p:grpSp>
      <p:sp>
        <p:nvSpPr>
          <p:cNvPr id="24" name="TextBox 8">
            <a:extLst>
              <a:ext uri="{FF2B5EF4-FFF2-40B4-BE49-F238E27FC236}">
                <a16:creationId xmlns:a16="http://schemas.microsoft.com/office/drawing/2014/main" id="{987F8D82-D049-6547-C81B-E82E6031269B}"/>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Freeform 3"/>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4" name="Group 4"/>
          <p:cNvGrpSpPr/>
          <p:nvPr/>
        </p:nvGrpSpPr>
        <p:grpSpPr>
          <a:xfrm>
            <a:off x="-1115" y="9661191"/>
            <a:ext cx="15869159" cy="476836"/>
            <a:chOff x="0" y="0"/>
            <a:chExt cx="4179532" cy="125587"/>
          </a:xfrm>
        </p:grpSpPr>
        <p:sp>
          <p:nvSpPr>
            <p:cNvPr id="5" name="Freeform 5"/>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6" name="TextBox 6"/>
            <p:cNvSpPr txBox="1"/>
            <p:nvPr/>
          </p:nvSpPr>
          <p:spPr>
            <a:xfrm>
              <a:off x="0" y="19050"/>
              <a:ext cx="4179532" cy="106537"/>
            </a:xfrm>
            <a:prstGeom prst="rect">
              <a:avLst/>
            </a:prstGeom>
          </p:spPr>
          <p:txBody>
            <a:bodyPr lIns="50800" tIns="50800" rIns="50800" bIns="50800" rtlCol="0" anchor="ctr"/>
            <a:lstStyle/>
            <a:p>
              <a:pPr algn="ctr">
                <a:lnSpc>
                  <a:spcPts val="1704"/>
                </a:lnSpc>
              </a:pPr>
              <a:endParaRPr/>
            </a:p>
          </p:txBody>
        </p:sp>
      </p:grpSp>
      <p:grpSp>
        <p:nvGrpSpPr>
          <p:cNvPr id="8" name="Group 8"/>
          <p:cNvGrpSpPr/>
          <p:nvPr/>
        </p:nvGrpSpPr>
        <p:grpSpPr>
          <a:xfrm>
            <a:off x="-866" y="1287376"/>
            <a:ext cx="18288000" cy="1387263"/>
            <a:chOff x="0" y="0"/>
            <a:chExt cx="4816593" cy="365370"/>
          </a:xfrm>
        </p:grpSpPr>
        <p:sp>
          <p:nvSpPr>
            <p:cNvPr id="9" name="Freeform 9"/>
            <p:cNvSpPr/>
            <p:nvPr/>
          </p:nvSpPr>
          <p:spPr>
            <a:xfrm>
              <a:off x="0" y="0"/>
              <a:ext cx="4816592" cy="365370"/>
            </a:xfrm>
            <a:custGeom>
              <a:avLst/>
              <a:gdLst/>
              <a:ahLst/>
              <a:cxnLst/>
              <a:rect l="l" t="t" r="r" b="b"/>
              <a:pathLst>
                <a:path w="4816592" h="365370">
                  <a:moveTo>
                    <a:pt x="0" y="0"/>
                  </a:moveTo>
                  <a:lnTo>
                    <a:pt x="4816592" y="0"/>
                  </a:lnTo>
                  <a:lnTo>
                    <a:pt x="4816592" y="365370"/>
                  </a:lnTo>
                  <a:lnTo>
                    <a:pt x="0" y="365370"/>
                  </a:lnTo>
                  <a:close/>
                </a:path>
              </a:pathLst>
            </a:custGeom>
            <a:solidFill>
              <a:srgbClr val="10316B"/>
            </a:solidFill>
          </p:spPr>
        </p:sp>
        <p:sp>
          <p:nvSpPr>
            <p:cNvPr id="10" name="TextBox 10"/>
            <p:cNvSpPr txBox="1"/>
            <p:nvPr/>
          </p:nvSpPr>
          <p:spPr>
            <a:xfrm>
              <a:off x="0" y="-57150"/>
              <a:ext cx="4816593" cy="422520"/>
            </a:xfrm>
            <a:prstGeom prst="rect">
              <a:avLst/>
            </a:prstGeom>
          </p:spPr>
          <p:txBody>
            <a:bodyPr lIns="50800" tIns="50800" rIns="50800" bIns="50800" rtlCol="0" anchor="ctr"/>
            <a:lstStyle/>
            <a:p>
              <a:pPr algn="ctr">
                <a:lnSpc>
                  <a:spcPts val="3511"/>
                </a:lnSpc>
              </a:pPr>
              <a:endParaRPr/>
            </a:p>
          </p:txBody>
        </p:sp>
      </p:grpSp>
      <p:sp>
        <p:nvSpPr>
          <p:cNvPr id="11" name="TextBox 11"/>
          <p:cNvSpPr txBox="1"/>
          <p:nvPr/>
        </p:nvSpPr>
        <p:spPr>
          <a:xfrm>
            <a:off x="2753434" y="1596621"/>
            <a:ext cx="15082692" cy="876302"/>
          </a:xfrm>
          <a:prstGeom prst="rect">
            <a:avLst/>
          </a:prstGeom>
        </p:spPr>
        <p:txBody>
          <a:bodyPr lIns="0" tIns="0" rIns="0" bIns="0" rtlCol="0" anchor="t">
            <a:spAutoFit/>
          </a:bodyPr>
          <a:lstStyle/>
          <a:p>
            <a:pPr marL="0" lvl="0" indent="0" algn="just">
              <a:lnSpc>
                <a:spcPts val="6600"/>
              </a:lnSpc>
            </a:pPr>
            <a:r>
              <a:rPr lang="en-US" sz="6000" spc="300">
                <a:solidFill>
                  <a:srgbClr val="F2F7FF"/>
                </a:solidFill>
                <a:latin typeface="Archivo Black"/>
                <a:ea typeface="Archivo Black"/>
                <a:cs typeface="Archivo Black"/>
                <a:sym typeface="Archivo Black"/>
              </a:rPr>
              <a:t>HARUS BAGAIMANA SEKARANG?</a:t>
            </a:r>
          </a:p>
        </p:txBody>
      </p:sp>
      <p:grpSp>
        <p:nvGrpSpPr>
          <p:cNvPr id="12" name="Group 12"/>
          <p:cNvGrpSpPr/>
          <p:nvPr/>
        </p:nvGrpSpPr>
        <p:grpSpPr>
          <a:xfrm>
            <a:off x="451874" y="1808261"/>
            <a:ext cx="405649" cy="405649"/>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2F7FF"/>
            </a:solidFill>
          </p:spPr>
        </p:sp>
        <p:sp>
          <p:nvSpPr>
            <p:cNvPr id="14" name="TextBox 14"/>
            <p:cNvSpPr txBox="1"/>
            <p:nvPr/>
          </p:nvSpPr>
          <p:spPr>
            <a:xfrm>
              <a:off x="76200" y="19050"/>
              <a:ext cx="660400" cy="717550"/>
            </a:xfrm>
            <a:prstGeom prst="rect">
              <a:avLst/>
            </a:prstGeom>
          </p:spPr>
          <p:txBody>
            <a:bodyPr lIns="50800" tIns="50800" rIns="50800" bIns="50800" rtlCol="0" anchor="ctr"/>
            <a:lstStyle/>
            <a:p>
              <a:pPr algn="ctr">
                <a:lnSpc>
                  <a:spcPts val="3511"/>
                </a:lnSpc>
              </a:pPr>
              <a:endParaRPr/>
            </a:p>
          </p:txBody>
        </p:sp>
      </p:grpSp>
      <p:grpSp>
        <p:nvGrpSpPr>
          <p:cNvPr id="15" name="Group 15"/>
          <p:cNvGrpSpPr/>
          <p:nvPr/>
        </p:nvGrpSpPr>
        <p:grpSpPr>
          <a:xfrm>
            <a:off x="1000398" y="1808261"/>
            <a:ext cx="405649" cy="405649"/>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B409C"/>
            </a:solidFill>
          </p:spPr>
        </p:sp>
        <p:sp>
          <p:nvSpPr>
            <p:cNvPr id="17" name="TextBox 17"/>
            <p:cNvSpPr txBox="1"/>
            <p:nvPr/>
          </p:nvSpPr>
          <p:spPr>
            <a:xfrm>
              <a:off x="76200" y="19050"/>
              <a:ext cx="660400" cy="717550"/>
            </a:xfrm>
            <a:prstGeom prst="rect">
              <a:avLst/>
            </a:prstGeom>
          </p:spPr>
          <p:txBody>
            <a:bodyPr lIns="50800" tIns="50800" rIns="50800" bIns="50800" rtlCol="0" anchor="ctr"/>
            <a:lstStyle/>
            <a:p>
              <a:pPr algn="ctr">
                <a:lnSpc>
                  <a:spcPts val="3511"/>
                </a:lnSpc>
              </a:pPr>
              <a:endParaRPr/>
            </a:p>
          </p:txBody>
        </p:sp>
      </p:grpSp>
      <p:grpSp>
        <p:nvGrpSpPr>
          <p:cNvPr id="18" name="Group 18"/>
          <p:cNvGrpSpPr/>
          <p:nvPr/>
        </p:nvGrpSpPr>
        <p:grpSpPr>
          <a:xfrm>
            <a:off x="1548922" y="1808261"/>
            <a:ext cx="405649" cy="405649"/>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E63"/>
            </a:solidFill>
          </p:spPr>
        </p:sp>
        <p:sp>
          <p:nvSpPr>
            <p:cNvPr id="20" name="TextBox 20"/>
            <p:cNvSpPr txBox="1"/>
            <p:nvPr/>
          </p:nvSpPr>
          <p:spPr>
            <a:xfrm>
              <a:off x="76200" y="19050"/>
              <a:ext cx="660400" cy="717550"/>
            </a:xfrm>
            <a:prstGeom prst="rect">
              <a:avLst/>
            </a:prstGeom>
          </p:spPr>
          <p:txBody>
            <a:bodyPr lIns="50800" tIns="50800" rIns="50800" bIns="50800" rtlCol="0" anchor="ctr"/>
            <a:lstStyle/>
            <a:p>
              <a:pPr algn="ctr">
                <a:lnSpc>
                  <a:spcPts val="3511"/>
                </a:lnSpc>
              </a:pPr>
              <a:endParaRPr/>
            </a:p>
          </p:txBody>
        </p:sp>
      </p:grpSp>
      <p:grpSp>
        <p:nvGrpSpPr>
          <p:cNvPr id="21" name="Group 21"/>
          <p:cNvGrpSpPr/>
          <p:nvPr/>
        </p:nvGrpSpPr>
        <p:grpSpPr>
          <a:xfrm>
            <a:off x="-1443121" y="3012012"/>
            <a:ext cx="10411739" cy="2859583"/>
            <a:chOff x="0" y="0"/>
            <a:chExt cx="1474178" cy="404883"/>
          </a:xfrm>
        </p:grpSpPr>
        <p:sp>
          <p:nvSpPr>
            <p:cNvPr id="22" name="Freeform 22"/>
            <p:cNvSpPr/>
            <p:nvPr/>
          </p:nvSpPr>
          <p:spPr>
            <a:xfrm>
              <a:off x="0" y="0"/>
              <a:ext cx="1474178" cy="404883"/>
            </a:xfrm>
            <a:custGeom>
              <a:avLst/>
              <a:gdLst/>
              <a:ahLst/>
              <a:cxnLst/>
              <a:rect l="l" t="t" r="r" b="b"/>
              <a:pathLst>
                <a:path w="1474178" h="404883">
                  <a:moveTo>
                    <a:pt x="1270978" y="0"/>
                  </a:moveTo>
                  <a:cubicBezTo>
                    <a:pt x="1383202" y="0"/>
                    <a:pt x="1474178" y="90636"/>
                    <a:pt x="1474178" y="202441"/>
                  </a:cubicBezTo>
                  <a:cubicBezTo>
                    <a:pt x="1474178" y="314247"/>
                    <a:pt x="1383202" y="404883"/>
                    <a:pt x="1270978" y="404883"/>
                  </a:cubicBezTo>
                  <a:lnTo>
                    <a:pt x="203200" y="404883"/>
                  </a:lnTo>
                  <a:cubicBezTo>
                    <a:pt x="90976" y="404883"/>
                    <a:pt x="0" y="314247"/>
                    <a:pt x="0" y="202441"/>
                  </a:cubicBezTo>
                  <a:cubicBezTo>
                    <a:pt x="0" y="90636"/>
                    <a:pt x="90976" y="0"/>
                    <a:pt x="203200" y="0"/>
                  </a:cubicBezTo>
                  <a:close/>
                </a:path>
              </a:pathLst>
            </a:custGeom>
            <a:solidFill>
              <a:srgbClr val="0B409C"/>
            </a:solidFill>
            <a:ln cap="sq">
              <a:noFill/>
              <a:prstDash val="solid"/>
              <a:miter/>
            </a:ln>
          </p:spPr>
        </p:sp>
        <p:sp>
          <p:nvSpPr>
            <p:cNvPr id="23" name="TextBox 23"/>
            <p:cNvSpPr txBox="1"/>
            <p:nvPr/>
          </p:nvSpPr>
          <p:spPr>
            <a:xfrm>
              <a:off x="0" y="-57150"/>
              <a:ext cx="1474178" cy="462033"/>
            </a:xfrm>
            <a:prstGeom prst="rect">
              <a:avLst/>
            </a:prstGeom>
          </p:spPr>
          <p:txBody>
            <a:bodyPr lIns="50800" tIns="50800" rIns="50800" bIns="50800" rtlCol="0" anchor="ctr"/>
            <a:lstStyle/>
            <a:p>
              <a:pPr algn="ctr">
                <a:lnSpc>
                  <a:spcPts val="3511"/>
                </a:lnSpc>
              </a:pPr>
              <a:endParaRPr/>
            </a:p>
          </p:txBody>
        </p:sp>
      </p:grpSp>
      <p:grpSp>
        <p:nvGrpSpPr>
          <p:cNvPr id="24" name="Group 24"/>
          <p:cNvGrpSpPr/>
          <p:nvPr/>
        </p:nvGrpSpPr>
        <p:grpSpPr>
          <a:xfrm>
            <a:off x="9319381" y="3012012"/>
            <a:ext cx="10411739" cy="2859583"/>
            <a:chOff x="0" y="0"/>
            <a:chExt cx="1474178" cy="404883"/>
          </a:xfrm>
        </p:grpSpPr>
        <p:sp>
          <p:nvSpPr>
            <p:cNvPr id="25" name="Freeform 25"/>
            <p:cNvSpPr/>
            <p:nvPr/>
          </p:nvSpPr>
          <p:spPr>
            <a:xfrm>
              <a:off x="0" y="0"/>
              <a:ext cx="1474178" cy="404883"/>
            </a:xfrm>
            <a:custGeom>
              <a:avLst/>
              <a:gdLst/>
              <a:ahLst/>
              <a:cxnLst/>
              <a:rect l="l" t="t" r="r" b="b"/>
              <a:pathLst>
                <a:path w="1474178" h="404883">
                  <a:moveTo>
                    <a:pt x="1270978" y="0"/>
                  </a:moveTo>
                  <a:cubicBezTo>
                    <a:pt x="1383202" y="0"/>
                    <a:pt x="1474178" y="90636"/>
                    <a:pt x="1474178" y="202441"/>
                  </a:cubicBezTo>
                  <a:cubicBezTo>
                    <a:pt x="1474178" y="314247"/>
                    <a:pt x="1383202" y="404883"/>
                    <a:pt x="1270978" y="404883"/>
                  </a:cubicBezTo>
                  <a:lnTo>
                    <a:pt x="203200" y="404883"/>
                  </a:lnTo>
                  <a:cubicBezTo>
                    <a:pt x="90976" y="404883"/>
                    <a:pt x="0" y="314247"/>
                    <a:pt x="0" y="202441"/>
                  </a:cubicBezTo>
                  <a:cubicBezTo>
                    <a:pt x="0" y="90636"/>
                    <a:pt x="90976" y="0"/>
                    <a:pt x="203200" y="0"/>
                  </a:cubicBezTo>
                  <a:close/>
                </a:path>
              </a:pathLst>
            </a:custGeom>
            <a:solidFill>
              <a:srgbClr val="10316B"/>
            </a:solidFill>
            <a:ln cap="sq">
              <a:noFill/>
              <a:prstDash val="solid"/>
              <a:miter/>
            </a:ln>
          </p:spPr>
        </p:sp>
        <p:sp>
          <p:nvSpPr>
            <p:cNvPr id="26" name="TextBox 26"/>
            <p:cNvSpPr txBox="1"/>
            <p:nvPr/>
          </p:nvSpPr>
          <p:spPr>
            <a:xfrm>
              <a:off x="0" y="-57150"/>
              <a:ext cx="1474178" cy="462033"/>
            </a:xfrm>
            <a:prstGeom prst="rect">
              <a:avLst/>
            </a:prstGeom>
          </p:spPr>
          <p:txBody>
            <a:bodyPr lIns="50800" tIns="50800" rIns="50800" bIns="50800" rtlCol="0" anchor="ctr"/>
            <a:lstStyle/>
            <a:p>
              <a:pPr algn="ctr">
                <a:lnSpc>
                  <a:spcPts val="3511"/>
                </a:lnSpc>
              </a:pPr>
              <a:endParaRPr/>
            </a:p>
          </p:txBody>
        </p:sp>
      </p:grpSp>
      <p:grpSp>
        <p:nvGrpSpPr>
          <p:cNvPr id="27" name="Group 27"/>
          <p:cNvGrpSpPr/>
          <p:nvPr/>
        </p:nvGrpSpPr>
        <p:grpSpPr>
          <a:xfrm>
            <a:off x="-1443121" y="6140042"/>
            <a:ext cx="10411739" cy="2859583"/>
            <a:chOff x="0" y="0"/>
            <a:chExt cx="1474178" cy="404883"/>
          </a:xfrm>
        </p:grpSpPr>
        <p:sp>
          <p:nvSpPr>
            <p:cNvPr id="28" name="Freeform 28"/>
            <p:cNvSpPr/>
            <p:nvPr/>
          </p:nvSpPr>
          <p:spPr>
            <a:xfrm>
              <a:off x="0" y="0"/>
              <a:ext cx="1474178" cy="404883"/>
            </a:xfrm>
            <a:custGeom>
              <a:avLst/>
              <a:gdLst/>
              <a:ahLst/>
              <a:cxnLst/>
              <a:rect l="l" t="t" r="r" b="b"/>
              <a:pathLst>
                <a:path w="1474178" h="404883">
                  <a:moveTo>
                    <a:pt x="1270978" y="0"/>
                  </a:moveTo>
                  <a:cubicBezTo>
                    <a:pt x="1383202" y="0"/>
                    <a:pt x="1474178" y="90636"/>
                    <a:pt x="1474178" y="202441"/>
                  </a:cubicBezTo>
                  <a:cubicBezTo>
                    <a:pt x="1474178" y="314247"/>
                    <a:pt x="1383202" y="404883"/>
                    <a:pt x="1270978" y="404883"/>
                  </a:cubicBezTo>
                  <a:lnTo>
                    <a:pt x="203200" y="404883"/>
                  </a:lnTo>
                  <a:cubicBezTo>
                    <a:pt x="90976" y="404883"/>
                    <a:pt x="0" y="314247"/>
                    <a:pt x="0" y="202441"/>
                  </a:cubicBezTo>
                  <a:cubicBezTo>
                    <a:pt x="0" y="90636"/>
                    <a:pt x="90976" y="0"/>
                    <a:pt x="203200" y="0"/>
                  </a:cubicBezTo>
                  <a:close/>
                </a:path>
              </a:pathLst>
            </a:custGeom>
            <a:solidFill>
              <a:srgbClr val="10316B"/>
            </a:solidFill>
            <a:ln cap="sq">
              <a:noFill/>
              <a:prstDash val="solid"/>
              <a:miter/>
            </a:ln>
          </p:spPr>
        </p:sp>
        <p:sp>
          <p:nvSpPr>
            <p:cNvPr id="29" name="TextBox 29"/>
            <p:cNvSpPr txBox="1"/>
            <p:nvPr/>
          </p:nvSpPr>
          <p:spPr>
            <a:xfrm>
              <a:off x="0" y="-57150"/>
              <a:ext cx="1474178" cy="462033"/>
            </a:xfrm>
            <a:prstGeom prst="rect">
              <a:avLst/>
            </a:prstGeom>
          </p:spPr>
          <p:txBody>
            <a:bodyPr lIns="50800" tIns="50800" rIns="50800" bIns="50800" rtlCol="0" anchor="ctr"/>
            <a:lstStyle/>
            <a:p>
              <a:pPr algn="ctr">
                <a:lnSpc>
                  <a:spcPts val="3511"/>
                </a:lnSpc>
              </a:pPr>
              <a:endParaRPr/>
            </a:p>
          </p:txBody>
        </p:sp>
      </p:grpSp>
      <p:grpSp>
        <p:nvGrpSpPr>
          <p:cNvPr id="30" name="Group 30"/>
          <p:cNvGrpSpPr/>
          <p:nvPr/>
        </p:nvGrpSpPr>
        <p:grpSpPr>
          <a:xfrm>
            <a:off x="9319381" y="6140042"/>
            <a:ext cx="10411739" cy="2859583"/>
            <a:chOff x="0" y="0"/>
            <a:chExt cx="1474178" cy="404883"/>
          </a:xfrm>
        </p:grpSpPr>
        <p:sp>
          <p:nvSpPr>
            <p:cNvPr id="31" name="Freeform 31"/>
            <p:cNvSpPr/>
            <p:nvPr/>
          </p:nvSpPr>
          <p:spPr>
            <a:xfrm>
              <a:off x="0" y="0"/>
              <a:ext cx="1474178" cy="404883"/>
            </a:xfrm>
            <a:custGeom>
              <a:avLst/>
              <a:gdLst/>
              <a:ahLst/>
              <a:cxnLst/>
              <a:rect l="l" t="t" r="r" b="b"/>
              <a:pathLst>
                <a:path w="1474178" h="404883">
                  <a:moveTo>
                    <a:pt x="1270978" y="0"/>
                  </a:moveTo>
                  <a:cubicBezTo>
                    <a:pt x="1383202" y="0"/>
                    <a:pt x="1474178" y="90636"/>
                    <a:pt x="1474178" y="202441"/>
                  </a:cubicBezTo>
                  <a:cubicBezTo>
                    <a:pt x="1474178" y="314247"/>
                    <a:pt x="1383202" y="404883"/>
                    <a:pt x="1270978" y="404883"/>
                  </a:cubicBezTo>
                  <a:lnTo>
                    <a:pt x="203200" y="404883"/>
                  </a:lnTo>
                  <a:cubicBezTo>
                    <a:pt x="90976" y="404883"/>
                    <a:pt x="0" y="314247"/>
                    <a:pt x="0" y="202441"/>
                  </a:cubicBezTo>
                  <a:cubicBezTo>
                    <a:pt x="0" y="90636"/>
                    <a:pt x="90976" y="0"/>
                    <a:pt x="203200" y="0"/>
                  </a:cubicBezTo>
                  <a:close/>
                </a:path>
              </a:pathLst>
            </a:custGeom>
            <a:solidFill>
              <a:srgbClr val="0B409C"/>
            </a:solidFill>
            <a:ln cap="sq">
              <a:noFill/>
              <a:prstDash val="solid"/>
              <a:miter/>
            </a:ln>
          </p:spPr>
        </p:sp>
        <p:sp>
          <p:nvSpPr>
            <p:cNvPr id="32" name="TextBox 32"/>
            <p:cNvSpPr txBox="1"/>
            <p:nvPr/>
          </p:nvSpPr>
          <p:spPr>
            <a:xfrm>
              <a:off x="0" y="-57150"/>
              <a:ext cx="1474178" cy="462033"/>
            </a:xfrm>
            <a:prstGeom prst="rect">
              <a:avLst/>
            </a:prstGeom>
          </p:spPr>
          <p:txBody>
            <a:bodyPr lIns="50800" tIns="50800" rIns="50800" bIns="50800" rtlCol="0" anchor="ctr"/>
            <a:lstStyle/>
            <a:p>
              <a:pPr algn="ctr">
                <a:lnSpc>
                  <a:spcPts val="3511"/>
                </a:lnSpc>
              </a:pPr>
              <a:endParaRPr/>
            </a:p>
          </p:txBody>
        </p:sp>
      </p:grpSp>
      <p:sp>
        <p:nvSpPr>
          <p:cNvPr id="33" name="TextBox 33"/>
          <p:cNvSpPr txBox="1"/>
          <p:nvPr/>
        </p:nvSpPr>
        <p:spPr>
          <a:xfrm>
            <a:off x="865246" y="4112106"/>
            <a:ext cx="7177497" cy="573670"/>
          </a:xfrm>
          <a:prstGeom prst="rect">
            <a:avLst/>
          </a:prstGeom>
        </p:spPr>
        <p:txBody>
          <a:bodyPr lIns="0" tIns="0" rIns="0" bIns="0" rtlCol="0" anchor="t">
            <a:spAutoFit/>
          </a:bodyPr>
          <a:lstStyle/>
          <a:p>
            <a:pPr marL="0" lvl="0" indent="0" algn="ctr">
              <a:lnSpc>
                <a:spcPts val="4509"/>
              </a:lnSpc>
            </a:pPr>
            <a:r>
              <a:rPr lang="en-US" sz="3220" b="1" spc="322">
                <a:solidFill>
                  <a:srgbClr val="F2F7FF"/>
                </a:solidFill>
                <a:latin typeface="Roboto Bold"/>
                <a:ea typeface="Roboto Bold"/>
                <a:cs typeface="Roboto Bold"/>
                <a:sym typeface="Roboto Bold"/>
              </a:rPr>
              <a:t>MANFAATKAN PELUANG</a:t>
            </a:r>
          </a:p>
        </p:txBody>
      </p:sp>
      <p:sp>
        <p:nvSpPr>
          <p:cNvPr id="34" name="TextBox 34"/>
          <p:cNvSpPr txBox="1"/>
          <p:nvPr/>
        </p:nvSpPr>
        <p:spPr>
          <a:xfrm>
            <a:off x="10365539" y="3827228"/>
            <a:ext cx="7177497" cy="1143426"/>
          </a:xfrm>
          <a:prstGeom prst="rect">
            <a:avLst/>
          </a:prstGeom>
        </p:spPr>
        <p:txBody>
          <a:bodyPr lIns="0" tIns="0" rIns="0" bIns="0" rtlCol="0" anchor="t">
            <a:spAutoFit/>
          </a:bodyPr>
          <a:lstStyle/>
          <a:p>
            <a:pPr marL="0" lvl="0" indent="0" algn="just">
              <a:lnSpc>
                <a:spcPts val="4509"/>
              </a:lnSpc>
            </a:pPr>
            <a:r>
              <a:rPr lang="en-US" sz="3220" b="1" spc="322">
                <a:solidFill>
                  <a:srgbClr val="F2F7FF"/>
                </a:solidFill>
                <a:latin typeface="Roboto Bold"/>
                <a:ea typeface="Roboto Bold"/>
                <a:cs typeface="Roboto Bold"/>
                <a:sym typeface="Roboto Bold"/>
              </a:rPr>
              <a:t>AMBIL KESEMPATAN YANG ADA DIDEPAN MATA</a:t>
            </a:r>
          </a:p>
        </p:txBody>
      </p:sp>
      <p:sp>
        <p:nvSpPr>
          <p:cNvPr id="35" name="TextBox 35"/>
          <p:cNvSpPr txBox="1"/>
          <p:nvPr/>
        </p:nvSpPr>
        <p:spPr>
          <a:xfrm>
            <a:off x="865246" y="7273737"/>
            <a:ext cx="7177497" cy="573670"/>
          </a:xfrm>
          <a:prstGeom prst="rect">
            <a:avLst/>
          </a:prstGeom>
        </p:spPr>
        <p:txBody>
          <a:bodyPr lIns="0" tIns="0" rIns="0" bIns="0" rtlCol="0" anchor="t">
            <a:spAutoFit/>
          </a:bodyPr>
          <a:lstStyle/>
          <a:p>
            <a:pPr marL="0" lvl="0" indent="0" algn="ctr">
              <a:lnSpc>
                <a:spcPts val="4509"/>
              </a:lnSpc>
            </a:pPr>
            <a:r>
              <a:rPr lang="en-US" sz="3220" b="1" spc="322">
                <a:solidFill>
                  <a:srgbClr val="F2F7FF"/>
                </a:solidFill>
                <a:latin typeface="Roboto Bold"/>
                <a:ea typeface="Roboto Bold"/>
                <a:cs typeface="Roboto Bold"/>
                <a:sym typeface="Roboto Bold"/>
              </a:rPr>
              <a:t>BERANI UNTUK MENCOBA</a:t>
            </a:r>
          </a:p>
        </p:txBody>
      </p:sp>
      <p:sp>
        <p:nvSpPr>
          <p:cNvPr id="36" name="TextBox 36"/>
          <p:cNvSpPr txBox="1"/>
          <p:nvPr/>
        </p:nvSpPr>
        <p:spPr>
          <a:xfrm>
            <a:off x="10365539" y="6955257"/>
            <a:ext cx="7177497" cy="1143426"/>
          </a:xfrm>
          <a:prstGeom prst="rect">
            <a:avLst/>
          </a:prstGeom>
        </p:spPr>
        <p:txBody>
          <a:bodyPr lIns="0" tIns="0" rIns="0" bIns="0" rtlCol="0" anchor="t">
            <a:spAutoFit/>
          </a:bodyPr>
          <a:lstStyle/>
          <a:p>
            <a:pPr marL="0" lvl="0" indent="0" algn="just">
              <a:lnSpc>
                <a:spcPts val="4509"/>
              </a:lnSpc>
            </a:pPr>
            <a:r>
              <a:rPr lang="en-US" sz="3220" b="1" spc="322">
                <a:solidFill>
                  <a:srgbClr val="F2F7FF"/>
                </a:solidFill>
                <a:latin typeface="Roboto Bold"/>
                <a:ea typeface="Roboto Bold"/>
                <a:cs typeface="Roboto Bold"/>
                <a:sym typeface="Roboto Bold"/>
              </a:rPr>
              <a:t>HARGAI PROSES, MULAI DARI AWAL</a:t>
            </a:r>
          </a:p>
        </p:txBody>
      </p:sp>
      <p:sp>
        <p:nvSpPr>
          <p:cNvPr id="37" name="TextBox 8">
            <a:extLst>
              <a:ext uri="{FF2B5EF4-FFF2-40B4-BE49-F238E27FC236}">
                <a16:creationId xmlns:a16="http://schemas.microsoft.com/office/drawing/2014/main" id="{C638C1A4-F4A5-149F-70CF-10F6660A8026}"/>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167</TotalTime>
  <Words>2223</Words>
  <Application>Microsoft Office PowerPoint</Application>
  <PresentationFormat>Custom</PresentationFormat>
  <Paragraphs>322</Paragraphs>
  <Slides>50</Slides>
  <Notes>0</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50</vt:i4>
      </vt:variant>
    </vt:vector>
  </HeadingPairs>
  <TitlesOfParts>
    <vt:vector size="64" baseType="lpstr">
      <vt:lpstr>Arimo Bold</vt:lpstr>
      <vt:lpstr>Poppins Bold Italics</vt:lpstr>
      <vt:lpstr>Archivo Black</vt:lpstr>
      <vt:lpstr>Arial</vt:lpstr>
      <vt:lpstr>Montserrat Bold</vt:lpstr>
      <vt:lpstr>Poppins Bold</vt:lpstr>
      <vt:lpstr>Inter</vt:lpstr>
      <vt:lpstr>Roboto Bold</vt:lpstr>
      <vt:lpstr>Inter Bold</vt:lpstr>
      <vt:lpstr>Poppins</vt:lpstr>
      <vt:lpstr>Calibri</vt:lpstr>
      <vt:lpstr>Montserrat Light</vt:lpstr>
      <vt:lpstr>Arimo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Training Center (GVP)</dc:title>
  <cp:lastModifiedBy>Givanza Priliantama</cp:lastModifiedBy>
  <cp:revision>2</cp:revision>
  <dcterms:created xsi:type="dcterms:W3CDTF">2006-08-16T00:00:00Z</dcterms:created>
  <dcterms:modified xsi:type="dcterms:W3CDTF">2026-07-06T07:05:55Z</dcterms:modified>
  <dc:identifier>DAHGsARlEXk</dc:identifier>
</cp:coreProperties>
</file>