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Heading Now 31-38 Bold" charset="1" panose="00000000000000000000"/>
      <p:regular r:id="rId16"/>
    </p:embeddedFont>
    <p:embeddedFont>
      <p:font typeface="Heading Now 71-78" charset="1" panose="00000000000000000000"/>
      <p:regular r:id="rId17"/>
    </p:embeddedFont>
    <p:embeddedFont>
      <p:font typeface="Heading Now 71-78 Bold" charset="1" panose="0000000000000000000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32.jpe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jpeg" Type="http://schemas.openxmlformats.org/officeDocument/2006/relationships/image"/><Relationship Id="rId4" Target="../media/image10.jpeg" Type="http://schemas.openxmlformats.org/officeDocument/2006/relationships/image"/><Relationship Id="rId5" Target="../media/image11.jpe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1.png" Type="http://schemas.openxmlformats.org/officeDocument/2006/relationships/image"/><Relationship Id="rId6" Target="../media/image2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jpeg" Type="http://schemas.openxmlformats.org/officeDocument/2006/relationships/image"/><Relationship Id="rId4" Target="../media/image14.jpe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18.jpeg" Type="http://schemas.openxmlformats.org/officeDocument/2006/relationships/image"/><Relationship Id="rId6" Target="../media/image19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1.jpeg" Type="http://schemas.openxmlformats.org/officeDocument/2006/relationships/image"/><Relationship Id="rId4" Target="../media/image22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jpeg" Type="http://schemas.openxmlformats.org/officeDocument/2006/relationships/image"/><Relationship Id="rId4" Target="../media/image25.jpeg" Type="http://schemas.openxmlformats.org/officeDocument/2006/relationships/image"/><Relationship Id="rId5" Target="../media/image1.png" Type="http://schemas.openxmlformats.org/officeDocument/2006/relationships/image"/><Relationship Id="rId6" Target="../media/image2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Relationship Id="rId5" Target="../media/image27.jpeg" Type="http://schemas.openxmlformats.org/officeDocument/2006/relationships/image"/><Relationship Id="rId6" Target="../media/image28.jpeg" Type="http://schemas.openxmlformats.org/officeDocument/2006/relationships/image"/><Relationship Id="rId7" Target="../media/image29.jpeg" Type="http://schemas.openxmlformats.org/officeDocument/2006/relationships/image"/><Relationship Id="rId8" Target="../media/image30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56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16909491" y="8739924"/>
            <a:ext cx="810000" cy="810000"/>
          </a:xfrm>
          <a:custGeom>
            <a:avLst/>
            <a:gdLst/>
            <a:ahLst/>
            <a:cxnLst/>
            <a:rect r="r" b="b" t="t" l="l"/>
            <a:pathLst>
              <a:path h="810000" w="810000">
                <a:moveTo>
                  <a:pt x="0" y="810000"/>
                </a:moveTo>
                <a:lnTo>
                  <a:pt x="810000" y="810000"/>
                </a:lnTo>
                <a:lnTo>
                  <a:pt x="810000" y="0"/>
                </a:lnTo>
                <a:lnTo>
                  <a:pt x="0" y="0"/>
                </a:lnTo>
                <a:lnTo>
                  <a:pt x="0" y="8100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985689" y="8739924"/>
            <a:ext cx="1510169" cy="810000"/>
          </a:xfrm>
          <a:custGeom>
            <a:avLst/>
            <a:gdLst/>
            <a:ahLst/>
            <a:cxnLst/>
            <a:rect r="r" b="b" t="t" l="l"/>
            <a:pathLst>
              <a:path h="810000" w="1510169">
                <a:moveTo>
                  <a:pt x="0" y="0"/>
                </a:moveTo>
                <a:lnTo>
                  <a:pt x="1510169" y="0"/>
                </a:lnTo>
                <a:lnTo>
                  <a:pt x="1510169" y="810000"/>
                </a:lnTo>
                <a:lnTo>
                  <a:pt x="0" y="810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235434">
            <a:off x="4687271" y="958682"/>
            <a:ext cx="14631364" cy="11503910"/>
          </a:xfrm>
          <a:custGeom>
            <a:avLst/>
            <a:gdLst/>
            <a:ahLst/>
            <a:cxnLst/>
            <a:rect r="r" b="b" t="t" l="l"/>
            <a:pathLst>
              <a:path h="11503910" w="14631364">
                <a:moveTo>
                  <a:pt x="0" y="0"/>
                </a:moveTo>
                <a:lnTo>
                  <a:pt x="14631363" y="0"/>
                </a:lnTo>
                <a:lnTo>
                  <a:pt x="14631363" y="11503910"/>
                </a:lnTo>
                <a:lnTo>
                  <a:pt x="0" y="115039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49266" y="5655145"/>
            <a:ext cx="8682795" cy="428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000"/>
              </a:lnSpc>
            </a:pPr>
            <a:r>
              <a:rPr lang="en-US" sz="15000" b="true">
                <a:solidFill>
                  <a:srgbClr val="000000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CREATIVE PORTFOLIO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986894" y="1186591"/>
            <a:ext cx="4732597" cy="2381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000"/>
              </a:lnSpc>
            </a:pPr>
            <a:r>
              <a:rPr lang="en-US" b="true" sz="15000">
                <a:solidFill>
                  <a:srgbClr val="000000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VOL. 02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743410" y="396771"/>
            <a:ext cx="3071331" cy="78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59"/>
              </a:lnSpc>
            </a:pPr>
            <a:r>
              <a:rPr lang="en-US" sz="5059" b="true">
                <a:solidFill>
                  <a:srgbClr val="000000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FRANCOIS MERCER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233375" y="396771"/>
            <a:ext cx="2477324" cy="78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59"/>
              </a:lnSpc>
            </a:pPr>
            <a:r>
              <a:rPr lang="en-US" sz="5059" b="true">
                <a:solidFill>
                  <a:srgbClr val="000000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2027 EDITION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49266" y="482496"/>
            <a:ext cx="3128149" cy="317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GRAPHIC DESIGNER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663857" y="482496"/>
            <a:ext cx="2480143" cy="317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WORK ARCHIEVE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890387" y="2235049"/>
            <a:ext cx="10507226" cy="428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000"/>
              </a:lnSpc>
            </a:pPr>
            <a:r>
              <a:rPr lang="en-US" b="true" sz="15000">
                <a:solidFill>
                  <a:srgbClr val="000000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LET’S WORK TOGETHER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6883282" y="2789304"/>
            <a:ext cx="4278434" cy="1417679"/>
            <a:chOff x="0" y="0"/>
            <a:chExt cx="1462489" cy="48460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62489" cy="484603"/>
            </a:xfrm>
            <a:custGeom>
              <a:avLst/>
              <a:gdLst/>
              <a:ahLst/>
              <a:cxnLst/>
              <a:rect r="r" b="b" t="t" l="l"/>
              <a:pathLst>
                <a:path h="484603" w="1462489">
                  <a:moveTo>
                    <a:pt x="0" y="0"/>
                  </a:moveTo>
                  <a:lnTo>
                    <a:pt x="1462489" y="0"/>
                  </a:lnTo>
                  <a:lnTo>
                    <a:pt x="1462489" y="484603"/>
                  </a:lnTo>
                  <a:lnTo>
                    <a:pt x="0" y="484603"/>
                  </a:lnTo>
                  <a:close/>
                </a:path>
              </a:pathLst>
            </a:custGeom>
            <a:blipFill>
              <a:blip r:embed="rId3"/>
              <a:stretch>
                <a:fillRect l="-10567" t="-80337" r="-27807" b="-97890"/>
              </a:stretch>
            </a:blipFill>
            <a:ln w="1905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1840677" y="4692386"/>
            <a:ext cx="2556936" cy="1371447"/>
          </a:xfrm>
          <a:custGeom>
            <a:avLst/>
            <a:gdLst/>
            <a:ahLst/>
            <a:cxnLst/>
            <a:rect r="r" b="b" t="t" l="l"/>
            <a:pathLst>
              <a:path h="1371447" w="2556936">
                <a:moveTo>
                  <a:pt x="0" y="0"/>
                </a:moveTo>
                <a:lnTo>
                  <a:pt x="2556936" y="0"/>
                </a:lnTo>
                <a:lnTo>
                  <a:pt x="2556936" y="1371447"/>
                </a:lnTo>
                <a:lnTo>
                  <a:pt x="0" y="13714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447323" y="1355964"/>
            <a:ext cx="5393354" cy="785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59"/>
              </a:lnSpc>
            </a:pPr>
            <a:r>
              <a:rPr lang="en-US" b="true" sz="5059">
                <a:solidFill>
                  <a:srgbClr val="000000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FRANCOIS MERCER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883282" y="6654650"/>
            <a:ext cx="7514331" cy="12762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I’VE WORKED WITH STARTUPS, AGENCIES, AND INDEPENDENT BRANDS FROM VARIOUS INDUSTRIES INCLUDING FASHION, TECH, HOSPITALITY, AND EDUCATION. SOME CLIENTS INCLUDE: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890387" y="6664175"/>
            <a:ext cx="2006275" cy="771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79"/>
              </a:lnSpc>
            </a:pPr>
            <a:r>
              <a:rPr lang="en-US" b="true" sz="2400">
                <a:solidFill>
                  <a:srgbClr val="000000"/>
                </a:solidFill>
                <a:latin typeface="Heading Now 71-78 Bold"/>
                <a:ea typeface="Heading Now 71-78 Bold"/>
                <a:cs typeface="Heading Now 71-78 Bold"/>
                <a:sym typeface="Heading Now 71-78 Bold"/>
              </a:rPr>
              <a:t>GET IN TOUCH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992449" y="8550069"/>
            <a:ext cx="4405164" cy="361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HELLO@REALLYGREATSITE.COM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890387" y="8550069"/>
            <a:ext cx="4405164" cy="361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+123-456-7890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5B5B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47376" y="3065430"/>
            <a:ext cx="5421872" cy="6729290"/>
            <a:chOff x="0" y="0"/>
            <a:chExt cx="1111770" cy="13798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11770" cy="1379860"/>
            </a:xfrm>
            <a:custGeom>
              <a:avLst/>
              <a:gdLst/>
              <a:ahLst/>
              <a:cxnLst/>
              <a:rect r="r" b="b" t="t" l="l"/>
              <a:pathLst>
                <a:path h="1379860" w="1111770">
                  <a:moveTo>
                    <a:pt x="0" y="0"/>
                  </a:moveTo>
                  <a:lnTo>
                    <a:pt x="1111770" y="0"/>
                  </a:lnTo>
                  <a:lnTo>
                    <a:pt x="1111770" y="1379860"/>
                  </a:lnTo>
                  <a:lnTo>
                    <a:pt x="0" y="1379860"/>
                  </a:lnTo>
                  <a:close/>
                </a:path>
              </a:pathLst>
            </a:custGeom>
            <a:blipFill>
              <a:blip r:embed="rId2"/>
              <a:stretch>
                <a:fillRect l="-43143" t="0" r="-43143" b="0"/>
              </a:stretch>
            </a:blipFill>
            <a:ln w="19050" cap="sq">
              <a:solidFill>
                <a:srgbClr val="FFF56E"/>
              </a:solidFill>
              <a:prstDash val="solid"/>
              <a:miter/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6934200" y="1028700"/>
            <a:ext cx="4629150" cy="8229600"/>
          </a:xfrm>
          <a:custGeom>
            <a:avLst/>
            <a:gdLst/>
            <a:ahLst/>
            <a:cxnLst/>
            <a:rect r="r" b="b" t="t" l="l"/>
            <a:pathLst>
              <a:path h="8229600" w="4629150">
                <a:moveTo>
                  <a:pt x="0" y="0"/>
                </a:moveTo>
                <a:lnTo>
                  <a:pt x="4629150" y="0"/>
                </a:lnTo>
                <a:lnTo>
                  <a:pt x="46291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207440" y="-209550"/>
            <a:ext cx="12583544" cy="317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115"/>
              </a:lnSpc>
            </a:pPr>
            <a:r>
              <a:rPr lang="en-US" sz="20115" b="true">
                <a:solidFill>
                  <a:srgbClr val="FFF56E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FRANCOIS MERCER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58766" y="6217222"/>
            <a:ext cx="2884332" cy="1135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true">
                <a:solidFill>
                  <a:srgbClr val="FFF56E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INTRODUCE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58766" y="4002430"/>
            <a:ext cx="643309" cy="11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39"/>
              </a:lnSpc>
            </a:pPr>
            <a:r>
              <a:rPr lang="en-US" sz="7239" b="true">
                <a:solidFill>
                  <a:srgbClr val="FFF56E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01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58766" y="482496"/>
            <a:ext cx="3128149" cy="317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FFF56E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PORTFOLIO VOL.2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58766" y="7590270"/>
            <a:ext cx="6329737" cy="2203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2400">
                <a:solidFill>
                  <a:srgbClr val="FFF56E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I bring ideas to life through visual storytelling, purposeful design, and innovative thinking. With a strong foundation in design principles and an eye for detail, I turn concepts into meaningful experiences across digital and print media.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13352" y="4256533"/>
            <a:ext cx="2557665" cy="3174415"/>
            <a:chOff x="0" y="0"/>
            <a:chExt cx="1111770" cy="13798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11770" cy="1379860"/>
            </a:xfrm>
            <a:custGeom>
              <a:avLst/>
              <a:gdLst/>
              <a:ahLst/>
              <a:cxnLst/>
              <a:rect r="r" b="b" t="t" l="l"/>
              <a:pathLst>
                <a:path h="1379860" w="1111770">
                  <a:moveTo>
                    <a:pt x="0" y="0"/>
                  </a:moveTo>
                  <a:lnTo>
                    <a:pt x="1111770" y="0"/>
                  </a:lnTo>
                  <a:lnTo>
                    <a:pt x="1111770" y="1379860"/>
                  </a:lnTo>
                  <a:lnTo>
                    <a:pt x="0" y="137986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20705"/>
              </a:stretch>
            </a:blipFill>
            <a:ln w="1905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4267381" y="4256533"/>
            <a:ext cx="2557665" cy="3174415"/>
            <a:chOff x="0" y="0"/>
            <a:chExt cx="1111770" cy="13798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11770" cy="1379860"/>
            </a:xfrm>
            <a:custGeom>
              <a:avLst/>
              <a:gdLst/>
              <a:ahLst/>
              <a:cxnLst/>
              <a:rect r="r" b="b" t="t" l="l"/>
              <a:pathLst>
                <a:path h="1379860" w="1111770">
                  <a:moveTo>
                    <a:pt x="0" y="0"/>
                  </a:moveTo>
                  <a:lnTo>
                    <a:pt x="1111770" y="0"/>
                  </a:lnTo>
                  <a:lnTo>
                    <a:pt x="1111770" y="1379860"/>
                  </a:lnTo>
                  <a:lnTo>
                    <a:pt x="0" y="1379860"/>
                  </a:lnTo>
                  <a:close/>
                </a:path>
              </a:pathLst>
            </a:custGeom>
            <a:blipFill>
              <a:blip r:embed="rId4"/>
              <a:stretch>
                <a:fillRect l="0" t="-10466" r="0" b="-10466"/>
              </a:stretch>
            </a:blipFill>
            <a:ln w="1905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7025071" y="4256533"/>
            <a:ext cx="2557665" cy="3174415"/>
            <a:chOff x="0" y="0"/>
            <a:chExt cx="1111770" cy="137986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11770" cy="1379860"/>
            </a:xfrm>
            <a:custGeom>
              <a:avLst/>
              <a:gdLst/>
              <a:ahLst/>
              <a:cxnLst/>
              <a:rect r="r" b="b" t="t" l="l"/>
              <a:pathLst>
                <a:path h="1379860" w="1111770">
                  <a:moveTo>
                    <a:pt x="0" y="0"/>
                  </a:moveTo>
                  <a:lnTo>
                    <a:pt x="1111770" y="0"/>
                  </a:lnTo>
                  <a:lnTo>
                    <a:pt x="1111770" y="1379860"/>
                  </a:lnTo>
                  <a:lnTo>
                    <a:pt x="0" y="1379860"/>
                  </a:lnTo>
                  <a:close/>
                </a:path>
              </a:pathLst>
            </a:custGeom>
            <a:blipFill>
              <a:blip r:embed="rId5"/>
              <a:stretch>
                <a:fillRect l="-26680" t="-31936" r="-84912" b="-123947"/>
              </a:stretch>
            </a:blipFill>
            <a:ln w="1905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name="Freeform 9" id="9"/>
          <p:cNvSpPr/>
          <p:nvPr/>
        </p:nvSpPr>
        <p:spPr>
          <a:xfrm flipH="false" flipV="true" rot="0">
            <a:off x="16717611" y="4256533"/>
            <a:ext cx="541689" cy="541689"/>
          </a:xfrm>
          <a:custGeom>
            <a:avLst/>
            <a:gdLst/>
            <a:ahLst/>
            <a:cxnLst/>
            <a:rect r="r" b="b" t="t" l="l"/>
            <a:pathLst>
              <a:path h="541689" w="541689">
                <a:moveTo>
                  <a:pt x="0" y="541689"/>
                </a:moveTo>
                <a:lnTo>
                  <a:pt x="541689" y="541689"/>
                </a:lnTo>
                <a:lnTo>
                  <a:pt x="541689" y="0"/>
                </a:lnTo>
                <a:lnTo>
                  <a:pt x="0" y="0"/>
                </a:lnTo>
                <a:lnTo>
                  <a:pt x="0" y="54168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58766" y="4002430"/>
            <a:ext cx="643309" cy="11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39"/>
              </a:lnSpc>
            </a:pPr>
            <a:r>
              <a:rPr lang="en-US" sz="7239" b="true">
                <a:solidFill>
                  <a:srgbClr val="000000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02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713561" y="6414691"/>
            <a:ext cx="4504348" cy="680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400" b="true">
                <a:solidFill>
                  <a:srgbClr val="000000"/>
                </a:solidFill>
                <a:latin typeface="Heading Now 71-78 Bold"/>
                <a:ea typeface="Heading Now 71-78 Bold"/>
                <a:cs typeface="Heading Now 71-78 Bold"/>
                <a:sym typeface="Heading Now 71-78 Bold"/>
              </a:rPr>
              <a:t>CREATIVE BY NATURE. STRATEGIC BY MIND.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58766" y="482496"/>
            <a:ext cx="3128149" cy="317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PORTFOLIO VOL.2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713561" y="482496"/>
            <a:ext cx="3128149" cy="317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W</a:t>
            </a:r>
            <a:r>
              <a:rPr lang="en-US" sz="200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ORK ARCHIEVE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619845" y="482496"/>
            <a:ext cx="3128149" cy="317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CREATIVE DESIGNER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713561" y="3709591"/>
            <a:ext cx="4732597" cy="2381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000"/>
              </a:lnSpc>
            </a:pPr>
            <a:r>
              <a:rPr lang="en-US" b="true" sz="15000">
                <a:solidFill>
                  <a:srgbClr val="000000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ABOUT ME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713561" y="7411898"/>
            <a:ext cx="6545739" cy="2051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With</a:t>
            </a:r>
            <a:r>
              <a:rPr lang="en-US" sz="200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over 9 years of experience, I specialize in branding, digital content, and visual communication. My work blends aesthetics with clarity to help brands connect with their audiences. I thrive in both collaborative and independent environments, always striving to craft design solutions that are not just beautiful — but effective.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017150" y="5822639"/>
            <a:ext cx="7242150" cy="3884426"/>
          </a:xfrm>
          <a:custGeom>
            <a:avLst/>
            <a:gdLst/>
            <a:ahLst/>
            <a:cxnLst/>
            <a:rect r="r" b="b" t="t" l="l"/>
            <a:pathLst>
              <a:path h="3884426" w="7242150">
                <a:moveTo>
                  <a:pt x="0" y="0"/>
                </a:moveTo>
                <a:lnTo>
                  <a:pt x="7242150" y="0"/>
                </a:lnTo>
                <a:lnTo>
                  <a:pt x="7242150" y="3884426"/>
                </a:lnTo>
                <a:lnTo>
                  <a:pt x="0" y="38844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16838768" y="9286533"/>
            <a:ext cx="420532" cy="420532"/>
          </a:xfrm>
          <a:custGeom>
            <a:avLst/>
            <a:gdLst/>
            <a:ahLst/>
            <a:cxnLst/>
            <a:rect r="r" b="b" t="t" l="l"/>
            <a:pathLst>
              <a:path h="420532" w="420532">
                <a:moveTo>
                  <a:pt x="0" y="420532"/>
                </a:moveTo>
                <a:lnTo>
                  <a:pt x="420532" y="420532"/>
                </a:lnTo>
                <a:lnTo>
                  <a:pt x="420532" y="0"/>
                </a:lnTo>
                <a:lnTo>
                  <a:pt x="0" y="0"/>
                </a:lnTo>
                <a:lnTo>
                  <a:pt x="0" y="42053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58766" y="482496"/>
            <a:ext cx="3128149" cy="317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PORTFOLIO VOL.2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713561" y="482496"/>
            <a:ext cx="3128149" cy="317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W</a:t>
            </a:r>
            <a:r>
              <a:rPr lang="en-US" sz="200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ORK ARCHIEVE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619845" y="482496"/>
            <a:ext cx="3128149" cy="317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CREATIVE DESIGNER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249060" y="742950"/>
            <a:ext cx="5328843" cy="2381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000"/>
              </a:lnSpc>
            </a:pPr>
            <a:r>
              <a:rPr lang="en-US" b="true" sz="15000">
                <a:solidFill>
                  <a:srgbClr val="000000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CORE SKILL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58766" y="5660497"/>
            <a:ext cx="4732597" cy="2049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b="true" sz="7200">
                <a:solidFill>
                  <a:srgbClr val="000000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BRANDING &amp; IDENTITY DESIGN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58766" y="7865911"/>
            <a:ext cx="3689165" cy="2049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b="true" sz="7200">
                <a:solidFill>
                  <a:srgbClr val="000000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DIGITAL &amp; PRINT DESIGN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191363" y="7865911"/>
            <a:ext cx="3659353" cy="2049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b="true" sz="7200">
                <a:solidFill>
                  <a:srgbClr val="000000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SOCIAL MEDIA VISUALS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191363" y="5660497"/>
            <a:ext cx="2529819" cy="2049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b="true" sz="7200">
                <a:solidFill>
                  <a:srgbClr val="000000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CREATIVE DIRECTION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85391" y="1078629"/>
            <a:ext cx="643309" cy="11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39"/>
              </a:lnSpc>
            </a:pPr>
            <a:r>
              <a:rPr lang="en-US" sz="7239" b="true">
                <a:solidFill>
                  <a:srgbClr val="000000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03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7777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02466" y="414483"/>
            <a:ext cx="10781238" cy="6043607"/>
            <a:chOff x="0" y="0"/>
            <a:chExt cx="2210723" cy="123925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10723" cy="1239259"/>
            </a:xfrm>
            <a:custGeom>
              <a:avLst/>
              <a:gdLst/>
              <a:ahLst/>
              <a:cxnLst/>
              <a:rect r="r" b="b" t="t" l="l"/>
              <a:pathLst>
                <a:path h="1239259" w="2210723">
                  <a:moveTo>
                    <a:pt x="0" y="0"/>
                  </a:moveTo>
                  <a:lnTo>
                    <a:pt x="2210723" y="0"/>
                  </a:lnTo>
                  <a:lnTo>
                    <a:pt x="2210723" y="1239259"/>
                  </a:lnTo>
                  <a:lnTo>
                    <a:pt x="0" y="1239259"/>
                  </a:lnTo>
                  <a:close/>
                </a:path>
              </a:pathLst>
            </a:custGeom>
            <a:blipFill>
              <a:blip r:embed="rId3"/>
              <a:stretch>
                <a:fillRect l="0" t="-6750" r="0" b="-6750"/>
              </a:stretch>
            </a:blipFill>
            <a:ln w="19050" cap="sq">
              <a:solidFill>
                <a:srgbClr val="FFF56E"/>
              </a:solidFill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1498666" y="414483"/>
            <a:ext cx="6422623" cy="6043607"/>
            <a:chOff x="0" y="0"/>
            <a:chExt cx="1316977" cy="123925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16977" cy="1239259"/>
            </a:xfrm>
            <a:custGeom>
              <a:avLst/>
              <a:gdLst/>
              <a:ahLst/>
              <a:cxnLst/>
              <a:rect r="r" b="b" t="t" l="l"/>
              <a:pathLst>
                <a:path h="1239259" w="1316977">
                  <a:moveTo>
                    <a:pt x="0" y="0"/>
                  </a:moveTo>
                  <a:lnTo>
                    <a:pt x="1316977" y="0"/>
                  </a:lnTo>
                  <a:lnTo>
                    <a:pt x="1316977" y="1239259"/>
                  </a:lnTo>
                  <a:lnTo>
                    <a:pt x="0" y="1239259"/>
                  </a:lnTo>
                  <a:close/>
                </a:path>
              </a:pathLst>
            </a:custGeom>
            <a:blipFill>
              <a:blip r:embed="rId4"/>
              <a:stretch>
                <a:fillRect l="-20618" t="0" r="-20618" b="0"/>
              </a:stretch>
            </a:blipFill>
            <a:ln w="19050" cap="sq">
              <a:solidFill>
                <a:srgbClr val="FFF56E"/>
              </a:solidFill>
              <a:prstDash val="solid"/>
              <a:miter/>
            </a:ln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6909825" y="9160173"/>
            <a:ext cx="1011465" cy="542513"/>
          </a:xfrm>
          <a:custGeom>
            <a:avLst/>
            <a:gdLst/>
            <a:ahLst/>
            <a:cxnLst/>
            <a:rect r="r" b="b" t="t" l="l"/>
            <a:pathLst>
              <a:path h="542513" w="1011465">
                <a:moveTo>
                  <a:pt x="0" y="0"/>
                </a:moveTo>
                <a:lnTo>
                  <a:pt x="1011465" y="0"/>
                </a:lnTo>
                <a:lnTo>
                  <a:pt x="1011465" y="542513"/>
                </a:lnTo>
                <a:lnTo>
                  <a:pt x="0" y="5425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67334" y="822399"/>
            <a:ext cx="6019720" cy="5826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499"/>
              </a:lnSpc>
            </a:pPr>
            <a:r>
              <a:rPr lang="en-US" b="true" sz="20499">
                <a:solidFill>
                  <a:srgbClr val="FFF56E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MY CREATIVE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280375" y="19954"/>
            <a:ext cx="6377468" cy="3225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0499"/>
              </a:lnSpc>
            </a:pPr>
            <a:r>
              <a:rPr lang="en-US" b="true" sz="20499">
                <a:solidFill>
                  <a:srgbClr val="FFF56E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PROCESS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02466" y="6768521"/>
            <a:ext cx="2816828" cy="375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400" b="true">
                <a:solidFill>
                  <a:srgbClr val="FFF56E"/>
                </a:solidFill>
                <a:latin typeface="Heading Now 71-78 Bold"/>
                <a:ea typeface="Heading Now 71-78 Bold"/>
                <a:cs typeface="Heading Now 71-78 Bold"/>
                <a:sym typeface="Heading Now 71-78 Bold"/>
              </a:rPr>
              <a:t>DISCOVERY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363724" y="6768521"/>
            <a:ext cx="2816828" cy="375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400" b="true">
                <a:solidFill>
                  <a:srgbClr val="FFF56E"/>
                </a:solidFill>
                <a:latin typeface="Heading Now 71-78 Bold"/>
                <a:ea typeface="Heading Now 71-78 Bold"/>
                <a:cs typeface="Heading Now 71-78 Bold"/>
                <a:sym typeface="Heading Now 71-78 Bold"/>
              </a:rPr>
              <a:t>RESEARCH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321720" y="6768521"/>
            <a:ext cx="2816828" cy="375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400" b="true">
                <a:solidFill>
                  <a:srgbClr val="FFF56E"/>
                </a:solidFill>
                <a:latin typeface="Heading Now 71-78 Bold"/>
                <a:ea typeface="Heading Now 71-78 Bold"/>
                <a:cs typeface="Heading Now 71-78 Bold"/>
                <a:sym typeface="Heading Now 71-78 Bold"/>
              </a:rPr>
              <a:t>IDEATION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321720" y="8672258"/>
            <a:ext cx="2816828" cy="375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400" b="true">
                <a:solidFill>
                  <a:srgbClr val="FFF56E"/>
                </a:solidFill>
                <a:latin typeface="Heading Now 71-78 Bold"/>
                <a:ea typeface="Heading Now 71-78 Bold"/>
                <a:cs typeface="Heading Now 71-78 Bold"/>
                <a:sym typeface="Heading Now 71-78 Bold"/>
              </a:rPr>
              <a:t>FEEDBACK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363724" y="8719417"/>
            <a:ext cx="2816828" cy="375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400" b="true">
                <a:solidFill>
                  <a:srgbClr val="FFF56E"/>
                </a:solidFill>
                <a:latin typeface="Heading Now 71-78 Bold"/>
                <a:ea typeface="Heading Now 71-78 Bold"/>
                <a:cs typeface="Heading Now 71-78 Bold"/>
                <a:sym typeface="Heading Now 71-78 Bold"/>
              </a:rPr>
              <a:t>DESIGN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839467" y="8672258"/>
            <a:ext cx="2816828" cy="375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400" b="true">
                <a:solidFill>
                  <a:srgbClr val="FFF56E"/>
                </a:solidFill>
                <a:latin typeface="Heading Now 71-78 Bold"/>
                <a:ea typeface="Heading Now 71-78 Bold"/>
                <a:cs typeface="Heading Now 71-78 Bold"/>
                <a:sym typeface="Heading Now 71-78 Bold"/>
              </a:rPr>
              <a:t>DELIVERY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02466" y="7219973"/>
            <a:ext cx="3176946" cy="565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sz="2000">
                <a:solidFill>
                  <a:srgbClr val="FFF56E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Understand the brand, goals, and audience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363724" y="7219973"/>
            <a:ext cx="2995702" cy="565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sz="2000">
                <a:solidFill>
                  <a:srgbClr val="FFF56E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Market trends and visual benchmarking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321720" y="7219973"/>
            <a:ext cx="3176946" cy="812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sz="2000">
                <a:solidFill>
                  <a:srgbClr val="FFF56E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Brainstorming concepts and creative directions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321720" y="9123710"/>
            <a:ext cx="2500671" cy="565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sz="2000">
                <a:solidFill>
                  <a:srgbClr val="FFF56E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Refining based on collaboration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363724" y="9170869"/>
            <a:ext cx="2816828" cy="565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sz="2000">
                <a:solidFill>
                  <a:srgbClr val="FFF56E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Bringing ideas to life with tools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839467" y="9123710"/>
            <a:ext cx="4369439" cy="565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sz="2000">
                <a:solidFill>
                  <a:srgbClr val="FFF56E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High-quality files, ready-to-use assets, and documentation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402466" y="8740821"/>
            <a:ext cx="643309" cy="1136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239"/>
              </a:lnSpc>
            </a:pPr>
            <a:r>
              <a:rPr lang="en-US" b="true" sz="7239">
                <a:solidFill>
                  <a:srgbClr val="FFF56E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04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9F9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298804" y="4375782"/>
            <a:ext cx="5330212" cy="5291091"/>
            <a:chOff x="0" y="0"/>
            <a:chExt cx="2316945" cy="22999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16945" cy="2299940"/>
            </a:xfrm>
            <a:custGeom>
              <a:avLst/>
              <a:gdLst/>
              <a:ahLst/>
              <a:cxnLst/>
              <a:rect r="r" b="b" t="t" l="l"/>
              <a:pathLst>
                <a:path h="2299940" w="2316945">
                  <a:moveTo>
                    <a:pt x="0" y="0"/>
                  </a:moveTo>
                  <a:lnTo>
                    <a:pt x="2316945" y="0"/>
                  </a:lnTo>
                  <a:lnTo>
                    <a:pt x="2316945" y="2299940"/>
                  </a:lnTo>
                  <a:lnTo>
                    <a:pt x="0" y="2299940"/>
                  </a:lnTo>
                  <a:close/>
                </a:path>
              </a:pathLst>
            </a:custGeom>
            <a:blipFill>
              <a:blip r:embed="rId2"/>
              <a:stretch>
                <a:fillRect l="0" t="-25460" r="0" b="-25460"/>
              </a:stretch>
            </a:blipFill>
            <a:ln w="1905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name="Freeform 4" id="4"/>
          <p:cNvSpPr/>
          <p:nvPr/>
        </p:nvSpPr>
        <p:spPr>
          <a:xfrm flipH="false" flipV="true" rot="0">
            <a:off x="17049034" y="4500763"/>
            <a:ext cx="420532" cy="420532"/>
          </a:xfrm>
          <a:custGeom>
            <a:avLst/>
            <a:gdLst/>
            <a:ahLst/>
            <a:cxnLst/>
            <a:rect r="r" b="b" t="t" l="l"/>
            <a:pathLst>
              <a:path h="420532" w="420532">
                <a:moveTo>
                  <a:pt x="0" y="420532"/>
                </a:moveTo>
                <a:lnTo>
                  <a:pt x="420532" y="420532"/>
                </a:lnTo>
                <a:lnTo>
                  <a:pt x="420532" y="0"/>
                </a:lnTo>
                <a:lnTo>
                  <a:pt x="0" y="0"/>
                </a:lnTo>
                <a:lnTo>
                  <a:pt x="0" y="42053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3671607" y="5944792"/>
            <a:ext cx="1896476" cy="1882557"/>
            <a:chOff x="0" y="0"/>
            <a:chExt cx="2316945" cy="22999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316945" cy="2299940"/>
            </a:xfrm>
            <a:custGeom>
              <a:avLst/>
              <a:gdLst/>
              <a:ahLst/>
              <a:cxnLst/>
              <a:rect r="r" b="b" t="t" l="l"/>
              <a:pathLst>
                <a:path h="2299940" w="2316945">
                  <a:moveTo>
                    <a:pt x="0" y="0"/>
                  </a:moveTo>
                  <a:lnTo>
                    <a:pt x="2316945" y="0"/>
                  </a:lnTo>
                  <a:lnTo>
                    <a:pt x="2316945" y="2299940"/>
                  </a:lnTo>
                  <a:lnTo>
                    <a:pt x="0" y="2299940"/>
                  </a:lnTo>
                  <a:close/>
                </a:path>
              </a:pathLst>
            </a:custGeom>
            <a:blipFill>
              <a:blip r:embed="rId5"/>
              <a:stretch>
                <a:fillRect l="0" t="-25601" r="0" b="-25601"/>
              </a:stretch>
            </a:blipFill>
            <a:ln w="1905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5029200" y="102870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58766" y="482496"/>
            <a:ext cx="3128149" cy="317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PORTFOLIO VOL.2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391015" y="482496"/>
            <a:ext cx="2588144" cy="317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W</a:t>
            </a:r>
            <a:r>
              <a:rPr lang="en-US" sz="200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ORK ARCHIEVE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619845" y="482496"/>
            <a:ext cx="3128149" cy="317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CREATIVE DESIGNER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58766" y="4128974"/>
            <a:ext cx="4076725" cy="5707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200"/>
              </a:lnSpc>
            </a:pPr>
            <a:r>
              <a:rPr lang="en-US" b="true" sz="7200">
                <a:solidFill>
                  <a:srgbClr val="000000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DESIGN IS NOT JUST WHAT IT LOOKS LIKE AND FEELS LIKE. DESIGN IS HOW IT WORKS.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391015" y="8706815"/>
            <a:ext cx="4792904" cy="1060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I believe good design is more than visuals — it’s about solving problems, enhancing experiences, and creating impact.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391015" y="4366257"/>
            <a:ext cx="2387673" cy="680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400" b="true">
                <a:solidFill>
                  <a:srgbClr val="000000"/>
                </a:solidFill>
                <a:latin typeface="Heading Now 71-78 Bold"/>
                <a:ea typeface="Heading Now 71-78 Bold"/>
                <a:cs typeface="Heading Now 71-78 Bold"/>
                <a:sym typeface="Heading Now 71-78 Bold"/>
              </a:rPr>
              <a:t>DESIGN PHILOSOPHY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6937645" y="8687765"/>
            <a:ext cx="643309" cy="11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39"/>
              </a:lnSpc>
            </a:pPr>
            <a:r>
              <a:rPr lang="en-US" sz="7239" b="true">
                <a:solidFill>
                  <a:srgbClr val="000000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05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523193" y="1802198"/>
            <a:ext cx="4473836" cy="8174798"/>
            <a:chOff x="0" y="0"/>
            <a:chExt cx="3038164" cy="55514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038164" cy="5551473"/>
            </a:xfrm>
            <a:custGeom>
              <a:avLst/>
              <a:gdLst/>
              <a:ahLst/>
              <a:cxnLst/>
              <a:rect r="r" b="b" t="t" l="l"/>
              <a:pathLst>
                <a:path h="5551473" w="3038164">
                  <a:moveTo>
                    <a:pt x="0" y="0"/>
                  </a:moveTo>
                  <a:lnTo>
                    <a:pt x="3038164" y="0"/>
                  </a:lnTo>
                  <a:lnTo>
                    <a:pt x="3038164" y="5551473"/>
                  </a:lnTo>
                  <a:lnTo>
                    <a:pt x="0" y="5551473"/>
                  </a:lnTo>
                  <a:close/>
                </a:path>
              </a:pathLst>
            </a:custGeom>
            <a:blipFill>
              <a:blip r:embed="rId2"/>
              <a:stretch>
                <a:fillRect l="-10870" t="0" r="-10870" b="0"/>
              </a:stretch>
            </a:blipFill>
            <a:ln w="1905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name="Group 4" id="4"/>
          <p:cNvGrpSpPr/>
          <p:nvPr/>
        </p:nvGrpSpPr>
        <p:grpSpPr>
          <a:xfrm rot="0">
            <a:off x="7794639" y="1802198"/>
            <a:ext cx="5462229" cy="8174798"/>
            <a:chOff x="0" y="0"/>
            <a:chExt cx="3709378" cy="555147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709378" cy="5551473"/>
            </a:xfrm>
            <a:custGeom>
              <a:avLst/>
              <a:gdLst/>
              <a:ahLst/>
              <a:cxnLst/>
              <a:rect r="r" b="b" t="t" l="l"/>
              <a:pathLst>
                <a:path h="5551473" w="3709378">
                  <a:moveTo>
                    <a:pt x="0" y="0"/>
                  </a:moveTo>
                  <a:lnTo>
                    <a:pt x="3709378" y="0"/>
                  </a:lnTo>
                  <a:lnTo>
                    <a:pt x="3709378" y="5551473"/>
                  </a:lnTo>
                  <a:lnTo>
                    <a:pt x="0" y="5551473"/>
                  </a:lnTo>
                  <a:close/>
                </a:path>
              </a:pathLst>
            </a:custGeom>
            <a:blipFill>
              <a:blip r:embed="rId3"/>
              <a:stretch>
                <a:fillRect l="-24164" t="0" r="-100466" b="0"/>
              </a:stretch>
            </a:blipFill>
            <a:ln w="1905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307115" y="1802198"/>
            <a:ext cx="7220824" cy="8174798"/>
            <a:chOff x="0" y="0"/>
            <a:chExt cx="4903633" cy="555147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903634" cy="5551473"/>
            </a:xfrm>
            <a:custGeom>
              <a:avLst/>
              <a:gdLst/>
              <a:ahLst/>
              <a:cxnLst/>
              <a:rect r="r" b="b" t="t" l="l"/>
              <a:pathLst>
                <a:path h="5551473" w="4903634">
                  <a:moveTo>
                    <a:pt x="0" y="0"/>
                  </a:moveTo>
                  <a:lnTo>
                    <a:pt x="4903634" y="0"/>
                  </a:lnTo>
                  <a:lnTo>
                    <a:pt x="4903634" y="5551473"/>
                  </a:lnTo>
                  <a:lnTo>
                    <a:pt x="0" y="5551473"/>
                  </a:lnTo>
                  <a:close/>
                </a:path>
              </a:pathLst>
            </a:custGeom>
            <a:blipFill>
              <a:blip r:embed="rId4"/>
              <a:stretch>
                <a:fillRect l="0" t="-14948" r="0" b="-14948"/>
              </a:stretch>
            </a:blipFill>
            <a:ln w="1905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name="TextBox 8" id="8"/>
          <p:cNvSpPr txBox="true"/>
          <p:nvPr/>
        </p:nvSpPr>
        <p:spPr>
          <a:xfrm rot="0">
            <a:off x="11094561" y="482496"/>
            <a:ext cx="3128149" cy="317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PORTFOLIO VOL.2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5357724" y="482496"/>
            <a:ext cx="3128149" cy="317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W</a:t>
            </a:r>
            <a:r>
              <a:rPr lang="en-US" sz="200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ORK ARCHIEVE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07115" y="272946"/>
            <a:ext cx="10218638" cy="1135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true">
                <a:solidFill>
                  <a:srgbClr val="000000"/>
                </a:solidFill>
                <a:latin typeface="Heading Now 71-78 Bold"/>
                <a:ea typeface="Heading Now 71-78 Bold"/>
                <a:cs typeface="Heading Now 71-78 Bold"/>
                <a:sym typeface="Heading Now 71-78 Bold"/>
              </a:rPr>
              <a:t>SELECTED WORKS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006877" y="1969085"/>
            <a:ext cx="3252423" cy="4036706"/>
            <a:chOff x="0" y="0"/>
            <a:chExt cx="1111770" cy="13798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11770" cy="1379860"/>
            </a:xfrm>
            <a:custGeom>
              <a:avLst/>
              <a:gdLst/>
              <a:ahLst/>
              <a:cxnLst/>
              <a:rect r="r" b="b" t="t" l="l"/>
              <a:pathLst>
                <a:path h="1379860" w="1111770">
                  <a:moveTo>
                    <a:pt x="0" y="0"/>
                  </a:moveTo>
                  <a:lnTo>
                    <a:pt x="1111770" y="0"/>
                  </a:lnTo>
                  <a:lnTo>
                    <a:pt x="1111770" y="1379860"/>
                  </a:lnTo>
                  <a:lnTo>
                    <a:pt x="0" y="1379860"/>
                  </a:lnTo>
                  <a:close/>
                </a:path>
              </a:pathLst>
            </a:custGeom>
            <a:blipFill>
              <a:blip r:embed="rId3"/>
              <a:stretch>
                <a:fillRect l="-7488" t="-40503" r="-33355" b="-29822"/>
              </a:stretch>
            </a:blipFill>
            <a:ln w="1905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458766" y="6005790"/>
            <a:ext cx="3110887" cy="3861039"/>
            <a:chOff x="0" y="0"/>
            <a:chExt cx="1111770" cy="13798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11770" cy="1379860"/>
            </a:xfrm>
            <a:custGeom>
              <a:avLst/>
              <a:gdLst/>
              <a:ahLst/>
              <a:cxnLst/>
              <a:rect r="r" b="b" t="t" l="l"/>
              <a:pathLst>
                <a:path h="1379860" w="1111770">
                  <a:moveTo>
                    <a:pt x="0" y="0"/>
                  </a:moveTo>
                  <a:lnTo>
                    <a:pt x="1111770" y="0"/>
                  </a:lnTo>
                  <a:lnTo>
                    <a:pt x="1111770" y="1379860"/>
                  </a:lnTo>
                  <a:lnTo>
                    <a:pt x="0" y="1379860"/>
                  </a:lnTo>
                  <a:close/>
                </a:path>
              </a:pathLst>
            </a:custGeom>
            <a:blipFill>
              <a:blip r:embed="rId4"/>
              <a:stretch>
                <a:fillRect l="0" t="-10466" r="0" b="-10466"/>
              </a:stretch>
            </a:blipFill>
            <a:ln w="1905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name="Freeform 7" id="7"/>
          <p:cNvSpPr/>
          <p:nvPr/>
        </p:nvSpPr>
        <p:spPr>
          <a:xfrm flipH="false" flipV="true" rot="0">
            <a:off x="16838768" y="8837768"/>
            <a:ext cx="420532" cy="420532"/>
          </a:xfrm>
          <a:custGeom>
            <a:avLst/>
            <a:gdLst/>
            <a:ahLst/>
            <a:cxnLst/>
            <a:rect r="r" b="b" t="t" l="l"/>
            <a:pathLst>
              <a:path h="420532" w="420532">
                <a:moveTo>
                  <a:pt x="0" y="420532"/>
                </a:moveTo>
                <a:lnTo>
                  <a:pt x="420532" y="420532"/>
                </a:lnTo>
                <a:lnTo>
                  <a:pt x="420532" y="0"/>
                </a:lnTo>
                <a:lnTo>
                  <a:pt x="0" y="0"/>
                </a:lnTo>
                <a:lnTo>
                  <a:pt x="0" y="42053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58766" y="482496"/>
            <a:ext cx="3128149" cy="317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PORTFOLIO VOL.2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713561" y="482496"/>
            <a:ext cx="3128149" cy="317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W</a:t>
            </a:r>
            <a:r>
              <a:rPr lang="en-US" sz="200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ORK ARCHIEVE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619845" y="482496"/>
            <a:ext cx="3128149" cy="317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CREATIVE DESIGNER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983149" y="2065089"/>
            <a:ext cx="8131202" cy="428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000"/>
              </a:lnSpc>
            </a:pPr>
            <a:r>
              <a:rPr lang="en-US" b="true" sz="15000">
                <a:solidFill>
                  <a:srgbClr val="000000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CLIENTS &amp; COLLABORATIONS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983149" y="7002493"/>
            <a:ext cx="5242392" cy="1308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I’ve worked with startups, agencies, and independent brands from various industries including fashion, tech, hospitality, and education. Some clients include: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983149" y="8655235"/>
            <a:ext cx="5242392" cy="680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400" b="true">
                <a:solidFill>
                  <a:srgbClr val="000000"/>
                </a:solidFill>
                <a:latin typeface="Heading Now 71-78 Bold"/>
                <a:ea typeface="Heading Now 71-78 Bold"/>
                <a:cs typeface="Heading Now 71-78 Bold"/>
                <a:sym typeface="Heading Now 71-78 Bold"/>
              </a:rPr>
              <a:t>STARTUPS, AGENC</a:t>
            </a:r>
            <a:r>
              <a:rPr lang="en-US" sz="2400" b="true">
                <a:solidFill>
                  <a:srgbClr val="000000"/>
                </a:solidFill>
                <a:latin typeface="Heading Now 71-78 Bold"/>
                <a:ea typeface="Heading Now 71-78 Bold"/>
                <a:cs typeface="Heading Now 71-78 Bold"/>
                <a:sym typeface="Heading Now 71-78 Bold"/>
              </a:rPr>
              <a:t>IES, AND INDEPENDENT BRANDS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58766" y="2332763"/>
            <a:ext cx="643309" cy="11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39"/>
              </a:lnSpc>
            </a:pPr>
            <a:r>
              <a:rPr lang="en-US" sz="7239" b="true">
                <a:solidFill>
                  <a:srgbClr val="000000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07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8024" r="0" b="-108024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97332" y="-295275"/>
            <a:ext cx="4993709" cy="3225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499"/>
              </a:lnSpc>
            </a:pPr>
            <a:r>
              <a:rPr lang="en-US" b="true" sz="20499">
                <a:solidFill>
                  <a:srgbClr val="FFF56E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IMPACT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197442" y="7061167"/>
            <a:ext cx="7639736" cy="3225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499"/>
              </a:lnSpc>
            </a:pPr>
            <a:r>
              <a:rPr lang="en-US" b="true" sz="20499">
                <a:solidFill>
                  <a:srgbClr val="FFF56E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&amp; RESULTS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7801581" y="4423475"/>
            <a:ext cx="2684837" cy="1440049"/>
          </a:xfrm>
          <a:custGeom>
            <a:avLst/>
            <a:gdLst/>
            <a:ahLst/>
            <a:cxnLst/>
            <a:rect r="r" b="b" t="t" l="l"/>
            <a:pathLst>
              <a:path h="1440049" w="2684837">
                <a:moveTo>
                  <a:pt x="0" y="0"/>
                </a:moveTo>
                <a:lnTo>
                  <a:pt x="2684838" y="0"/>
                </a:lnTo>
                <a:lnTo>
                  <a:pt x="2684838" y="1440050"/>
                </a:lnTo>
                <a:lnTo>
                  <a:pt x="0" y="14400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5306620" y="4409636"/>
            <a:ext cx="2586754" cy="2758106"/>
            <a:chOff x="0" y="0"/>
            <a:chExt cx="1316977" cy="140421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16977" cy="1404216"/>
            </a:xfrm>
            <a:custGeom>
              <a:avLst/>
              <a:gdLst/>
              <a:ahLst/>
              <a:cxnLst/>
              <a:rect r="r" b="b" t="t" l="l"/>
              <a:pathLst>
                <a:path h="1404216" w="1316977">
                  <a:moveTo>
                    <a:pt x="0" y="0"/>
                  </a:moveTo>
                  <a:lnTo>
                    <a:pt x="1316977" y="0"/>
                  </a:lnTo>
                  <a:lnTo>
                    <a:pt x="1316977" y="1404216"/>
                  </a:lnTo>
                  <a:lnTo>
                    <a:pt x="0" y="1404216"/>
                  </a:lnTo>
                  <a:close/>
                </a:path>
              </a:pathLst>
            </a:custGeom>
            <a:blipFill>
              <a:blip r:embed="rId5"/>
              <a:stretch>
                <a:fillRect l="-28456" t="-62138" r="-113129" b="-177939"/>
              </a:stretch>
            </a:blipFill>
            <a:ln w="19050" cap="sq">
              <a:solidFill>
                <a:srgbClr val="FFF56E"/>
              </a:solidFill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9877416" y="391490"/>
            <a:ext cx="1320025" cy="1407467"/>
            <a:chOff x="0" y="0"/>
            <a:chExt cx="1316977" cy="140421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16977" cy="1404216"/>
            </a:xfrm>
            <a:custGeom>
              <a:avLst/>
              <a:gdLst/>
              <a:ahLst/>
              <a:cxnLst/>
              <a:rect r="r" b="b" t="t" l="l"/>
              <a:pathLst>
                <a:path h="1404216" w="1316977">
                  <a:moveTo>
                    <a:pt x="0" y="0"/>
                  </a:moveTo>
                  <a:lnTo>
                    <a:pt x="1316977" y="0"/>
                  </a:lnTo>
                  <a:lnTo>
                    <a:pt x="1316977" y="1404216"/>
                  </a:lnTo>
                  <a:lnTo>
                    <a:pt x="0" y="1404216"/>
                  </a:lnTo>
                  <a:close/>
                </a:path>
              </a:pathLst>
            </a:custGeom>
            <a:blipFill>
              <a:blip r:embed="rId6"/>
              <a:stretch>
                <a:fillRect l="-87983" t="0" r="-20500" b="-30028"/>
              </a:stretch>
            </a:blipFill>
            <a:ln w="19050" cap="sq">
              <a:solidFill>
                <a:srgbClr val="FFF56E"/>
              </a:solidFill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7160317" y="7634890"/>
            <a:ext cx="1983683" cy="2115086"/>
            <a:chOff x="0" y="0"/>
            <a:chExt cx="1316977" cy="140421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316977" cy="1404216"/>
            </a:xfrm>
            <a:custGeom>
              <a:avLst/>
              <a:gdLst/>
              <a:ahLst/>
              <a:cxnLst/>
              <a:rect r="r" b="b" t="t" l="l"/>
              <a:pathLst>
                <a:path h="1404216" w="1316977">
                  <a:moveTo>
                    <a:pt x="0" y="0"/>
                  </a:moveTo>
                  <a:lnTo>
                    <a:pt x="1316977" y="0"/>
                  </a:lnTo>
                  <a:lnTo>
                    <a:pt x="1316977" y="1404216"/>
                  </a:lnTo>
                  <a:lnTo>
                    <a:pt x="0" y="1404216"/>
                  </a:lnTo>
                  <a:close/>
                </a:path>
              </a:pathLst>
            </a:custGeom>
            <a:blipFill>
              <a:blip r:embed="rId7"/>
              <a:stretch>
                <a:fillRect l="-29524" t="-22532" r="-11844" b="-76471"/>
              </a:stretch>
            </a:blipFill>
            <a:ln w="19050" cap="sq">
              <a:solidFill>
                <a:srgbClr val="FFF56E"/>
              </a:solidFill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397332" y="2871083"/>
            <a:ext cx="1982089" cy="2272417"/>
            <a:chOff x="0" y="0"/>
            <a:chExt cx="1316977" cy="150988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316977" cy="1509882"/>
            </a:xfrm>
            <a:custGeom>
              <a:avLst/>
              <a:gdLst/>
              <a:ahLst/>
              <a:cxnLst/>
              <a:rect r="r" b="b" t="t" l="l"/>
              <a:pathLst>
                <a:path h="1509882" w="1316977">
                  <a:moveTo>
                    <a:pt x="0" y="0"/>
                  </a:moveTo>
                  <a:lnTo>
                    <a:pt x="1316977" y="0"/>
                  </a:lnTo>
                  <a:lnTo>
                    <a:pt x="1316977" y="1509882"/>
                  </a:lnTo>
                  <a:lnTo>
                    <a:pt x="0" y="1509882"/>
                  </a:lnTo>
                  <a:close/>
                </a:path>
              </a:pathLst>
            </a:custGeom>
            <a:blipFill>
              <a:blip r:embed="rId8"/>
              <a:stretch>
                <a:fillRect l="-12248" t="-36336" r="-26412" b="-45195"/>
              </a:stretch>
            </a:blipFill>
            <a:ln w="19050" cap="sq">
              <a:solidFill>
                <a:srgbClr val="FFF56E"/>
              </a:solidFill>
              <a:prstDash val="solid"/>
              <a:miter/>
            </a:ln>
          </p:spPr>
        </p:sp>
      </p:grpSp>
      <p:sp>
        <p:nvSpPr>
          <p:cNvPr name="TextBox 14" id="14"/>
          <p:cNvSpPr txBox="true"/>
          <p:nvPr/>
        </p:nvSpPr>
        <p:spPr>
          <a:xfrm rot="0">
            <a:off x="2085676" y="5980831"/>
            <a:ext cx="4490845" cy="1289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400" b="true">
                <a:solidFill>
                  <a:srgbClr val="FFF56E"/>
                </a:solidFill>
                <a:latin typeface="Heading Now 71-78 Bold"/>
                <a:ea typeface="Heading Now 71-78 Bold"/>
                <a:cs typeface="Heading Now 71-78 Bold"/>
                <a:sym typeface="Heading Now 71-78 Bold"/>
              </a:rPr>
              <a:t>INCREASED USER ENGAGEMENT BY 40% THROUGH REDESIGNED INTERFACE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608153" y="381965"/>
            <a:ext cx="4490845" cy="1289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400" b="true">
                <a:solidFill>
                  <a:srgbClr val="FFF56E"/>
                </a:solidFill>
                <a:latin typeface="Heading Now 71-78 Bold"/>
                <a:ea typeface="Heading Now 71-78 Bold"/>
                <a:cs typeface="Heading Now 71-78 Bold"/>
                <a:sym typeface="Heading Now 71-78 Bold"/>
              </a:rPr>
              <a:t>DELIVERED DESIGN ASSETS THAT SUPPORTED 3 SUCCESSFUL PRODUCT LAUNCHES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020201" y="234583"/>
            <a:ext cx="1304813" cy="1135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true">
                <a:solidFill>
                  <a:srgbClr val="FFF56E"/>
                </a:solidFill>
                <a:latin typeface="Heading Now 71-78 Bold"/>
                <a:ea typeface="Heading Now 71-78 Bold"/>
                <a:cs typeface="Heading Now 71-78 Bold"/>
                <a:sym typeface="Heading Now 71-78 Bold"/>
              </a:rPr>
              <a:t>01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97332" y="5750589"/>
            <a:ext cx="1497845" cy="1135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true">
                <a:solidFill>
                  <a:srgbClr val="FFF56E"/>
                </a:solidFill>
                <a:latin typeface="Heading Now 71-78 Bold"/>
                <a:ea typeface="Heading Now 71-78 Bold"/>
                <a:cs typeface="Heading Now 71-78 Bold"/>
                <a:sym typeface="Heading Now 71-78 Bold"/>
              </a:rPr>
              <a:t>03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97332" y="8122854"/>
            <a:ext cx="1497845" cy="1135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true">
                <a:solidFill>
                  <a:srgbClr val="FFF56E"/>
                </a:solidFill>
                <a:latin typeface="Heading Now 71-78 Bold"/>
                <a:ea typeface="Heading Now 71-78 Bold"/>
                <a:cs typeface="Heading Now 71-78 Bold"/>
                <a:sym typeface="Heading Now 71-78 Bold"/>
              </a:rPr>
              <a:t>04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020201" y="2653748"/>
            <a:ext cx="1492702" cy="1135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true">
                <a:solidFill>
                  <a:srgbClr val="FFF56E"/>
                </a:solidFill>
                <a:latin typeface="Heading Now 71-78 Bold"/>
                <a:ea typeface="Heading Now 71-78 Bold"/>
                <a:cs typeface="Heading Now 71-78 Bold"/>
                <a:sym typeface="Heading Now 71-78 Bold"/>
              </a:rPr>
              <a:t>02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085676" y="8460423"/>
            <a:ext cx="4490845" cy="1289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400" b="true">
                <a:solidFill>
                  <a:srgbClr val="FFF56E"/>
                </a:solidFill>
                <a:latin typeface="Heading Now 71-78 Bold"/>
                <a:ea typeface="Heading Now 71-78 Bold"/>
                <a:cs typeface="Heading Now 71-78 Bold"/>
                <a:sym typeface="Heading Now 71-78 Bold"/>
              </a:rPr>
              <a:t>IMPROVED BRAND RECOGNITION WITH COHESIVE VISUAL IDENTITY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608153" y="2861558"/>
            <a:ext cx="4490845" cy="984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400" b="true">
                <a:solidFill>
                  <a:srgbClr val="FFF56E"/>
                </a:solidFill>
                <a:latin typeface="Heading Now 71-78 Bold"/>
                <a:ea typeface="Heading Now 71-78 Bold"/>
                <a:cs typeface="Heading Now 71-78 Bold"/>
                <a:sym typeface="Heading Now 71-78 Bold"/>
              </a:rPr>
              <a:t>CREATED OVER 100+ VISUAL CONTENT PIECES FOR SOCIAL CAMPAIGNS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DAHF-htGT4w</dc:identifier>
  <dcterms:modified xsi:type="dcterms:W3CDTF">2011-08-01T06:04:30Z</dcterms:modified>
  <cp:revision>1</cp:revision>
  <dc:title>Yellow and Grey Creative Portfolio Presentation</dc:title>
</cp:coreProperties>
</file>